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9" r:id="rId11"/>
    <p:sldId id="263" r:id="rId12"/>
    <p:sldId id="265" r:id="rId13"/>
    <p:sldId id="267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00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53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53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83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2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6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95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5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62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99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95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19AC-7CF4-4448-A2CE-7FD72EDE0AC3}" type="datetimeFigureOut">
              <a:rPr lang="en-GB" smtClean="0"/>
              <a:t>07/02/2018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CD09-E0B8-4677-851A-BA3B85CF69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6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mumidwife@uclh.nhs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31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UZ Leuven &amp; UCLH </a:t>
            </a:r>
            <a:br>
              <a:rPr lang="en-GB" dirty="0"/>
            </a:br>
            <a:r>
              <a:rPr lang="en-GB" dirty="0"/>
              <a:t>Fetal spina bifida repair program</a:t>
            </a:r>
            <a:br>
              <a:rPr lang="en-GB" dirty="0"/>
            </a:br>
            <a:r>
              <a:rPr lang="en-GB" sz="4000" dirty="0"/>
              <a:t>Referral Slides for Professionals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84879"/>
            <a:ext cx="9144000" cy="13683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40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paste in if available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465"/>
            <a:ext cx="5157787" cy="6697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/>
              <a:t>Spinal defect</a:t>
            </a:r>
          </a:p>
          <a:p>
            <a:pPr algn="ctr"/>
            <a:r>
              <a:rPr lang="en-GB" dirty="0"/>
              <a:t>Angulation of vertebral column yes/no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95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paste in if available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4003"/>
          </a:xfrm>
        </p:spPr>
        <p:txBody>
          <a:bodyPr/>
          <a:lstStyle/>
          <a:p>
            <a:pPr algn="ctr"/>
            <a:r>
              <a:rPr lang="en-GB" dirty="0"/>
              <a:t>Spine 3D if done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96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paste 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465"/>
            <a:ext cx="5157787" cy="6697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/>
              <a:t>Lower limbs in two planes</a:t>
            </a:r>
          </a:p>
          <a:p>
            <a:pPr algn="ctr"/>
            <a:r>
              <a:rPr lang="en-GB" dirty="0"/>
              <a:t>Talipes yes/no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5465"/>
            <a:ext cx="5183188" cy="534003"/>
          </a:xfrm>
        </p:spPr>
        <p:txBody>
          <a:bodyPr/>
          <a:lstStyle/>
          <a:p>
            <a:pPr algn="ctr"/>
            <a:r>
              <a:rPr lang="en-GB" dirty="0"/>
              <a:t>Lower limbs examples</a:t>
            </a:r>
          </a:p>
        </p:txBody>
      </p:sp>
      <p:pic>
        <p:nvPicPr>
          <p:cNvPr id="9" name="Afbeelding 17" descr="69214534_PACS4924030_1_2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16146" t="23347" r="18003" b="15855"/>
          <a:stretch>
            <a:fillRect/>
          </a:stretch>
        </p:blipFill>
        <p:spPr>
          <a:xfrm>
            <a:off x="6172200" y="2079469"/>
            <a:ext cx="3156921" cy="2198246"/>
          </a:xfrm>
          <a:prstGeom prst="rect">
            <a:avLst/>
          </a:prstGeom>
        </p:spPr>
      </p:pic>
      <p:pic>
        <p:nvPicPr>
          <p:cNvPr id="12" name="Afbeelding 19" descr="68281336_PACS4788575_1_24.jpg"/>
          <p:cNvPicPr>
            <a:picLocks noChangeAspect="1"/>
          </p:cNvPicPr>
          <p:nvPr/>
        </p:nvPicPr>
        <p:blipFill>
          <a:blip r:embed="rId3"/>
          <a:srcRect l="23371" t="26666" r="22958" b="25845"/>
          <a:stretch>
            <a:fillRect/>
          </a:stretch>
        </p:blipFill>
        <p:spPr>
          <a:xfrm>
            <a:off x="8606308" y="4277714"/>
            <a:ext cx="3348507" cy="2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9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paste 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465"/>
            <a:ext cx="5157787" cy="6697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/>
              <a:t>Placental location</a:t>
            </a:r>
          </a:p>
          <a:p>
            <a:pPr algn="ctr"/>
            <a:r>
              <a:rPr lang="en-GB" dirty="0"/>
              <a:t>Anterior/ Posterior/ Fundal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5465"/>
            <a:ext cx="5183188" cy="534003"/>
          </a:xfrm>
        </p:spPr>
        <p:txBody>
          <a:bodyPr/>
          <a:lstStyle/>
          <a:p>
            <a:pPr algn="ctr"/>
            <a:r>
              <a:rPr lang="en-GB" dirty="0"/>
              <a:t>Placental location example</a:t>
            </a:r>
          </a:p>
        </p:txBody>
      </p:sp>
      <p:pic>
        <p:nvPicPr>
          <p:cNvPr id="7" name="Afbeelding 9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28768" r="19787" b="17665"/>
          <a:stretch/>
        </p:blipFill>
        <p:spPr>
          <a:xfrm>
            <a:off x="6172200" y="2620241"/>
            <a:ext cx="5183188" cy="34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US findings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10653"/>
              </p:ext>
            </p:extLst>
          </p:nvPr>
        </p:nvGraphicFramePr>
        <p:xfrm>
          <a:off x="838196" y="1439260"/>
          <a:ext cx="10417938" cy="499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6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/>
                        <a:t>Isolated MMC?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/>
                        <a:t>Lemon sign?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/>
                        <a:t>Banana 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/>
                        <a:t>Arnold Chiari II?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/>
                        <a:t>Angulation of spine?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200" dirty="0"/>
                        <a:t>Level? (</a:t>
                      </a:r>
                      <a:r>
                        <a:rPr lang="nl-BE" sz="2200" dirty="0" err="1"/>
                        <a:t>upper</a:t>
                      </a:r>
                      <a:r>
                        <a:rPr lang="nl-BE" sz="2200" dirty="0"/>
                        <a:t> and </a:t>
                      </a:r>
                      <a:r>
                        <a:rPr lang="nl-BE" sz="2200" dirty="0" err="1"/>
                        <a:t>lower</a:t>
                      </a:r>
                      <a:r>
                        <a:rPr lang="nl-BE" sz="2200" dirty="0"/>
                        <a:t>)</a:t>
                      </a:r>
                    </a:p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If a fetal MRI has been performed, please provide us with images. </a:t>
            </a:r>
          </a:p>
          <a:p>
            <a:pPr marL="0" indent="0">
              <a:buNone/>
            </a:pPr>
            <a:r>
              <a:rPr lang="en-GB" dirty="0"/>
              <a:t>The minimum we need is as follows: </a:t>
            </a:r>
          </a:p>
          <a:p>
            <a:r>
              <a:rPr lang="en-GB" dirty="0"/>
              <a:t>Brain: sagittal and transverse views</a:t>
            </a:r>
          </a:p>
          <a:p>
            <a:r>
              <a:rPr lang="en-GB" dirty="0"/>
              <a:t>Spine: sagittal and transverse views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Please add the written report characterizing the lesion and the brain, with special attention to: </a:t>
            </a:r>
          </a:p>
          <a:p>
            <a:r>
              <a:rPr lang="en-GB" dirty="0"/>
              <a:t>Posterior fossa, skull, corpus callosum, fourth ventricle, parenchymal signal, subependymal heterotopia</a:t>
            </a:r>
          </a:p>
          <a:p>
            <a:r>
              <a:rPr lang="en-GB" dirty="0"/>
              <a:t>Confirmation that MMC sac is present if possible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5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Referrers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83494"/>
            <a:ext cx="5157787" cy="814387"/>
          </a:xfrm>
        </p:spPr>
        <p:txBody>
          <a:bodyPr/>
          <a:lstStyle/>
          <a:p>
            <a:r>
              <a:rPr lang="en-GB" dirty="0"/>
              <a:t>Fetal Medicine Unit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FMU consultant:</a:t>
            </a:r>
          </a:p>
          <a:p>
            <a:r>
              <a:rPr lang="en-GB" sz="2400" dirty="0"/>
              <a:t>Hospital:</a:t>
            </a:r>
          </a:p>
          <a:p>
            <a:r>
              <a:rPr lang="en-GB" sz="2400" dirty="0"/>
              <a:t>Email:</a:t>
            </a:r>
          </a:p>
          <a:p>
            <a:r>
              <a:rPr lang="en-GB" sz="2400" dirty="0"/>
              <a:t>Contact phone:</a:t>
            </a:r>
          </a:p>
          <a:p>
            <a:endParaRPr lang="en-GB" sz="2400" dirty="0"/>
          </a:p>
          <a:p>
            <a:r>
              <a:rPr lang="en-GB" sz="2400" dirty="0"/>
              <a:t>Neonatal/paediatric consultant:</a:t>
            </a:r>
          </a:p>
          <a:p>
            <a:pPr marL="0" indent="0">
              <a:buNone/>
            </a:pPr>
            <a:r>
              <a:rPr lang="en-GB" sz="2400" dirty="0"/>
              <a:t>Consultation was done on (date):</a:t>
            </a:r>
          </a:p>
          <a:p>
            <a:r>
              <a:rPr lang="en-GB" sz="2400" dirty="0"/>
              <a:t>Neurosurgical consultant:</a:t>
            </a:r>
          </a:p>
          <a:p>
            <a:pPr marL="0" indent="0">
              <a:buNone/>
            </a:pPr>
            <a:r>
              <a:rPr lang="en-GB" sz="2400" dirty="0"/>
              <a:t>Consultation was done on (date):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r>
              <a:rPr lang="en-GB" dirty="0"/>
              <a:t>Hospital for future obstetric care if different from FMU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Lead obstetrician:</a:t>
            </a:r>
          </a:p>
          <a:p>
            <a:r>
              <a:rPr lang="en-GB" sz="2400" dirty="0"/>
              <a:t>Hospital:</a:t>
            </a:r>
          </a:p>
          <a:p>
            <a:r>
              <a:rPr lang="en-GB" sz="2400" dirty="0"/>
              <a:t>Email:</a:t>
            </a:r>
          </a:p>
          <a:p>
            <a:r>
              <a:rPr lang="en-GB" sz="2400" dirty="0"/>
              <a:t>Contact phone:</a:t>
            </a:r>
          </a:p>
        </p:txBody>
      </p:sp>
    </p:spTree>
    <p:extLst>
      <p:ext uri="{BB962C8B-B14F-4D97-AF65-F5344CB8AC3E}">
        <p14:creationId xmlns:p14="http://schemas.microsoft.com/office/powerpoint/2010/main" val="57525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4760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Thank you for considering whether your patient is suitable for in-utero repair of open spina bifida.</a:t>
            </a:r>
          </a:p>
          <a:p>
            <a:pPr marL="0" indent="0">
              <a:buNone/>
            </a:pPr>
            <a:r>
              <a:rPr lang="en-GB" dirty="0"/>
              <a:t>To find out more about our service please see the following:</a:t>
            </a:r>
          </a:p>
          <a:p>
            <a:pPr marL="0" indent="0">
              <a:buNone/>
            </a:pPr>
            <a:r>
              <a:rPr lang="en-GB" dirty="0"/>
              <a:t>Leaflet: UCLH Fetal MMC Repair – Information for Physicians </a:t>
            </a:r>
          </a:p>
          <a:p>
            <a:pPr marL="0" indent="0">
              <a:buNone/>
            </a:pPr>
            <a:r>
              <a:rPr lang="en-GB" dirty="0"/>
              <a:t>If you believe your patient may be suitable, please add/ amend to the following slides as requested and return to </a:t>
            </a:r>
            <a:r>
              <a:rPr lang="en-GB" dirty="0">
                <a:hlinkClick r:id="rId2"/>
              </a:rPr>
              <a:t>fmumidwife@uclh.nhs.uk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81580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2" y="116932"/>
            <a:ext cx="10515600" cy="1012914"/>
          </a:xfrm>
        </p:spPr>
        <p:txBody>
          <a:bodyPr/>
          <a:lstStyle/>
          <a:p>
            <a:r>
              <a:rPr lang="en-GB" dirty="0"/>
              <a:t>Background Information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11263"/>
              </p:ext>
            </p:extLst>
          </p:nvPr>
        </p:nvGraphicFramePr>
        <p:xfrm>
          <a:off x="251627" y="848083"/>
          <a:ext cx="11713950" cy="561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1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Patient Information (please complete)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Patient initials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Date of birth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Maternal age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Date of evaluation in FMU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Gravidity</a:t>
                      </a:r>
                      <a:r>
                        <a:rPr lang="en-US" baseline="0" dirty="0">
                          <a:latin typeface="+mn-lt"/>
                          <a:cs typeface="Gill Sans Light"/>
                        </a:rPr>
                        <a:t> + Parity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Specify gestation at pregnancy</a:t>
                      </a:r>
                      <a:r>
                        <a:rPr lang="en-GB" baseline="0" dirty="0">
                          <a:latin typeface="+mn-lt"/>
                        </a:rPr>
                        <a:t> loss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EDD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Genetic testing</a:t>
                      </a:r>
                      <a:r>
                        <a:rPr lang="en-US" baseline="0" dirty="0">
                          <a:latin typeface="+mn-lt"/>
                          <a:cs typeface="Gill Sans Light"/>
                        </a:rPr>
                        <a:t> </a:t>
                      </a:r>
                      <a:r>
                        <a:rPr lang="en-US" dirty="0">
                          <a:latin typeface="+mn-lt"/>
                          <a:cs typeface="Gill Sans Light"/>
                        </a:rPr>
                        <a:t>result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Conventional or microarray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Previous abdominal surgery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12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Previous Caesarean section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188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Risks for preterm birth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Previous</a:t>
                      </a:r>
                      <a:r>
                        <a:rPr lang="en-GB" baseline="0" dirty="0">
                          <a:latin typeface="+mn-lt"/>
                        </a:rPr>
                        <a:t> preterm birth, non-lower segment uterine surgery, cervical surgery/incompetence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Maternal medical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Including</a:t>
                      </a:r>
                      <a:r>
                        <a:rPr lang="en-GB" sz="1800" baseline="0" dirty="0">
                          <a:latin typeface="+mn-lt"/>
                        </a:rPr>
                        <a:t> blood-borne viruses and psychiatric conditions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99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2" y="159064"/>
            <a:ext cx="10515600" cy="1012914"/>
          </a:xfrm>
        </p:spPr>
        <p:txBody>
          <a:bodyPr>
            <a:normAutofit/>
          </a:bodyPr>
          <a:lstStyle/>
          <a:p>
            <a:r>
              <a:rPr lang="en-GB" sz="3000" dirty="0"/>
              <a:t>Confirmation the Patient Fulfils Criteria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53049"/>
              </p:ext>
            </p:extLst>
          </p:nvPr>
        </p:nvGraphicFramePr>
        <p:xfrm>
          <a:off x="365760" y="966651"/>
          <a:ext cx="11160831" cy="5687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23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</a:rPr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</a:rPr>
                        <a:t>Please</a:t>
                      </a:r>
                      <a:r>
                        <a:rPr lang="en-GB" baseline="0" dirty="0">
                          <a:latin typeface="+mn-lt"/>
                        </a:rPr>
                        <a:t> untick and comment if false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5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Singleton pregnancy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86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No previous history of preterm</a:t>
                      </a:r>
                      <a:r>
                        <a:rPr lang="en-US" baseline="0" dirty="0">
                          <a:latin typeface="+mn-lt"/>
                          <a:cs typeface="Gill Sans Light"/>
                        </a:rPr>
                        <a:t> birth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5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No previous</a:t>
                      </a:r>
                      <a:r>
                        <a:rPr lang="en-US" baseline="0" dirty="0">
                          <a:latin typeface="+mn-lt"/>
                          <a:cs typeface="Gill Sans Light"/>
                        </a:rPr>
                        <a:t> uterine surgery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75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BMI &lt;35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5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Gestational age &lt;26+0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75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Isolated MMC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75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Fetal</a:t>
                      </a:r>
                      <a:r>
                        <a:rPr lang="en-US" baseline="0" dirty="0">
                          <a:latin typeface="+mn-lt"/>
                          <a:cs typeface="Gill Sans Light"/>
                        </a:rPr>
                        <a:t> k</a:t>
                      </a:r>
                      <a:r>
                        <a:rPr lang="en-US" dirty="0">
                          <a:latin typeface="+mn-lt"/>
                          <a:cs typeface="Gill Sans Light"/>
                        </a:rPr>
                        <a:t>yphosis &lt;30°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08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No placenta</a:t>
                      </a:r>
                      <a:r>
                        <a:rPr lang="en-US" baseline="0" dirty="0">
                          <a:latin typeface="+mn-lt"/>
                          <a:cs typeface="Gill Sans Light"/>
                        </a:rPr>
                        <a:t> praevia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This will</a:t>
                      </a:r>
                      <a:r>
                        <a:rPr lang="en-GB" baseline="0" dirty="0">
                          <a:latin typeface="+mn-lt"/>
                        </a:rPr>
                        <a:t> </a:t>
                      </a:r>
                      <a:r>
                        <a:rPr lang="en-GB" dirty="0">
                          <a:latin typeface="+mn-lt"/>
                        </a:rPr>
                        <a:t>be reassessed on referral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298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Cervix &gt;20mm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This will</a:t>
                      </a:r>
                      <a:r>
                        <a:rPr lang="en-GB" baseline="0" dirty="0">
                          <a:latin typeface="+mn-lt"/>
                        </a:rPr>
                        <a:t> </a:t>
                      </a:r>
                      <a:r>
                        <a:rPr lang="en-GB" dirty="0">
                          <a:latin typeface="+mn-lt"/>
                        </a:rPr>
                        <a:t>be reassessed on referral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9637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Gill Sans Light"/>
                        </a:rPr>
                        <a:t>Normal</a:t>
                      </a:r>
                      <a:r>
                        <a:rPr lang="en-US" baseline="0" dirty="0">
                          <a:latin typeface="+mn-lt"/>
                          <a:cs typeface="Gill Sans Light"/>
                        </a:rPr>
                        <a:t> genetic testing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This is a mandatory criteria</a:t>
                      </a:r>
                      <a:r>
                        <a:rPr lang="en-GB" baseline="0" dirty="0">
                          <a:latin typeface="+mn-lt"/>
                        </a:rPr>
                        <a:t> of fetal MMC repair yet may deferred until assessment at fetal surgery centre.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27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upload on left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465"/>
            <a:ext cx="5157787" cy="6697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/>
              <a:t>BPD with measurement</a:t>
            </a:r>
          </a:p>
          <a:p>
            <a:pPr algn="ctr"/>
            <a:r>
              <a:rPr lang="en-GB" dirty="0"/>
              <a:t>Lemon sign yes/no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4003"/>
          </a:xfrm>
        </p:spPr>
        <p:txBody>
          <a:bodyPr/>
          <a:lstStyle/>
          <a:p>
            <a:pPr algn="ctr"/>
            <a:r>
              <a:rPr lang="en-GB" dirty="0"/>
              <a:t>BPD example (normal)</a:t>
            </a:r>
          </a:p>
        </p:txBody>
      </p:sp>
      <p:pic>
        <p:nvPicPr>
          <p:cNvPr id="7" name="Afbeelding 10" descr="68661693_PACS4915668_1_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26673" t="18968" r="25022" b="30029"/>
          <a:stretch>
            <a:fillRect/>
          </a:stretch>
        </p:blipFill>
        <p:spPr>
          <a:xfrm>
            <a:off x="6943398" y="2897745"/>
            <a:ext cx="3643035" cy="29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upload on left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4003"/>
          </a:xfrm>
        </p:spPr>
        <p:txBody>
          <a:bodyPr/>
          <a:lstStyle/>
          <a:p>
            <a:pPr algn="ctr"/>
            <a:r>
              <a:rPr lang="en-GB" dirty="0"/>
              <a:t>Lateral ventricles with measurement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4003"/>
          </a:xfrm>
        </p:spPr>
        <p:txBody>
          <a:bodyPr/>
          <a:lstStyle/>
          <a:p>
            <a:pPr algn="ctr"/>
            <a:r>
              <a:rPr lang="en-GB" dirty="0"/>
              <a:t>Lateral ventricles example (normal)</a:t>
            </a:r>
          </a:p>
        </p:txBody>
      </p:sp>
      <p:pic>
        <p:nvPicPr>
          <p:cNvPr id="8" name="Tijdelijke aanduiding voor inhoud 18" descr="69286029_PACS4936397_1_3_1.jpg"/>
          <p:cNvPicPr>
            <a:picLocks noChangeAspect="1"/>
          </p:cNvPicPr>
          <p:nvPr/>
        </p:nvPicPr>
        <p:blipFill>
          <a:blip r:embed="rId2"/>
          <a:srcRect l="11340" t="10461" r="28513" b="30390"/>
          <a:stretch>
            <a:fillRect/>
          </a:stretch>
        </p:blipFill>
        <p:spPr>
          <a:xfrm>
            <a:off x="6951309" y="2887168"/>
            <a:ext cx="3937543" cy="29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1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upload on left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465"/>
            <a:ext cx="5157787" cy="6697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/>
              <a:t>Cerebellum with measurement</a:t>
            </a:r>
          </a:p>
          <a:p>
            <a:pPr algn="ctr"/>
            <a:r>
              <a:rPr lang="en-GB" dirty="0"/>
              <a:t>Banana sign yes/no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4003"/>
          </a:xfrm>
        </p:spPr>
        <p:txBody>
          <a:bodyPr/>
          <a:lstStyle/>
          <a:p>
            <a:pPr algn="ctr"/>
            <a:r>
              <a:rPr lang="en-GB" dirty="0"/>
              <a:t>Cerebellum example (normal)</a:t>
            </a:r>
          </a:p>
        </p:txBody>
      </p:sp>
      <p:pic>
        <p:nvPicPr>
          <p:cNvPr id="8" name="Tijdelijke aanduiding voor inhoud 17" descr="68661693_PACS4904803_1_1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20308" t="13113" r="19445" b="22643"/>
          <a:stretch>
            <a:fillRect/>
          </a:stretch>
        </p:blipFill>
        <p:spPr>
          <a:xfrm flipH="1">
            <a:off x="6884426" y="2835916"/>
            <a:ext cx="3758735" cy="3022905"/>
          </a:xfrm>
        </p:spPr>
      </p:pic>
    </p:spTree>
    <p:extLst>
      <p:ext uri="{BB962C8B-B14F-4D97-AF65-F5344CB8AC3E}">
        <p14:creationId xmlns:p14="http://schemas.microsoft.com/office/powerpoint/2010/main" val="139052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upload on left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465"/>
            <a:ext cx="5157787" cy="6697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/>
              <a:t>Spinal defect in two planes</a:t>
            </a:r>
          </a:p>
          <a:p>
            <a:pPr algn="ctr"/>
            <a:r>
              <a:rPr lang="en-GB" dirty="0"/>
              <a:t>Level: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5465"/>
            <a:ext cx="5183188" cy="534003"/>
          </a:xfrm>
        </p:spPr>
        <p:txBody>
          <a:bodyPr/>
          <a:lstStyle/>
          <a:p>
            <a:pPr algn="ctr"/>
            <a:r>
              <a:rPr lang="en-GB" dirty="0"/>
              <a:t>Spinal defect examples (MMC)</a:t>
            </a:r>
          </a:p>
        </p:txBody>
      </p:sp>
      <p:pic>
        <p:nvPicPr>
          <p:cNvPr id="10" name="Tijdelijke aanduiding voor inhoud 9" descr="79808838_PACS5176167_1_4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3339" t="15193" r="3771" b="13896"/>
          <a:stretch>
            <a:fillRect/>
          </a:stretch>
        </p:blipFill>
        <p:spPr>
          <a:xfrm>
            <a:off x="6172200" y="2125271"/>
            <a:ext cx="4168288" cy="239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267" y="4076316"/>
            <a:ext cx="3641147" cy="26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Images – please paste in if available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465"/>
            <a:ext cx="5157787" cy="6697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/>
              <a:t>Spinal defect</a:t>
            </a:r>
          </a:p>
          <a:p>
            <a:pPr algn="ctr"/>
            <a:r>
              <a:rPr lang="en-GB" dirty="0"/>
              <a:t>Tethered cord yes/no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0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545</Words>
  <Application>Microsoft Macintosh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Light</vt:lpstr>
      <vt:lpstr>Wingdings</vt:lpstr>
      <vt:lpstr>Office Theme</vt:lpstr>
      <vt:lpstr>UZ Leuven &amp; UCLH  Fetal spina bifida repair program Referral Slides for Professionals</vt:lpstr>
      <vt:lpstr>Introduction</vt:lpstr>
      <vt:lpstr>Background Information</vt:lpstr>
      <vt:lpstr>Confirmation the Patient Fulfils Criteria</vt:lpstr>
      <vt:lpstr>Images – please upload on left</vt:lpstr>
      <vt:lpstr>Images – please upload on left</vt:lpstr>
      <vt:lpstr>Images – please upload on left</vt:lpstr>
      <vt:lpstr>Images – please upload on left</vt:lpstr>
      <vt:lpstr>Images – please paste in if available</vt:lpstr>
      <vt:lpstr>Images – please paste in if available</vt:lpstr>
      <vt:lpstr>Images – please paste in if available</vt:lpstr>
      <vt:lpstr>Images – please paste in</vt:lpstr>
      <vt:lpstr>Images – please paste in</vt:lpstr>
      <vt:lpstr>Summary of US findings</vt:lpstr>
      <vt:lpstr>MRI</vt:lpstr>
      <vt:lpstr>Referrers details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UCLH Fetal MMC Referral Slides for Professionals</dc:title>
  <dc:creator>Adalina Sacco</dc:creator>
  <cp:lastModifiedBy>Adalina Sacco</cp:lastModifiedBy>
  <cp:revision>16</cp:revision>
  <dcterms:created xsi:type="dcterms:W3CDTF">2017-05-12T06:24:29Z</dcterms:created>
  <dcterms:modified xsi:type="dcterms:W3CDTF">2018-02-07T19:29:41Z</dcterms:modified>
</cp:coreProperties>
</file>