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262" r:id="rId3"/>
    <p:sldId id="259" r:id="rId4"/>
    <p:sldId id="258" r:id="rId5"/>
    <p:sldId id="257" r:id="rId6"/>
    <p:sldId id="260" r:id="rId7"/>
    <p:sldId id="261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61" d="100"/>
          <a:sy n="61" d="100"/>
        </p:scale>
        <p:origin x="108" y="36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theme" Target="theme/theme1.xml"/><Relationship Id="rId5" Type="http://schemas.openxmlformats.org/officeDocument/2006/relationships/slide" Target="slides/slide3.xml"/><Relationship Id="rId1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4FF99-D179-4900-AD8B-67A19F58631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04/12/2018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A748F-8846-4A39-A400-7D1BB8C1A00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337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1311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4FF99-D179-4900-AD8B-67A19F58631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04/12/2018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A748F-8846-4A39-A400-7D1BB8C1A00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982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1043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4FF99-D179-4900-AD8B-67A19F58631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04/12/2018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A748F-8846-4A39-A400-7D1BB8C1A00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982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1668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4FF99-D179-4900-AD8B-67A19F58631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04/12/2018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A748F-8846-4A39-A400-7D1BB8C1A00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337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6638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5426"/>
            <a:ext cx="10972800" cy="1025921"/>
          </a:xfrm>
        </p:spPr>
        <p:txBody>
          <a:bodyPr>
            <a:spAutoFit/>
          </a:bodyPr>
          <a:lstStyle>
            <a:lvl1pPr>
              <a:defRPr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4FF99-D179-4900-AD8B-67A19F58631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04/12/2018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AA748F-8846-4A39-A400-7D1BB8C1A00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982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3129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4FF99-D179-4900-AD8B-67A19F58631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04/12/2018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A748F-8846-4A39-A400-7D1BB8C1A00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982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623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4FF99-D179-4900-AD8B-67A19F58631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04/12/2018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A748F-8846-4A39-A400-7D1BB8C1A00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982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7570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4FF99-D179-4900-AD8B-67A19F58631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04/12/2018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A748F-8846-4A39-A400-7D1BB8C1A00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982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4233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4FF99-D179-4900-AD8B-67A19F58631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04/12/2018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A748F-8846-4A39-A400-7D1BB8C1A00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982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4388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4FF99-D179-4900-AD8B-67A19F58631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04/12/2018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A748F-8846-4A39-A400-7D1BB8C1A00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982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8641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4FF99-D179-4900-AD8B-67A19F58631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04/12/2018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A748F-8846-4A39-A400-7D1BB8C1A00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982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3277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5426"/>
            <a:ext cx="10972800" cy="1025921"/>
          </a:xfrm>
        </p:spPr>
        <p:txBody>
          <a:bodyPr>
            <a:spAutoFit/>
          </a:bodyPr>
          <a:lstStyle>
            <a:lvl1pPr>
              <a:defRPr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4FF99-D179-4900-AD8B-67A19F58631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04/12/2018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AA748F-8846-4A39-A400-7D1BB8C1A00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982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7284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4FF99-D179-4900-AD8B-67A19F58631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04/12/2018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A748F-8846-4A39-A400-7D1BB8C1A00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982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0843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4FF99-D179-4900-AD8B-67A19F58631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04/12/2018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A748F-8846-4A39-A400-7D1BB8C1A00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982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0737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4FF99-D179-4900-AD8B-67A19F58631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04/12/2018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A748F-8846-4A39-A400-7D1BB8C1A00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982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9842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4FF99-D179-4900-AD8B-67A19F58631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04/12/2018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A748F-8846-4A39-A400-7D1BB8C1A00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982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6626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4FF99-D179-4900-AD8B-67A19F58631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04/12/2018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A748F-8846-4A39-A400-7D1BB8C1A00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982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2645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4FF99-D179-4900-AD8B-67A19F58631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04/12/2018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A748F-8846-4A39-A400-7D1BB8C1A00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982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4498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4FF99-D179-4900-AD8B-67A19F58631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04/12/2018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A748F-8846-4A39-A400-7D1BB8C1A00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982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0720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4FF99-D179-4900-AD8B-67A19F58631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04/12/2018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A748F-8846-4A39-A400-7D1BB8C1A00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982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2425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4FF99-D179-4900-AD8B-67A19F58631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04/12/2018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A748F-8846-4A39-A400-7D1BB8C1A00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982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9256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4FF99-D179-4900-AD8B-67A19F58631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04/12/2018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A748F-8846-4A39-A400-7D1BB8C1A00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982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0833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04FF99-D179-4900-AD8B-67A19F58631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04/12/2018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AA748F-8846-4A39-A400-7D1BB8C1A00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82536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585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Font typeface="Arial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609585" rtl="0" eaLnBrk="1" latinLnBrk="0" hangingPunct="1">
        <a:spcBef>
          <a:spcPct val="20000"/>
        </a:spcBef>
        <a:buFont typeface="Arial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609585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04FF99-D179-4900-AD8B-67A19F58631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04/12/2018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AA748F-8846-4A39-A400-7D1BB8C1A00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9712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609585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Font typeface="Arial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609585" rtl="0" eaLnBrk="1" latinLnBrk="0" hangingPunct="1">
        <a:spcBef>
          <a:spcPct val="20000"/>
        </a:spcBef>
        <a:buFont typeface="Arial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609585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982075" y="6236732"/>
            <a:ext cx="2943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4D374D"/>
                </a:solidFill>
              </a:rPr>
              <a:t>Translational Research office</a:t>
            </a:r>
          </a:p>
        </p:txBody>
      </p:sp>
      <p:sp>
        <p:nvSpPr>
          <p:cNvPr id="9" name="Rectangle 8"/>
          <p:cNvSpPr/>
          <p:nvPr/>
        </p:nvSpPr>
        <p:spPr>
          <a:xfrm>
            <a:off x="269410" y="5682734"/>
            <a:ext cx="242309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prstClr val="black"/>
                </a:solidFill>
              </a:rPr>
              <a:t>School of Pharmacy</a:t>
            </a:r>
          </a:p>
          <a:p>
            <a:r>
              <a:rPr lang="en-GB" dirty="0">
                <a:solidFill>
                  <a:prstClr val="black"/>
                </a:solidFill>
              </a:rPr>
              <a:t>29-39 Brunswick square</a:t>
            </a:r>
          </a:p>
          <a:p>
            <a:r>
              <a:rPr lang="en-GB" dirty="0">
                <a:solidFill>
                  <a:prstClr val="black"/>
                </a:solidFill>
              </a:rPr>
              <a:t>WC1N 1AX</a:t>
            </a:r>
          </a:p>
        </p:txBody>
      </p:sp>
      <p:sp>
        <p:nvSpPr>
          <p:cNvPr id="10" name="Rectangle 9"/>
          <p:cNvSpPr/>
          <p:nvPr/>
        </p:nvSpPr>
        <p:spPr>
          <a:xfrm>
            <a:off x="269410" y="1491734"/>
            <a:ext cx="42355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prstClr val="black"/>
                </a:solidFill>
              </a:rPr>
              <a:t>UCL Drug discovery group application note.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69411" y="1777484"/>
            <a:ext cx="27976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prstClr val="black"/>
                </a:solidFill>
              </a:rPr>
              <a:t>Author: </a:t>
            </a:r>
            <a:r>
              <a:rPr lang="en-GB" dirty="0" err="1">
                <a:solidFill>
                  <a:prstClr val="black"/>
                </a:solidFill>
              </a:rPr>
              <a:t>Dr.</a:t>
            </a:r>
            <a:r>
              <a:rPr lang="en-GB" dirty="0">
                <a:solidFill>
                  <a:prstClr val="black"/>
                </a:solidFill>
              </a:rPr>
              <a:t> Ben Allsop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19085" y="2732784"/>
            <a:ext cx="1195383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DDG Screening </a:t>
            </a:r>
            <a:r>
              <a:rPr lang="en-GB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capacity &amp; Automation:</a:t>
            </a:r>
          </a:p>
          <a:p>
            <a:pPr algn="ctr"/>
            <a:r>
              <a:rPr lang="en-GB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Automated Biochemical and Cellular Analysis</a:t>
            </a:r>
            <a:endParaRPr lang="en-GB" sz="3200" dirty="0">
              <a:solidFill>
                <a:prstClr val="black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017800" y="4320081"/>
            <a:ext cx="815640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i="1" dirty="0">
                <a:solidFill>
                  <a:prstClr val="black">
                    <a:lumMod val="50000"/>
                    <a:lumOff val="50000"/>
                  </a:prstClr>
                </a:solidFill>
                <a:latin typeface="Georgia" panose="02040502050405020303" pitchFamily="18" charset="0"/>
              </a:rPr>
              <a:t>*Data in this presentation are owned by the UCL DDG and are not for unauthorised reproduction*</a:t>
            </a:r>
            <a:endParaRPr lang="en-GB" sz="1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090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6691438" y="5575513"/>
            <a:ext cx="51062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GB" sz="1200" i="1" dirty="0">
                <a:solidFill>
                  <a:prstClr val="black">
                    <a:lumMod val="50000"/>
                    <a:lumOff val="50000"/>
                  </a:prstClr>
                </a:solidFill>
                <a:latin typeface="Georgia" panose="02040502050405020303" pitchFamily="18" charset="0"/>
              </a:rPr>
              <a:t>Fig 5: Example Wes results. (a)  </a:t>
            </a:r>
            <a:r>
              <a:rPr lang="en-GB" sz="1200" i="1" dirty="0" err="1">
                <a:solidFill>
                  <a:prstClr val="black">
                    <a:lumMod val="50000"/>
                    <a:lumOff val="50000"/>
                  </a:prstClr>
                </a:solidFill>
                <a:latin typeface="Georgia" panose="02040502050405020303" pitchFamily="18" charset="0"/>
              </a:rPr>
              <a:t>Timecourse</a:t>
            </a:r>
            <a:r>
              <a:rPr lang="en-GB" sz="1200" i="1" dirty="0">
                <a:solidFill>
                  <a:prstClr val="black">
                    <a:lumMod val="50000"/>
                    <a:lumOff val="50000"/>
                  </a:prstClr>
                </a:solidFill>
                <a:latin typeface="Georgia" panose="02040502050405020303" pitchFamily="18" charset="0"/>
              </a:rPr>
              <a:t> of insulin effect on </a:t>
            </a:r>
            <a:r>
              <a:rPr lang="en-GB" sz="1200" i="1" dirty="0" err="1">
                <a:solidFill>
                  <a:prstClr val="black">
                    <a:lumMod val="50000"/>
                    <a:lumOff val="50000"/>
                  </a:prstClr>
                </a:solidFill>
                <a:latin typeface="Georgia" panose="02040502050405020303" pitchFamily="18" charset="0"/>
              </a:rPr>
              <a:t>phospho-Akt</a:t>
            </a:r>
            <a:r>
              <a:rPr lang="en-GB" sz="1200" i="1" dirty="0">
                <a:solidFill>
                  <a:prstClr val="black">
                    <a:lumMod val="50000"/>
                    <a:lumOff val="50000"/>
                  </a:prstClr>
                </a:solidFill>
                <a:latin typeface="Georgia" panose="02040502050405020303" pitchFamily="18" charset="0"/>
              </a:rPr>
              <a:t> and total </a:t>
            </a:r>
            <a:r>
              <a:rPr lang="en-GB" sz="1200" i="1" dirty="0" err="1">
                <a:solidFill>
                  <a:prstClr val="black">
                    <a:lumMod val="50000"/>
                    <a:lumOff val="50000"/>
                  </a:prstClr>
                </a:solidFill>
                <a:latin typeface="Georgia" panose="02040502050405020303" pitchFamily="18" charset="0"/>
              </a:rPr>
              <a:t>Akt</a:t>
            </a:r>
            <a:r>
              <a:rPr lang="en-GB" sz="1200" i="1" dirty="0">
                <a:solidFill>
                  <a:prstClr val="black">
                    <a:lumMod val="50000"/>
                    <a:lumOff val="50000"/>
                  </a:prstClr>
                </a:solidFill>
                <a:latin typeface="Georgia" panose="02040502050405020303" pitchFamily="18" charset="0"/>
              </a:rPr>
              <a:t> in lung </a:t>
            </a:r>
            <a:r>
              <a:rPr lang="en-GB" sz="1200" i="1" dirty="0" err="1">
                <a:solidFill>
                  <a:prstClr val="black">
                    <a:lumMod val="50000"/>
                    <a:lumOff val="50000"/>
                  </a:prstClr>
                </a:solidFill>
                <a:latin typeface="Georgia" panose="02040502050405020303" pitchFamily="18" charset="0"/>
              </a:rPr>
              <a:t>adrenocarcinoma</a:t>
            </a:r>
            <a:r>
              <a:rPr lang="en-GB" sz="1200" i="1" dirty="0">
                <a:solidFill>
                  <a:prstClr val="black">
                    <a:lumMod val="50000"/>
                    <a:lumOff val="50000"/>
                  </a:prstClr>
                </a:solidFill>
                <a:latin typeface="Georgia" panose="02040502050405020303" pitchFamily="18" charset="0"/>
              </a:rPr>
              <a:t> cells. </a:t>
            </a:r>
            <a:r>
              <a:rPr lang="el-GR" sz="1200" i="1" dirty="0">
                <a:solidFill>
                  <a:prstClr val="black">
                    <a:lumMod val="50000"/>
                    <a:lumOff val="50000"/>
                  </a:prstClr>
                </a:solidFill>
                <a:latin typeface="Georgia" panose="02040502050405020303" pitchFamily="18" charset="0"/>
              </a:rPr>
              <a:t>β</a:t>
            </a:r>
            <a:r>
              <a:rPr lang="en-GB" sz="1200" i="1" dirty="0">
                <a:solidFill>
                  <a:prstClr val="black">
                    <a:lumMod val="50000"/>
                    <a:lumOff val="50000"/>
                  </a:prstClr>
                </a:solidFill>
                <a:latin typeface="Georgia" panose="02040502050405020303" pitchFamily="18" charset="0"/>
              </a:rPr>
              <a:t>-actin is used as loading control. Approximately 0.5µg protein / well. (b) Quantified luminescence from the </a:t>
            </a:r>
            <a:r>
              <a:rPr lang="en-GB" sz="1200" i="1" dirty="0" err="1">
                <a:solidFill>
                  <a:prstClr val="black">
                    <a:lumMod val="50000"/>
                    <a:lumOff val="50000"/>
                  </a:prstClr>
                </a:solidFill>
                <a:latin typeface="Georgia" panose="02040502050405020303" pitchFamily="18" charset="0"/>
              </a:rPr>
              <a:t>pAkt</a:t>
            </a:r>
            <a:r>
              <a:rPr lang="en-GB" sz="1200" i="1" dirty="0">
                <a:solidFill>
                  <a:prstClr val="black">
                    <a:lumMod val="50000"/>
                    <a:lumOff val="50000"/>
                  </a:prstClr>
                </a:solidFill>
                <a:latin typeface="Georgia" panose="02040502050405020303" pitchFamily="18" charset="0"/>
              </a:rPr>
              <a:t> / </a:t>
            </a:r>
            <a:r>
              <a:rPr lang="el-GR" sz="1200" i="1" dirty="0">
                <a:solidFill>
                  <a:prstClr val="black">
                    <a:lumMod val="50000"/>
                    <a:lumOff val="50000"/>
                  </a:prstClr>
                </a:solidFill>
                <a:latin typeface="Georgia" panose="02040502050405020303" pitchFamily="18" charset="0"/>
              </a:rPr>
              <a:t>β</a:t>
            </a:r>
            <a:r>
              <a:rPr lang="en-GB" sz="1200" i="1" dirty="0">
                <a:solidFill>
                  <a:prstClr val="black">
                    <a:lumMod val="50000"/>
                    <a:lumOff val="50000"/>
                  </a:prstClr>
                </a:solidFill>
                <a:latin typeface="Georgia" panose="02040502050405020303" pitchFamily="18" charset="0"/>
              </a:rPr>
              <a:t>-actin blot in (a). Wes automatically detects peaks, determines their molecular weight and peak area.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8148" y="4018300"/>
            <a:ext cx="3319592" cy="1414624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6928269" y="4000164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GB" dirty="0">
                <a:solidFill>
                  <a:prstClr val="black"/>
                </a:solidFill>
              </a:rPr>
              <a:t>b)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6928269" y="1213853"/>
            <a:ext cx="365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GB" dirty="0">
                <a:solidFill>
                  <a:prstClr val="black"/>
                </a:solidFill>
              </a:rPr>
              <a:t>a)</a:t>
            </a: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3380" y="1172532"/>
            <a:ext cx="3912499" cy="2620204"/>
          </a:xfrm>
          <a:prstGeom prst="rect">
            <a:avLst/>
          </a:prstGeom>
        </p:spPr>
      </p:pic>
      <p:cxnSp>
        <p:nvCxnSpPr>
          <p:cNvPr id="47" name="Straight Connector 46"/>
          <p:cNvCxnSpPr/>
          <p:nvPr/>
        </p:nvCxnSpPr>
        <p:spPr>
          <a:xfrm flipH="1">
            <a:off x="7967640" y="3287198"/>
            <a:ext cx="2490810" cy="0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726607" y="1320508"/>
            <a:ext cx="569170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GB" b="1" dirty="0" smtClean="0">
                <a:solidFill>
                  <a:srgbClr val="4D374D"/>
                </a:solidFill>
              </a:rPr>
              <a:t>Wes (</a:t>
            </a:r>
            <a:r>
              <a:rPr lang="en-GB" b="1" dirty="0" err="1" smtClean="0">
                <a:solidFill>
                  <a:srgbClr val="4D374D"/>
                </a:solidFill>
              </a:rPr>
              <a:t>ProteinSimple</a:t>
            </a:r>
            <a:r>
              <a:rPr lang="en-GB" b="1" dirty="0">
                <a:solidFill>
                  <a:srgbClr val="4D374D"/>
                </a:solidFill>
              </a:rPr>
              <a:t>)</a:t>
            </a:r>
            <a:r>
              <a:rPr lang="en-GB" dirty="0" smtClean="0">
                <a:solidFill>
                  <a:prstClr val="black"/>
                </a:solidFill>
              </a:rPr>
              <a:t> </a:t>
            </a:r>
            <a:r>
              <a:rPr lang="en-GB" dirty="0">
                <a:solidFill>
                  <a:prstClr val="black"/>
                </a:solidFill>
              </a:rPr>
              <a:t>is an automated capillary based western blotting system that only uses 4µL sample – and below 0.2µg protein.</a:t>
            </a:r>
          </a:p>
          <a:p>
            <a:pPr algn="just">
              <a:defRPr/>
            </a:pPr>
            <a:endParaRPr lang="en-GB" dirty="0">
              <a:solidFill>
                <a:prstClr val="black"/>
              </a:solidFill>
            </a:endParaRPr>
          </a:p>
          <a:p>
            <a:pPr algn="just">
              <a:defRPr/>
            </a:pPr>
            <a:r>
              <a:rPr lang="en-GB" dirty="0">
                <a:solidFill>
                  <a:prstClr val="black"/>
                </a:solidFill>
              </a:rPr>
              <a:t>Wes removes the need for manual electrophoresis, transferring, blocking, overnight antibody incubations and imaging by automating the whole Western process to 3h. </a:t>
            </a:r>
          </a:p>
          <a:p>
            <a:pPr algn="just">
              <a:defRPr/>
            </a:pPr>
            <a:endParaRPr lang="en-GB" dirty="0">
              <a:solidFill>
                <a:prstClr val="black"/>
              </a:solidFill>
            </a:endParaRPr>
          </a:p>
          <a:p>
            <a:pPr algn="just">
              <a:defRPr/>
            </a:pPr>
            <a:r>
              <a:rPr lang="en-GB" dirty="0">
                <a:solidFill>
                  <a:prstClr val="black"/>
                </a:solidFill>
              </a:rPr>
              <a:t>Each of the 25 capillaries acts as an independent gel. Fluorescent standards of a known molecular weight are used to align the ECL detected proteins of interest.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2458528" y="4545804"/>
            <a:ext cx="397505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GB" dirty="0">
                <a:solidFill>
                  <a:prstClr val="black"/>
                </a:solidFill>
              </a:rPr>
              <a:t>This method is fully quantitative, and produces classic </a:t>
            </a:r>
            <a:r>
              <a:rPr lang="en-GB" dirty="0" err="1">
                <a:solidFill>
                  <a:prstClr val="black"/>
                </a:solidFill>
              </a:rPr>
              <a:t>Wetern</a:t>
            </a:r>
            <a:r>
              <a:rPr lang="en-GB" dirty="0">
                <a:solidFill>
                  <a:prstClr val="black"/>
                </a:solidFill>
              </a:rPr>
              <a:t> blot images (Fig. 5A) and </a:t>
            </a:r>
            <a:r>
              <a:rPr lang="en-GB" dirty="0" err="1">
                <a:solidFill>
                  <a:prstClr val="black"/>
                </a:solidFill>
              </a:rPr>
              <a:t>Chemiluminescence</a:t>
            </a:r>
            <a:r>
              <a:rPr lang="en-GB" dirty="0">
                <a:solidFill>
                  <a:prstClr val="black"/>
                </a:solidFill>
              </a:rPr>
              <a:t> spectra (Fig. 5B). </a:t>
            </a:r>
          </a:p>
          <a:p>
            <a:pPr algn="just">
              <a:defRPr/>
            </a:pPr>
            <a:endParaRPr lang="en-GB" dirty="0">
              <a:solidFill>
                <a:prstClr val="black"/>
              </a:solidFill>
            </a:endParaRPr>
          </a:p>
          <a:p>
            <a:pPr algn="just">
              <a:defRPr/>
            </a:pPr>
            <a:r>
              <a:rPr lang="en-GB" dirty="0">
                <a:solidFill>
                  <a:prstClr val="black"/>
                </a:solidFill>
              </a:rPr>
              <a:t>Analysis software is free to download.</a:t>
            </a:r>
          </a:p>
        </p:txBody>
      </p:sp>
      <p:sp>
        <p:nvSpPr>
          <p:cNvPr id="33" name="Rectangle 32"/>
          <p:cNvSpPr/>
          <p:nvPr/>
        </p:nvSpPr>
        <p:spPr>
          <a:xfrm>
            <a:off x="609600" y="377309"/>
            <a:ext cx="454323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Automated western blotting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5104260"/>
            <a:ext cx="1412676" cy="1242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794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F1F18AC9-75FC-4272-B0DC-3303417E1F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5535" y="1298339"/>
            <a:ext cx="3545191" cy="2052024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9E736FF-FC82-4FD8-AEB6-1333389486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5535" y="3431366"/>
            <a:ext cx="3545191" cy="2071074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8224585" y="1298338"/>
            <a:ext cx="400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prstClr val="white"/>
                </a:solidFill>
              </a:rPr>
              <a:t>a)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224585" y="3450416"/>
            <a:ext cx="400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prstClr val="white"/>
                </a:solidFill>
              </a:rPr>
              <a:t>b)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929353" y="5610740"/>
            <a:ext cx="41489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1200" i="1" dirty="0">
                <a:solidFill>
                  <a:prstClr val="black">
                    <a:lumMod val="50000"/>
                    <a:lumOff val="50000"/>
                  </a:prstClr>
                </a:solidFill>
                <a:latin typeface="Georgia" panose="02040502050405020303" pitchFamily="18" charset="0"/>
              </a:rPr>
              <a:t>Fig 4: Lung mesothelioma cells treated with ionising radiation. </a:t>
            </a:r>
            <a:r>
              <a:rPr lang="el-GR" sz="1200" i="1" dirty="0">
                <a:solidFill>
                  <a:prstClr val="black">
                    <a:lumMod val="50000"/>
                    <a:lumOff val="50000"/>
                  </a:prstClr>
                </a:solidFill>
                <a:latin typeface="Georgia" panose="02040502050405020303" pitchFamily="18" charset="0"/>
              </a:rPr>
              <a:t>γ</a:t>
            </a:r>
            <a:r>
              <a:rPr lang="en-GB" sz="1200" i="1" dirty="0">
                <a:solidFill>
                  <a:prstClr val="black">
                    <a:lumMod val="50000"/>
                    <a:lumOff val="50000"/>
                  </a:prstClr>
                </a:solidFill>
                <a:latin typeface="Georgia" panose="02040502050405020303" pitchFamily="18" charset="0"/>
              </a:rPr>
              <a:t>H2AX foci (Red) and Hoechst 33342 (Blue).</a:t>
            </a:r>
          </a:p>
          <a:p>
            <a:pPr algn="just"/>
            <a:r>
              <a:rPr lang="en-GB" sz="1200" i="1" dirty="0">
                <a:solidFill>
                  <a:prstClr val="black">
                    <a:lumMod val="50000"/>
                    <a:lumOff val="50000"/>
                  </a:prstClr>
                </a:solidFill>
                <a:latin typeface="Georgia" panose="02040502050405020303" pitchFamily="18" charset="0"/>
              </a:rPr>
              <a:t>Automated capture (a) and analysis (b) that identifies </a:t>
            </a:r>
            <a:r>
              <a:rPr lang="el-GR" sz="1200" i="1" dirty="0">
                <a:solidFill>
                  <a:prstClr val="black">
                    <a:lumMod val="50000"/>
                    <a:lumOff val="50000"/>
                  </a:prstClr>
                </a:solidFill>
                <a:latin typeface="Georgia" panose="02040502050405020303" pitchFamily="18" charset="0"/>
              </a:rPr>
              <a:t>γ</a:t>
            </a:r>
            <a:r>
              <a:rPr lang="en-GB" sz="1200" i="1" dirty="0">
                <a:solidFill>
                  <a:prstClr val="black">
                    <a:lumMod val="50000"/>
                    <a:lumOff val="50000"/>
                  </a:prstClr>
                </a:solidFill>
                <a:latin typeface="Georgia" panose="02040502050405020303" pitchFamily="18" charset="0"/>
              </a:rPr>
              <a:t>H2AX foci within nuclei.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/>
          <a:srcRect l="21641" r="16830" b="2001"/>
          <a:stretch/>
        </p:blipFill>
        <p:spPr>
          <a:xfrm>
            <a:off x="609600" y="5104260"/>
            <a:ext cx="1335750" cy="1197569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69113" y="1186024"/>
            <a:ext cx="7050803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b="1" dirty="0" err="1">
                <a:solidFill>
                  <a:srgbClr val="4D374D"/>
                </a:solidFill>
              </a:rPr>
              <a:t>Cytation</a:t>
            </a:r>
            <a:r>
              <a:rPr lang="en-GB" b="1" dirty="0">
                <a:solidFill>
                  <a:srgbClr val="4D374D"/>
                </a:solidFill>
              </a:rPr>
              <a:t> 3 (</a:t>
            </a:r>
            <a:r>
              <a:rPr lang="en-GB" b="1" dirty="0" err="1">
                <a:solidFill>
                  <a:srgbClr val="4D374D"/>
                </a:solidFill>
              </a:rPr>
              <a:t>Biotek</a:t>
            </a:r>
            <a:r>
              <a:rPr lang="en-GB" b="1" dirty="0">
                <a:solidFill>
                  <a:srgbClr val="4D374D"/>
                </a:solidFill>
              </a:rPr>
              <a:t>)</a:t>
            </a:r>
          </a:p>
          <a:p>
            <a:pPr marL="285750" indent="-285750" algn="just">
              <a:buClr>
                <a:srgbClr val="4D374D"/>
              </a:buClr>
              <a:buFont typeface="Arial" panose="020B0604020202020204" pitchFamily="34" charset="0"/>
              <a:buChar char="•"/>
            </a:pPr>
            <a:r>
              <a:rPr lang="en-GB" dirty="0">
                <a:solidFill>
                  <a:prstClr val="black"/>
                </a:solidFill>
              </a:rPr>
              <a:t>Takes 9 overlapping images (2x or 10x objective) per well of a 96-well plate. </a:t>
            </a:r>
          </a:p>
          <a:p>
            <a:pPr marL="285750" indent="-285750" algn="just">
              <a:buClr>
                <a:srgbClr val="4D374D"/>
              </a:buClr>
              <a:buFont typeface="Arial" panose="020B0604020202020204" pitchFamily="34" charset="0"/>
              <a:buChar char="•"/>
            </a:pPr>
            <a:r>
              <a:rPr lang="en-GB" dirty="0">
                <a:solidFill>
                  <a:prstClr val="black"/>
                </a:solidFill>
              </a:rPr>
              <a:t>Focal height is automatically determined. Cell line specific exposure times can be performed automatically against reference control wells if necessary.</a:t>
            </a:r>
          </a:p>
          <a:p>
            <a:pPr algn="just"/>
            <a:endParaRPr lang="en-GB" dirty="0">
              <a:solidFill>
                <a:prstClr val="black"/>
              </a:solidFill>
            </a:endParaRPr>
          </a:p>
          <a:p>
            <a:pPr algn="just"/>
            <a:r>
              <a:rPr lang="en-GB" b="1" dirty="0">
                <a:solidFill>
                  <a:srgbClr val="4D374D"/>
                </a:solidFill>
              </a:rPr>
              <a:t>Define analyses</a:t>
            </a:r>
          </a:p>
          <a:p>
            <a:pPr marL="285750" indent="-285750" algn="just">
              <a:buClr>
                <a:srgbClr val="4D374D"/>
              </a:buClr>
              <a:buFont typeface="Arial" panose="020B0604020202020204" pitchFamily="34" charset="0"/>
              <a:buChar char="•"/>
            </a:pPr>
            <a:r>
              <a:rPr lang="en-GB" dirty="0">
                <a:solidFill>
                  <a:prstClr val="black"/>
                </a:solidFill>
              </a:rPr>
              <a:t>Overlapping images are stitched together, </a:t>
            </a:r>
            <a:r>
              <a:rPr lang="en-GB" dirty="0" err="1">
                <a:solidFill>
                  <a:prstClr val="black"/>
                </a:solidFill>
              </a:rPr>
              <a:t>deconvolved</a:t>
            </a:r>
            <a:r>
              <a:rPr lang="en-GB" dirty="0">
                <a:solidFill>
                  <a:prstClr val="black"/>
                </a:solidFill>
              </a:rPr>
              <a:t>, and predetermined analyses applied.</a:t>
            </a:r>
          </a:p>
          <a:p>
            <a:pPr marL="285750" indent="-285750" algn="just">
              <a:buClr>
                <a:srgbClr val="4D374D"/>
              </a:buClr>
              <a:buFont typeface="Arial" panose="020B0604020202020204" pitchFamily="34" charset="0"/>
              <a:buChar char="•"/>
            </a:pPr>
            <a:r>
              <a:rPr lang="en-GB" dirty="0">
                <a:solidFill>
                  <a:prstClr val="black"/>
                </a:solidFill>
              </a:rPr>
              <a:t>Count cells and objects of interest</a:t>
            </a:r>
            <a:endParaRPr lang="en-GB" b="1" dirty="0">
              <a:solidFill>
                <a:srgbClr val="005FFA"/>
              </a:solidFill>
            </a:endParaRPr>
          </a:p>
          <a:p>
            <a:pPr marL="285750" indent="-285750" algn="just">
              <a:buClr>
                <a:srgbClr val="4D374D"/>
              </a:buClr>
              <a:buFont typeface="Arial" panose="020B0604020202020204" pitchFamily="34" charset="0"/>
              <a:buChar char="•"/>
            </a:pPr>
            <a:r>
              <a:rPr lang="en-GB" dirty="0">
                <a:solidFill>
                  <a:prstClr val="black"/>
                </a:solidFill>
              </a:rPr>
              <a:t>Create rules to determine subpopulations and threshold based counting.</a:t>
            </a:r>
          </a:p>
          <a:p>
            <a:pPr algn="just"/>
            <a:endParaRPr lang="en-GB" sz="1200" dirty="0">
              <a:solidFill>
                <a:prstClr val="black"/>
              </a:solidFill>
            </a:endParaRPr>
          </a:p>
          <a:p>
            <a:pPr marL="1793875" algn="just"/>
            <a:r>
              <a:rPr lang="en-GB" b="1" dirty="0">
                <a:solidFill>
                  <a:srgbClr val="4D374D"/>
                </a:solidFill>
              </a:rPr>
              <a:t>Statistical outputs automatically calculated</a:t>
            </a:r>
          </a:p>
          <a:p>
            <a:pPr marL="2066925" indent="-263525" algn="just">
              <a:buClr>
                <a:srgbClr val="4D374D"/>
              </a:buClr>
              <a:buFont typeface="Arial" panose="020B0604020202020204" pitchFamily="34" charset="0"/>
              <a:buChar char="•"/>
            </a:pPr>
            <a:r>
              <a:rPr lang="en-GB" dirty="0">
                <a:solidFill>
                  <a:prstClr val="black"/>
                </a:solidFill>
              </a:rPr>
              <a:t>Subpopulation analysis</a:t>
            </a:r>
          </a:p>
          <a:p>
            <a:pPr marL="2066925" indent="-263525" algn="just">
              <a:buClr>
                <a:srgbClr val="4D374D"/>
              </a:buClr>
              <a:buFont typeface="Arial" panose="020B0604020202020204" pitchFamily="34" charset="0"/>
              <a:buChar char="•"/>
            </a:pPr>
            <a:r>
              <a:rPr lang="en-GB" dirty="0">
                <a:solidFill>
                  <a:prstClr val="black"/>
                </a:solidFill>
              </a:rPr>
              <a:t>Cell count </a:t>
            </a:r>
          </a:p>
          <a:p>
            <a:pPr marL="2066925" indent="-263525" algn="just">
              <a:buClr>
                <a:srgbClr val="4D374D"/>
              </a:buClr>
              <a:buFont typeface="Arial" panose="020B0604020202020204" pitchFamily="34" charset="0"/>
              <a:buChar char="•"/>
            </a:pPr>
            <a:r>
              <a:rPr lang="en-GB" dirty="0">
                <a:solidFill>
                  <a:prstClr val="black"/>
                </a:solidFill>
              </a:rPr>
              <a:t>Signal intensity</a:t>
            </a:r>
          </a:p>
          <a:p>
            <a:pPr marL="2066925" indent="-263525" algn="just">
              <a:buClr>
                <a:srgbClr val="4D374D"/>
              </a:buClr>
              <a:buFont typeface="Arial" panose="020B0604020202020204" pitchFamily="34" charset="0"/>
              <a:buChar char="•"/>
            </a:pPr>
            <a:r>
              <a:rPr lang="en-GB" dirty="0">
                <a:solidFill>
                  <a:prstClr val="black"/>
                </a:solidFill>
              </a:rPr>
              <a:t>Changes to statistical outputs can be retrospectively made</a:t>
            </a:r>
          </a:p>
        </p:txBody>
      </p:sp>
      <p:sp>
        <p:nvSpPr>
          <p:cNvPr id="9" name="Rectangle 8"/>
          <p:cNvSpPr/>
          <p:nvPr/>
        </p:nvSpPr>
        <p:spPr>
          <a:xfrm>
            <a:off x="609600" y="377309"/>
            <a:ext cx="598272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Automated fluorescence microscopy</a:t>
            </a:r>
          </a:p>
        </p:txBody>
      </p:sp>
    </p:spTree>
    <p:extLst>
      <p:ext uri="{BB962C8B-B14F-4D97-AF65-F5344CB8AC3E}">
        <p14:creationId xmlns:p14="http://schemas.microsoft.com/office/powerpoint/2010/main" val="240594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729" y="5136353"/>
            <a:ext cx="1010602" cy="108046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93503" y="1610731"/>
            <a:ext cx="672873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b="1" dirty="0">
                <a:solidFill>
                  <a:srgbClr val="4D374D"/>
                </a:solidFill>
              </a:rPr>
              <a:t>S-Lab (PAA) / Sense (</a:t>
            </a:r>
            <a:r>
              <a:rPr lang="en-GB" b="1" dirty="0" err="1">
                <a:solidFill>
                  <a:srgbClr val="4D374D"/>
                </a:solidFill>
              </a:rPr>
              <a:t>Hidex</a:t>
            </a:r>
            <a:r>
              <a:rPr lang="en-GB" b="1" dirty="0">
                <a:solidFill>
                  <a:srgbClr val="4D374D"/>
                </a:solidFill>
              </a:rPr>
              <a:t>) combination</a:t>
            </a:r>
          </a:p>
          <a:p>
            <a:pPr algn="just"/>
            <a:endParaRPr lang="en-GB" b="1" dirty="0">
              <a:solidFill>
                <a:prstClr val="black">
                  <a:lumMod val="50000"/>
                  <a:lumOff val="50000"/>
                </a:prstClr>
              </a:solidFill>
            </a:endParaRPr>
          </a:p>
          <a:p>
            <a:pPr algn="just"/>
            <a:r>
              <a:rPr lang="en-GB" dirty="0">
                <a:solidFill>
                  <a:prstClr val="black"/>
                </a:solidFill>
              </a:rPr>
              <a:t>Combination of the S-lab robotic arm and the Sense plate reader allows for assay plates to be stacked up and automatically read</a:t>
            </a:r>
            <a:r>
              <a:rPr lang="en-GB" dirty="0" smtClean="0">
                <a:solidFill>
                  <a:prstClr val="black"/>
                </a:solidFill>
              </a:rPr>
              <a:t>.</a:t>
            </a:r>
            <a:endParaRPr lang="en-GB" dirty="0">
              <a:solidFill>
                <a:prstClr val="black"/>
              </a:solidFill>
            </a:endParaRPr>
          </a:p>
          <a:p>
            <a:pPr algn="just"/>
            <a:endParaRPr lang="en-GB" dirty="0">
              <a:solidFill>
                <a:prstClr val="black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dirty="0">
                <a:solidFill>
                  <a:prstClr val="black"/>
                </a:solidFill>
              </a:rPr>
              <a:t>Up to 60 x 96 – 1536 well plates can be stacked, read and data saved in excel format automatically using S-lab automation of the Sense plate reader.</a:t>
            </a:r>
          </a:p>
          <a:p>
            <a:pPr algn="just"/>
            <a:endParaRPr lang="en-GB" dirty="0">
              <a:solidFill>
                <a:prstClr val="black"/>
              </a:solidFill>
            </a:endParaRPr>
          </a:p>
          <a:p>
            <a:pPr marL="1619250" indent="-285750" algn="just">
              <a:buFont typeface="Arial" panose="020B0604020202020204" pitchFamily="34" charset="0"/>
              <a:buChar char="•"/>
            </a:pPr>
            <a:r>
              <a:rPr lang="en-GB" dirty="0">
                <a:solidFill>
                  <a:prstClr val="black"/>
                </a:solidFill>
              </a:rPr>
              <a:t>Incorporated Barcode reader can insert barcode into filenames and exported data for ease of data analysis.</a:t>
            </a:r>
          </a:p>
          <a:p>
            <a:pPr marL="1333500" algn="just"/>
            <a:endParaRPr lang="en-GB" dirty="0">
              <a:solidFill>
                <a:prstClr val="black"/>
              </a:solidFill>
            </a:endParaRPr>
          </a:p>
          <a:p>
            <a:pPr marL="1619250" indent="-285750" algn="just">
              <a:buFont typeface="Arial" panose="020B0604020202020204" pitchFamily="34" charset="0"/>
              <a:buChar char="•"/>
            </a:pPr>
            <a:r>
              <a:rPr lang="en-GB" dirty="0">
                <a:solidFill>
                  <a:prstClr val="black"/>
                </a:solidFill>
              </a:rPr>
              <a:t>S-lab can handle stacks of lidded or unlidded plates</a:t>
            </a:r>
          </a:p>
          <a:p>
            <a:pPr marL="1333500" algn="just"/>
            <a:endParaRPr lang="en-GB" dirty="0">
              <a:solidFill>
                <a:prstClr val="black"/>
              </a:solidFill>
            </a:endParaRPr>
          </a:p>
          <a:p>
            <a:pPr marL="1619250" indent="-285750" algn="just">
              <a:buFont typeface="Arial" panose="020B0604020202020204" pitchFamily="34" charset="0"/>
              <a:buChar char="•"/>
            </a:pPr>
            <a:r>
              <a:rPr lang="en-GB" dirty="0">
                <a:solidFill>
                  <a:prstClr val="black"/>
                </a:solidFill>
              </a:rPr>
              <a:t>S-lab can perform also de-/re-lidding steps if desired.</a:t>
            </a:r>
          </a:p>
        </p:txBody>
      </p:sp>
      <p:sp>
        <p:nvSpPr>
          <p:cNvPr id="7" name="Rectangle 6"/>
          <p:cNvSpPr/>
          <p:nvPr/>
        </p:nvSpPr>
        <p:spPr>
          <a:xfrm>
            <a:off x="609600" y="377309"/>
            <a:ext cx="776206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Automated plate </a:t>
            </a:r>
            <a:r>
              <a:rPr lang="en-GB" sz="28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reading of Biochemical assays</a:t>
            </a:r>
            <a:endParaRPr lang="en-GB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MJQJ933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1493" r="18935"/>
          <a:stretch>
            <a:fillRect/>
          </a:stretch>
        </p:blipFill>
        <p:spPr>
          <a:xfrm>
            <a:off x="7824157" y="1679743"/>
            <a:ext cx="3944977" cy="278874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824156" y="4550293"/>
            <a:ext cx="394497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1200" i="1" dirty="0">
                <a:solidFill>
                  <a:prstClr val="black">
                    <a:lumMod val="50000"/>
                    <a:lumOff val="50000"/>
                  </a:prstClr>
                </a:solidFill>
                <a:latin typeface="Georgia" panose="02040502050405020303" pitchFamily="18" charset="0"/>
              </a:rPr>
              <a:t>Fig 3:Video of S-lab automated plate reading. Plates are moved from the ‘</a:t>
            </a:r>
            <a:r>
              <a:rPr lang="en-GB" sz="1200" i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Georgia" panose="02040502050405020303" pitchFamily="18" charset="0"/>
              </a:rPr>
              <a:t>up-stack</a:t>
            </a:r>
            <a:r>
              <a:rPr lang="en-GB" sz="1200" i="1" dirty="0">
                <a:solidFill>
                  <a:prstClr val="black">
                    <a:lumMod val="50000"/>
                    <a:lumOff val="50000"/>
                  </a:prstClr>
                </a:solidFill>
                <a:latin typeface="Georgia" panose="02040502050405020303" pitchFamily="18" charset="0"/>
              </a:rPr>
              <a:t>’ to the barcode reader before being placed in the Sense plate reader. A fluorescence read is automatically performed – then plates are </a:t>
            </a:r>
            <a:r>
              <a:rPr lang="en-GB" sz="1200" i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Georgia" panose="02040502050405020303" pitchFamily="18" charset="0"/>
              </a:rPr>
              <a:t>deposited </a:t>
            </a:r>
            <a:r>
              <a:rPr lang="en-GB" sz="1200" i="1" dirty="0">
                <a:solidFill>
                  <a:prstClr val="black">
                    <a:lumMod val="50000"/>
                    <a:lumOff val="50000"/>
                  </a:prstClr>
                </a:solidFill>
                <a:latin typeface="Georgia" panose="02040502050405020303" pitchFamily="18" charset="0"/>
              </a:rPr>
              <a:t>in the </a:t>
            </a:r>
            <a:r>
              <a:rPr lang="en-GB" sz="1200" i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Georgia" panose="02040502050405020303" pitchFamily="18" charset="0"/>
              </a:rPr>
              <a:t>‘down-stack’. </a:t>
            </a:r>
            <a:r>
              <a:rPr lang="en-GB" sz="1200" i="1" dirty="0">
                <a:solidFill>
                  <a:prstClr val="black">
                    <a:lumMod val="50000"/>
                    <a:lumOff val="50000"/>
                  </a:prstClr>
                </a:solidFill>
                <a:latin typeface="Georgia" panose="02040502050405020303" pitchFamily="18" charset="0"/>
              </a:rPr>
              <a:t>Video at 10x normal speed.</a:t>
            </a:r>
          </a:p>
        </p:txBody>
      </p:sp>
    </p:spTree>
    <p:extLst>
      <p:ext uri="{BB962C8B-B14F-4D97-AF65-F5344CB8AC3E}">
        <p14:creationId xmlns:p14="http://schemas.microsoft.com/office/powerpoint/2010/main" val="1407500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4116749" y="1415102"/>
            <a:ext cx="3640005" cy="4985698"/>
          </a:xfrm>
          <a:prstGeom prst="roundRect">
            <a:avLst/>
          </a:prstGeom>
          <a:noFill/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7963892" y="1415102"/>
            <a:ext cx="3985449" cy="4985698"/>
          </a:xfrm>
          <a:prstGeom prst="roundRect">
            <a:avLst/>
          </a:prstGeom>
          <a:noFill/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63253" y="1415102"/>
            <a:ext cx="3640005" cy="4985698"/>
          </a:xfrm>
          <a:prstGeom prst="roundRect">
            <a:avLst/>
          </a:prstGeom>
          <a:noFill/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21641" r="16830" b="2001"/>
          <a:stretch/>
        </p:blipFill>
        <p:spPr>
          <a:xfrm>
            <a:off x="1287165" y="1657499"/>
            <a:ext cx="1592180" cy="153829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35333" y="1799109"/>
            <a:ext cx="1442565" cy="139668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0499" y="1558861"/>
            <a:ext cx="1692503" cy="173557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648833" y="3561020"/>
            <a:ext cx="25758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b="1" dirty="0" err="1">
                <a:solidFill>
                  <a:srgbClr val="4D374D"/>
                </a:solidFill>
              </a:rPr>
              <a:t>Clariostar</a:t>
            </a:r>
            <a:r>
              <a:rPr lang="en-GB" b="1" dirty="0">
                <a:solidFill>
                  <a:srgbClr val="4D374D"/>
                </a:solidFill>
              </a:rPr>
              <a:t> (BMG </a:t>
            </a:r>
            <a:r>
              <a:rPr lang="en-GB" b="1" dirty="0" err="1">
                <a:solidFill>
                  <a:srgbClr val="4D374D"/>
                </a:solidFill>
              </a:rPr>
              <a:t>Labtech</a:t>
            </a:r>
            <a:r>
              <a:rPr lang="en-GB" b="1" dirty="0">
                <a:solidFill>
                  <a:srgbClr val="4D374D"/>
                </a:solidFill>
              </a:rPr>
              <a:t>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081801" y="3561020"/>
            <a:ext cx="14795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b="1" dirty="0">
                <a:solidFill>
                  <a:srgbClr val="4D374D"/>
                </a:solidFill>
              </a:rPr>
              <a:t>Sense (</a:t>
            </a:r>
            <a:r>
              <a:rPr lang="en-GB" b="1" dirty="0" err="1">
                <a:solidFill>
                  <a:srgbClr val="4D374D"/>
                </a:solidFill>
              </a:rPr>
              <a:t>Hidex</a:t>
            </a:r>
            <a:r>
              <a:rPr lang="en-GB" b="1" dirty="0">
                <a:solidFill>
                  <a:srgbClr val="4D374D"/>
                </a:solidFill>
              </a:rPr>
              <a:t>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98658" y="3561020"/>
            <a:ext cx="19691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b="1" dirty="0" err="1">
                <a:solidFill>
                  <a:srgbClr val="4D374D"/>
                </a:solidFill>
              </a:rPr>
              <a:t>Cytation</a:t>
            </a:r>
            <a:r>
              <a:rPr lang="en-GB" b="1" dirty="0">
                <a:solidFill>
                  <a:srgbClr val="4D374D"/>
                </a:solidFill>
              </a:rPr>
              <a:t> 3 (</a:t>
            </a:r>
            <a:r>
              <a:rPr lang="en-GB" b="1" dirty="0" err="1">
                <a:solidFill>
                  <a:srgbClr val="4D374D"/>
                </a:solidFill>
              </a:rPr>
              <a:t>Biotek</a:t>
            </a:r>
            <a:r>
              <a:rPr lang="en-GB" b="1" dirty="0">
                <a:solidFill>
                  <a:srgbClr val="4D374D"/>
                </a:solidFill>
              </a:rPr>
              <a:t>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287116" y="4030667"/>
            <a:ext cx="3354437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prstClr val="black"/>
                </a:solidFill>
              </a:rPr>
              <a:t>Intuitive, simple software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prstClr val="black"/>
                </a:solidFill>
              </a:rPr>
              <a:t>Luminescence / fluorescence / </a:t>
            </a:r>
            <a:r>
              <a:rPr lang="en-GB" sz="1600" dirty="0" err="1">
                <a:solidFill>
                  <a:prstClr val="black"/>
                </a:solidFill>
              </a:rPr>
              <a:t>adsorbance</a:t>
            </a:r>
            <a:r>
              <a:rPr lang="en-GB" sz="1600" dirty="0">
                <a:solidFill>
                  <a:prstClr val="black"/>
                </a:solidFill>
              </a:rPr>
              <a:t> / FRET.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prstClr val="black"/>
                </a:solidFill>
              </a:rPr>
              <a:t>96- to 1536-well plates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prstClr val="black"/>
                </a:solidFill>
              </a:rPr>
              <a:t>Connected to S-Lab robotic arm for automated plate reading.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>
              <a:solidFill>
                <a:prstClr val="black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25981" y="4030667"/>
            <a:ext cx="335443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prstClr val="black"/>
                </a:solidFill>
              </a:rPr>
              <a:t>Automated fluorescence microscope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prstClr val="black"/>
                </a:solidFill>
              </a:rPr>
              <a:t>6-384 well plates and microscope slides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err="1">
                <a:solidFill>
                  <a:prstClr val="black"/>
                </a:solidFill>
              </a:rPr>
              <a:t>Monochromator</a:t>
            </a:r>
            <a:r>
              <a:rPr lang="en-GB" sz="1600" dirty="0">
                <a:solidFill>
                  <a:prstClr val="black"/>
                </a:solidFill>
              </a:rPr>
              <a:t> fluorescence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prstClr val="black"/>
                </a:solidFill>
              </a:rPr>
              <a:t>Gen 5 Analysis software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247366" y="4030667"/>
            <a:ext cx="3354437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prstClr val="black"/>
                </a:solidFill>
              </a:rPr>
              <a:t>Atmospheric control of CO</a:t>
            </a:r>
            <a:r>
              <a:rPr lang="en-GB" sz="1600" baseline="-25000" dirty="0">
                <a:solidFill>
                  <a:prstClr val="black"/>
                </a:solidFill>
              </a:rPr>
              <a:t>2</a:t>
            </a:r>
            <a:r>
              <a:rPr lang="en-GB" sz="1600" dirty="0">
                <a:solidFill>
                  <a:prstClr val="black"/>
                </a:solidFill>
              </a:rPr>
              <a:t>, O</a:t>
            </a:r>
            <a:r>
              <a:rPr lang="en-GB" sz="1600" baseline="-25000" dirty="0">
                <a:solidFill>
                  <a:prstClr val="black"/>
                </a:solidFill>
              </a:rPr>
              <a:t>2</a:t>
            </a:r>
            <a:r>
              <a:rPr lang="en-GB" sz="1600" dirty="0">
                <a:solidFill>
                  <a:prstClr val="black"/>
                </a:solidFill>
              </a:rPr>
              <a:t> and temperature.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prstClr val="black"/>
                </a:solidFill>
              </a:rPr>
              <a:t>96- to 1536-well plates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err="1">
                <a:solidFill>
                  <a:prstClr val="black"/>
                </a:solidFill>
              </a:rPr>
              <a:t>Monochromator</a:t>
            </a:r>
            <a:r>
              <a:rPr lang="en-GB" sz="1600" dirty="0">
                <a:solidFill>
                  <a:prstClr val="black"/>
                </a:solidFill>
              </a:rPr>
              <a:t> fluorescence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prstClr val="black"/>
                </a:solidFill>
              </a:rPr>
              <a:t>Custom multiplex assay scripts.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prstClr val="black"/>
                </a:solidFill>
              </a:rPr>
              <a:t>Reagent injectors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prstClr val="black"/>
                </a:solidFill>
              </a:rPr>
              <a:t>Mars Analysis software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09600" y="377309"/>
            <a:ext cx="318388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DDG plate readers</a:t>
            </a:r>
          </a:p>
        </p:txBody>
      </p:sp>
    </p:spTree>
    <p:extLst>
      <p:ext uri="{BB962C8B-B14F-4D97-AF65-F5344CB8AC3E}">
        <p14:creationId xmlns:p14="http://schemas.microsoft.com/office/powerpoint/2010/main" val="3124661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609600" y="154305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189" indent="-457189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42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5" indent="-380990" algn="l" defTabSz="609585" rtl="0" eaLnBrk="1" latinLnBrk="0" hangingPunct="1">
              <a:spcBef>
                <a:spcPct val="20000"/>
              </a:spcBef>
              <a:buFont typeface="Arial"/>
              <a:buChar char="–"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609585" rtl="0" eaLnBrk="1" latinLnBrk="0" hangingPunct="1">
              <a:spcBef>
                <a:spcPct val="20000"/>
              </a:spcBef>
              <a:buFont typeface="Arial"/>
              <a:buChar char="–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609585" rtl="0" eaLnBrk="1" latinLnBrk="0" hangingPunct="1">
              <a:spcBef>
                <a:spcPct val="20000"/>
              </a:spcBef>
              <a:buFont typeface="Arial"/>
              <a:buChar char="»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GB" sz="3600" u="sng" smtClean="0">
                <a:solidFill>
                  <a:prstClr val="black"/>
                </a:solidFill>
              </a:rPr>
              <a:t>For questions and further information please contact:</a:t>
            </a:r>
          </a:p>
          <a:p>
            <a:pPr marL="0" indent="0">
              <a:buFont typeface="Arial"/>
              <a:buNone/>
            </a:pPr>
            <a:endParaRPr lang="en-GB" sz="1000" smtClean="0">
              <a:solidFill>
                <a:prstClr val="black"/>
              </a:solidFill>
            </a:endParaRPr>
          </a:p>
          <a:p>
            <a:pPr marL="0" indent="0">
              <a:buFont typeface="Arial"/>
              <a:buNone/>
            </a:pPr>
            <a:r>
              <a:rPr lang="en-GB" sz="3200" smtClean="0">
                <a:solidFill>
                  <a:prstClr val="black"/>
                </a:solidFill>
              </a:rPr>
              <a:t>Richard Angell – Drug discovery group lead; (r.angell@ucl.ac.uk)</a:t>
            </a:r>
          </a:p>
          <a:p>
            <a:pPr marL="0" indent="0">
              <a:buFont typeface="Arial"/>
              <a:buNone/>
            </a:pPr>
            <a:r>
              <a:rPr lang="en-GB" sz="3200" smtClean="0">
                <a:solidFill>
                  <a:prstClr val="black"/>
                </a:solidFill>
              </a:rPr>
              <a:t>Trevor Askwith – Senior biologist; (t.askwith@ucl.ac.uk).</a:t>
            </a:r>
          </a:p>
          <a:p>
            <a:pPr marL="0" indent="0">
              <a:buFont typeface="Arial"/>
              <a:buNone/>
            </a:pPr>
            <a:r>
              <a:rPr lang="en-GB" sz="3200" smtClean="0">
                <a:solidFill>
                  <a:prstClr val="black"/>
                </a:solidFill>
              </a:rPr>
              <a:t>Ben Allsop – Biologist (Author); (b.allsop@ucl.ac.uk).</a:t>
            </a:r>
            <a:endParaRPr lang="en-GB" sz="3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151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eme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Theme1" id="{90D01350-E6B6-4EF5-B317-60B68473FC58}" vid="{8B92E9C0-A9D1-437B-BD90-E5A097EB0F09}"/>
    </a:ext>
  </a:extLst>
</a:theme>
</file>

<file path=ppt/theme/theme2.xml><?xml version="1.0" encoding="utf-8"?>
<a:theme xmlns:a="http://schemas.openxmlformats.org/drawingml/2006/main" name="1_Theme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Theme1" id="{90D01350-E6B6-4EF5-B317-60B68473FC58}" vid="{8B92E9C0-A9D1-437B-BD90-E5A097EB0F0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656</Words>
  <Application>Microsoft Office PowerPoint</Application>
  <PresentationFormat>Widescreen</PresentationFormat>
  <Paragraphs>76</Paragraphs>
  <Slides>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Calibri</vt:lpstr>
      <vt:lpstr>Georgia</vt:lpstr>
      <vt:lpstr>Theme1</vt:lpstr>
      <vt:lpstr>1_Theme1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UCL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b.allsop@ucl.ac.uk</dc:creator>
  <cp:lastModifiedBy>Ben Allsop</cp:lastModifiedBy>
  <cp:revision>13</cp:revision>
  <dcterms:created xsi:type="dcterms:W3CDTF">2018-12-03T13:53:16Z</dcterms:created>
  <dcterms:modified xsi:type="dcterms:W3CDTF">2018-12-04T08:09:47Z</dcterms:modified>
  <cp:contentStatus>Final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