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74D"/>
    <a:srgbClr val="20B04B"/>
    <a:srgbClr val="FFF100"/>
    <a:srgbClr val="FD0B1B"/>
    <a:srgbClr val="005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426"/>
            <a:ext cx="10972800" cy="1025921"/>
          </a:xfrm>
        </p:spPr>
        <p:txBody>
          <a:bodyPr>
            <a:spAutoFit/>
          </a:bodyPr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4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8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0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4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FF99-D179-4900-AD8B-67A19F58631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748F-8846-4A39-A400-7D1BB8C1A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0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82075" y="6236732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4D374D"/>
                </a:solidFill>
              </a:rPr>
              <a:t>Translational Research office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10" y="5682734"/>
            <a:ext cx="2423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School of </a:t>
            </a:r>
            <a:r>
              <a:rPr lang="en-GB" dirty="0" smtClean="0"/>
              <a:t>Pharmacy</a:t>
            </a:r>
          </a:p>
          <a:p>
            <a:r>
              <a:rPr lang="en-GB" dirty="0" smtClean="0"/>
              <a:t>29-39 Brunswick square</a:t>
            </a:r>
          </a:p>
          <a:p>
            <a:r>
              <a:rPr lang="en-GB" dirty="0" smtClean="0"/>
              <a:t>WC1N 1AX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9410" y="1491734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UCL Drug discovery group application note.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411" y="1777484"/>
            <a:ext cx="2797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Author: </a:t>
            </a:r>
            <a:r>
              <a:rPr lang="en-GB" dirty="0" err="1" smtClean="0"/>
              <a:t>Dr.</a:t>
            </a:r>
            <a:r>
              <a:rPr lang="en-GB" dirty="0" smtClean="0"/>
              <a:t> Ben Allsop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145434" y="3071366"/>
            <a:ext cx="79034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detection of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H2AX to measure DNA damage 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2018954" y="4607881"/>
            <a:ext cx="8156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*Data in this presentation are owned by the UCL DDG and are not for unauthorised reproduction*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15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F18AC9-75FC-4272-B0DC-3303417E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972" y="1762124"/>
            <a:ext cx="4756153" cy="27785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600" y="1647825"/>
            <a:ext cx="51720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DNA damage often takes the form of double stranded breaks (DSBs). DSBs are always followed by phosphorylation of H2AX</a:t>
            </a:r>
            <a:r>
              <a:rPr lang="en-GB" baseline="30000" dirty="0" smtClean="0"/>
              <a:t>1</a:t>
            </a:r>
            <a:r>
              <a:rPr lang="en-GB" dirty="0" smtClean="0"/>
              <a:t> – a histone component of the nucleosome – at the site of the break.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Phosphorylated H2AX, termed </a:t>
            </a:r>
            <a:r>
              <a:rPr lang="el-GR" dirty="0" smtClean="0"/>
              <a:t>γ</a:t>
            </a:r>
            <a:r>
              <a:rPr lang="en-GB" dirty="0" smtClean="0"/>
              <a:t>H2AX, is the focal site of DNA repair protein recruitment. </a:t>
            </a:r>
            <a:r>
              <a:rPr lang="en-GB" u="sng" dirty="0" smtClean="0"/>
              <a:t>Each </a:t>
            </a:r>
            <a:r>
              <a:rPr lang="el-GR" u="sng" dirty="0"/>
              <a:t>γ</a:t>
            </a:r>
            <a:r>
              <a:rPr lang="en-GB" u="sng" dirty="0" smtClean="0"/>
              <a:t>H2AX foci represents a single DSB</a:t>
            </a:r>
            <a:r>
              <a:rPr lang="en-GB" u="sng" baseline="30000" dirty="0" smtClean="0"/>
              <a:t>1</a:t>
            </a:r>
            <a:r>
              <a:rPr lang="en-GB" dirty="0" smtClean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DSBs are caused by ionising radiation and cytotoxic agents and are repaired by various methods of genetic recombination – such as homologous recombination. Inhibitors of homologous recombination have become important therapeutics in oncology.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30972" y="4722793"/>
            <a:ext cx="475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Fig 1: Lung mesothelioma cells treated with ionising radiation. </a:t>
            </a: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γ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H2AX foci (Red) appear at sites of DSBs. Nuclei (Blue) are stained with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Hoechst 33342.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377309"/>
            <a:ext cx="6299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H2AX is a biomarker of DNA damage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365439"/>
            <a:ext cx="4756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 – </a:t>
            </a:r>
            <a:r>
              <a:rPr lang="en-GB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Kuo</a:t>
            </a:r>
            <a:r>
              <a:rPr lang="en-GB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&amp; </a:t>
            </a:r>
            <a:r>
              <a:rPr lang="en-GB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Lang; In Vivo;  May-June; 2008;  </a:t>
            </a:r>
            <a:r>
              <a: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vol. 22 (</a:t>
            </a:r>
            <a:r>
              <a:rPr lang="en-GB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3) </a:t>
            </a:r>
            <a:r>
              <a: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305-309  </a:t>
            </a:r>
            <a:endParaRPr lang="en-GB" sz="1100" i="1" baseline="30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6EF2C-0001-4135-ABF9-A6BC61B15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899" y="1279288"/>
            <a:ext cx="3826543" cy="22354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736FF-FC82-4FD8-AEB6-133338948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899" y="3622438"/>
            <a:ext cx="3826543" cy="22354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1641" r="16830" b="2001"/>
          <a:stretch/>
        </p:blipFill>
        <p:spPr>
          <a:xfrm>
            <a:off x="609600" y="5366107"/>
            <a:ext cx="1211140" cy="1085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377309"/>
            <a:ext cx="7620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r>
              <a:rPr lang="el-G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H2AX detection and quantification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3949" y="1298338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3949" y="3641488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4899" y="5965588"/>
            <a:ext cx="382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Fig 2: </a:t>
            </a: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γ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H2AX analysis 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identifies individual nuclei (a) and identifies </a:t>
            </a: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γ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H2AX 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foci within nuclei (b).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113" y="1158728"/>
            <a:ext cx="63682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err="1">
                <a:solidFill>
                  <a:srgbClr val="4D374D"/>
                </a:solidFill>
              </a:rPr>
              <a:t>Biotek</a:t>
            </a:r>
            <a:r>
              <a:rPr lang="en-GB" b="1" dirty="0">
                <a:solidFill>
                  <a:srgbClr val="4D374D"/>
                </a:solidFill>
              </a:rPr>
              <a:t> </a:t>
            </a:r>
            <a:r>
              <a:rPr lang="en-GB" b="1" dirty="0" err="1">
                <a:solidFill>
                  <a:srgbClr val="4D374D"/>
                </a:solidFill>
              </a:rPr>
              <a:t>Cytation</a:t>
            </a:r>
            <a:r>
              <a:rPr lang="en-GB" b="1" dirty="0">
                <a:solidFill>
                  <a:srgbClr val="4D374D"/>
                </a:solidFill>
              </a:rPr>
              <a:t> 3 - an automated fluorescence microscope</a:t>
            </a:r>
          </a:p>
          <a:p>
            <a:pPr marL="285750" indent="-285750" algn="just">
              <a:buClr>
                <a:srgbClr val="4D374D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Takes 9 overlapping images (10x objective) per well of a 96-well plate. </a:t>
            </a:r>
          </a:p>
          <a:p>
            <a:pPr marL="285750" indent="-285750" algn="just">
              <a:buClr>
                <a:srgbClr val="4D374D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Focal height is automatically determine. Cell line specific exposure times can be performed automatically against reference control wells if necessary.</a:t>
            </a:r>
          </a:p>
          <a:p>
            <a:pPr algn="just"/>
            <a:endParaRPr lang="en-GB" dirty="0"/>
          </a:p>
          <a:p>
            <a:pPr algn="just"/>
            <a:r>
              <a:rPr lang="en-GB" b="1" dirty="0" smtClean="0">
                <a:solidFill>
                  <a:srgbClr val="4D374D"/>
                </a:solidFill>
              </a:rPr>
              <a:t>Analysis</a:t>
            </a:r>
          </a:p>
          <a:p>
            <a:pPr marL="285750" indent="-285750" algn="just">
              <a:buClr>
                <a:srgbClr val="4D374D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The overlapping images are stitched together, </a:t>
            </a:r>
            <a:r>
              <a:rPr lang="en-GB" dirty="0" err="1" smtClean="0"/>
              <a:t>deconvolved</a:t>
            </a:r>
            <a:r>
              <a:rPr lang="en-GB" dirty="0" smtClean="0"/>
              <a:t>, </a:t>
            </a:r>
            <a:r>
              <a:rPr lang="en-GB" dirty="0"/>
              <a:t>and a cell line specific </a:t>
            </a:r>
            <a:r>
              <a:rPr lang="el-GR" dirty="0"/>
              <a:t>γ</a:t>
            </a:r>
            <a:r>
              <a:rPr lang="en-GB" dirty="0"/>
              <a:t>H2AX analysis </a:t>
            </a:r>
            <a:r>
              <a:rPr lang="en-GB" dirty="0" smtClean="0"/>
              <a:t>applied.</a:t>
            </a:r>
          </a:p>
          <a:p>
            <a:pPr marL="285750" indent="-285750" algn="just">
              <a:buClr>
                <a:srgbClr val="4D374D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Nuclei are identified and counted (Fig. 2a): </a:t>
            </a:r>
            <a:r>
              <a:rPr lang="en-GB" b="1" dirty="0" smtClean="0">
                <a:solidFill>
                  <a:srgbClr val="005FFA"/>
                </a:solidFill>
              </a:rPr>
              <a:t>~1300 nuclei / well</a:t>
            </a:r>
          </a:p>
          <a:p>
            <a:pPr marL="285750" indent="-285750" algn="just">
              <a:buClr>
                <a:srgbClr val="4D374D"/>
              </a:buClr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GB" dirty="0" smtClean="0"/>
              <a:t>nly H2AX foci that are within the nuclei are identified (Fig. 2b). Counts </a:t>
            </a:r>
            <a:r>
              <a:rPr lang="en-GB" b="1" dirty="0" smtClean="0">
                <a:solidFill>
                  <a:srgbClr val="FD0B1B"/>
                </a:solidFill>
              </a:rPr>
              <a:t>~20,000 foci per well</a:t>
            </a:r>
            <a:r>
              <a:rPr lang="en-GB" dirty="0" smtClean="0"/>
              <a:t>.</a:t>
            </a:r>
          </a:p>
          <a:p>
            <a:pPr algn="just"/>
            <a:endParaRPr lang="en-GB" dirty="0"/>
          </a:p>
          <a:p>
            <a:pPr marL="1793875" algn="just"/>
            <a:r>
              <a:rPr lang="en-GB" b="1" dirty="0" smtClean="0">
                <a:solidFill>
                  <a:srgbClr val="4D374D"/>
                </a:solidFill>
              </a:rPr>
              <a:t>Statistical outputs automatically calculated</a:t>
            </a:r>
          </a:p>
          <a:p>
            <a:pPr marL="2066925" indent="-263525" algn="just">
              <a:buClr>
                <a:srgbClr val="4D374D"/>
              </a:buClr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verage number of foci per nuclei </a:t>
            </a:r>
          </a:p>
          <a:p>
            <a:pPr marL="2066925" indent="-263525" algn="just">
              <a:buClr>
                <a:srgbClr val="4D374D"/>
              </a:buClr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ell count </a:t>
            </a:r>
          </a:p>
          <a:p>
            <a:pPr marL="2066925" indent="-263525" algn="just">
              <a:buClr>
                <a:srgbClr val="4D374D"/>
              </a:buClr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ignal intensity</a:t>
            </a:r>
          </a:p>
          <a:p>
            <a:pPr marL="2066925" indent="-263525" algn="just">
              <a:buClr>
                <a:srgbClr val="4D374D"/>
              </a:buClr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hanges </a:t>
            </a:r>
            <a:r>
              <a:rPr lang="en-GB" dirty="0"/>
              <a:t>to statistical outputs can be retrospectively made</a:t>
            </a:r>
          </a:p>
        </p:txBody>
      </p:sp>
    </p:spTree>
    <p:extLst>
      <p:ext uri="{BB962C8B-B14F-4D97-AF65-F5344CB8AC3E}">
        <p14:creationId xmlns:p14="http://schemas.microsoft.com/office/powerpoint/2010/main" val="3803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002A52-53D2-4077-87F1-F0D09F46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8860"/>
            <a:ext cx="5089981" cy="3758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377309"/>
            <a:ext cx="4105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Sub-population analysis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A9322-07A0-4B11-A3C6-3314E713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033" y="1588860"/>
            <a:ext cx="5095373" cy="3768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187" y="5876925"/>
            <a:ext cx="628257" cy="659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761" y="5943600"/>
            <a:ext cx="553613" cy="572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46644" y="6105525"/>
            <a:ext cx="1234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= </a:t>
            </a:r>
            <a:r>
              <a:rPr lang="el-GR" sz="1200" dirty="0" smtClean="0"/>
              <a:t>γ</a:t>
            </a:r>
            <a:r>
              <a:rPr lang="en-GB" sz="1200" dirty="0" smtClean="0"/>
              <a:t>H2AX positive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84444" y="6105525"/>
            <a:ext cx="1275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= </a:t>
            </a:r>
            <a:r>
              <a:rPr lang="el-GR" sz="1200" dirty="0" smtClean="0"/>
              <a:t>γ</a:t>
            </a:r>
            <a:r>
              <a:rPr lang="en-GB" sz="1200" dirty="0" smtClean="0"/>
              <a:t>H2AX negative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60791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5083" y="160791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492918"/>
            <a:ext cx="5995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Fig 3: Identifying </a:t>
            </a: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γ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H2AX positive 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cells.</a:t>
            </a:r>
          </a:p>
          <a:p>
            <a:pPr algn="just"/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a) Example processed image from 1 well of a 96-well plate. b) </a:t>
            </a: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γ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H2AX positive cells are identified as a subpopulation within the analysis. Quantification can be performed on all cells and only within the subpopulation.  </a:t>
            </a: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γ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H2AX foci (Red); Hoechst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33342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(Blue).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377309"/>
            <a:ext cx="3346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 data output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0984" y="4371915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cells data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096933" y="4377183"/>
            <a:ext cx="284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Sub-population specific data</a:t>
            </a:r>
            <a:endParaRPr lang="en-GB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4476426" y="2675704"/>
            <a:ext cx="87629" cy="305375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rot="5400000">
            <a:off x="1953735" y="3337885"/>
            <a:ext cx="87627" cy="1729384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910"/>
          <a:stretch/>
        </p:blipFill>
        <p:spPr>
          <a:xfrm>
            <a:off x="609599" y="1875826"/>
            <a:ext cx="5437517" cy="2176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615254" y="5783588"/>
            <a:ext cx="896149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Data are exported into excel and images can be batch-saved as jpegs.</a:t>
            </a:r>
          </a:p>
          <a:p>
            <a:pPr algn="ctr"/>
            <a:endParaRPr lang="en-GB" sz="900" dirty="0" smtClean="0"/>
          </a:p>
          <a:p>
            <a:pPr algn="ctr"/>
            <a:r>
              <a:rPr lang="en-GB" dirty="0" smtClean="0"/>
              <a:t>Variations on our standard data output can be retrospectively made to suit user requirements</a:t>
            </a:r>
            <a:endParaRPr lang="en-GB" dirty="0"/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17" y="1563384"/>
            <a:ext cx="2607718" cy="1790387"/>
          </a:xfrm>
        </p:spPr>
      </p:pic>
      <p:sp>
        <p:nvSpPr>
          <p:cNvPr id="4" name="Right Arrow 3"/>
          <p:cNvSpPr/>
          <p:nvPr/>
        </p:nvSpPr>
        <p:spPr>
          <a:xfrm rot="20096543">
            <a:off x="6267286" y="2395245"/>
            <a:ext cx="1143000" cy="342900"/>
          </a:xfrm>
          <a:prstGeom prst="rightArrow">
            <a:avLst/>
          </a:prstGeom>
          <a:solidFill>
            <a:srgbClr val="4D374D"/>
          </a:solidFill>
          <a:ln>
            <a:solidFill>
              <a:srgbClr val="4D37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917263">
            <a:off x="6252600" y="3432904"/>
            <a:ext cx="1143000" cy="342900"/>
          </a:xfrm>
          <a:prstGeom prst="rightArrow">
            <a:avLst/>
          </a:prstGeom>
          <a:solidFill>
            <a:srgbClr val="4D374D"/>
          </a:solidFill>
          <a:ln>
            <a:solidFill>
              <a:srgbClr val="4D37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77333" y="1176634"/>
            <a:ext cx="11411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Cell death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19499" y="3607420"/>
            <a:ext cx="154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Foci per nuclei</a:t>
            </a:r>
            <a:endParaRPr lang="en-GB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0" y="3991359"/>
            <a:ext cx="2460345" cy="15981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539" y="1740067"/>
            <a:ext cx="1273022" cy="38471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87946" y="1174392"/>
            <a:ext cx="1491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Hoechst Stain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895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4305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u="sng" smtClean="0"/>
              <a:t>For questions and further information please contact:</a:t>
            </a:r>
          </a:p>
          <a:p>
            <a:pPr marL="0" indent="0">
              <a:buFont typeface="Arial"/>
              <a:buNone/>
            </a:pPr>
            <a:endParaRPr lang="en-GB" sz="1000" smtClean="0"/>
          </a:p>
          <a:p>
            <a:pPr marL="0" indent="0">
              <a:buFont typeface="Arial"/>
              <a:buNone/>
            </a:pPr>
            <a:r>
              <a:rPr lang="en-GB" sz="3200" smtClean="0"/>
              <a:t>Richard Angell – Drug discovery group lead; (r.angell@ucl.ac.uk)</a:t>
            </a:r>
          </a:p>
          <a:p>
            <a:pPr marL="0" indent="0">
              <a:buFont typeface="Arial"/>
              <a:buNone/>
            </a:pPr>
            <a:r>
              <a:rPr lang="en-GB" sz="3200" smtClean="0"/>
              <a:t>Trevor Askwith – Senior biologist; (t.askwith@ucl.ac.uk).</a:t>
            </a:r>
          </a:p>
          <a:p>
            <a:pPr marL="0" indent="0">
              <a:buFont typeface="Arial"/>
              <a:buNone/>
            </a:pPr>
            <a:r>
              <a:rPr lang="en-GB" sz="3200" smtClean="0"/>
              <a:t>Ben Allsop – Biologist (Author); (b.allsop@ucl.ac.uk).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640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90D01350-E6B6-4EF5-B317-60B68473FC58}" vid="{8B92E9C0-A9D1-437B-BD90-E5A097EB0F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3514</TotalTime>
  <Words>522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b.allsop@ucl.ac.uk</dc:creator>
  <cp:lastModifiedBy>Ben Allsop</cp:lastModifiedBy>
  <cp:revision>40</cp:revision>
  <dcterms:created xsi:type="dcterms:W3CDTF">2018-10-25T14:23:30Z</dcterms:created>
  <dcterms:modified xsi:type="dcterms:W3CDTF">2018-12-03T13:08:44Z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