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74D"/>
    <a:srgbClr val="A08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82B8F-48A3-47C2-AC27-1BA3F1F91E54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4829-D5C3-4A0D-B74A-AF053E81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83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F4829-D5C3-4A0D-B74A-AF053E8150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5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Cytation</a:t>
            </a:r>
            <a:r>
              <a:rPr lang="en-GB" baseline="0" dirty="0" smtClean="0"/>
              <a:t> DAPI staining with DR </a:t>
            </a:r>
            <a:r>
              <a:rPr lang="en-GB" baseline="0" dirty="0" err="1" smtClean="0"/>
              <a:t>olaporib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F4829-D5C3-4A0D-B74A-AF053E8150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1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6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3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426"/>
            <a:ext cx="10972800" cy="1025921"/>
          </a:xfrm>
        </p:spPr>
        <p:txBody>
          <a:bodyPr>
            <a:spAutoFit/>
          </a:bodyPr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2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3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7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8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1EC2E-4E16-41C8-BC43-B34DCA9C22B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3074-8A49-4D01-AB6B-AF582C12B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0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2075" y="6236732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4D374D"/>
                </a:solidFill>
              </a:rPr>
              <a:t>Translational Research office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410" y="5682734"/>
            <a:ext cx="2423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School of </a:t>
            </a:r>
            <a:r>
              <a:rPr lang="en-GB" dirty="0" smtClean="0"/>
              <a:t>Pharmacy</a:t>
            </a:r>
          </a:p>
          <a:p>
            <a:r>
              <a:rPr lang="en-GB" dirty="0" smtClean="0"/>
              <a:t>29-39 Brunswick square</a:t>
            </a:r>
          </a:p>
          <a:p>
            <a:r>
              <a:rPr lang="en-GB" dirty="0" smtClean="0"/>
              <a:t>WC1N 1AX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9410" y="1491734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UCL Drug discovery group application note.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411" y="1777484"/>
            <a:ext cx="2797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Author: </a:t>
            </a:r>
            <a:r>
              <a:rPr lang="en-GB" dirty="0" err="1" smtClean="0"/>
              <a:t>Dr.</a:t>
            </a:r>
            <a:r>
              <a:rPr lang="en-GB" dirty="0" smtClean="0"/>
              <a:t> Ben Allsop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145434" y="3071366"/>
            <a:ext cx="7903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Cell toxicity assays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8954" y="4173135"/>
            <a:ext cx="8156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*Data in this presentation are owned by the UCL DDG and are not for unauthorised reproduction*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620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930" y="1441707"/>
            <a:ext cx="64883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Cell death is a major feature of disease and an important part of developmental biology. Death may occur in response to external injury, internal cues or programmed redundancy.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Necrosis (extrinsic injury induced cell death)</a:t>
            </a:r>
          </a:p>
          <a:p>
            <a:pPr marL="809625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Cytoplasmic swelling followed by rupture of the plasma membrane.</a:t>
            </a:r>
          </a:p>
          <a:p>
            <a:pPr marL="809625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Death receptor activation (</a:t>
            </a:r>
            <a:r>
              <a:rPr lang="en-GB" dirty="0" err="1" smtClean="0">
                <a:cs typeface="Arial" panose="020B0604020202020204" pitchFamily="34" charset="0"/>
              </a:rPr>
              <a:t>Fas</a:t>
            </a:r>
            <a:r>
              <a:rPr lang="en-GB" dirty="0" smtClean="0">
                <a:cs typeface="Arial" panose="020B0604020202020204" pitchFamily="34" charset="0"/>
              </a:rPr>
              <a:t>, TRAIL-Receptor etc.)</a:t>
            </a:r>
          </a:p>
          <a:p>
            <a:pPr marL="809625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Release of DNA from the nucleus.</a:t>
            </a:r>
          </a:p>
          <a:p>
            <a:pPr marL="809625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Mitochondrial swelling and decreased ATP production.</a:t>
            </a:r>
          </a:p>
          <a:p>
            <a:pPr marL="809625" indent="-285750">
              <a:buFont typeface="Arial" panose="020B0604020202020204" pitchFamily="34" charset="0"/>
              <a:buChar char="•"/>
            </a:pPr>
            <a:endParaRPr lang="en-GB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Apoptosis (cell suicide)</a:t>
            </a:r>
          </a:p>
          <a:p>
            <a:pPr marL="809625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Membrane </a:t>
            </a:r>
            <a:r>
              <a:rPr lang="en-GB" dirty="0" err="1" smtClean="0">
                <a:cs typeface="Arial" panose="020B0604020202020204" pitchFamily="34" charset="0"/>
              </a:rPr>
              <a:t>blebbing</a:t>
            </a:r>
            <a:r>
              <a:rPr lang="en-GB" dirty="0" smtClean="0">
                <a:cs typeface="Arial" panose="020B0604020202020204" pitchFamily="34" charset="0"/>
              </a:rPr>
              <a:t> and organelle compartmentalisation</a:t>
            </a:r>
          </a:p>
          <a:p>
            <a:pPr marL="809625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Cytochrome C binds and activates procaspase-9 (</a:t>
            </a:r>
            <a:r>
              <a:rPr lang="en-GB" dirty="0" err="1" smtClean="0">
                <a:cs typeface="Arial" panose="020B0604020202020204" pitchFamily="34" charset="0"/>
              </a:rPr>
              <a:t>Apoptosome</a:t>
            </a:r>
            <a:r>
              <a:rPr lang="en-GB" dirty="0" smtClean="0">
                <a:cs typeface="Arial" panose="020B0604020202020204" pitchFamily="34" charset="0"/>
              </a:rPr>
              <a:t>) </a:t>
            </a:r>
          </a:p>
          <a:p>
            <a:pPr marL="809625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Eventually followed by necrotic cell death.</a:t>
            </a:r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  <a:p>
            <a:endParaRPr lang="en-GB" dirty="0" smtClean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45" y="1455027"/>
            <a:ext cx="4538259" cy="4615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77309"/>
            <a:ext cx="3183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cell death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314" y="1273318"/>
            <a:ext cx="3507694" cy="2458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695" y="1273318"/>
            <a:ext cx="4157805" cy="24588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96523" y="1213945"/>
            <a:ext cx="5284223" cy="551793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35560" y="1213945"/>
            <a:ext cx="5329025" cy="551793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2037" y="390488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rgbClr val="4D374D"/>
                </a:solidFill>
                <a:cs typeface="Arial" panose="020B0604020202020204" pitchFamily="34" charset="0"/>
              </a:rPr>
              <a:t>Cell Viability</a:t>
            </a:r>
            <a:endParaRPr lang="en-GB" sz="2400" b="1" u="sng" dirty="0">
              <a:solidFill>
                <a:srgbClr val="4D374D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2204" y="3904887"/>
            <a:ext cx="146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rgbClr val="4D374D"/>
                </a:solidFill>
                <a:cs typeface="Arial" panose="020B0604020202020204" pitchFamily="34" charset="0"/>
              </a:rPr>
              <a:t>Cell death</a:t>
            </a:r>
            <a:endParaRPr lang="en-GB" sz="2400" b="1" u="sng" dirty="0">
              <a:solidFill>
                <a:srgbClr val="4D374D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9019" y="4373507"/>
            <a:ext cx="4912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b="1" dirty="0" err="1" smtClean="0">
                <a:solidFill>
                  <a:srgbClr val="4D374D"/>
                </a:solidFill>
                <a:cs typeface="Arial" panose="020B0604020202020204" pitchFamily="34" charset="0"/>
              </a:rPr>
              <a:t>CellTox</a:t>
            </a:r>
            <a:r>
              <a:rPr lang="en-GB" sz="1500" b="1" dirty="0" smtClean="0">
                <a:solidFill>
                  <a:srgbClr val="4D374D"/>
                </a:solidFill>
                <a:cs typeface="Arial" panose="020B0604020202020204" pitchFamily="34" charset="0"/>
              </a:rPr>
              <a:t>-Green (</a:t>
            </a:r>
            <a:r>
              <a:rPr lang="en-GB" sz="1500" b="1" dirty="0" err="1" smtClean="0">
                <a:solidFill>
                  <a:srgbClr val="4D374D"/>
                </a:solidFill>
                <a:cs typeface="Arial" panose="020B0604020202020204" pitchFamily="34" charset="0"/>
              </a:rPr>
              <a:t>Promega</a:t>
            </a:r>
            <a:r>
              <a:rPr lang="en-GB" sz="1500" b="1" dirty="0" smtClean="0">
                <a:solidFill>
                  <a:srgbClr val="4D374D"/>
                </a:solidFill>
                <a:cs typeface="Arial" panose="020B0604020202020204" pitchFamily="34" charset="0"/>
              </a:rPr>
              <a:t>) </a:t>
            </a:r>
            <a:r>
              <a:rPr lang="en-GB" sz="1500" dirty="0" smtClean="0">
                <a:cs typeface="Arial" panose="020B0604020202020204" pitchFamily="34" charset="0"/>
              </a:rPr>
              <a:t>is green channel fluorescent assay able to directly measure cell death. This assay uses a non-cell permeable DNA binding </a:t>
            </a:r>
            <a:r>
              <a:rPr lang="en-GB" sz="1500" dirty="0" err="1" smtClean="0">
                <a:cs typeface="Arial" panose="020B0604020202020204" pitchFamily="34" charset="0"/>
              </a:rPr>
              <a:t>flurophore</a:t>
            </a:r>
            <a:r>
              <a:rPr lang="en-GB" sz="1500" dirty="0" smtClean="0">
                <a:cs typeface="Arial" panose="020B0604020202020204" pitchFamily="34" charset="0"/>
              </a:rPr>
              <a:t>, meaning it can directly measure the free-DNA of burst cells (</a:t>
            </a:r>
            <a:r>
              <a:rPr lang="en-GB" sz="1500" b="1" dirty="0" smtClean="0">
                <a:cs typeface="Arial" panose="020B0604020202020204" pitchFamily="34" charset="0"/>
              </a:rPr>
              <a:t>Necrotic death</a:t>
            </a:r>
            <a:r>
              <a:rPr lang="en-GB" sz="1500" dirty="0" smtClean="0">
                <a:cs typeface="Arial" panose="020B0604020202020204" pitchFamily="34" charset="0"/>
              </a:rPr>
              <a:t>). </a:t>
            </a:r>
            <a:r>
              <a:rPr lang="en-GB" sz="1500" dirty="0" err="1" smtClean="0">
                <a:cs typeface="Arial" panose="020B0604020202020204" pitchFamily="34" charset="0"/>
              </a:rPr>
              <a:t>CellTox</a:t>
            </a:r>
            <a:r>
              <a:rPr lang="en-GB" sz="1500" dirty="0" smtClean="0">
                <a:cs typeface="Arial" panose="020B0604020202020204" pitchFamily="34" charset="0"/>
              </a:rPr>
              <a:t>-Green is well tolerated and non-toxic, it can be used kinetically to measure cell death over hours or days.</a:t>
            </a:r>
            <a:endParaRPr lang="en-GB" sz="15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556" y="4373507"/>
            <a:ext cx="4912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b="1" dirty="0" err="1" smtClean="0">
                <a:solidFill>
                  <a:srgbClr val="4D374D"/>
                </a:solidFill>
                <a:cs typeface="Arial" panose="020B0604020202020204" pitchFamily="34" charset="0"/>
              </a:rPr>
              <a:t>CellTiter-glo</a:t>
            </a:r>
            <a:r>
              <a:rPr lang="en-GB" sz="1500" b="1" dirty="0" smtClean="0">
                <a:solidFill>
                  <a:srgbClr val="4D374D"/>
                </a:solidFill>
                <a:cs typeface="Arial" panose="020B0604020202020204" pitchFamily="34" charset="0"/>
              </a:rPr>
              <a:t> (</a:t>
            </a:r>
            <a:r>
              <a:rPr lang="en-GB" sz="1500" b="1" dirty="0" err="1" smtClean="0">
                <a:solidFill>
                  <a:srgbClr val="4D374D"/>
                </a:solidFill>
                <a:cs typeface="Arial" panose="020B0604020202020204" pitchFamily="34" charset="0"/>
              </a:rPr>
              <a:t>Promega</a:t>
            </a:r>
            <a:r>
              <a:rPr lang="en-GB" sz="1500" b="1" dirty="0" smtClean="0">
                <a:solidFill>
                  <a:srgbClr val="4D374D"/>
                </a:solidFill>
                <a:cs typeface="Arial" panose="020B0604020202020204" pitchFamily="34" charset="0"/>
              </a:rPr>
              <a:t>) </a:t>
            </a:r>
            <a:r>
              <a:rPr lang="en-GB" sz="1500" dirty="0" smtClean="0">
                <a:cs typeface="Arial" panose="020B0604020202020204" pitchFamily="34" charset="0"/>
              </a:rPr>
              <a:t>is an endpoint luminescence assay used to determine cell viability. This assay results in cell lysis and a signal proportional to the amount of </a:t>
            </a:r>
            <a:r>
              <a:rPr lang="en-GB" sz="1500" b="1" dirty="0" smtClean="0">
                <a:cs typeface="Arial" panose="020B0604020202020204" pitchFamily="34" charset="0"/>
              </a:rPr>
              <a:t>ATP present in the well</a:t>
            </a:r>
            <a:r>
              <a:rPr lang="en-GB" sz="1500" dirty="0" smtClean="0">
                <a:cs typeface="Arial" panose="020B0604020202020204" pitchFamily="34" charset="0"/>
              </a:rPr>
              <a:t>. The amount of ATP is directly proportional to the number of cells present. </a:t>
            </a:r>
            <a:r>
              <a:rPr lang="en-GB" sz="1500" dirty="0" err="1" smtClean="0">
                <a:cs typeface="Arial" panose="020B0604020202020204" pitchFamily="34" charset="0"/>
              </a:rPr>
              <a:t>CellTiter-glo</a:t>
            </a:r>
            <a:r>
              <a:rPr lang="en-GB" sz="1500" dirty="0" smtClean="0">
                <a:cs typeface="Arial" panose="020B0604020202020204" pitchFamily="34" charset="0"/>
              </a:rPr>
              <a:t> is a simple 1-step addition at a fixed </a:t>
            </a:r>
            <a:r>
              <a:rPr lang="en-GB" sz="1500" dirty="0" err="1" smtClean="0">
                <a:cs typeface="Arial" panose="020B0604020202020204" pitchFamily="34" charset="0"/>
              </a:rPr>
              <a:t>timepoint</a:t>
            </a:r>
            <a:r>
              <a:rPr lang="en-GB" sz="1500" dirty="0" smtClean="0">
                <a:cs typeface="Arial" panose="020B0604020202020204" pitchFamily="34" charset="0"/>
              </a:rPr>
              <a:t>. NB: Luminescence readouts are often O</a:t>
            </a:r>
            <a:r>
              <a:rPr lang="en-GB" sz="1500" baseline="-25000" dirty="0" smtClean="0">
                <a:cs typeface="Arial" panose="020B0604020202020204" pitchFamily="34" charset="0"/>
              </a:rPr>
              <a:t>2</a:t>
            </a:r>
            <a:r>
              <a:rPr lang="en-GB" sz="1500" dirty="0" smtClean="0">
                <a:cs typeface="Arial" panose="020B0604020202020204" pitchFamily="34" charset="0"/>
              </a:rPr>
              <a:t> dependent and may have a reduced signal in hypoxia.</a:t>
            </a:r>
            <a:endParaRPr lang="en-GB" sz="1500" dirty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77309"/>
            <a:ext cx="370325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cell toxicity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6330"/>
          <a:stretch/>
        </p:blipFill>
        <p:spPr>
          <a:xfrm>
            <a:off x="6702952" y="2070810"/>
            <a:ext cx="5050221" cy="2919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367" y="2127761"/>
            <a:ext cx="5602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cs typeface="Arial" panose="020B0604020202020204" pitchFamily="34" charset="0"/>
              </a:rPr>
              <a:t>Understanding the kinetics of cell death following an insult can be very important to inform therapeutic interventions, as well as the underlying biology.</a:t>
            </a:r>
          </a:p>
          <a:p>
            <a:pPr algn="just"/>
            <a:endParaRPr lang="en-GB" dirty="0">
              <a:cs typeface="Arial" panose="020B0604020202020204" pitchFamily="34" charset="0"/>
            </a:endParaRPr>
          </a:p>
          <a:p>
            <a:pPr algn="just"/>
            <a:r>
              <a:rPr lang="en-GB" dirty="0" err="1" smtClean="0">
                <a:cs typeface="Arial" panose="020B0604020202020204" pitchFamily="34" charset="0"/>
              </a:rPr>
              <a:t>CellTox</a:t>
            </a:r>
            <a:r>
              <a:rPr lang="en-GB" dirty="0" smtClean="0">
                <a:cs typeface="Arial" panose="020B0604020202020204" pitchFamily="34" charset="0"/>
              </a:rPr>
              <a:t>-Green enables kinetic measurement of cell death in cycles as short as 5min intervals (Fig. 1), or staggered over hours or days. </a:t>
            </a:r>
          </a:p>
          <a:p>
            <a:pPr algn="just"/>
            <a:endParaRPr lang="en-GB" dirty="0">
              <a:cs typeface="Arial" panose="020B0604020202020204" pitchFamily="34" charset="0"/>
            </a:endParaRPr>
          </a:p>
          <a:p>
            <a:pPr algn="just"/>
            <a:r>
              <a:rPr lang="en-GB" dirty="0" smtClean="0">
                <a:cs typeface="Arial" panose="020B0604020202020204" pitchFamily="34" charset="0"/>
              </a:rPr>
              <a:t>This may be multiplexed with other kinetic dyes to maximise data output. For example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- ROS, MPTP and Intracellular O</a:t>
            </a:r>
            <a:r>
              <a:rPr lang="en-GB" baseline="-25000" dirty="0" smtClean="0">
                <a:cs typeface="Arial" panose="020B0604020202020204" pitchFamily="34" charset="0"/>
              </a:rPr>
              <a:t>2</a:t>
            </a:r>
            <a:r>
              <a:rPr lang="en-GB" dirty="0" smtClean="0">
                <a:cs typeface="Arial" panose="020B0604020202020204" pitchFamily="34" charset="0"/>
              </a:rPr>
              <a:t> dyes.</a:t>
            </a:r>
          </a:p>
          <a:p>
            <a:pPr algn="just"/>
            <a:endParaRPr lang="en-GB" dirty="0">
              <a:cs typeface="Arial" panose="020B0604020202020204" pitchFamily="34" charset="0"/>
            </a:endParaRPr>
          </a:p>
          <a:p>
            <a:pPr algn="just"/>
            <a:r>
              <a:rPr lang="en-GB" dirty="0" smtClean="0">
                <a:cs typeface="Arial" panose="020B0604020202020204" pitchFamily="34" charset="0"/>
              </a:rPr>
              <a:t>Reading every 5 min for 24h causes little-to-no bleaching of the fluorophore. Cell </a:t>
            </a:r>
            <a:r>
              <a:rPr lang="en-GB" dirty="0" err="1" smtClean="0">
                <a:cs typeface="Arial" panose="020B0604020202020204" pitchFamily="34" charset="0"/>
              </a:rPr>
              <a:t>tox</a:t>
            </a:r>
            <a:r>
              <a:rPr lang="en-GB" dirty="0" smtClean="0">
                <a:cs typeface="Arial" panose="020B0604020202020204" pitchFamily="34" charset="0"/>
              </a:rPr>
              <a:t> green has been used at </a:t>
            </a:r>
            <a:r>
              <a:rPr lang="en-GB" dirty="0" err="1" smtClean="0">
                <a:cs typeface="Arial" panose="020B0604020202020204" pitchFamily="34" charset="0"/>
              </a:rPr>
              <a:t>timepoints</a:t>
            </a:r>
            <a:r>
              <a:rPr lang="en-GB" dirty="0" smtClean="0">
                <a:cs typeface="Arial" panose="020B0604020202020204" pitchFamily="34" charset="0"/>
              </a:rPr>
              <a:t> up to 72h in our lab.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4802" y="4990083"/>
            <a:ext cx="5794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Fig 1: Rat myoblast cell death in response to 1h simulated ischaemia-reperfusion injury. 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Kinetic measurement of chamber O</a:t>
            </a:r>
            <a:r>
              <a:rPr lang="en-GB" sz="12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(%) (Red) and cell death (blue) measured by </a:t>
            </a:r>
            <a:r>
              <a:rPr lang="en-GB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CellTox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-Green every 5min over a short ischaemia-reperfusion protocol. Atmospheric gases were manipulated using </a:t>
            </a:r>
            <a:r>
              <a:rPr lang="en-GB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Clariostar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plate reader fitted with atmospheric control unit.</a:t>
            </a:r>
          </a:p>
          <a:p>
            <a:pPr algn="just"/>
            <a:endParaRPr lang="en-GB" sz="1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7309"/>
            <a:ext cx="560281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measurement of cell death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367" y="1419875"/>
            <a:ext cx="575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u="sng" dirty="0" smtClean="0">
                <a:solidFill>
                  <a:srgbClr val="4D374D"/>
                </a:solidFill>
                <a:cs typeface="Arial" panose="020B0604020202020204" pitchFamily="34" charset="0"/>
              </a:rPr>
              <a:t>Measuring cell death throughout Ischaemia-reperfusion injury </a:t>
            </a:r>
            <a:r>
              <a:rPr lang="en-GB" sz="2000" b="1" i="1" u="sng" dirty="0" smtClean="0">
                <a:solidFill>
                  <a:srgbClr val="4D374D"/>
                </a:solidFill>
                <a:cs typeface="Arial" panose="020B0604020202020204" pitchFamily="34" charset="0"/>
              </a:rPr>
              <a:t>in vitro</a:t>
            </a:r>
            <a:endParaRPr lang="en-GB" sz="2000" b="1" u="sng" dirty="0">
              <a:solidFill>
                <a:srgbClr val="4D374D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2684" t="6930" b="61466"/>
          <a:stretch/>
        </p:blipFill>
        <p:spPr>
          <a:xfrm>
            <a:off x="9445882" y="1347832"/>
            <a:ext cx="1582929" cy="7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304" y="1152620"/>
            <a:ext cx="2920610" cy="2317440"/>
          </a:xfrm>
        </p:spPr>
      </p:pic>
      <p:sp>
        <p:nvSpPr>
          <p:cNvPr id="16" name="TextBox 15"/>
          <p:cNvSpPr txBox="1"/>
          <p:nvPr/>
        </p:nvSpPr>
        <p:spPr>
          <a:xfrm>
            <a:off x="6154728" y="1152620"/>
            <a:ext cx="39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364528" y="1152620"/>
            <a:ext cx="39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b)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26EF2C-0001-4135-ABF9-A6BC61B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528" y="3676902"/>
            <a:ext cx="3158853" cy="18453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364528" y="3676090"/>
            <a:ext cx="39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599" y="1065487"/>
            <a:ext cx="1522236" cy="460032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9241" y="1419876"/>
            <a:ext cx="575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4D374D"/>
                </a:solidFill>
                <a:cs typeface="Arial" panose="020B0604020202020204" pitchFamily="34" charset="0"/>
              </a:rPr>
              <a:t>Measuring cell death and DNA damage in response to </a:t>
            </a:r>
            <a:r>
              <a:rPr lang="en-GB" sz="2000" b="1" u="sng" dirty="0" err="1" smtClean="0">
                <a:solidFill>
                  <a:srgbClr val="4D374D"/>
                </a:solidFill>
                <a:cs typeface="Arial" panose="020B0604020202020204" pitchFamily="34" charset="0"/>
              </a:rPr>
              <a:t>olaparib</a:t>
            </a:r>
            <a:r>
              <a:rPr lang="en-GB" sz="2000" b="1" u="sng" dirty="0" smtClean="0">
                <a:solidFill>
                  <a:srgbClr val="4D374D"/>
                </a:solidFill>
                <a:cs typeface="Arial" panose="020B0604020202020204" pitchFamily="34" charset="0"/>
              </a:rPr>
              <a:t> treatment.</a:t>
            </a:r>
            <a:endParaRPr lang="en-GB" sz="2000" b="1" u="sng" dirty="0">
              <a:solidFill>
                <a:srgbClr val="4D374D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241" y="2190323"/>
            <a:ext cx="53049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cs typeface="Arial" panose="020B0604020202020204" pitchFamily="34" charset="0"/>
              </a:rPr>
              <a:t>Automated fluorescence microscopy with the </a:t>
            </a:r>
            <a:r>
              <a:rPr lang="en-GB" b="1" dirty="0" err="1" smtClean="0">
                <a:solidFill>
                  <a:srgbClr val="4D374D"/>
                </a:solidFill>
                <a:cs typeface="Arial" panose="020B0604020202020204" pitchFamily="34" charset="0"/>
              </a:rPr>
              <a:t>Cytation</a:t>
            </a:r>
            <a:r>
              <a:rPr lang="en-GB" b="1" dirty="0" smtClean="0">
                <a:solidFill>
                  <a:srgbClr val="4D374D"/>
                </a:solidFill>
                <a:cs typeface="Arial" panose="020B0604020202020204" pitchFamily="34" charset="0"/>
              </a:rPr>
              <a:t> (</a:t>
            </a:r>
            <a:r>
              <a:rPr lang="en-GB" b="1" dirty="0" err="1" smtClean="0">
                <a:solidFill>
                  <a:srgbClr val="4D374D"/>
                </a:solidFill>
                <a:cs typeface="Arial" panose="020B0604020202020204" pitchFamily="34" charset="0"/>
              </a:rPr>
              <a:t>Biotek</a:t>
            </a:r>
            <a:r>
              <a:rPr lang="en-GB" b="1" dirty="0" smtClean="0">
                <a:solidFill>
                  <a:srgbClr val="4D374D"/>
                </a:solidFill>
                <a:cs typeface="Arial" panose="020B0604020202020204" pitchFamily="34" charset="0"/>
              </a:rPr>
              <a:t>)</a:t>
            </a:r>
            <a:r>
              <a:rPr lang="en-GB" b="1" dirty="0" smtClean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of Hoechst 33342 staining allows for assaying nuclei following treatment.</a:t>
            </a:r>
          </a:p>
          <a:p>
            <a:pPr algn="just"/>
            <a:endParaRPr lang="en-GB" dirty="0">
              <a:cs typeface="Arial" panose="020B0604020202020204" pitchFamily="34" charset="0"/>
            </a:endParaRPr>
          </a:p>
          <a:p>
            <a:pPr algn="just"/>
            <a:r>
              <a:rPr lang="en-GB" dirty="0" smtClean="0">
                <a:cs typeface="Arial" panose="020B0604020202020204" pitchFamily="34" charset="0"/>
              </a:rPr>
              <a:t>Multiples images per well of 96-well and 384-well plates can be stitched together to give whole-well data (Fig. 2a).  Automated nuclei identification can be used as a measure of cell death (Fig. 2b).</a:t>
            </a:r>
          </a:p>
          <a:p>
            <a:pPr algn="just"/>
            <a:endParaRPr lang="en-GB" dirty="0">
              <a:cs typeface="Arial" panose="020B0604020202020204" pitchFamily="34" charset="0"/>
            </a:endParaRPr>
          </a:p>
          <a:p>
            <a:pPr algn="just"/>
            <a:r>
              <a:rPr lang="en-GB" dirty="0" smtClean="0">
                <a:cs typeface="Arial" panose="020B0604020202020204" pitchFamily="34" charset="0"/>
              </a:rPr>
              <a:t>Multiplex with antibody staining (for example </a:t>
            </a:r>
            <a:r>
              <a:rPr lang="el-GR" dirty="0" smtClean="0">
                <a:cs typeface="Arial" panose="020B0604020202020204" pitchFamily="34" charset="0"/>
              </a:rPr>
              <a:t>γ</a:t>
            </a:r>
            <a:r>
              <a:rPr lang="en-GB" dirty="0" smtClean="0">
                <a:cs typeface="Arial" panose="020B0604020202020204" pitchFamily="34" charset="0"/>
              </a:rPr>
              <a:t>H2AX to identify double stranded DNA breaks (Fig. 2c)) or endpoint mechanistic dyes (such as the MTMP dye </a:t>
            </a:r>
            <a:r>
              <a:rPr lang="en-GB" dirty="0" err="1" smtClean="0">
                <a:cs typeface="Arial" panose="020B0604020202020204" pitchFamily="34" charset="0"/>
              </a:rPr>
              <a:t>Mitotraker</a:t>
            </a:r>
            <a:r>
              <a:rPr lang="en-GB" dirty="0" smtClean="0">
                <a:cs typeface="Arial" panose="020B0604020202020204" pitchFamily="34" charset="0"/>
              </a:rPr>
              <a:t> Red) to investigate mechanisms of toxicity.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54727" y="5756418"/>
            <a:ext cx="5904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Fig 2: Effect of </a:t>
            </a:r>
            <a:r>
              <a:rPr lang="en-GB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Olaparib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treatment in mesothelioma cells. </a:t>
            </a:r>
          </a:p>
          <a:p>
            <a:pPr algn="just"/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Cancer cells were fixed with 4% PFA and stained with Hoechst 33324. 9 overlapping images per well were stitched together and </a:t>
            </a:r>
            <a:r>
              <a:rPr lang="en-GB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deconvolved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to form each image in (a). Automatic analysis counts cells and reports mean + standard deviation per sample (b). Representation of automated nuclei identification (c).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" y="377309"/>
            <a:ext cx="79656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counting by automated immunofluorescence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7" y="1517048"/>
            <a:ext cx="10972800" cy="5224414"/>
          </a:xfrm>
        </p:spPr>
        <p:txBody>
          <a:bodyPr>
            <a:noAutofit/>
          </a:bodyPr>
          <a:lstStyle/>
          <a:p>
            <a:pPr algn="just"/>
            <a:r>
              <a:rPr lang="en-GB" sz="2200" dirty="0" smtClean="0">
                <a:cs typeface="Arial" panose="020B0604020202020204" pitchFamily="34" charset="0"/>
              </a:rPr>
              <a:t>All assays can be performed in 96-well and 384-well format to increase throughput.</a:t>
            </a:r>
          </a:p>
          <a:p>
            <a:pPr marL="0" indent="0" algn="just">
              <a:buNone/>
            </a:pPr>
            <a:endParaRPr lang="en-GB" sz="1000" dirty="0" smtClean="0">
              <a:cs typeface="Arial" panose="020B0604020202020204" pitchFamily="34" charset="0"/>
            </a:endParaRPr>
          </a:p>
          <a:p>
            <a:pPr algn="just"/>
            <a:r>
              <a:rPr lang="en-GB" sz="2200" dirty="0" smtClean="0">
                <a:cs typeface="Arial" panose="020B0604020202020204" pitchFamily="34" charset="0"/>
              </a:rPr>
              <a:t>All assays are suitable for both adherent and non-adherent cell culture.</a:t>
            </a:r>
          </a:p>
          <a:p>
            <a:pPr marL="0" indent="0" algn="just">
              <a:buNone/>
            </a:pPr>
            <a:endParaRPr lang="en-GB" sz="1000" dirty="0" smtClean="0">
              <a:cs typeface="Arial" panose="020B0604020202020204" pitchFamily="34" charset="0"/>
            </a:endParaRPr>
          </a:p>
          <a:p>
            <a:pPr algn="just"/>
            <a:r>
              <a:rPr lang="en-GB" sz="2200" dirty="0" smtClean="0">
                <a:cs typeface="Arial" panose="020B0604020202020204" pitchFamily="34" charset="0"/>
              </a:rPr>
              <a:t>The DDG have several plate readers available for use</a:t>
            </a:r>
            <a:r>
              <a:rPr lang="en-GB" sz="22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GB" sz="1000" dirty="0" smtClean="0">
              <a:cs typeface="Arial" panose="020B0604020202020204" pitchFamily="34" charset="0"/>
            </a:endParaRPr>
          </a:p>
          <a:p>
            <a:pPr algn="just"/>
            <a:r>
              <a:rPr lang="en-GB" sz="2200" dirty="0" smtClean="0">
                <a:cs typeface="Arial" panose="020B0604020202020204" pitchFamily="34" charset="0"/>
              </a:rPr>
              <a:t>Easily perform synergy experiments between compound treatments (for example: test compound + [</a:t>
            </a:r>
            <a:r>
              <a:rPr lang="en-GB" sz="2200" dirty="0" err="1" smtClean="0">
                <a:cs typeface="Arial" panose="020B0604020202020204" pitchFamily="34" charset="0"/>
              </a:rPr>
              <a:t>Menadione</a:t>
            </a:r>
            <a:r>
              <a:rPr lang="en-GB" sz="2200" dirty="0" smtClean="0">
                <a:cs typeface="Arial" panose="020B0604020202020204" pitchFamily="34" charset="0"/>
              </a:rPr>
              <a:t>])</a:t>
            </a:r>
            <a:endParaRPr lang="en-GB" sz="22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000" dirty="0" smtClean="0">
              <a:cs typeface="Arial" panose="020B0604020202020204" pitchFamily="34" charset="0"/>
            </a:endParaRPr>
          </a:p>
          <a:p>
            <a:pPr algn="just"/>
            <a:r>
              <a:rPr lang="en-GB" sz="2200" dirty="0" smtClean="0">
                <a:cs typeface="Arial" panose="020B0604020202020204" pitchFamily="34" charset="0"/>
              </a:rPr>
              <a:t>Compound hit picking, serial dilution and cell treatments are automated to increase throughput and data reproducibility using the BRAVO (Agilent) liquid handling system.</a:t>
            </a:r>
          </a:p>
          <a:p>
            <a:pPr marL="0" indent="0" algn="just">
              <a:buNone/>
            </a:pPr>
            <a:endParaRPr lang="en-GB" sz="1000" dirty="0" smtClean="0">
              <a:cs typeface="Arial" panose="020B0604020202020204" pitchFamily="34" charset="0"/>
            </a:endParaRPr>
          </a:p>
          <a:p>
            <a:pPr algn="just"/>
            <a:r>
              <a:rPr lang="en-GB" sz="2200" dirty="0" smtClean="0">
                <a:cs typeface="Arial" panose="020B0604020202020204" pitchFamily="34" charset="0"/>
              </a:rPr>
              <a:t>We are happy to discuss other assays not mentioned in this App note (for example the </a:t>
            </a:r>
            <a:r>
              <a:rPr lang="en-GB" sz="2200" dirty="0" err="1" smtClean="0">
                <a:cs typeface="Arial" panose="020B0604020202020204" pitchFamily="34" charset="0"/>
              </a:rPr>
              <a:t>Annexin</a:t>
            </a:r>
            <a:r>
              <a:rPr lang="en-GB" sz="2200" dirty="0" smtClean="0">
                <a:cs typeface="Arial" panose="020B0604020202020204" pitchFamily="34" charset="0"/>
              </a:rPr>
              <a:t> 5 Apoptosis/ Necrosis </a:t>
            </a:r>
            <a:r>
              <a:rPr lang="en-GB" sz="2200" dirty="0" smtClean="0">
                <a:cs typeface="Arial" panose="020B0604020202020204" pitchFamily="34" charset="0"/>
              </a:rPr>
              <a:t>multiplex </a:t>
            </a:r>
            <a:r>
              <a:rPr lang="en-GB" sz="2200" dirty="0" smtClean="0">
                <a:cs typeface="Arial" panose="020B0604020202020204" pitchFamily="34" charset="0"/>
              </a:rPr>
              <a:t>assay (</a:t>
            </a:r>
            <a:r>
              <a:rPr lang="en-GB" sz="2200" dirty="0" err="1" smtClean="0">
                <a:cs typeface="Arial" panose="020B0604020202020204" pitchFamily="34" charset="0"/>
              </a:rPr>
              <a:t>Promega</a:t>
            </a:r>
            <a:r>
              <a:rPr lang="en-GB" sz="2200" dirty="0" smtClean="0">
                <a:cs typeface="Arial" panose="020B0604020202020204" pitchFamily="34" charset="0"/>
              </a:rPr>
              <a:t>)).</a:t>
            </a:r>
          </a:p>
        </p:txBody>
      </p:sp>
    </p:spTree>
    <p:extLst>
      <p:ext uri="{BB962C8B-B14F-4D97-AF65-F5344CB8AC3E}">
        <p14:creationId xmlns:p14="http://schemas.microsoft.com/office/powerpoint/2010/main" val="35296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4305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u="sng" dirty="0" smtClean="0"/>
              <a:t>For questions and further information please contact: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3200" dirty="0" smtClean="0"/>
              <a:t>Richard Angell – Drug discovery group lead; (r.angell@ucl.ac.uk)</a:t>
            </a:r>
          </a:p>
          <a:p>
            <a:pPr marL="0" indent="0">
              <a:buNone/>
            </a:pPr>
            <a:r>
              <a:rPr lang="en-GB" sz="3200" dirty="0" smtClean="0"/>
              <a:t>Trevor Askwith – </a:t>
            </a:r>
            <a:r>
              <a:rPr lang="en-GB" sz="3200" dirty="0"/>
              <a:t>S</a:t>
            </a:r>
            <a:r>
              <a:rPr lang="en-GB" sz="3200" dirty="0" smtClean="0"/>
              <a:t>enior biologist; (t.askwith@ucl.ac.uk).</a:t>
            </a:r>
          </a:p>
          <a:p>
            <a:pPr marL="0" indent="0">
              <a:buNone/>
            </a:pPr>
            <a:r>
              <a:rPr lang="en-GB" sz="3200" dirty="0" smtClean="0"/>
              <a:t>Ben Allsop – Biologist (Author); (b.allsop@ucl.ac.uk).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108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90D01350-E6B6-4EF5-B317-60B68473FC58}" vid="{8B92E9C0-A9D1-437B-BD90-E5A097EB0F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6693</TotalTime>
  <Words>803</Words>
  <Application>Microsoft Office PowerPoint</Application>
  <PresentationFormat>Widescreen</PresentationFormat>
  <Paragraphs>68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Allsop</dc:creator>
  <cp:lastModifiedBy>Ben Allsop</cp:lastModifiedBy>
  <cp:revision>53</cp:revision>
  <dcterms:created xsi:type="dcterms:W3CDTF">2018-11-02T09:35:26Z</dcterms:created>
  <dcterms:modified xsi:type="dcterms:W3CDTF">2018-12-03T11:16:18Z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