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7" r:id="rId6"/>
    <p:sldId id="260" r:id="rId7"/>
    <p:sldId id="265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DC9"/>
    <a:srgbClr val="26BEDC"/>
    <a:srgbClr val="48C8E2"/>
    <a:srgbClr val="48B9E6"/>
    <a:srgbClr val="1174B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8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42F-8EBB-46C0-81DB-23EC1870FA7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F72D-FC08-4E39-A270-3CA7519D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99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42F-8EBB-46C0-81DB-23EC1870FA7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F72D-FC08-4E39-A270-3CA7519D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05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42F-8EBB-46C0-81DB-23EC1870FA7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F72D-FC08-4E39-A270-3CA7519D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49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42F-8EBB-46C0-81DB-23EC1870FA7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F72D-FC08-4E39-A270-3CA7519D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6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42F-8EBB-46C0-81DB-23EC1870FA7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F72D-FC08-4E39-A270-3CA7519D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4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42F-8EBB-46C0-81DB-23EC1870FA7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F72D-FC08-4E39-A270-3CA7519D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22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42F-8EBB-46C0-81DB-23EC1870FA7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F72D-FC08-4E39-A270-3CA7519D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4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42F-8EBB-46C0-81DB-23EC1870FA7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F72D-FC08-4E39-A270-3CA7519D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9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42F-8EBB-46C0-81DB-23EC1870FA7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F72D-FC08-4E39-A270-3CA7519D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6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42F-8EBB-46C0-81DB-23EC1870FA7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F72D-FC08-4E39-A270-3CA7519D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4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42F-8EBB-46C0-81DB-23EC1870FA7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F72D-FC08-4E39-A270-3CA7519D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0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2542F-8EBB-46C0-81DB-23EC1870FA7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2F72D-FC08-4E39-A270-3CA7519D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35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cl.onlinesurveys.ac.uk/ptes201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solidFill>
                  <a:srgbClr val="21AD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 Taught Experience Survey (PTES) </a:t>
            </a:r>
            <a:r>
              <a:rPr lang="hu-HU" sz="4800" b="1" dirty="0" smtClean="0">
                <a:solidFill>
                  <a:srgbClr val="21AD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GB" sz="4800" b="1" dirty="0" smtClean="0">
                <a:solidFill>
                  <a:srgbClr val="21AD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4800" b="1" dirty="0">
              <a:solidFill>
                <a:srgbClr val="21AD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0890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Nationwide survey but with confidential results</a:t>
            </a: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April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7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</a:t>
            </a: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of students took the PTES last year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around 15 minutes to complete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r>
              <a:rPr lang="en-US" sz="3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https://ucl.onlinesurveys.ac.uk/ptes2019</a:t>
            </a:r>
            <a:r>
              <a:rPr lang="en-US" sz="3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p Arrow 3"/>
          <p:cNvSpPr/>
          <p:nvPr/>
        </p:nvSpPr>
        <p:spPr>
          <a:xfrm rot="8502350">
            <a:off x="602611" y="4527163"/>
            <a:ext cx="287215" cy="515816"/>
          </a:xfrm>
          <a:prstGeom prst="upArrow">
            <a:avLst/>
          </a:prstGeom>
          <a:solidFill>
            <a:srgbClr val="21AD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3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21AD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survey</a:t>
            </a:r>
            <a:endParaRPr lang="en-GB" sz="4800" b="1" dirty="0">
              <a:solidFill>
                <a:srgbClr val="21AD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131"/>
            <a:ext cx="10515600" cy="4162858"/>
          </a:xfrm>
        </p:spPr>
        <p:txBody>
          <a:bodyPr numCol="2" spcCol="360000"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opportunities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and feedback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support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and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resources (library, IT)</a:t>
            </a: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workload</a:t>
            </a: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Dissertatio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development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comments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21AD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take the PTES?</a:t>
            </a:r>
            <a:endParaRPr lang="en-GB" sz="4800" b="1" dirty="0">
              <a:solidFill>
                <a:srgbClr val="21AD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131"/>
            <a:ext cx="10515600" cy="4582832"/>
          </a:xfrm>
        </p:spPr>
        <p:txBody>
          <a:bodyPr numCol="1">
            <a:normAutofit fontScale="77500" lnSpcReduction="20000"/>
          </a:bodyPr>
          <a:lstStyle/>
          <a:p>
            <a:pPr marL="360000" lvl="5">
              <a:lnSpc>
                <a:spcPct val="200000"/>
              </a:lnSpc>
              <a:spcBef>
                <a:spcPts val="1000"/>
              </a:spcBef>
            </a:pPr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UCL </a:t>
            </a:r>
            <a:r>
              <a:rPr lang="en-GB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what works well and </a:t>
            </a:r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changes need to be made</a:t>
            </a:r>
          </a:p>
          <a:p>
            <a:pPr marL="360000">
              <a:lnSpc>
                <a:spcPct val="200000"/>
              </a:lnSpc>
            </a:pPr>
            <a:r>
              <a:rPr lang="en-GB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Shapes future of education </a:t>
            </a:r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UCL</a:t>
            </a:r>
          </a:p>
          <a:p>
            <a:pPr marL="360000">
              <a:lnSpc>
                <a:spcPct val="200000"/>
              </a:lnSpc>
            </a:pPr>
            <a:r>
              <a:rPr lang="en-GB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 to win a £500 cash jackpot in UCL’s prize draw. </a:t>
            </a: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4800" b="1" dirty="0" smtClean="0">
                <a:solidFill>
                  <a:srgbClr val="21AD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PTES prize draw incentive</a:t>
            </a:r>
            <a:endParaRPr lang="en-GB" sz="4800" b="1" dirty="0">
              <a:solidFill>
                <a:srgbClr val="21AD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131"/>
            <a:ext cx="10515600" cy="4205090"/>
          </a:xfrm>
        </p:spPr>
        <p:txBody>
          <a:bodyPr numCol="1">
            <a:normAutofit fontScale="92500" lnSpcReduction="20000"/>
          </a:bodyPr>
          <a:lstStyle/>
          <a:p>
            <a:pPr marL="360000" lvl="5">
              <a:lnSpc>
                <a:spcPct val="150000"/>
              </a:lnSpc>
              <a:spcBef>
                <a:spcPts val="1000"/>
              </a:spcBef>
            </a:pPr>
            <a:r>
              <a:rPr lang="en-GB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student who completes the survey is entered into a prize draw. </a:t>
            </a:r>
          </a:p>
          <a:p>
            <a:pPr marL="360000" lvl="5">
              <a:lnSpc>
                <a:spcPct val="150000"/>
              </a:lnSpc>
              <a:spcBef>
                <a:spcPts val="1000"/>
              </a:spcBef>
            </a:pPr>
            <a:r>
              <a:rPr lang="en-GB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top prize is £500 in cash.</a:t>
            </a:r>
          </a:p>
          <a:p>
            <a:pPr marL="360000" lvl="5">
              <a:lnSpc>
                <a:spcPct val="150000"/>
              </a:lnSpc>
              <a:spcBef>
                <a:spcPts val="1000"/>
              </a:spcBef>
            </a:pPr>
            <a:r>
              <a:rPr lang="en-GB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runners-up will each receive a £10 Amazon voucher.</a:t>
            </a:r>
          </a:p>
          <a:p>
            <a:pPr marL="360000" lvl="5">
              <a:lnSpc>
                <a:spcPct val="150000"/>
              </a:lnSpc>
              <a:spcBef>
                <a:spcPts val="1000"/>
              </a:spcBef>
            </a:pPr>
            <a:endParaRPr lang="en-GB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5">
              <a:lnSpc>
                <a:spcPct val="200000"/>
              </a:lnSpc>
              <a:spcBef>
                <a:spcPts val="1000"/>
              </a:spcBef>
            </a:pP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5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40" y="100427"/>
            <a:ext cx="10820402" cy="15960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800" b="1" dirty="0">
                <a:solidFill>
                  <a:srgbClr val="21AD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made across UCL in response to student </a:t>
            </a:r>
            <a:r>
              <a:rPr lang="en-GB" sz="4800" b="1" dirty="0" smtClean="0">
                <a:solidFill>
                  <a:srgbClr val="21AD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en-GB" sz="4800" b="1" dirty="0">
              <a:solidFill>
                <a:srgbClr val="21AD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85" y="1876932"/>
            <a:ext cx="10471486" cy="496904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GB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We’ve introduced dedicated study areas for postgraduate students</a:t>
            </a:r>
          </a:p>
          <a:p>
            <a:pPr>
              <a:lnSpc>
                <a:spcPct val="170000"/>
              </a:lnSpc>
            </a:pPr>
            <a:r>
              <a:rPr lang="en-GB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GB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more teaching space provision: over 2,800 seats in new teaching spaces </a:t>
            </a:r>
            <a:endParaRPr lang="en-US" sz="3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of classes in eligible spaces now filmed via </a:t>
            </a:r>
            <a:r>
              <a:rPr lang="en-GB" sz="3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LectureCast</a:t>
            </a:r>
            <a:r>
              <a:rPr lang="en-GB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hosted online</a:t>
            </a:r>
            <a:endParaRPr lang="hu-HU" sz="3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On-site mental health support available at exam </a:t>
            </a:r>
            <a:r>
              <a:rPr lang="en-GB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venues</a:t>
            </a:r>
            <a:endParaRPr lang="en-US" sz="3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9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2116" cy="1535864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21AD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</a:t>
            </a:r>
            <a:endParaRPr lang="en-GB" sz="4800" b="1" dirty="0">
              <a:solidFill>
                <a:srgbClr val="21AD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96750" y="2174030"/>
            <a:ext cx="10515600" cy="3372527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your department’s PTES results for last year</a:t>
            </a:r>
          </a:p>
          <a:p>
            <a:endParaRPr lang="en-GB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on how student feedback has shaped UCL</a:t>
            </a:r>
          </a:p>
          <a:p>
            <a:pPr marL="0" indent="0">
              <a:buNone/>
            </a:pPr>
            <a:r>
              <a:rPr lang="en-GB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40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ucl.ac.uk/you-shape-UCL </a:t>
            </a:r>
            <a:endParaRPr lang="en-GB" sz="40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942392" y="4884941"/>
            <a:ext cx="531845" cy="28924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solidFill>
                  <a:srgbClr val="21AD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[</a:t>
            </a:r>
            <a:r>
              <a:rPr lang="en-GB" sz="4800" b="1" i="1" dirty="0" smtClean="0">
                <a:solidFill>
                  <a:srgbClr val="21AD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XYX</a:t>
            </a:r>
            <a:r>
              <a:rPr lang="en-GB" sz="4800" b="1" dirty="0" smtClean="0">
                <a:solidFill>
                  <a:srgbClr val="21AD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PTES results 2018</a:t>
            </a:r>
            <a:endParaRPr lang="en-GB" sz="4800" b="1" dirty="0">
              <a:solidFill>
                <a:srgbClr val="21AD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44128" y="1823036"/>
            <a:ext cx="4769498" cy="4486275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  <a:r>
              <a:rPr lang="en-GB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seen from 2017 in…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comment themes were…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90600" y="1843088"/>
            <a:ext cx="4769498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 smtClean="0">
                <a:solidFill>
                  <a:srgbClr val="21AD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x% </a:t>
            </a:r>
            <a:r>
              <a:rPr 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students responded </a:t>
            </a:r>
          </a:p>
          <a:p>
            <a:r>
              <a:rPr lang="en-US" sz="3500" b="1" dirty="0" smtClean="0">
                <a:solidFill>
                  <a:srgbClr val="21AD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x% </a:t>
            </a:r>
            <a:r>
              <a:rPr 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satisfied with the overall quality of their course</a:t>
            </a:r>
          </a:p>
          <a:p>
            <a:r>
              <a:rPr lang="en-GB" sz="3500" b="1" dirty="0" smtClean="0">
                <a:solidFill>
                  <a:srgbClr val="21AD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x% </a:t>
            </a:r>
            <a:r>
              <a:rPr lang="en-GB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recommend UCL to prospective students</a:t>
            </a:r>
          </a:p>
        </p:txBody>
      </p:sp>
    </p:spTree>
    <p:extLst>
      <p:ext uri="{BB962C8B-B14F-4D97-AF65-F5344CB8AC3E}">
        <p14:creationId xmlns:p14="http://schemas.microsoft.com/office/powerpoint/2010/main" val="22332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2116" cy="1325563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>
                <a:solidFill>
                  <a:srgbClr val="21AD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Departmental changes from PTES results</a:t>
            </a:r>
            <a:endParaRPr lang="en-GB" sz="4800" b="1" dirty="0">
              <a:solidFill>
                <a:srgbClr val="21AD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90599" y="1956711"/>
            <a:ext cx="7504123" cy="4536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told us [</a:t>
            </a:r>
            <a:r>
              <a:rPr lang="en-GB" sz="3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xyx</a:t>
            </a:r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]…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changed [</a:t>
            </a:r>
            <a:r>
              <a:rPr lang="en-GB" sz="3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xyx</a:t>
            </a:r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]…</a:t>
            </a:r>
          </a:p>
        </p:txBody>
      </p:sp>
      <p:pic>
        <p:nvPicPr>
          <p:cNvPr id="6" name="Picture 2" descr="https://www.ucl.ac.uk/teaching-learning/sites/teaching-learning/files/styles/non_responsive/public/ucl_email-signoff_generic_.jpg?itok=sl3aGE7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00735"/>
            <a:ext cx="7102427" cy="21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1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</TotalTime>
  <Words>267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Postgraduate Taught Experience Survey (PTES) 2019</vt:lpstr>
      <vt:lpstr>The survey</vt:lpstr>
      <vt:lpstr>Why take the PTES?</vt:lpstr>
      <vt:lpstr>PTES prize draw incentive</vt:lpstr>
      <vt:lpstr>Changes made across UCL in response to student feedback</vt:lpstr>
      <vt:lpstr>More information</vt:lpstr>
      <vt:lpstr>Department of [XYX] PTES results 2018</vt:lpstr>
      <vt:lpstr>Departmental changes from PTES results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Allen</dc:creator>
  <cp:lastModifiedBy>Thomas McMahon</cp:lastModifiedBy>
  <cp:revision>34</cp:revision>
  <dcterms:created xsi:type="dcterms:W3CDTF">2017-01-11T14:11:31Z</dcterms:created>
  <dcterms:modified xsi:type="dcterms:W3CDTF">2019-04-16T09:40:11Z</dcterms:modified>
</cp:coreProperties>
</file>