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60" r:id="rId7"/>
    <p:sldId id="259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BE86A-9B51-314F-BFC4-EE8D76124E9C}" v="164" dt="2021-09-16T12:42:29.864"/>
    <p1510:client id="{D462E4D4-747E-4649-8809-15CAC382DE59}" v="68" dt="2021-09-16T16:03:26.2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uclac-my.sharepoint.com/personal/rmapigh_ucl_ac_uk/Documents/Student%20Feedback%20(Free%20text%20responses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uclac-my.sharepoint.com/personal/rmapigh_ucl_ac_uk/Documents/Internship/Staff%20Feedback%20(Free%20text%20responses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 sz="1800">
                <a:solidFill>
                  <a:schemeClr val="tx2"/>
                </a:solidFill>
              </a:rPr>
              <a:t>Qu.3</a:t>
            </a:r>
            <a:r>
              <a:rPr lang="en-GB" sz="1800" baseline="0">
                <a:solidFill>
                  <a:schemeClr val="tx2"/>
                </a:solidFill>
              </a:rPr>
              <a:t> - </a:t>
            </a:r>
            <a:r>
              <a:rPr lang="en-GB" sz="1800">
                <a:solidFill>
                  <a:schemeClr val="tx2"/>
                </a:solidFill>
              </a:rPr>
              <a:t>Overall experience with AssessmentUCL &amp; WISEflow (Comment Sentiment)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46-364B-A00F-92B97B827CFA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46-364B-A00F-92B97B827CFA}"/>
              </c:ext>
            </c:extLst>
          </c:dPt>
          <c:dLbls>
            <c:dLbl>
              <c:idx val="0"/>
              <c:layout>
                <c:manualLayout>
                  <c:x val="-0.19679447166305006"/>
                  <c:y val="-0.123773967621392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46-364B-A00F-92B97B827CFA}"/>
                </c:ext>
              </c:extLst>
            </c:dLbl>
            <c:dLbl>
              <c:idx val="1"/>
              <c:layout>
                <c:manualLayout>
                  <c:x val="0.21870472604854302"/>
                  <c:y val="0.1138221339368055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46-364B-A00F-92B97B827C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 Stats'!$A$4:$A$5</c:f>
              <c:strCache>
                <c:ptCount val="2"/>
                <c:pt idx="0">
                  <c:v>Positive </c:v>
                </c:pt>
                <c:pt idx="1">
                  <c:v>Negative</c:v>
                </c:pt>
              </c:strCache>
            </c:strRef>
          </c:cat>
          <c:val>
            <c:numRef>
              <c:f>'3 Stats'!$B$4:$B$5</c:f>
              <c:numCache>
                <c:formatCode>General</c:formatCode>
                <c:ptCount val="2"/>
                <c:pt idx="0">
                  <c:v>534</c:v>
                </c:pt>
                <c:pt idx="1">
                  <c:v>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46-364B-A00F-92B97B827CF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 sz="1800">
                <a:solidFill>
                  <a:schemeClr val="tx2"/>
                </a:solidFill>
              </a:rPr>
              <a:t>Qu.9</a:t>
            </a:r>
            <a:r>
              <a:rPr lang="en-GB" sz="1800" baseline="0">
                <a:solidFill>
                  <a:schemeClr val="tx2"/>
                </a:solidFill>
              </a:rPr>
              <a:t> - </a:t>
            </a:r>
            <a:r>
              <a:rPr lang="en-SG" sz="1800" b="0">
                <a:solidFill>
                  <a:schemeClr val="tx2"/>
                </a:solidFill>
                <a:effectLst/>
              </a:rPr>
              <a:t>Please comment on the usability and/or functionality of AssessmentUCL</a:t>
            </a:r>
            <a:endParaRPr lang="en-GB" sz="1800" b="0">
              <a:solidFill>
                <a:schemeClr val="tx2"/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2"/>
                </a:solidFill>
              </a:defRPr>
            </a:pPr>
            <a:r>
              <a:rPr lang="en-GB" sz="1800" b="0" baseline="0">
                <a:solidFill>
                  <a:schemeClr val="tx2"/>
                </a:solidFill>
              </a:rPr>
              <a:t>(Comment sentiment)</a:t>
            </a:r>
            <a:endParaRPr lang="en-GB" sz="1800" b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293385451442165"/>
          <c:y val="0.23039853408279781"/>
          <c:w val="0.64760989241796496"/>
          <c:h val="0.7418476691750346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C4-3740-9B11-6EC48B48270E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C4-3740-9B11-6EC48B48270E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C4-3740-9B11-6EC48B48270E}"/>
              </c:ext>
            </c:extLst>
          </c:dPt>
          <c:dLbls>
            <c:dLbl>
              <c:idx val="0"/>
              <c:layout>
                <c:manualLayout>
                  <c:x val="-0.15804071665560726"/>
                  <c:y val="0.11138010921588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BE115AD-B251-8646-80F9-2EC7751E2C5A}" type="CATEGORYNAME">
                      <a:rPr lang="en-US" sz="1400">
                        <a:solidFill>
                          <a:schemeClr val="tx2"/>
                        </a:solidFill>
                      </a:rPr>
                      <a:pPr>
                        <a:defRPr sz="1400">
                          <a:solidFill>
                            <a:schemeClr val="tx2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>
                        <a:solidFill>
                          <a:schemeClr val="tx2"/>
                        </a:solidFill>
                      </a:rPr>
                      <a:t>
</a:t>
                    </a:r>
                    <a:fld id="{FE7E426D-BC37-254C-B24C-26598F7266D4}" type="PERCENTAGE">
                      <a:rPr lang="en-US" sz="1400" baseline="0">
                        <a:solidFill>
                          <a:schemeClr val="tx2"/>
                        </a:solidFill>
                      </a:rPr>
                      <a:pPr>
                        <a:defRPr sz="1400">
                          <a:solidFill>
                            <a:schemeClr val="tx2"/>
                          </a:solidFill>
                        </a:defRPr>
                      </a:pPr>
                      <a:t>[PERCENTAGE]</a:t>
                    </a:fld>
                    <a:endParaRPr lang="en-US" sz="1400" baseline="0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5C4-3740-9B11-6EC48B48270E}"/>
                </c:ext>
              </c:extLst>
            </c:dLbl>
            <c:dLbl>
              <c:idx val="1"/>
              <c:layout>
                <c:manualLayout>
                  <c:x val="0.12902625082946245"/>
                  <c:y val="-0.152709881453437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C4-3740-9B11-6EC48B48270E}"/>
                </c:ext>
              </c:extLst>
            </c:dLbl>
            <c:dLbl>
              <c:idx val="2"/>
              <c:layout>
                <c:manualLayout>
                  <c:x val="9.8738155275381503E-2"/>
                  <c:y val="0.144622317430909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tx2"/>
                        </a:solidFill>
                      </a:rPr>
                      <a:t>n/a</a:t>
                    </a:r>
                    <a:r>
                      <a:rPr lang="en-US" baseline="0">
                        <a:solidFill>
                          <a:schemeClr val="tx2"/>
                        </a:solidFill>
                      </a:rPr>
                      <a:t>
</a:t>
                    </a:r>
                    <a:fld id="{19F67FE8-2B8C-894E-91BA-3BFBEDA96BC4}" type="PERCENTAGE">
                      <a:rPr lang="en-US" baseline="0">
                        <a:solidFill>
                          <a:schemeClr val="tx2"/>
                        </a:solidFill>
                      </a:rPr>
                      <a:pPr>
                        <a:defRPr sz="1400">
                          <a:solidFill>
                            <a:schemeClr val="tx2"/>
                          </a:solidFill>
                        </a:defRPr>
                      </a:pPr>
                      <a:t>[PERCENTAGE]</a:t>
                    </a:fld>
                    <a:endParaRPr lang="en-US" baseline="0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5C4-3740-9B11-6EC48B4827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'9'!$F$1:$H$1</c:f>
              <c:strCache>
                <c:ptCount val="3"/>
                <c:pt idx="0">
                  <c:v>Positive</c:v>
                </c:pt>
                <c:pt idx="1">
                  <c:v>Negative</c:v>
                </c:pt>
                <c:pt idx="2">
                  <c:v>N/a</c:v>
                </c:pt>
              </c:strCache>
            </c:strRef>
          </c:cat>
          <c:val>
            <c:numRef>
              <c:f>'9'!$F$2:$H$2</c:f>
              <c:numCache>
                <c:formatCode>General</c:formatCode>
                <c:ptCount val="3"/>
                <c:pt idx="0">
                  <c:v>30</c:v>
                </c:pt>
                <c:pt idx="1">
                  <c:v>98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C4-3740-9B11-6EC48B48270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9B173D-BDE1-334A-A54B-AB7416F088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8520C-8460-0D42-86C9-D0794A4B3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85B03-F712-974C-A1D8-1F9A468F5B60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F3C87-CBF7-CC4C-8F0D-1EB8B06357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DA787-5DE4-CD4A-B75E-AC89ED789C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74958-CA5E-0C46-B182-67DF590DF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9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EF3F-35E2-3B43-BF81-CFC248C5231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03F89-1949-E64B-AC42-D3BE5974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6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6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33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15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6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CL Branding background">
            <a:extLst>
              <a:ext uri="{FF2B5EF4-FFF2-40B4-BE49-F238E27FC236}">
                <a16:creationId xmlns:a16="http://schemas.microsoft.com/office/drawing/2014/main" id="{EA4C8DDC-D29E-5E43-9BC2-FD84B2117884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3" name="Faculty, Department title">
            <a:extLst>
              <a:ext uri="{FF2B5EF4-FFF2-40B4-BE49-F238E27FC236}">
                <a16:creationId xmlns:a16="http://schemas.microsoft.com/office/drawing/2014/main" id="{7B844C1D-C9E2-A040-B3FD-0E3861E051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FACULTY, DEPARTMENT</a:t>
            </a:r>
            <a:endParaRPr lang="en-US"/>
          </a:p>
        </p:txBody>
      </p:sp>
      <p:sp>
        <p:nvSpPr>
          <p:cNvPr id="9" name="Main image" descr="Image">
            <a:extLst>
              <a:ext uri="{FF2B5EF4-FFF2-40B4-BE49-F238E27FC236}">
                <a16:creationId xmlns:a16="http://schemas.microsoft.com/office/drawing/2014/main" id="{FD55159A-63D1-334F-B344-448B05BC84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6D1BEB54-27B8-4348-8671-D93B41DC5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Main headline,</a:t>
            </a:r>
            <a:br>
              <a:rPr lang="en-US"/>
            </a:br>
            <a:r>
              <a:rPr lang="en-US"/>
              <a:t>Arial 44pt bold</a:t>
            </a:r>
          </a:p>
        </p:txBody>
      </p:sp>
    </p:spTree>
    <p:extLst>
      <p:ext uri="{BB962C8B-B14F-4D97-AF65-F5344CB8AC3E}">
        <p14:creationId xmlns:p14="http://schemas.microsoft.com/office/powerpoint/2010/main" val="207983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/>
              <a:t>Main headline, Arial 44pt bold</a:t>
            </a:r>
          </a:p>
        </p:txBody>
      </p:sp>
      <p:sp>
        <p:nvSpPr>
          <p:cNvPr id="7" name="Text" descr="Text">
            <a:extLst>
              <a:ext uri="{FF2B5EF4-FFF2-40B4-BE49-F238E27FC236}">
                <a16:creationId xmlns:a16="http://schemas.microsoft.com/office/drawing/2014/main" id="{2D2A157B-B06B-5E44-8987-B8F38A743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35F69D9D-B78C-6D4D-8B1E-AB31E336A5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2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/>
              <a:t>Main headline, Arial 44pt bold</a:t>
            </a:r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71450">
              <a:buFont typeface="Arial" panose="020B0604020202020204" pitchFamily="34" charset="0"/>
              <a:buChar char="•"/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7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/>
              <a:t>Main headline, Arial 44pt bold</a:t>
            </a:r>
          </a:p>
        </p:txBody>
      </p:sp>
      <p:sp>
        <p:nvSpPr>
          <p:cNvPr id="15" name="Text" descr="Text">
            <a:extLst>
              <a:ext uri="{FF2B5EF4-FFF2-40B4-BE49-F238E27FC236}">
                <a16:creationId xmlns:a16="http://schemas.microsoft.com/office/drawing/2014/main" id="{23293D9A-92DE-2745-A551-12503D5B3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11753E1-8533-844D-B406-655C6C9330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8768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562D057E-84DA-844C-8F30-A88C629E1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800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3FA6CE8B-790A-C44A-B1D0-DA5AC754A4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832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34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colour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in Headline" descr="Headline">
            <a:extLst>
              <a:ext uri="{FF2B5EF4-FFF2-40B4-BE49-F238E27FC236}">
                <a16:creationId xmlns:a16="http://schemas.microsoft.com/office/drawing/2014/main" id="{5CB62203-BCF9-3241-9684-0F4402446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pPr lvl="0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E0051C4D-5840-9846-A6CC-052B1F915D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6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9" name="Picture" descr="Image">
            <a:extLst>
              <a:ext uri="{FF2B5EF4-FFF2-40B4-BE49-F238E27FC236}">
                <a16:creationId xmlns:a16="http://schemas.microsoft.com/office/drawing/2014/main" id="{7D295661-D9DD-8D43-9041-6814DE8FF6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5624" y="1290917"/>
            <a:ext cx="1328200" cy="1557617"/>
          </a:xfrm>
          <a:prstGeom prst="rect">
            <a:avLst/>
          </a:prstGeom>
        </p:spPr>
      </p:pic>
      <p:sp>
        <p:nvSpPr>
          <p:cNvPr id="13" name="Text" descr="Text">
            <a:extLst>
              <a:ext uri="{FF2B5EF4-FFF2-40B4-BE49-F238E27FC236}">
                <a16:creationId xmlns:a16="http://schemas.microsoft.com/office/drawing/2014/main" id="{73CED3B5-33C7-894B-9D58-FC396998F4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3712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E69AB749-3152-6149-94E2-048594181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1" name="Picture" descr="Image">
            <a:extLst>
              <a:ext uri="{FF2B5EF4-FFF2-40B4-BE49-F238E27FC236}">
                <a16:creationId xmlns:a16="http://schemas.microsoft.com/office/drawing/2014/main" id="{34669171-BF23-B54C-8D3F-B1C89E122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0096" y="1292400"/>
            <a:ext cx="1328200" cy="1557617"/>
          </a:xfrm>
          <a:prstGeom prst="rect">
            <a:avLst/>
          </a:prstGeom>
        </p:spPr>
      </p:pic>
      <p:sp>
        <p:nvSpPr>
          <p:cNvPr id="14" name="Text" descr="Text">
            <a:extLst>
              <a:ext uri="{FF2B5EF4-FFF2-40B4-BE49-F238E27FC236}">
                <a16:creationId xmlns:a16="http://schemas.microsoft.com/office/drawing/2014/main" id="{87F3A240-3369-0145-B540-5A60FA084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6040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F708712F-D0E9-B94A-A9B7-F258F0F10A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0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2" name="Picture" descr="Image">
            <a:extLst>
              <a:ext uri="{FF2B5EF4-FFF2-40B4-BE49-F238E27FC236}">
                <a16:creationId xmlns:a16="http://schemas.microsoft.com/office/drawing/2014/main" id="{8073F21E-F4EF-B246-B7E8-4FA799EC3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416" y="1290917"/>
            <a:ext cx="1328200" cy="1557617"/>
          </a:xfrm>
          <a:prstGeom prst="rect">
            <a:avLst/>
          </a:prstGeom>
        </p:spPr>
      </p:pic>
      <p:sp>
        <p:nvSpPr>
          <p:cNvPr id="16" name="Text" descr="Text">
            <a:extLst>
              <a:ext uri="{FF2B5EF4-FFF2-40B4-BE49-F238E27FC236}">
                <a16:creationId xmlns:a16="http://schemas.microsoft.com/office/drawing/2014/main" id="{5387EEB0-9F43-E241-9EDB-010FB36582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08368" y="306896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73E51-46F8-B446-A241-A5395388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CFD4B-BF38-E841-868E-C9F3BBC7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88DCC-68B7-D349-B50E-BEE3CC1D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36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5400000" cy="2325802"/>
          </a:xfr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GB"/>
              <a:t>Heading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96CC15FA-5D3D-604E-8882-80A2838906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618500"/>
            <a:ext cx="5399088" cy="2617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" descr="Image">
            <a:extLst>
              <a:ext uri="{FF2B5EF4-FFF2-40B4-BE49-F238E27FC236}">
                <a16:creationId xmlns:a16="http://schemas.microsoft.com/office/drawing/2014/main" id="{C443FA27-F0DB-1840-998D-206100BED3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40000" y="900000"/>
            <a:ext cx="5400000" cy="5344683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15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hree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935F83AB-29A1-EF49-B6EC-5214A87545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00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" descr="Image">
            <a:extLst>
              <a:ext uri="{FF2B5EF4-FFF2-40B4-BE49-F238E27FC236}">
                <a16:creationId xmlns:a16="http://schemas.microsoft.com/office/drawing/2014/main" id="{E95E3DE4-2C02-DF4D-871A-130A912A3E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58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" descr="Image">
            <a:extLst>
              <a:ext uri="{FF2B5EF4-FFF2-40B4-BE49-F238E27FC236}">
                <a16:creationId xmlns:a16="http://schemas.microsoft.com/office/drawing/2014/main" id="{08A0AD7D-724B-E44B-89BE-D93B46E6BC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5624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218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58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/>
              <a:t>Main headline, Arial 44pt bold</a:t>
            </a:r>
          </a:p>
        </p:txBody>
      </p:sp>
      <p:sp>
        <p:nvSpPr>
          <p:cNvPr id="11" name="Table" descr="Text / Table">
            <a:extLst>
              <a:ext uri="{FF2B5EF4-FFF2-40B4-BE49-F238E27FC236}">
                <a16:creationId xmlns:a16="http://schemas.microsoft.com/office/drawing/2014/main" id="{4DEFD8C9-6C2B-9C49-9F6F-5A35A2B747AF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/>
              <a:t>Click to add table</a:t>
            </a:r>
            <a:endParaRPr lang="en-US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D31E44D0-02C4-914B-B5F4-F5B0F5862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66454" y="2414430"/>
            <a:ext cx="2557322" cy="2623913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63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/>
              <a:t>Main headline, Arial 44pt bold</a:t>
            </a:r>
          </a:p>
        </p:txBody>
      </p:sp>
      <p:sp>
        <p:nvSpPr>
          <p:cNvPr id="7" name="Table" descr="Text / Table">
            <a:extLst>
              <a:ext uri="{FF2B5EF4-FFF2-40B4-BE49-F238E27FC236}">
                <a16:creationId xmlns:a16="http://schemas.microsoft.com/office/drawing/2014/main" id="{01422A73-1E05-8B44-93EA-70AD3FCEEC9E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/>
              <a:t>Click to add table</a:t>
            </a:r>
            <a:endParaRPr lang="en-US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AD015BAE-CDFB-0848-8398-8E01CAEBA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451091"/>
            <a:ext cx="2610000" cy="2894291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06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Contact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GB"/>
              <a:t>Useful links &amp; contact details</a:t>
            </a:r>
            <a:endParaRPr lang="en-US"/>
          </a:p>
        </p:txBody>
      </p:sp>
      <p:sp>
        <p:nvSpPr>
          <p:cNvPr id="21" name="Text" descr="Text">
            <a:extLst>
              <a:ext uri="{FF2B5EF4-FFF2-40B4-BE49-F238E27FC236}">
                <a16:creationId xmlns:a16="http://schemas.microsoft.com/office/drawing/2014/main" id="{82579D70-1A08-DC42-8CE8-ACA8360A7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" descr="Text">
            <a:extLst>
              <a:ext uri="{FF2B5EF4-FFF2-40B4-BE49-F238E27FC236}">
                <a16:creationId xmlns:a16="http://schemas.microsoft.com/office/drawing/2014/main" id="{82B359B7-CB0C-544C-88EE-891FC732E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3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7E0FC6D2-4499-5C4C-8C93-C7590708B796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FACULTY, DEPARTMENT</a:t>
            </a:r>
            <a:endParaRPr lang="en-US"/>
          </a:p>
        </p:txBody>
      </p:sp>
      <p:sp>
        <p:nvSpPr>
          <p:cNvPr id="11" name="Picture" descr="Image">
            <a:extLst>
              <a:ext uri="{FF2B5EF4-FFF2-40B4-BE49-F238E27FC236}">
                <a16:creationId xmlns:a16="http://schemas.microsoft.com/office/drawing/2014/main" id="{D7C34FC0-F8B1-D041-9578-733D7F3C687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5F848594-69CD-DA4E-BB25-23F671A7C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Main headline,</a:t>
            </a:r>
            <a:br>
              <a:rPr lang="en-US"/>
            </a:br>
            <a:r>
              <a:rPr lang="en-US"/>
              <a:t>Arial 44pt bold</a:t>
            </a:r>
          </a:p>
        </p:txBody>
      </p:sp>
      <p:sp>
        <p:nvSpPr>
          <p:cNvPr id="5" name="Sub Heading" descr="Sub heading">
            <a:extLst>
              <a:ext uri="{FF2B5EF4-FFF2-40B4-BE49-F238E27FC236}">
                <a16:creationId xmlns:a16="http://schemas.microsoft.com/office/drawing/2014/main" id="{D5AB2EC5-97D3-8D44-BB0B-9125E87D1F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239999"/>
            <a:ext cx="6840000" cy="65177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369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2 - single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</a:extLst>
          </p:cNvPr>
          <p:cNvSpPr/>
          <p:nvPr userDrawn="1"/>
        </p:nvSpPr>
        <p:spPr>
          <a:xfrm>
            <a:off x="0" y="-1"/>
            <a:ext cx="12192000" cy="252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FACULTY, DEPARTMENT</a:t>
            </a:r>
            <a:endParaRPr lang="en-US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14916FEE-2CA1-274A-AB9A-27AE550ED61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81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Main headline, Arial 44pt bold</a:t>
            </a:r>
            <a:br>
              <a:rPr lang="en-US"/>
            </a:br>
            <a:endParaRPr lang="en-US" altLang="en-US"/>
          </a:p>
        </p:txBody>
      </p:sp>
      <p:sp>
        <p:nvSpPr>
          <p:cNvPr id="11" name="Picture " descr="Image">
            <a:extLst>
              <a:ext uri="{FF2B5EF4-FFF2-40B4-BE49-F238E27FC236}">
                <a16:creationId xmlns:a16="http://schemas.microsoft.com/office/drawing/2014/main" id="{7AAB61C2-2ECC-1549-9211-9297F9B818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05456"/>
            <a:ext cx="12192000" cy="435254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9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- Double lin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271759B8-0ABB-3643-884B-0A918443C549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FACULTY, DEPARTMENT</a:t>
            </a:r>
            <a:endParaRPr lang="en-US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40000"/>
            <a:ext cx="12192000" cy="16792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ain Headline" descr="Headline">
            <a:extLst>
              <a:ext uri="{FF2B5EF4-FFF2-40B4-BE49-F238E27FC236}">
                <a16:creationId xmlns:a16="http://schemas.microsoft.com/office/drawing/2014/main" id="{0AFC6B55-24BD-7545-82A9-DD37164DF15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Main headline, Arial 44pt bold</a:t>
            </a:r>
            <a:br>
              <a:rPr lang="en-US"/>
            </a:br>
            <a:endParaRPr lang="en-US" altLang="en-US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42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625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 - Double line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59606069-DCB2-E341-97E0-98600856E2E5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FACULTY, DEPARTMENT</a:t>
            </a:r>
            <a:endParaRPr lang="en-US"/>
          </a:p>
        </p:txBody>
      </p:sp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A724F846-9E16-0743-9A5C-ED2946248F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6914"/>
            <a:ext cx="12192000" cy="168280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3122579"/>
            <a:ext cx="12192000" cy="37354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F393605F-7BBC-284E-8DAE-0B5B8411382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347047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Main headline, Arial 44pt bold</a:t>
            </a:r>
            <a:br>
              <a:rPr lang="en-US"/>
            </a:br>
            <a:endParaRPr lang="en-US" altLang="en-US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495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7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Main headline, Arial 44pt bold</a:t>
            </a:r>
          </a:p>
        </p:txBody>
      </p:sp>
      <p:sp>
        <p:nvSpPr>
          <p:cNvPr id="11" name="Sub Heading" descr="Sub heading">
            <a:extLst>
              <a:ext uri="{FF2B5EF4-FFF2-40B4-BE49-F238E27FC236}">
                <a16:creationId xmlns:a16="http://schemas.microsoft.com/office/drawing/2014/main" id="{169F44E5-11A5-074E-ADAE-05ACB4110A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GB"/>
              <a:t>Large text size, Arial 36 point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225425" indent="-215900">
              <a:buFont typeface="Arial" panose="020B0604020202020204" pitchFamily="34" charset="0"/>
              <a:buChar char="•"/>
              <a:tabLst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/>
            </a:lvl1pPr>
          </a:lstStyle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91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chemeClr val="tx2"/>
          </a:solidFill>
        </p:spPr>
        <p:txBody>
          <a:bodyPr lIns="360000" tIns="18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Main headline, Arial 44pt bold</a:t>
            </a:r>
          </a:p>
        </p:txBody>
      </p:sp>
      <p:sp>
        <p:nvSpPr>
          <p:cNvPr id="4" name="Sub Heading">
            <a:extLst>
              <a:ext uri="{FF2B5EF4-FFF2-40B4-BE49-F238E27FC236}">
                <a16:creationId xmlns:a16="http://schemas.microsoft.com/office/drawing/2014/main" id="{7EFF5C86-B7E9-E24F-A032-A4DF63C9C4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11112" indent="0">
              <a:buNone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97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">
            <a:extLst>
              <a:ext uri="{FF2B5EF4-FFF2-40B4-BE49-F238E27FC236}">
                <a16:creationId xmlns:a16="http://schemas.microsoft.com/office/drawing/2014/main" id="{F9ECF375-EFC6-8846-9FEE-E3BEC7506D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6616" y="900000"/>
            <a:ext cx="7534656" cy="5448518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</p:txBody>
      </p:sp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440000"/>
            <a:ext cx="6480000" cy="2880000"/>
          </a:xfrm>
          <a:solidFill>
            <a:schemeClr val="bg1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Main headline, </a:t>
            </a:r>
            <a:br>
              <a:rPr lang="en-US"/>
            </a:br>
            <a:r>
              <a:rPr lang="en-US"/>
              <a:t>Arial 44pt bold</a:t>
            </a:r>
          </a:p>
        </p:txBody>
      </p:sp>
      <p:sp>
        <p:nvSpPr>
          <p:cNvPr id="8" name="Picture " descr="Image">
            <a:extLst>
              <a:ext uri="{FF2B5EF4-FFF2-40B4-BE49-F238E27FC236}">
                <a16:creationId xmlns:a16="http://schemas.microsoft.com/office/drawing/2014/main" id="{9390C092-D95C-EF41-9B4C-B77F203C0B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66715" y="900000"/>
            <a:ext cx="3536848" cy="2906486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</p:txBody>
      </p:sp>
      <p:sp>
        <p:nvSpPr>
          <p:cNvPr id="9" name="Text" descr="Text">
            <a:extLst>
              <a:ext uri="{FF2B5EF4-FFF2-40B4-BE49-F238E27FC236}">
                <a16:creationId xmlns:a16="http://schemas.microsoft.com/office/drawing/2014/main" id="{B97104E0-DC3E-EB49-A0B8-75D9C6ED8E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62900" y="4164600"/>
            <a:ext cx="3542400" cy="2287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14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single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/>
              <a:t>Main headline, Arial 44pt bold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52E39625-6121-A140-A00B-27BF9DA23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10439064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6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CL branding brackground">
            <a:extLst>
              <a:ext uri="{FF2B5EF4-FFF2-40B4-BE49-F238E27FC236}">
                <a16:creationId xmlns:a16="http://schemas.microsoft.com/office/drawing/2014/main" id="{66A102D5-ABE3-9744-AE9F-9AF93B04B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64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073" cy="545593"/>
          </a:xfrm>
          <a:prstGeom prst="rect">
            <a:avLst/>
          </a:prstGeom>
        </p:spPr>
      </p:pic>
      <p:sp>
        <p:nvSpPr>
          <p:cNvPr id="1026" name="Title Headline" descr="Headline">
            <a:extLst>
              <a:ext uri="{FF2B5EF4-FFF2-40B4-BE49-F238E27FC236}">
                <a16:creationId xmlns:a16="http://schemas.microsoft.com/office/drawing/2014/main" id="{1389B5D6-B2B6-B044-8F75-8C9E18FFF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89999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Main headline</a:t>
            </a:r>
            <a:r>
              <a:rPr lang="en-GB" altLang="en-US"/>
              <a:t>, Arial 44pt bold</a:t>
            </a:r>
            <a:endParaRPr lang="en-US" altLang="en-US"/>
          </a:p>
        </p:txBody>
      </p:sp>
      <p:sp>
        <p:nvSpPr>
          <p:cNvPr id="1027" name="Text" descr="Main text">
            <a:extLst>
              <a:ext uri="{FF2B5EF4-FFF2-40B4-BE49-F238E27FC236}">
                <a16:creationId xmlns:a16="http://schemas.microsoft.com/office/drawing/2014/main" id="{840A67E7-10FC-DE4B-8222-DBD366537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376000"/>
            <a:ext cx="10800690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4"/>
            <a:endParaRPr lang="en-US"/>
          </a:p>
        </p:txBody>
      </p:sp>
      <p:sp>
        <p:nvSpPr>
          <p:cNvPr id="4" name="Date " descr="Date">
            <a:extLst>
              <a:ext uri="{FF2B5EF4-FFF2-40B4-BE49-F238E27FC236}">
                <a16:creationId xmlns:a16="http://schemas.microsoft.com/office/drawing/2014/main" id="{BC7573E6-5C96-F54E-8C6A-D81E27BE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2211" y="6480000"/>
            <a:ext cx="27432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5" name="Footer " descr="Footer title">
            <a:extLst>
              <a:ext uri="{FF2B5EF4-FFF2-40B4-BE49-F238E27FC236}">
                <a16:creationId xmlns:a16="http://schemas.microsoft.com/office/drawing/2014/main" id="{1B01C4CC-C66F-714D-B313-340C31FA7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0" y="6480000"/>
            <a:ext cx="648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D2C68658-D4C2-394E-8334-67AC9BE3F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3111" y="6480000"/>
            <a:ext cx="769307" cy="2699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3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50" marR="0" indent="-211138" algn="l" defTabSz="914400" rtl="0" eaLnBrk="1" fontAlgn="base" latinLnBrk="0" hangingPunct="1">
        <a:lnSpc>
          <a:spcPct val="100000"/>
        </a:lnSpc>
        <a:spcBef>
          <a:spcPts val="1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2250" indent="-211138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50" indent="-211138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112" marR="0" indent="0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None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0975" marR="0" indent="-180975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descr="Heading"/>
          <p:cNvSpPr>
            <a:spLocks noGrp="1"/>
          </p:cNvSpPr>
          <p:nvPr>
            <p:ph type="title"/>
          </p:nvPr>
        </p:nvSpPr>
        <p:spPr>
          <a:xfrm>
            <a:off x="505968" y="2610209"/>
            <a:ext cx="11180064" cy="2340000"/>
          </a:xfrm>
        </p:spPr>
        <p:txBody>
          <a:bodyPr/>
          <a:lstStyle/>
          <a:p>
            <a:pPr algn="ctr">
              <a:lnSpc>
                <a:spcPts val="7500"/>
              </a:lnSpc>
              <a:spcAft>
                <a:spcPts val="1800"/>
              </a:spcAft>
            </a:pPr>
            <a:r>
              <a:rPr lang="en-GB" sz="6000">
                <a:solidFill>
                  <a:schemeClr val="tx2"/>
                </a:solidFill>
              </a:rPr>
              <a:t>AssessmentUCL</a:t>
            </a:r>
            <a:br>
              <a:rPr lang="en-GB">
                <a:solidFill>
                  <a:schemeClr val="tx2"/>
                </a:solidFill>
              </a:rPr>
            </a:br>
            <a:r>
              <a:rPr lang="en-GB">
                <a:solidFill>
                  <a:schemeClr val="tx2"/>
                </a:solidFill>
              </a:rPr>
              <a:t>Staff &amp; Student survey overview</a:t>
            </a:r>
          </a:p>
        </p:txBody>
      </p:sp>
    </p:spTree>
    <p:extLst>
      <p:ext uri="{BB962C8B-B14F-4D97-AF65-F5344CB8AC3E}">
        <p14:creationId xmlns:p14="http://schemas.microsoft.com/office/powerpoint/2010/main" val="161594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Heading"/>
          <p:cNvSpPr>
            <a:spLocks noGrp="1"/>
          </p:cNvSpPr>
          <p:nvPr>
            <p:ph type="title"/>
          </p:nvPr>
        </p:nvSpPr>
        <p:spPr>
          <a:xfrm>
            <a:off x="360000" y="899999"/>
            <a:ext cx="8999900" cy="550849"/>
          </a:xfrm>
        </p:spPr>
        <p:txBody>
          <a:bodyPr/>
          <a:lstStyle/>
          <a:p>
            <a:r>
              <a:rPr lang="en-GB" sz="3000">
                <a:solidFill>
                  <a:schemeClr val="tx2"/>
                </a:solidFill>
              </a:rPr>
              <a:t>AssessmentUCL – Student Survey</a:t>
            </a:r>
          </a:p>
        </p:txBody>
      </p:sp>
      <p:sp>
        <p:nvSpPr>
          <p:cNvPr id="5" name="Text Placeholder 4" descr="Text"/>
          <p:cNvSpPr>
            <a:spLocks noGrp="1"/>
          </p:cNvSpPr>
          <p:nvPr>
            <p:ph type="body" sz="quarter" idx="13"/>
          </p:nvPr>
        </p:nvSpPr>
        <p:spPr>
          <a:xfrm>
            <a:off x="359999" y="1597152"/>
            <a:ext cx="6760129" cy="47670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SG" sz="1800" b="1">
                <a:solidFill>
                  <a:schemeClr val="tx2"/>
                </a:solidFill>
              </a:rPr>
              <a:t>13% </a:t>
            </a:r>
            <a:r>
              <a:rPr lang="en-SG" sz="1800">
                <a:solidFill>
                  <a:schemeClr val="tx2"/>
                </a:solidFill>
              </a:rPr>
              <a:t>response rate</a:t>
            </a:r>
            <a:endParaRPr lang="en-SG" sz="1800">
              <a:solidFill>
                <a:schemeClr val="tx2"/>
              </a:solidFill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SG" sz="1800" b="1">
                <a:solidFill>
                  <a:schemeClr val="tx2"/>
                </a:solidFill>
              </a:rPr>
              <a:t>More than 75% </a:t>
            </a:r>
            <a:r>
              <a:rPr lang="en-SG" sz="1800">
                <a:solidFill>
                  <a:schemeClr val="tx2"/>
                </a:solidFill>
              </a:rPr>
              <a:t>of respondents thought the </a:t>
            </a:r>
            <a:r>
              <a:rPr lang="en-SG" sz="1800" b="1">
                <a:solidFill>
                  <a:schemeClr val="tx2"/>
                </a:solidFill>
              </a:rPr>
              <a:t>platform was easy to use </a:t>
            </a:r>
            <a:endParaRPr lang="en-SG" sz="1800" b="1">
              <a:solidFill>
                <a:schemeClr val="tx2"/>
              </a:solidFill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SG" sz="1800">
                <a:solidFill>
                  <a:schemeClr val="tx2"/>
                </a:solidFill>
              </a:rPr>
              <a:t>Most frequently accessed training tool was the practice exam, with </a:t>
            </a:r>
            <a:r>
              <a:rPr lang="en-SG" sz="1800" b="1">
                <a:solidFill>
                  <a:schemeClr val="tx2"/>
                </a:solidFill>
              </a:rPr>
              <a:t>over 80% </a:t>
            </a:r>
            <a:r>
              <a:rPr lang="en-SG" sz="1800">
                <a:solidFill>
                  <a:schemeClr val="tx2"/>
                </a:solidFill>
              </a:rPr>
              <a:t>of respondents using it before their first exam. </a:t>
            </a:r>
            <a:endParaRPr lang="en-SG" sz="1800">
              <a:solidFill>
                <a:schemeClr val="tx2"/>
              </a:solidFill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SG" sz="1800" b="1">
                <a:solidFill>
                  <a:schemeClr val="tx2"/>
                </a:solidFill>
              </a:rPr>
              <a:t>Over 75% </a:t>
            </a:r>
            <a:r>
              <a:rPr lang="en-SG" sz="1800">
                <a:solidFill>
                  <a:schemeClr val="tx2"/>
                </a:solidFill>
              </a:rPr>
              <a:t>of the respondents had </a:t>
            </a:r>
            <a:r>
              <a:rPr lang="en-SG" sz="1800" b="1">
                <a:solidFill>
                  <a:schemeClr val="tx2"/>
                </a:solidFill>
              </a:rPr>
              <a:t>positive views about exam instructions; </a:t>
            </a:r>
            <a:r>
              <a:rPr lang="en-SG" sz="1800">
                <a:solidFill>
                  <a:schemeClr val="tx2"/>
                </a:solidFill>
              </a:rPr>
              <a:t>they received sufficient guidance and knew what to do during their exam(s).</a:t>
            </a:r>
            <a:endParaRPr lang="en-GB" sz="180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1800">
              <a:solidFill>
                <a:schemeClr val="tx2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3ED4C9B-0643-684A-BB1B-403B41CA80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0673920"/>
              </p:ext>
            </p:extLst>
          </p:nvPr>
        </p:nvGraphicFramePr>
        <p:xfrm>
          <a:off x="7006209" y="1139252"/>
          <a:ext cx="5185791" cy="522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4577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Heading"/>
          <p:cNvSpPr>
            <a:spLocks noGrp="1"/>
          </p:cNvSpPr>
          <p:nvPr>
            <p:ph type="title"/>
          </p:nvPr>
        </p:nvSpPr>
        <p:spPr>
          <a:xfrm>
            <a:off x="360000" y="899999"/>
            <a:ext cx="8999900" cy="550849"/>
          </a:xfrm>
        </p:spPr>
        <p:txBody>
          <a:bodyPr/>
          <a:lstStyle/>
          <a:p>
            <a:r>
              <a:rPr lang="en-GB" sz="3000">
                <a:solidFill>
                  <a:schemeClr val="tx2"/>
                </a:solidFill>
              </a:rPr>
              <a:t>Student Survey – Main themes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472941-A7E9-CE48-AC4E-31148F89B3F1}"/>
              </a:ext>
            </a:extLst>
          </p:cNvPr>
          <p:cNvSpPr/>
          <p:nvPr/>
        </p:nvSpPr>
        <p:spPr>
          <a:xfrm>
            <a:off x="598073" y="1422119"/>
            <a:ext cx="10987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SG">
                <a:solidFill>
                  <a:schemeClr val="tx2"/>
                </a:solidFill>
              </a:rPr>
              <a:t>Most positive responses were regarding the </a:t>
            </a:r>
            <a:r>
              <a:rPr lang="en-SG" b="1">
                <a:solidFill>
                  <a:schemeClr val="tx2"/>
                </a:solidFill>
              </a:rPr>
              <a:t>overall experience with the platform</a:t>
            </a:r>
            <a:r>
              <a:rPr lang="en-SG">
                <a:solidFill>
                  <a:schemeClr val="tx2"/>
                </a:solidFill>
              </a:rPr>
              <a:t>, whilst negative responses were </a:t>
            </a:r>
            <a:r>
              <a:rPr lang="en-SG" b="1">
                <a:solidFill>
                  <a:schemeClr val="tx2"/>
                </a:solidFill>
              </a:rPr>
              <a:t>specific regarding a problem </a:t>
            </a:r>
            <a:r>
              <a:rPr lang="en-SG">
                <a:solidFill>
                  <a:schemeClr val="tx2"/>
                </a:solidFill>
              </a:rPr>
              <a:t>experienced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0247734-C02A-B540-8F9A-B611472A92D1}"/>
              </a:ext>
            </a:extLst>
          </p:cNvPr>
          <p:cNvSpPr/>
          <p:nvPr/>
        </p:nvSpPr>
        <p:spPr>
          <a:xfrm>
            <a:off x="6245850" y="2276610"/>
            <a:ext cx="5340096" cy="40724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B940D-4AD7-4544-B263-1F34A789E9FF}"/>
              </a:ext>
            </a:extLst>
          </p:cNvPr>
          <p:cNvSpPr txBox="1"/>
          <p:nvPr/>
        </p:nvSpPr>
        <p:spPr>
          <a:xfrm>
            <a:off x="7418832" y="2335791"/>
            <a:ext cx="291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Negative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B6A2A5C-E008-CE4D-9FA0-765BB8A65663}"/>
              </a:ext>
            </a:extLst>
          </p:cNvPr>
          <p:cNvSpPr/>
          <p:nvPr/>
        </p:nvSpPr>
        <p:spPr>
          <a:xfrm>
            <a:off x="598074" y="2276610"/>
            <a:ext cx="5340096" cy="40724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4EECF3-EFB0-3C40-B702-B386A5E60069}"/>
              </a:ext>
            </a:extLst>
          </p:cNvPr>
          <p:cNvSpPr txBox="1"/>
          <p:nvPr/>
        </p:nvSpPr>
        <p:spPr>
          <a:xfrm>
            <a:off x="1690365" y="2315982"/>
            <a:ext cx="291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Positive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C8CA89-27B8-C546-8520-8DA71B1DEC50}"/>
              </a:ext>
            </a:extLst>
          </p:cNvPr>
          <p:cNvSpPr txBox="1"/>
          <p:nvPr/>
        </p:nvSpPr>
        <p:spPr>
          <a:xfrm>
            <a:off x="6336775" y="2705123"/>
            <a:ext cx="51306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Lack of submission hour timer &amp; clarity as to when a student would receive it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Only allowing one submission within the exam timeframe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Only accepting one file type (PDF)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More links to the website on Moodle and the UCL website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err="1">
                <a:solidFill>
                  <a:schemeClr val="tx2"/>
                </a:solidFill>
              </a:rPr>
              <a:t>FlowMulti</a:t>
            </a:r>
            <a:r>
              <a:rPr lang="en-GB">
                <a:solidFill>
                  <a:schemeClr val="tx2"/>
                </a:solidFill>
              </a:rPr>
              <a:t> was not useful and hard to navigate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More subject specific cover sheets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1D40E9-BCEF-2946-83E0-550559B996C0}"/>
              </a:ext>
            </a:extLst>
          </p:cNvPr>
          <p:cNvSpPr txBox="1"/>
          <p:nvPr/>
        </p:nvSpPr>
        <p:spPr>
          <a:xfrm>
            <a:off x="612601" y="2705123"/>
            <a:ext cx="5130699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Great experience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Easy to use and had no problems 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The practice exam was very helpful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Enjoyed the flexible start times of 24hr exams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Helpful that cover sheets were separate as students did not not have to merge pdfs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Countdown was clear and useful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Videos were helpful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1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Heading"/>
          <p:cNvSpPr>
            <a:spLocks noGrp="1"/>
          </p:cNvSpPr>
          <p:nvPr>
            <p:ph type="title"/>
          </p:nvPr>
        </p:nvSpPr>
        <p:spPr>
          <a:xfrm>
            <a:off x="360000" y="899999"/>
            <a:ext cx="8999900" cy="550849"/>
          </a:xfrm>
        </p:spPr>
        <p:txBody>
          <a:bodyPr/>
          <a:lstStyle/>
          <a:p>
            <a:r>
              <a:rPr lang="en-GB" sz="3000">
                <a:solidFill>
                  <a:schemeClr val="tx2"/>
                </a:solidFill>
              </a:rPr>
              <a:t>Student Survey – Section breakdown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F1F7649-609D-AD4C-BDE4-BBBE2A8BF70B}"/>
              </a:ext>
            </a:extLst>
          </p:cNvPr>
          <p:cNvSpPr/>
          <p:nvPr/>
        </p:nvSpPr>
        <p:spPr>
          <a:xfrm>
            <a:off x="8205216" y="1525798"/>
            <a:ext cx="3626784" cy="722726"/>
          </a:xfrm>
          <a:prstGeom prst="roundRect">
            <a:avLst>
              <a:gd name="adj" fmla="val 2365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600">
                <a:solidFill>
                  <a:schemeClr val="bg1"/>
                </a:solidFill>
              </a:rPr>
              <a:t>Assessment communications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E452629-DADF-5B44-88B2-6F747F34600B}"/>
              </a:ext>
            </a:extLst>
          </p:cNvPr>
          <p:cNvSpPr/>
          <p:nvPr/>
        </p:nvSpPr>
        <p:spPr>
          <a:xfrm>
            <a:off x="4282608" y="1525798"/>
            <a:ext cx="3626784" cy="722726"/>
          </a:xfrm>
          <a:prstGeom prst="roundRect">
            <a:avLst>
              <a:gd name="adj" fmla="val 2365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600">
                <a:solidFill>
                  <a:schemeClr val="bg1"/>
                </a:solidFill>
              </a:rPr>
              <a:t>Support DURING exams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14E0A32-B65E-4B43-9F1C-ABDD225D8869}"/>
              </a:ext>
            </a:extLst>
          </p:cNvPr>
          <p:cNvSpPr/>
          <p:nvPr/>
        </p:nvSpPr>
        <p:spPr>
          <a:xfrm>
            <a:off x="360000" y="2278504"/>
            <a:ext cx="3626784" cy="4306975"/>
          </a:xfrm>
          <a:prstGeom prst="roundRect">
            <a:avLst>
              <a:gd name="adj" fmla="val 4271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rtlCol="0" anchor="t"/>
          <a:lstStyle/>
          <a:p>
            <a:pPr algn="ctr">
              <a:spcAft>
                <a:spcPts val="1200"/>
              </a:spcAft>
            </a:pPr>
            <a:r>
              <a:rPr lang="en-SG" sz="1600" b="1">
                <a:solidFill>
                  <a:schemeClr val="tx2"/>
                </a:solidFill>
              </a:rPr>
              <a:t>75% of comments were positive </a:t>
            </a:r>
            <a:r>
              <a:rPr lang="en-SG" sz="1600">
                <a:solidFill>
                  <a:schemeClr val="tx2"/>
                </a:solidFill>
              </a:rPr>
              <a:t>regarding the </a:t>
            </a:r>
            <a:r>
              <a:rPr lang="en-GB" sz="1600">
                <a:solidFill>
                  <a:schemeClr val="tx2"/>
                </a:solidFill>
              </a:rPr>
              <a:t>support they received before their exam/s</a:t>
            </a:r>
          </a:p>
          <a:p>
            <a:pPr algn="ctr">
              <a:spcAft>
                <a:spcPts val="1200"/>
              </a:spcAft>
            </a:pPr>
            <a:endParaRPr lang="en-SG" sz="1600">
              <a:solidFill>
                <a:schemeClr val="tx2"/>
              </a:solidFill>
            </a:endParaRPr>
          </a:p>
          <a:p>
            <a:pPr>
              <a:spcAft>
                <a:spcPts val="1200"/>
              </a:spcAft>
            </a:pPr>
            <a:r>
              <a:rPr lang="en-SG" sz="1600">
                <a:solidFill>
                  <a:schemeClr val="tx2"/>
                </a:solidFill>
              </a:rPr>
              <a:t>Comment themes: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SG" sz="1600">
                <a:solidFill>
                  <a:schemeClr val="tx2"/>
                </a:solidFill>
              </a:rPr>
              <a:t>Practice exam should better reflect each type of exam</a:t>
            </a:r>
            <a:endParaRPr lang="en-SG" sz="1600">
              <a:solidFill>
                <a:schemeClr val="tx2"/>
              </a:solidFill>
              <a:cs typeface="Arial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SG" sz="1600">
                <a:solidFill>
                  <a:schemeClr val="tx2"/>
                </a:solidFill>
              </a:rPr>
              <a:t>Students appreciated when departments provided prior training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SG" sz="1600">
              <a:solidFill>
                <a:schemeClr val="tx2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020D93E-2534-2F4A-8227-CF849990BF61}"/>
              </a:ext>
            </a:extLst>
          </p:cNvPr>
          <p:cNvSpPr/>
          <p:nvPr/>
        </p:nvSpPr>
        <p:spPr>
          <a:xfrm>
            <a:off x="360000" y="1495818"/>
            <a:ext cx="3626784" cy="752706"/>
          </a:xfrm>
          <a:prstGeom prst="roundRect">
            <a:avLst>
              <a:gd name="adj" fmla="val 2365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600">
                <a:solidFill>
                  <a:schemeClr val="bg1"/>
                </a:solidFill>
              </a:rPr>
              <a:t>Support and training BEFORE your exams/coursework deadlines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F6FD94A-BF79-0943-BA58-DF95813F34A5}"/>
              </a:ext>
            </a:extLst>
          </p:cNvPr>
          <p:cNvSpPr/>
          <p:nvPr/>
        </p:nvSpPr>
        <p:spPr>
          <a:xfrm>
            <a:off x="4282608" y="2278504"/>
            <a:ext cx="3626784" cy="4306975"/>
          </a:xfrm>
          <a:prstGeom prst="roundRect">
            <a:avLst>
              <a:gd name="adj" fmla="val 4271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rtlCol="0" anchor="t"/>
          <a:lstStyle/>
          <a:p>
            <a:pPr algn="ctr">
              <a:spcAft>
                <a:spcPts val="1200"/>
              </a:spcAft>
            </a:pPr>
            <a:r>
              <a:rPr lang="en-SG" sz="1600" b="1">
                <a:solidFill>
                  <a:schemeClr val="tx2"/>
                </a:solidFill>
              </a:rPr>
              <a:t>72% of comments were positive </a:t>
            </a:r>
            <a:r>
              <a:rPr lang="en-SG" sz="1600">
                <a:solidFill>
                  <a:schemeClr val="tx2"/>
                </a:solidFill>
              </a:rPr>
              <a:t>regarding the </a:t>
            </a:r>
            <a:r>
              <a:rPr lang="en-GB" sz="1600">
                <a:solidFill>
                  <a:schemeClr val="tx2"/>
                </a:solidFill>
              </a:rPr>
              <a:t>support they received during their exam/s</a:t>
            </a:r>
          </a:p>
          <a:p>
            <a:pPr algn="ctr">
              <a:spcAft>
                <a:spcPts val="1200"/>
              </a:spcAft>
            </a:pPr>
            <a:endParaRPr lang="en-GB" sz="1600">
              <a:solidFill>
                <a:schemeClr val="tx2"/>
              </a:solidFill>
            </a:endParaRPr>
          </a:p>
          <a:p>
            <a:pPr>
              <a:spcAft>
                <a:spcPts val="1200"/>
              </a:spcAft>
            </a:pPr>
            <a:r>
              <a:rPr lang="en-SG" sz="1600">
                <a:solidFill>
                  <a:schemeClr val="tx2"/>
                </a:solidFill>
              </a:rPr>
              <a:t>Comment themes: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2"/>
                </a:solidFill>
              </a:rPr>
              <a:t>Lecturers/departments are not clear on the platform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2"/>
                </a:solidFill>
              </a:rPr>
              <a:t>Cover sheet was complicated &amp; could be more specific for each exam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2"/>
                </a:solidFill>
              </a:rPr>
              <a:t>Support is needed for the entire exam duration (overseas students) </a:t>
            </a:r>
            <a:endParaRPr lang="en-SG" sz="1600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SG" sz="1600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600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SG" sz="1600">
              <a:solidFill>
                <a:schemeClr val="tx2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F7A1CFD-E661-D049-9F09-8F63C18C1AB3}"/>
              </a:ext>
            </a:extLst>
          </p:cNvPr>
          <p:cNvSpPr/>
          <p:nvPr/>
        </p:nvSpPr>
        <p:spPr>
          <a:xfrm>
            <a:off x="8205216" y="2278503"/>
            <a:ext cx="3626784" cy="4306975"/>
          </a:xfrm>
          <a:prstGeom prst="roundRect">
            <a:avLst>
              <a:gd name="adj" fmla="val 4271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rtlCol="0" anchor="t"/>
          <a:lstStyle/>
          <a:p>
            <a:pPr algn="ctr">
              <a:spcAft>
                <a:spcPts val="1200"/>
              </a:spcAft>
            </a:pPr>
            <a:r>
              <a:rPr lang="en-SG" sz="1600" b="1">
                <a:solidFill>
                  <a:schemeClr val="tx2"/>
                </a:solidFill>
              </a:rPr>
              <a:t>96% of respondents </a:t>
            </a:r>
            <a:r>
              <a:rPr lang="en-SG" sz="1600">
                <a:solidFill>
                  <a:schemeClr val="tx2"/>
                </a:solidFill>
              </a:rPr>
              <a:t>received information about the online platform in time to prepare for their exam(s).</a:t>
            </a:r>
          </a:p>
          <a:p>
            <a:pPr algn="ctr">
              <a:spcAft>
                <a:spcPts val="1200"/>
              </a:spcAft>
            </a:pPr>
            <a:endParaRPr lang="en-SG" sz="1600">
              <a:solidFill>
                <a:schemeClr val="tx2"/>
              </a:solidFill>
            </a:endParaRPr>
          </a:p>
          <a:p>
            <a:pPr>
              <a:spcAft>
                <a:spcPts val="1200"/>
              </a:spcAft>
            </a:pPr>
            <a:r>
              <a:rPr lang="en-SG" sz="1600">
                <a:solidFill>
                  <a:schemeClr val="tx2"/>
                </a:solidFill>
              </a:rPr>
              <a:t>Comment themes: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SG" sz="1600">
                <a:solidFill>
                  <a:schemeClr val="tx2"/>
                </a:solidFill>
              </a:rPr>
              <a:t>Received the information too early &amp; it got lost in all the emails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SG" sz="1600">
                <a:solidFill>
                  <a:schemeClr val="tx2"/>
                </a:solidFill>
              </a:rPr>
              <a:t>Would like to have all information regarding the platform in one place (i.e. UCL website) </a:t>
            </a:r>
            <a:endParaRPr lang="en-GB" sz="1600">
              <a:solidFill>
                <a:schemeClr val="tx2"/>
              </a:solidFill>
            </a:endParaRPr>
          </a:p>
          <a:p>
            <a:pPr>
              <a:spcAft>
                <a:spcPts val="1200"/>
              </a:spcAft>
            </a:pPr>
            <a:endParaRPr lang="en-GB" sz="1600">
              <a:solidFill>
                <a:schemeClr val="tx2"/>
              </a:solidFill>
            </a:endParaRPr>
          </a:p>
          <a:p>
            <a:pPr>
              <a:spcAft>
                <a:spcPts val="1200"/>
              </a:spcAft>
            </a:pPr>
            <a:r>
              <a:rPr lang="en-SG" sz="1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0065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Heading"/>
          <p:cNvSpPr>
            <a:spLocks noGrp="1"/>
          </p:cNvSpPr>
          <p:nvPr>
            <p:ph type="title"/>
          </p:nvPr>
        </p:nvSpPr>
        <p:spPr>
          <a:xfrm>
            <a:off x="360000" y="899999"/>
            <a:ext cx="8999900" cy="550849"/>
          </a:xfrm>
        </p:spPr>
        <p:txBody>
          <a:bodyPr/>
          <a:lstStyle/>
          <a:p>
            <a:r>
              <a:rPr lang="en-GB" sz="3000">
                <a:solidFill>
                  <a:schemeClr val="accent4"/>
                </a:solidFill>
              </a:rPr>
              <a:t>AssessmentUCL – Staff Survey</a:t>
            </a:r>
          </a:p>
        </p:txBody>
      </p:sp>
      <p:sp>
        <p:nvSpPr>
          <p:cNvPr id="5" name="Text Placeholder 4" descr="Text"/>
          <p:cNvSpPr>
            <a:spLocks noGrp="1"/>
          </p:cNvSpPr>
          <p:nvPr>
            <p:ph type="body" sz="quarter" idx="13"/>
          </p:nvPr>
        </p:nvSpPr>
        <p:spPr>
          <a:xfrm>
            <a:off x="359999" y="1597152"/>
            <a:ext cx="6760129" cy="47670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SG" sz="1800" b="1">
                <a:solidFill>
                  <a:schemeClr val="tx2"/>
                </a:solidFill>
              </a:rPr>
              <a:t>14% </a:t>
            </a:r>
            <a:r>
              <a:rPr lang="en-SG" sz="1800">
                <a:solidFill>
                  <a:schemeClr val="tx2"/>
                </a:solidFill>
              </a:rPr>
              <a:t>response rate</a:t>
            </a:r>
            <a:endParaRPr lang="en-SG" sz="1800">
              <a:solidFill>
                <a:schemeClr val="tx2"/>
              </a:solidFill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GB" sz="1800" b="1">
                <a:solidFill>
                  <a:schemeClr val="tx2"/>
                </a:solidFill>
              </a:rPr>
              <a:t>42% </a:t>
            </a:r>
            <a:r>
              <a:rPr lang="en-GB" sz="1800">
                <a:solidFill>
                  <a:schemeClr val="tx2"/>
                </a:solidFill>
              </a:rPr>
              <a:t>of the respondents </a:t>
            </a:r>
            <a:r>
              <a:rPr lang="en-GB" sz="1800" b="1">
                <a:solidFill>
                  <a:schemeClr val="tx2"/>
                </a:solidFill>
              </a:rPr>
              <a:t>chose to mark externally of the system</a:t>
            </a:r>
            <a:r>
              <a:rPr lang="en-GB" sz="1800">
                <a:solidFill>
                  <a:schemeClr val="tx2"/>
                </a:solidFill>
              </a:rPr>
              <a:t>, either via </a:t>
            </a:r>
            <a:r>
              <a:rPr lang="en-GB" sz="1800">
                <a:solidFill>
                  <a:srgbClr val="002060"/>
                </a:solidFill>
              </a:rPr>
              <a:t>another </a:t>
            </a:r>
            <a:r>
              <a:rPr lang="en-GB" sz="1800">
                <a:solidFill>
                  <a:schemeClr val="tx2"/>
                </a:solidFill>
              </a:rPr>
              <a:t>application or offline. 58% chose to mark using the functionality of the platform.</a:t>
            </a:r>
            <a:endParaRPr lang="en-GB" sz="1800">
              <a:solidFill>
                <a:schemeClr val="tx2"/>
              </a:solidFill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SG" sz="1800" b="1">
                <a:solidFill>
                  <a:srgbClr val="002060"/>
                </a:solidFill>
                <a:ea typeface="+mn-lt"/>
                <a:cs typeface="+mn-lt"/>
              </a:rPr>
              <a:t> 64% of comments were negative r</a:t>
            </a:r>
            <a:r>
              <a:rPr lang="en-SG" sz="1800">
                <a:solidFill>
                  <a:srgbClr val="002060"/>
                </a:solidFill>
              </a:rPr>
              <a:t>egarding the staff experience of marking using </a:t>
            </a:r>
            <a:r>
              <a:rPr lang="en-SG" sz="1800" err="1">
                <a:solidFill>
                  <a:srgbClr val="002060"/>
                </a:solidFill>
              </a:rPr>
              <a:t>AssessmentUCL</a:t>
            </a:r>
            <a:r>
              <a:rPr lang="en-SG" sz="1800">
                <a:solidFill>
                  <a:srgbClr val="002060"/>
                </a:solidFill>
              </a:rPr>
              <a:t>/</a:t>
            </a:r>
            <a:r>
              <a:rPr lang="en-SG" sz="1800" err="1">
                <a:solidFill>
                  <a:srgbClr val="002060"/>
                </a:solidFill>
              </a:rPr>
              <a:t>WISEflow</a:t>
            </a:r>
            <a:r>
              <a:rPr lang="en-SG" sz="1800">
                <a:solidFill>
                  <a:srgbClr val="002060"/>
                </a:solidFill>
              </a:rPr>
              <a:t> compared to other systems</a:t>
            </a:r>
            <a:endParaRPr lang="en-SG" sz="1800" b="1">
              <a:solidFill>
                <a:srgbClr val="002060"/>
              </a:solidFill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SG" sz="1800" b="1">
                <a:solidFill>
                  <a:schemeClr val="tx2"/>
                </a:solidFill>
              </a:rPr>
              <a:t>66% of comments were negative </a:t>
            </a:r>
            <a:r>
              <a:rPr lang="en-SG" sz="1800">
                <a:solidFill>
                  <a:schemeClr val="tx2"/>
                </a:solidFill>
              </a:rPr>
              <a:t>regarding the </a:t>
            </a:r>
            <a:r>
              <a:rPr lang="en-GB" sz="1800">
                <a:solidFill>
                  <a:schemeClr val="tx2"/>
                </a:solidFill>
              </a:rPr>
              <a:t>usability &amp; functionality of the system</a:t>
            </a:r>
            <a:endParaRPr lang="en-GB" sz="1800">
              <a:solidFill>
                <a:schemeClr val="tx2"/>
              </a:solidFill>
              <a:cs typeface="Arial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94BDA39-21BF-0442-9D0C-A189AEFB6D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359250"/>
              </p:ext>
            </p:extLst>
          </p:nvPr>
        </p:nvGraphicFramePr>
        <p:xfrm>
          <a:off x="6709892" y="1159099"/>
          <a:ext cx="5653825" cy="493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1321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Heading"/>
          <p:cNvSpPr>
            <a:spLocks noGrp="1"/>
          </p:cNvSpPr>
          <p:nvPr>
            <p:ph type="title"/>
          </p:nvPr>
        </p:nvSpPr>
        <p:spPr>
          <a:xfrm>
            <a:off x="360000" y="899999"/>
            <a:ext cx="8999900" cy="550849"/>
          </a:xfrm>
        </p:spPr>
        <p:txBody>
          <a:bodyPr/>
          <a:lstStyle/>
          <a:p>
            <a:r>
              <a:rPr lang="en-GB" sz="3000">
                <a:solidFill>
                  <a:schemeClr val="accent4"/>
                </a:solidFill>
              </a:rPr>
              <a:t>Staff Survey – Main themes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472941-A7E9-CE48-AC4E-31148F89B3F1}"/>
              </a:ext>
            </a:extLst>
          </p:cNvPr>
          <p:cNvSpPr/>
          <p:nvPr/>
        </p:nvSpPr>
        <p:spPr>
          <a:xfrm>
            <a:off x="598073" y="1422119"/>
            <a:ext cx="10987873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SG">
                <a:solidFill>
                  <a:schemeClr val="tx2"/>
                </a:solidFill>
                <a:latin typeface="Arial"/>
                <a:cs typeface="Arial"/>
              </a:rPr>
              <a:t>The negative responses focused </a:t>
            </a:r>
            <a:r>
              <a:rPr lang="en-SG" b="1">
                <a:solidFill>
                  <a:schemeClr val="tx2"/>
                </a:solidFill>
                <a:latin typeface="Arial"/>
                <a:cs typeface="Arial"/>
              </a:rPr>
              <a:t>very specifically on the missing functionality </a:t>
            </a:r>
            <a:r>
              <a:rPr lang="en-SG">
                <a:solidFill>
                  <a:schemeClr val="tx2"/>
                </a:solidFill>
                <a:latin typeface="Arial"/>
                <a:cs typeface="Arial"/>
              </a:rPr>
              <a:t>that staff members would have expected on AssessmentUCL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0247734-C02A-B540-8F9A-B611472A92D1}"/>
              </a:ext>
            </a:extLst>
          </p:cNvPr>
          <p:cNvSpPr/>
          <p:nvPr/>
        </p:nvSpPr>
        <p:spPr>
          <a:xfrm>
            <a:off x="6245850" y="2276610"/>
            <a:ext cx="5340096" cy="40724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B940D-4AD7-4544-B263-1F34A789E9FF}"/>
              </a:ext>
            </a:extLst>
          </p:cNvPr>
          <p:cNvSpPr txBox="1"/>
          <p:nvPr/>
        </p:nvSpPr>
        <p:spPr>
          <a:xfrm>
            <a:off x="7418832" y="2335791"/>
            <a:ext cx="291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Negative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B6A2A5C-E008-CE4D-9FA0-765BB8A65663}"/>
              </a:ext>
            </a:extLst>
          </p:cNvPr>
          <p:cNvSpPr/>
          <p:nvPr/>
        </p:nvSpPr>
        <p:spPr>
          <a:xfrm>
            <a:off x="598074" y="2276610"/>
            <a:ext cx="5340096" cy="40724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4EECF3-EFB0-3C40-B702-B386A5E60069}"/>
              </a:ext>
            </a:extLst>
          </p:cNvPr>
          <p:cNvSpPr txBox="1"/>
          <p:nvPr/>
        </p:nvSpPr>
        <p:spPr>
          <a:xfrm>
            <a:off x="1690365" y="2315982"/>
            <a:ext cx="291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Positive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C8CA89-27B8-C546-8520-8DA71B1DEC50}"/>
              </a:ext>
            </a:extLst>
          </p:cNvPr>
          <p:cNvSpPr txBox="1"/>
          <p:nvPr/>
        </p:nvSpPr>
        <p:spPr>
          <a:xfrm>
            <a:off x="6336775" y="2705123"/>
            <a:ext cx="5130699" cy="36317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Not possible to separate out questions for different people to mark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Want to be able to open multiple scripts at once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Quick comments were not possible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Had to manually choose the sharing preferences for each comment </a:t>
            </a:r>
            <a:endParaRPr lang="en-GB">
              <a:solidFill>
                <a:schemeClr val="tx2"/>
              </a:solidFill>
              <a:cs typeface="Arial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Unable to upload scripts that had been marked offline with comments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1D40E9-BCEF-2946-83E0-550559B996C0}"/>
              </a:ext>
            </a:extLst>
          </p:cNvPr>
          <p:cNvSpPr txBox="1"/>
          <p:nvPr/>
        </p:nvSpPr>
        <p:spPr>
          <a:xfrm>
            <a:off x="612601" y="2705123"/>
            <a:ext cx="5130699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Could easily download a batch of scripts to mark offline, with good filename convention etc.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Better for double-blind marking </a:t>
            </a:r>
            <a:endParaRPr lang="en-GB">
              <a:solidFill>
                <a:schemeClr val="tx2"/>
              </a:solidFill>
              <a:cs typeface="Arial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Useful that the marks are automatically sent to portico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The moderating process was more efficient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With implemented enhancements happy to use the software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61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Heading"/>
          <p:cNvSpPr>
            <a:spLocks noGrp="1"/>
          </p:cNvSpPr>
          <p:nvPr>
            <p:ph type="title"/>
          </p:nvPr>
        </p:nvSpPr>
        <p:spPr>
          <a:xfrm>
            <a:off x="360000" y="899999"/>
            <a:ext cx="8999900" cy="550849"/>
          </a:xfrm>
        </p:spPr>
        <p:txBody>
          <a:bodyPr/>
          <a:lstStyle/>
          <a:p>
            <a:r>
              <a:rPr lang="en-GB" sz="3000">
                <a:solidFill>
                  <a:schemeClr val="accent4"/>
                </a:solidFill>
              </a:rPr>
              <a:t>Staff Survey – Section breakdown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F1F7649-609D-AD4C-BDE4-BBBE2A8BF70B}"/>
              </a:ext>
            </a:extLst>
          </p:cNvPr>
          <p:cNvSpPr/>
          <p:nvPr/>
        </p:nvSpPr>
        <p:spPr>
          <a:xfrm>
            <a:off x="8205216" y="1525798"/>
            <a:ext cx="3626784" cy="722726"/>
          </a:xfrm>
          <a:prstGeom prst="roundRect">
            <a:avLst>
              <a:gd name="adj" fmla="val 2365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600">
                <a:solidFill>
                  <a:schemeClr val="bg1"/>
                </a:solidFill>
              </a:rPr>
              <a:t>Issues &amp; Support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E452629-DADF-5B44-88B2-6F747F34600B}"/>
              </a:ext>
            </a:extLst>
          </p:cNvPr>
          <p:cNvSpPr/>
          <p:nvPr/>
        </p:nvSpPr>
        <p:spPr>
          <a:xfrm>
            <a:off x="4282608" y="1525798"/>
            <a:ext cx="3626784" cy="722726"/>
          </a:xfrm>
          <a:prstGeom prst="roundRect">
            <a:avLst>
              <a:gd name="adj" fmla="val 2365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600">
                <a:solidFill>
                  <a:schemeClr val="bg1"/>
                </a:solidFill>
              </a:rPr>
              <a:t>Usability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14E0A32-B65E-4B43-9F1C-ABDD225D8869}"/>
              </a:ext>
            </a:extLst>
          </p:cNvPr>
          <p:cNvSpPr/>
          <p:nvPr/>
        </p:nvSpPr>
        <p:spPr>
          <a:xfrm>
            <a:off x="360000" y="2278504"/>
            <a:ext cx="3626784" cy="4306975"/>
          </a:xfrm>
          <a:prstGeom prst="roundRect">
            <a:avLst>
              <a:gd name="adj" fmla="val 4271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rtlCol="0" anchor="t"/>
          <a:lstStyle/>
          <a:p>
            <a:pPr algn="ctr">
              <a:spcAft>
                <a:spcPts val="1200"/>
              </a:spcAft>
            </a:pPr>
            <a:r>
              <a:rPr lang="en-SG" sz="1600" b="1">
                <a:solidFill>
                  <a:schemeClr val="tx2"/>
                </a:solidFill>
              </a:rPr>
              <a:t>58% of the staff </a:t>
            </a:r>
            <a:r>
              <a:rPr lang="en-SG" sz="1600">
                <a:solidFill>
                  <a:schemeClr val="tx2"/>
                </a:solidFill>
              </a:rPr>
              <a:t>who responded to the survey chose to mark on the AssessmentUCL platform </a:t>
            </a:r>
            <a:endParaRPr lang="en-GB" sz="1600">
              <a:solidFill>
                <a:schemeClr val="tx2"/>
              </a:solidFill>
            </a:endParaRPr>
          </a:p>
          <a:p>
            <a:pPr algn="ctr">
              <a:spcAft>
                <a:spcPts val="1200"/>
              </a:spcAft>
            </a:pPr>
            <a:endParaRPr lang="en-SG" sz="1600">
              <a:solidFill>
                <a:schemeClr val="tx2"/>
              </a:solidFill>
            </a:endParaRPr>
          </a:p>
          <a:p>
            <a:pPr>
              <a:spcAft>
                <a:spcPts val="1200"/>
              </a:spcAft>
            </a:pPr>
            <a:r>
              <a:rPr lang="en-SG" sz="1600">
                <a:solidFill>
                  <a:schemeClr val="tx2"/>
                </a:solidFill>
              </a:rPr>
              <a:t>Comment themes: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2"/>
                </a:solidFill>
              </a:rPr>
              <a:t>Annotation was difficult including using the hand annotation tool</a:t>
            </a:r>
            <a:endParaRPr lang="en-SG" sz="1600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2"/>
                </a:solidFill>
              </a:rPr>
              <a:t>Not convenient to always be online to mark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2"/>
                </a:solidFill>
              </a:rPr>
              <a:t>Want to mark question by question not script by script (&amp; separate out marks for each question)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SG" sz="1600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SG" sz="1600">
              <a:solidFill>
                <a:schemeClr val="tx2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020D93E-2534-2F4A-8227-CF849990BF61}"/>
              </a:ext>
            </a:extLst>
          </p:cNvPr>
          <p:cNvSpPr/>
          <p:nvPr/>
        </p:nvSpPr>
        <p:spPr>
          <a:xfrm>
            <a:off x="360000" y="1495818"/>
            <a:ext cx="3626784" cy="752706"/>
          </a:xfrm>
          <a:prstGeom prst="roundRect">
            <a:avLst>
              <a:gd name="adj" fmla="val 2365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600">
                <a:solidFill>
                  <a:schemeClr val="bg1"/>
                </a:solidFill>
              </a:rPr>
              <a:t>Platform Functionality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F6FD94A-BF79-0943-BA58-DF95813F34A5}"/>
              </a:ext>
            </a:extLst>
          </p:cNvPr>
          <p:cNvSpPr/>
          <p:nvPr/>
        </p:nvSpPr>
        <p:spPr>
          <a:xfrm>
            <a:off x="4282608" y="2278504"/>
            <a:ext cx="3626784" cy="4306975"/>
          </a:xfrm>
          <a:prstGeom prst="roundRect">
            <a:avLst>
              <a:gd name="adj" fmla="val 4271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rtlCol="0" anchor="t"/>
          <a:lstStyle/>
          <a:p>
            <a:pPr algn="ctr">
              <a:spcAft>
                <a:spcPts val="1200"/>
              </a:spcAft>
            </a:pPr>
            <a:r>
              <a:rPr lang="en-SG" sz="1600" b="1">
                <a:solidFill>
                  <a:schemeClr val="tx2"/>
                </a:solidFill>
              </a:rPr>
              <a:t>66% of comments were negative </a:t>
            </a:r>
            <a:r>
              <a:rPr lang="en-SG" sz="1600">
                <a:solidFill>
                  <a:schemeClr val="tx2"/>
                </a:solidFill>
              </a:rPr>
              <a:t>regarding the </a:t>
            </a:r>
            <a:r>
              <a:rPr lang="en-GB" sz="1600">
                <a:solidFill>
                  <a:schemeClr val="tx2"/>
                </a:solidFill>
              </a:rPr>
              <a:t>usability &amp; functionality of the system</a:t>
            </a:r>
          </a:p>
          <a:p>
            <a:pPr algn="ctr">
              <a:spcAft>
                <a:spcPts val="1200"/>
              </a:spcAft>
            </a:pPr>
            <a:endParaRPr lang="en-GB" sz="1600">
              <a:solidFill>
                <a:schemeClr val="tx2"/>
              </a:solidFill>
            </a:endParaRPr>
          </a:p>
          <a:p>
            <a:pPr>
              <a:spcAft>
                <a:spcPts val="1200"/>
              </a:spcAft>
            </a:pPr>
            <a:r>
              <a:rPr lang="en-SG" sz="1600">
                <a:solidFill>
                  <a:schemeClr val="tx2"/>
                </a:solidFill>
              </a:rPr>
              <a:t>Comment themes: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2"/>
                </a:solidFill>
              </a:rPr>
              <a:t>It is clunkier and slower than other systems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2"/>
                </a:solidFill>
              </a:rPr>
              <a:t>Not enough time to learn the system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2"/>
                </a:solidFill>
              </a:rPr>
              <a:t>No quick way to upload marks which were recorded off-line</a:t>
            </a:r>
          </a:p>
          <a:p>
            <a:pPr>
              <a:spcAft>
                <a:spcPts val="1200"/>
              </a:spcAft>
            </a:pPr>
            <a:endParaRPr lang="en-GB" sz="1600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SG" sz="1600">
              <a:solidFill>
                <a:schemeClr val="tx2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F7A1CFD-E661-D049-9F09-8F63C18C1AB3}"/>
              </a:ext>
            </a:extLst>
          </p:cNvPr>
          <p:cNvSpPr/>
          <p:nvPr/>
        </p:nvSpPr>
        <p:spPr>
          <a:xfrm>
            <a:off x="8205216" y="2278503"/>
            <a:ext cx="3626784" cy="4306975"/>
          </a:xfrm>
          <a:prstGeom prst="roundRect">
            <a:avLst>
              <a:gd name="adj" fmla="val 4271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rtlCol="0" anchor="t"/>
          <a:lstStyle/>
          <a:p>
            <a:pPr algn="ctr">
              <a:spcAft>
                <a:spcPts val="1200"/>
              </a:spcAft>
            </a:pPr>
            <a:r>
              <a:rPr lang="en-SG" sz="1600" b="1">
                <a:solidFill>
                  <a:schemeClr val="tx2"/>
                </a:solidFill>
              </a:rPr>
              <a:t>58% of respondents were positive </a:t>
            </a:r>
            <a:r>
              <a:rPr lang="en-SG" sz="1600">
                <a:solidFill>
                  <a:schemeClr val="tx2"/>
                </a:solidFill>
              </a:rPr>
              <a:t>regarding the support given for AssessmentUCL</a:t>
            </a:r>
          </a:p>
          <a:p>
            <a:pPr algn="ctr">
              <a:spcAft>
                <a:spcPts val="1200"/>
              </a:spcAft>
            </a:pPr>
            <a:endParaRPr lang="en-SG" sz="1600">
              <a:solidFill>
                <a:schemeClr val="tx2"/>
              </a:solidFill>
            </a:endParaRPr>
          </a:p>
          <a:p>
            <a:pPr>
              <a:spcAft>
                <a:spcPts val="1200"/>
              </a:spcAft>
            </a:pPr>
            <a:r>
              <a:rPr lang="en-SG" sz="1600">
                <a:solidFill>
                  <a:schemeClr val="tx2"/>
                </a:solidFill>
              </a:rPr>
              <a:t>Comment themes: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2"/>
                </a:solidFill>
              </a:rPr>
              <a:t>Written guidance &amp; videos were clear and helpful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2"/>
                </a:solidFill>
              </a:rPr>
              <a:t>System should not require training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2"/>
                </a:solidFill>
              </a:rPr>
              <a:t>Drop-in sessions &amp; in person training are the most helpful 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SG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24853"/>
      </p:ext>
    </p:extLst>
  </p:cSld>
  <p:clrMapOvr>
    <a:masterClrMapping/>
  </p:clrMapOvr>
</p:sld>
</file>

<file path=ppt/theme/theme1.xml><?xml version="1.0" encoding="utf-8"?>
<a:theme xmlns:a="http://schemas.openxmlformats.org/drawingml/2006/main" name="UCL_Mid_Blue_Slide_Theme">
  <a:themeElements>
    <a:clrScheme name="UCL Mid Blue Theme">
      <a:dk1>
        <a:srgbClr val="000000"/>
      </a:dk1>
      <a:lt1>
        <a:srgbClr val="FFFFFF"/>
      </a:lt1>
      <a:dk2>
        <a:srgbClr val="002855"/>
      </a:dk2>
      <a:lt2>
        <a:srgbClr val="CCD4DD"/>
      </a:lt2>
      <a:accent1>
        <a:srgbClr val="E03C31"/>
      </a:accent1>
      <a:accent2>
        <a:srgbClr val="BBC592"/>
      </a:accent2>
      <a:accent3>
        <a:srgbClr val="EA7600"/>
      </a:accent3>
      <a:accent4>
        <a:srgbClr val="0097A9"/>
      </a:accent4>
      <a:accent5>
        <a:srgbClr val="A4DBE8"/>
      </a:accent5>
      <a:accent6>
        <a:srgbClr val="B5BD00"/>
      </a:accent6>
      <a:hlink>
        <a:srgbClr val="0097A9"/>
      </a:hlink>
      <a:folHlink>
        <a:srgbClr val="0097A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custClrLst>
    <a:custClr name="name of colour">
      <a:srgbClr val="000000"/>
    </a:custClr>
  </a:custClrLst>
  <a:extLst>
    <a:ext uri="{05A4C25C-085E-4340-85A3-A5531E510DB2}">
      <thm15:themeFamily xmlns:thm15="http://schemas.microsoft.com/office/thememl/2012/main" name="UCL_Slide_Master_Black.potx" id="{3034991F-2A20-46E2-8C7B-1FA72590779C}" vid="{EFEF51F0-3C92-44B8-A75F-6D4CA06038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C922F95760E546A435D6B4940EE626" ma:contentTypeVersion="12" ma:contentTypeDescription="Create a new document." ma:contentTypeScope="" ma:versionID="66a652125abd48fca8ccf851259f37e7">
  <xsd:schema xmlns:xsd="http://www.w3.org/2001/XMLSchema" xmlns:xs="http://www.w3.org/2001/XMLSchema" xmlns:p="http://schemas.microsoft.com/office/2006/metadata/properties" xmlns:ns2="0358f8c3-8aa7-419e-8cb3-68df64e1bf4c" xmlns:ns3="43a239c0-88c0-4b7f-ba20-3622d42e8f5b" targetNamespace="http://schemas.microsoft.com/office/2006/metadata/properties" ma:root="true" ma:fieldsID="b35324446f7f26c2814a82471bdfc46a" ns2:_="" ns3:_="">
    <xsd:import namespace="0358f8c3-8aa7-419e-8cb3-68df64e1bf4c"/>
    <xsd:import namespace="43a239c0-88c0-4b7f-ba20-3622d42e8f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58f8c3-8aa7-419e-8cb3-68df64e1bf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a239c0-88c0-4b7f-ba20-3622d42e8f5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BCCA04-7990-48DA-B8E9-7EDC01DE0B4E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71642efb-1152-4065-9f54-c0d884e89382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546723F-4902-4F36-9C6A-9D8F57939A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C730D4-33A0-4198-99AE-C4A87CC2D340}"/>
</file>

<file path=docProps/app.xml><?xml version="1.0" encoding="utf-8"?>
<Properties xmlns="http://schemas.openxmlformats.org/officeDocument/2006/extended-properties" xmlns:vt="http://schemas.openxmlformats.org/officeDocument/2006/docPropsVTypes">
  <Template>UCL Mid Blue Slide Theme</Template>
  <TotalTime>0</TotalTime>
  <Words>753</Words>
  <Application>Microsoft Office PowerPoint</Application>
  <PresentationFormat>Widescreen</PresentationFormat>
  <Paragraphs>99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UCL_Mid_Blue_Slide_Theme</vt:lpstr>
      <vt:lpstr>AssessmentUCL Staff &amp; Student survey overview</vt:lpstr>
      <vt:lpstr>AssessmentUCL – Student Survey</vt:lpstr>
      <vt:lpstr>Student Survey – Main themes</vt:lpstr>
      <vt:lpstr>Student Survey – Section breakdown</vt:lpstr>
      <vt:lpstr>AssessmentUCL – Staff Survey</vt:lpstr>
      <vt:lpstr>Staff Survey – Main themes</vt:lpstr>
      <vt:lpstr>Staff Survey – Section breakdown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Petterson, Helen</dc:creator>
  <cp:lastModifiedBy>Grayson Jones</cp:lastModifiedBy>
  <cp:revision>2</cp:revision>
  <dcterms:created xsi:type="dcterms:W3CDTF">2020-09-15T10:09:39Z</dcterms:created>
  <dcterms:modified xsi:type="dcterms:W3CDTF">2021-10-05T09:38:49Z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0x01010094C922F95760E546A435D6B4940EE626</vt:lpwstr>
  </property>
</Properties>
</file>