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502" r:id="rId3"/>
    <p:sldId id="540" r:id="rId4"/>
    <p:sldId id="541" r:id="rId5"/>
    <p:sldId id="542" r:id="rId6"/>
    <p:sldId id="544" r:id="rId7"/>
    <p:sldId id="545" r:id="rId8"/>
    <p:sldId id="546" r:id="rId9"/>
    <p:sldId id="543" r:id="rId10"/>
    <p:sldId id="549" r:id="rId11"/>
    <p:sldId id="548" r:id="rId12"/>
    <p:sldId id="550" r:id="rId13"/>
    <p:sldId id="547" r:id="rId14"/>
    <p:sldId id="53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42"/>
    <a:srgbClr val="4A17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979" autoAdjust="0"/>
  </p:normalViewPr>
  <p:slideViewPr>
    <p:cSldViewPr snapToGrid="0">
      <p:cViewPr varScale="1">
        <p:scale>
          <a:sx n="110" d="100"/>
          <a:sy n="110" d="100"/>
        </p:scale>
        <p:origin x="62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7DB80-9E31-4F0D-9D0D-6B7C5D8EA0BC}" type="datetimeFigureOut">
              <a:rPr lang="en-GB" smtClean="0"/>
              <a:t>15/12/2020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75159-76FB-4C5F-A098-1205D7F966B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1274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6C02D-E25B-49E5-A05F-C0E592BEE5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41AEE8-6FF8-468B-9688-E370604EF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53268-5C38-4D94-B574-9302B67C3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B3BD-0D67-45AF-9B83-1F1F0009EB2A}" type="datetimeFigureOut">
              <a:rPr lang="en-GB" smtClean="0"/>
              <a:t>15/12/2020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A98E4-19D4-4C8A-BBEB-53329AC44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A1C98-20BB-4AFE-B9E9-09CFF1866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505-31B9-4B32-B482-79D954A45E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7253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38E08-9C46-406C-A474-770838447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77BAA-C219-402A-B612-F2824CE0E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9894C-5794-4124-B636-590911E3A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B3BD-0D67-45AF-9B83-1F1F0009EB2A}" type="datetimeFigureOut">
              <a:rPr lang="en-GB" smtClean="0"/>
              <a:t>15/12/2020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E2D3F-2504-4D17-A217-2D0C2A396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5155A-E7B8-4863-B881-A82636029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505-31B9-4B32-B482-79D954A45E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815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78EC00-21E5-4B41-A074-54CF0F6C1F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06E4FD-9DCC-4159-9E1B-18BB24918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21CEC-F79F-438A-9A98-8C71793D1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B3BD-0D67-45AF-9B83-1F1F0009EB2A}" type="datetimeFigureOut">
              <a:rPr lang="en-GB" smtClean="0"/>
              <a:t>15/12/2020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3E697-5804-4A93-9FCF-9DFD36BA9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4B035-C455-4EA1-AC9B-B0F70C24F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505-31B9-4B32-B482-79D954A45E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8589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EB61B-AD4F-4F9A-B4C2-CC35F046F1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F918D1-BBE0-46F8-8D51-AD47BC678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F7E4A-3598-4ACC-BD4C-B70FAE1BE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7DFE-C9B3-4C01-9B28-24555250D27C}" type="datetimeFigureOut">
              <a:rPr lang="en-GB" smtClean="0"/>
              <a:t>15/12/2020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38AB8-5826-4673-9FFF-9C72C8BE8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395A4-0F30-4C40-A843-F9FA8410E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ECFA-C65F-4C83-BFF0-8EECE5ECAC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043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406F1-C454-4E6D-B86F-EDB5C5B25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AB527-5A7A-46AC-8BB3-9A3768543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6A64E-909B-4C26-B07D-94118E60B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7DFE-C9B3-4C01-9B28-24555250D27C}" type="datetimeFigureOut">
              <a:rPr lang="en-GB" smtClean="0"/>
              <a:t>15/12/2020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DBB88-AB2D-44AB-913C-D55B40699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89345-ED13-4EAF-AB41-423E2A24D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ECFA-C65F-4C83-BFF0-8EECE5ECAC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523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3D86E-B623-438E-915B-E4E614339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1E3BEB-4B56-4620-A5E2-7181ABAF9D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77D25-1619-414D-A23F-29A3F5A81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7DFE-C9B3-4C01-9B28-24555250D27C}" type="datetimeFigureOut">
              <a:rPr lang="en-GB" smtClean="0"/>
              <a:t>15/12/2020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1C465-A332-4B2C-8F32-3744C4826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59BF5-91E6-449D-9C02-A924B4FDA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ECFA-C65F-4C83-BFF0-8EECE5ECAC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854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6930B-EA13-4959-9E9E-5DCB7AA9B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6A454-DAAA-4183-8080-07C5F78290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40C7D5-8C3C-4F53-B345-F932C6999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DED04F-D4EC-4FF7-9DB6-645DC6329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7DFE-C9B3-4C01-9B28-24555250D27C}" type="datetimeFigureOut">
              <a:rPr lang="en-GB" smtClean="0"/>
              <a:t>15/12/2020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253D08-CBB1-4DE0-9B01-1E7F024A4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936FE4-3A8D-4630-8A8E-941226A8B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ECFA-C65F-4C83-BFF0-8EECE5ECAC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1696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C6EEE-9BD2-4C4A-BF89-850467BFB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4D618-AFCF-4F09-800A-D40A16CB5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103AEF-D604-4585-B396-C94AD4063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30BEA-C77F-4720-AD91-29C0D46E76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B14E3B-9706-4126-8D26-200F4E84B7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2C29B4-60F9-4BE9-A69A-E3D6704D6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7DFE-C9B3-4C01-9B28-24555250D27C}" type="datetimeFigureOut">
              <a:rPr lang="en-GB" smtClean="0"/>
              <a:t>15/12/2020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7D11C8-9193-484F-B7B1-8E584D807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3A03DF-66A8-4F61-A0DA-2A8B3637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ECFA-C65F-4C83-BFF0-8EECE5ECAC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8098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CB586-E3F0-4F70-9B93-77E76A0B0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369E66-1758-4F8C-8FB8-22F962986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7DFE-C9B3-4C01-9B28-24555250D27C}" type="datetimeFigureOut">
              <a:rPr lang="en-GB" smtClean="0"/>
              <a:t>15/12/2020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EF0343-37B0-4C6E-8175-E7C1A0239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E692B-F13F-462A-8B77-D099A17F2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ECFA-C65F-4C83-BFF0-8EECE5ECAC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6291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4CAB94-D6A7-4C04-B2BE-419CA2DA4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7DFE-C9B3-4C01-9B28-24555250D27C}" type="datetimeFigureOut">
              <a:rPr lang="en-GB" smtClean="0"/>
              <a:t>15/12/2020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41260F-8E28-4FA4-86B8-DF2F7A92B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B3239-6166-4FA6-A17C-F60838840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ECFA-C65F-4C83-BFF0-8EECE5ECAC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45061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B517A-8C8B-4D0F-98CF-D76D10318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048F9-AE25-4E8E-8002-A0ECB55AF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605813-B651-4A27-980B-CF38B03BE2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1018D7-8878-48F2-897B-4CDE20BBF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7DFE-C9B3-4C01-9B28-24555250D27C}" type="datetimeFigureOut">
              <a:rPr lang="en-GB" smtClean="0"/>
              <a:t>15/12/2020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C36D45-2978-4C84-9811-E33B7350D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5562A4-3E54-415A-AF5F-1F11E80B3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ECFA-C65F-4C83-BFF0-8EECE5ECAC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281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CAA90-32C6-43A5-B03C-009488EC0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1EAF2-5F7A-4D0F-AC19-638831E79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1E036-986D-42A1-B715-9F14E3BB1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B3BD-0D67-45AF-9B83-1F1F0009EB2A}" type="datetimeFigureOut">
              <a:rPr lang="en-GB" smtClean="0"/>
              <a:t>15/12/2020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7B8A8-D80F-4C4F-B2B6-45474D2A7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73800-DEC4-4917-B986-071CEDCCD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505-31B9-4B32-B482-79D954A45E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0104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603D9-3088-419F-977C-00B0B08CE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13B444-60F0-4042-880C-E181F0D11D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A62E09-4E3C-422F-B4C0-EC5386F347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D5612-51D3-43F5-9F0F-63D309F85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7DFE-C9B3-4C01-9B28-24555250D27C}" type="datetimeFigureOut">
              <a:rPr lang="en-GB" smtClean="0"/>
              <a:t>15/12/2020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D1DF7-4389-4C83-824F-4E7353728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CA47E7-3B2C-4A4E-9D6F-985AC5875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ECFA-C65F-4C83-BFF0-8EECE5ECAC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189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2304B-0551-4BF1-8B43-E6D0325D5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D6ADF9-7EDA-480F-9159-8335CC4BF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D987F-8B9B-45B0-941A-52B7AB6AC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7DFE-C9B3-4C01-9B28-24555250D27C}" type="datetimeFigureOut">
              <a:rPr lang="en-GB" smtClean="0"/>
              <a:t>15/12/2020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4EAE-1A3A-4343-A314-3136FC715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1EBDD-51BA-43AB-8883-9A390C020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ECFA-C65F-4C83-BFF0-8EECE5ECAC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7067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78BB06-64F6-45F8-99DA-365C4D7F1B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567481-8C8C-4C65-B983-3FA2F8AC91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D9B72-97FC-4725-B3B7-A906832B8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7DFE-C9B3-4C01-9B28-24555250D27C}" type="datetimeFigureOut">
              <a:rPr lang="en-GB" smtClean="0"/>
              <a:t>15/12/2020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2FCCA-4B54-4F0C-A730-1303C0B89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80F0E-0885-4D04-922B-68B0A46DE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ECFA-C65F-4C83-BFF0-8EECE5ECAC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00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0E189-6BCD-43F3-9AA1-53DE315E9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630C8-5284-4672-83FE-17349C492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300B5-34A4-48C8-A01F-742B168FA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B3BD-0D67-45AF-9B83-1F1F0009EB2A}" type="datetimeFigureOut">
              <a:rPr lang="en-GB" smtClean="0"/>
              <a:t>15/12/2020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1178D-8628-4E5E-86BA-C2A6D83A0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91ACD-7FD8-4824-B001-F2DBD7A54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505-31B9-4B32-B482-79D954A45E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72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BEDCA-9A51-4658-8C53-B3A0AA276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3136C-D2AC-43A9-9742-1BC5CCF0E8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EA5BD7-949F-4CFC-984E-40DC7121C2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3715A0-E99B-4372-95BA-5ED509880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B3BD-0D67-45AF-9B83-1F1F0009EB2A}" type="datetimeFigureOut">
              <a:rPr lang="en-GB" smtClean="0"/>
              <a:t>15/12/2020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5C45DE-98FC-424D-8565-3F555C993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0FFE9-9A1C-4459-BA84-DFB56DDE4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505-31B9-4B32-B482-79D954A45E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8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F6FAA-43ED-4DF4-80CF-C6C072101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36C78-8AD6-476E-90B8-9CA4A6464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04D32B-7EAE-4F43-B779-CC51590E5E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290C5F-0950-4B3E-84C4-A9A8CC3617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4A357A-AB9B-4F31-BFD0-A1A26725EC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ED0037-F046-4CEB-AEF6-AAC57E86E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B3BD-0D67-45AF-9B83-1F1F0009EB2A}" type="datetimeFigureOut">
              <a:rPr lang="en-GB" smtClean="0"/>
              <a:t>15/12/2020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DA09F0-5C06-496A-AF84-B17F348CD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47F176-BFDE-42FB-BA8D-936C30031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505-31B9-4B32-B482-79D954A45E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87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49FF1-4615-448E-93C1-B03AA1F34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3372EF-32F1-4669-9D05-F58E80DB3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B3BD-0D67-45AF-9B83-1F1F0009EB2A}" type="datetimeFigureOut">
              <a:rPr lang="en-GB" smtClean="0"/>
              <a:t>15/12/2020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BE3E93-C4C6-4BF5-9EB8-9ED57C91C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17DCE7-866D-4674-B694-C9C2D0410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505-31B9-4B32-B482-79D954A45E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5967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904FAA-2246-4BD5-B08C-98EA56213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B3BD-0D67-45AF-9B83-1F1F0009EB2A}" type="datetimeFigureOut">
              <a:rPr lang="en-GB" smtClean="0"/>
              <a:t>15/12/2020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EE7E18-7283-416C-9CE2-697E37972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B7DD12-AA75-4387-8D0B-DEDA77617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505-31B9-4B32-B482-79D954A45E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33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B495D-3F98-438C-A673-E46F8EC64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0D832-227C-4038-983C-8F922CF2C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50EAE-F693-460F-B82F-C98339998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8D4E3-ADB1-47DC-93EC-8AAC7ED58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B3BD-0D67-45AF-9B83-1F1F0009EB2A}" type="datetimeFigureOut">
              <a:rPr lang="en-GB" smtClean="0"/>
              <a:t>15/12/2020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D8E09-582C-48E9-A22A-0D0C884FB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C99F7-AB89-4591-BB2D-5BD48D236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505-31B9-4B32-B482-79D954A45E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3837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B7537-FFB4-43FD-A12D-B0980114C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C4CAD8-DFC8-4E2D-BA8C-F59386E67F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DFAE0A-C082-4340-9804-D87D5AAA7E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65677-F8AB-455C-95F9-5AB81D5C8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BB3BD-0D67-45AF-9B83-1F1F0009EB2A}" type="datetimeFigureOut">
              <a:rPr lang="en-GB" smtClean="0"/>
              <a:t>15/12/2020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E4DCF3-E388-43E1-AAAB-88925F91C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039EF-FD23-4FA6-BDFC-F4EB6BBE2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D505-31B9-4B32-B482-79D954A45E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1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627E8F-5E19-4181-832D-1AB133171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F681A-553E-45FD-9FB2-90BD87A66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F34C4-628C-4044-BDDE-B02130DF19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BB3BD-0D67-45AF-9B83-1F1F0009EB2A}" type="datetimeFigureOut">
              <a:rPr lang="en-GB" smtClean="0"/>
              <a:t>15/12/2020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2495F-60F5-4D13-98D0-87ADAFFAE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81709-EF98-4124-B696-97ECD9BC7F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4D505-31B9-4B32-B482-79D954A45E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158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97CF7A-B976-41B1-89AD-1782F7067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3967F-CB12-40AB-8933-C7515E107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67997-0E9A-4E80-8E63-2A8ED0B497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C7DFE-C9B3-4C01-9B28-24555250D27C}" type="datetimeFigureOut">
              <a:rPr lang="en-GB" smtClean="0"/>
              <a:t>15/12/2020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794F2-1F07-428E-8DA3-5A3F3C6777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BE423-FF1C-4B0C-A82B-F95DE2D17B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3ECFA-C65F-4C83-BFF0-8EECE5ECACA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09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ratutor.ac.uk/wp-content/uploads/2020/01/A4-RARA-Report-2019_FINAL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universitiesuk.ac.uk/policy-and-analysis/reports/Documents/2019/bame-student-attainment-uk-universities-case-studies.pdf" TargetMode="External"/><Relationship Id="rId4" Type="http://schemas.openxmlformats.org/officeDocument/2006/relationships/hyperlink" Target="https://aclproject.org.uk/wp-content/uploads/2019/07/Guide-to-active-collaborative-learning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5DAA6A1-7BAD-4C72-9E34-8D98F9F4036D}"/>
              </a:ext>
            </a:extLst>
          </p:cNvPr>
          <p:cNvSpPr/>
          <p:nvPr/>
        </p:nvSpPr>
        <p:spPr>
          <a:xfrm>
            <a:off x="0" y="0"/>
            <a:ext cx="12192000" cy="1225485"/>
          </a:xfrm>
          <a:prstGeom prst="rect">
            <a:avLst/>
          </a:prstGeom>
          <a:solidFill>
            <a:srgbClr val="4A1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5AA207-8874-4243-8B86-FCFEEE18C1A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116"/>
          <a:stretch/>
        </p:blipFill>
        <p:spPr>
          <a:xfrm>
            <a:off x="9714594" y="217772"/>
            <a:ext cx="3188606" cy="7474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554232D-8E83-46AA-AB90-51BB10B2FE67}"/>
              </a:ext>
            </a:extLst>
          </p:cNvPr>
          <p:cNvSpPr txBox="1"/>
          <p:nvPr/>
        </p:nvSpPr>
        <p:spPr>
          <a:xfrm>
            <a:off x="337447" y="1949512"/>
            <a:ext cx="1135888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BAME Awarding</a:t>
            </a:r>
            <a:r>
              <a:rPr kumimoji="0" lang="en-GB" sz="4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Gap Fund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1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noProof="0" dirty="0" smtClean="0">
                <a:solidFill>
                  <a:prstClr val="black"/>
                </a:solidFill>
                <a:latin typeface="Calibri Light" panose="020F0302020204030204"/>
              </a:rPr>
              <a:t>Staff information session and Q&amp;A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b="1" noProof="0" dirty="0" smtClean="0">
              <a:solidFill>
                <a:prstClr val="black"/>
              </a:solidFill>
              <a:latin typeface="Calibri Light" panose="020F03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14</a:t>
            </a:r>
            <a:r>
              <a:rPr kumimoji="0" lang="en-GB" sz="2800" b="1" i="0" u="none" strike="noStrike" kern="120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</a:rPr>
              <a:t> December 2020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b="1" dirty="0">
              <a:solidFill>
                <a:prstClr val="black"/>
              </a:solidFill>
              <a:latin typeface="Calibri Light" panose="020F03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 smtClean="0">
                <a:solidFill>
                  <a:prstClr val="black"/>
                </a:solidFill>
                <a:latin typeface="Calibri Light" panose="020F0302020204030204"/>
              </a:rPr>
              <a:t>BAME Awarding Gap Fund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 smtClean="0">
                <a:solidFill>
                  <a:prstClr val="black"/>
                </a:solidFill>
                <a:latin typeface="Calibri Light" panose="020F0302020204030204"/>
              </a:rPr>
              <a:t>Steering Group</a:t>
            </a:r>
            <a:endParaRPr kumimoji="0" lang="en-GB" sz="2800" b="1" i="0" u="none" strike="noStrike" kern="1200" cap="none" spc="0" normalizeH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E40182-9787-4AF3-956F-F674CF0192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4255" y="5054790"/>
            <a:ext cx="3182557" cy="1789629"/>
          </a:xfrm>
          <a:prstGeom prst="rect">
            <a:avLst/>
          </a:prstGeom>
        </p:spPr>
      </p:pic>
      <p:pic>
        <p:nvPicPr>
          <p:cNvPr id="8" name="Picture 7" descr="A picture containing person, man, building, indoor&#10;&#10;Description automatically generated">
            <a:extLst>
              <a:ext uri="{FF2B5EF4-FFF2-40B4-BE49-F238E27FC236}">
                <a16:creationId xmlns:a16="http://schemas.microsoft.com/office/drawing/2014/main" id="{D6393D43-7C0C-4A68-9594-EF06C5E517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7" y="5054789"/>
            <a:ext cx="3024331" cy="181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22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5DAA6A1-7BAD-4C72-9E34-8D98F9F4036D}"/>
              </a:ext>
            </a:extLst>
          </p:cNvPr>
          <p:cNvSpPr/>
          <p:nvPr/>
        </p:nvSpPr>
        <p:spPr>
          <a:xfrm>
            <a:off x="0" y="0"/>
            <a:ext cx="12192000" cy="1225485"/>
          </a:xfrm>
          <a:prstGeom prst="rect">
            <a:avLst/>
          </a:prstGeom>
          <a:solidFill>
            <a:srgbClr val="4A1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5AA207-8874-4243-8B86-FCFEEE18C1A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116"/>
          <a:stretch/>
        </p:blipFill>
        <p:spPr>
          <a:xfrm>
            <a:off x="9714594" y="217772"/>
            <a:ext cx="3188606" cy="7474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554232D-8E83-46AA-AB90-51BB10B2FE67}"/>
              </a:ext>
            </a:extLst>
          </p:cNvPr>
          <p:cNvSpPr txBox="1"/>
          <p:nvPr/>
        </p:nvSpPr>
        <p:spPr>
          <a:xfrm>
            <a:off x="416560" y="228021"/>
            <a:ext cx="88605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 smtClean="0">
                <a:solidFill>
                  <a:schemeClr val="bg1"/>
                </a:solidFill>
                <a:latin typeface="Calibri Light" panose="020F0302020204030204"/>
              </a:rPr>
              <a:t>The process</a:t>
            </a:r>
            <a:endParaRPr kumimoji="0" lang="en-GB" sz="4400" b="1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8595" y="1517167"/>
            <a:ext cx="1075481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defRPr/>
            </a:pPr>
            <a:endParaRPr lang="en-GB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defRPr/>
            </a:pPr>
            <a:endParaRPr lang="en-GB" sz="24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GB" sz="2400" dirty="0" smtClean="0">
                <a:solidFill>
                  <a:prstClr val="black"/>
                </a:solidFill>
              </a:rPr>
              <a:t> 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GB" sz="2400" dirty="0" smtClean="0">
              <a:solidFill>
                <a:prstClr val="black"/>
              </a:solidFill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GB" sz="2400" dirty="0" smtClean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8595" y="1603977"/>
            <a:ext cx="10754810" cy="4603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50" dirty="0"/>
              <a:t>Successful projects can expect to receive access to the following support and </a:t>
            </a:r>
            <a:r>
              <a:rPr lang="en-GB" sz="1850" dirty="0" smtClean="0"/>
              <a:t>networks: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50" dirty="0" smtClean="0"/>
              <a:t>Meetings to discuss project progress </a:t>
            </a:r>
            <a:endParaRPr lang="en-GB" sz="185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50" dirty="0" smtClean="0"/>
              <a:t>Q&amp;A sessions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50" dirty="0" smtClean="0"/>
              <a:t>Support to collect </a:t>
            </a:r>
            <a:r>
              <a:rPr lang="en-GB" sz="1850" dirty="0"/>
              <a:t>relevant programme and/or module(s) data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50" dirty="0" smtClean="0"/>
              <a:t>An invitation to join </a:t>
            </a:r>
            <a:r>
              <a:rPr lang="en-GB" sz="1850" dirty="0"/>
              <a:t>an online platform to share ideas, experiences and best practice with colleagues working on projects across the </a:t>
            </a:r>
            <a:r>
              <a:rPr lang="en-GB" sz="1850" dirty="0" smtClean="0"/>
              <a:t>institution</a:t>
            </a:r>
            <a:endParaRPr lang="en-GB" sz="185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85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50" dirty="0" smtClean="0"/>
              <a:t>Reporting requirements will include: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50" dirty="0" smtClean="0"/>
              <a:t>Completion of a Project Update Report every 6 months, including reporting back on the status of gaps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50" dirty="0" smtClean="0"/>
              <a:t>Completion of an End Project Report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50" dirty="0" smtClean="0"/>
              <a:t>Projects 6 months or under will only be required to submit an End Project Report</a:t>
            </a:r>
            <a:endParaRPr lang="en-GB" sz="1850" dirty="0"/>
          </a:p>
        </p:txBody>
      </p:sp>
    </p:spTree>
    <p:extLst>
      <p:ext uri="{BB962C8B-B14F-4D97-AF65-F5344CB8AC3E}">
        <p14:creationId xmlns:p14="http://schemas.microsoft.com/office/powerpoint/2010/main" val="109399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5DAA6A1-7BAD-4C72-9E34-8D98F9F4036D}"/>
              </a:ext>
            </a:extLst>
          </p:cNvPr>
          <p:cNvSpPr/>
          <p:nvPr/>
        </p:nvSpPr>
        <p:spPr>
          <a:xfrm>
            <a:off x="0" y="0"/>
            <a:ext cx="12192000" cy="1225485"/>
          </a:xfrm>
          <a:prstGeom prst="rect">
            <a:avLst/>
          </a:prstGeom>
          <a:solidFill>
            <a:srgbClr val="4A1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5AA207-8874-4243-8B86-FCFEEE18C1A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116"/>
          <a:stretch/>
        </p:blipFill>
        <p:spPr>
          <a:xfrm>
            <a:off x="9714594" y="217772"/>
            <a:ext cx="3188606" cy="7474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554232D-8E83-46AA-AB90-51BB10B2FE67}"/>
              </a:ext>
            </a:extLst>
          </p:cNvPr>
          <p:cNvSpPr txBox="1"/>
          <p:nvPr/>
        </p:nvSpPr>
        <p:spPr>
          <a:xfrm>
            <a:off x="416560" y="228021"/>
            <a:ext cx="88605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 smtClean="0">
                <a:solidFill>
                  <a:schemeClr val="bg1"/>
                </a:solidFill>
                <a:latin typeface="Calibri Light" panose="020F0302020204030204"/>
              </a:rPr>
              <a:t>Science of Bias Module</a:t>
            </a:r>
            <a:endParaRPr kumimoji="0" lang="en-GB" sz="4400" b="1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8595" y="1517167"/>
            <a:ext cx="1075481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defRPr/>
            </a:pPr>
            <a:endParaRPr lang="en-GB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defRPr/>
            </a:pPr>
            <a:endParaRPr lang="en-GB" sz="24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GB" sz="2400" dirty="0" smtClean="0">
                <a:solidFill>
                  <a:prstClr val="black"/>
                </a:solidFill>
              </a:rPr>
              <a:t> 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GB" sz="2400" dirty="0" smtClean="0">
              <a:solidFill>
                <a:prstClr val="black"/>
              </a:solidFill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GB" sz="2400" dirty="0" smtClean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8595" y="1897471"/>
            <a:ext cx="1075481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defRPr/>
            </a:pPr>
            <a:r>
              <a:rPr lang="en-GB" sz="3400" dirty="0" smtClean="0">
                <a:solidFill>
                  <a:prstClr val="black"/>
                </a:solidFill>
              </a:rPr>
              <a:t>Lasana Harris, </a:t>
            </a:r>
            <a:r>
              <a:rPr lang="en-GB" sz="3400" dirty="0" smtClean="0">
                <a:solidFill>
                  <a:prstClr val="black"/>
                </a:solidFill>
              </a:rPr>
              <a:t>Associate Professor in </a:t>
            </a:r>
            <a:r>
              <a:rPr lang="en-GB" sz="3400" dirty="0" smtClean="0">
                <a:solidFill>
                  <a:prstClr val="black"/>
                </a:solidFill>
              </a:rPr>
              <a:t>Social Cognition &amp; BAME Awarding Gap Faculty </a:t>
            </a:r>
            <a:r>
              <a:rPr lang="en-GB" sz="3400" dirty="0" smtClean="0">
                <a:solidFill>
                  <a:prstClr val="black"/>
                </a:solidFill>
              </a:rPr>
              <a:t>Lead, </a:t>
            </a:r>
            <a:r>
              <a:rPr lang="en-GB" sz="3400" dirty="0" smtClean="0">
                <a:solidFill>
                  <a:prstClr val="black"/>
                </a:solidFill>
              </a:rPr>
              <a:t>Brain Sciences </a:t>
            </a:r>
          </a:p>
          <a:p>
            <a:pPr lvl="0" algn="ctr">
              <a:lnSpc>
                <a:spcPct val="150000"/>
              </a:lnSpc>
              <a:defRPr/>
            </a:pPr>
            <a:endParaRPr lang="en-GB" sz="3400" dirty="0">
              <a:solidFill>
                <a:prstClr val="black"/>
              </a:solidFill>
            </a:endParaRPr>
          </a:p>
          <a:p>
            <a:pPr lvl="0" algn="ctr">
              <a:lnSpc>
                <a:spcPct val="150000"/>
              </a:lnSpc>
              <a:defRPr/>
            </a:pPr>
            <a:endParaRPr lang="en-GB" sz="3400" dirty="0" smtClean="0">
              <a:solidFill>
                <a:prstClr val="black"/>
              </a:solidFill>
            </a:endParaRPr>
          </a:p>
          <a:p>
            <a:pPr lvl="0" algn="ctr">
              <a:lnSpc>
                <a:spcPct val="150000"/>
              </a:lnSpc>
              <a:defRPr/>
            </a:pPr>
            <a:r>
              <a:rPr lang="en-GB" sz="3400" dirty="0" smtClean="0">
                <a:solidFill>
                  <a:prstClr val="black"/>
                </a:solidFill>
              </a:rPr>
              <a:t>Science of Bias Module Talk</a:t>
            </a:r>
          </a:p>
        </p:txBody>
      </p:sp>
    </p:spTree>
    <p:extLst>
      <p:ext uri="{BB962C8B-B14F-4D97-AF65-F5344CB8AC3E}">
        <p14:creationId xmlns:p14="http://schemas.microsoft.com/office/powerpoint/2010/main" val="79105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5DAA6A1-7BAD-4C72-9E34-8D98F9F4036D}"/>
              </a:ext>
            </a:extLst>
          </p:cNvPr>
          <p:cNvSpPr/>
          <p:nvPr/>
        </p:nvSpPr>
        <p:spPr>
          <a:xfrm>
            <a:off x="0" y="0"/>
            <a:ext cx="12192000" cy="1225485"/>
          </a:xfrm>
          <a:prstGeom prst="rect">
            <a:avLst/>
          </a:prstGeom>
          <a:solidFill>
            <a:srgbClr val="4A1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5AA207-8874-4243-8B86-FCFEEE18C1A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116"/>
          <a:stretch/>
        </p:blipFill>
        <p:spPr>
          <a:xfrm>
            <a:off x="9714594" y="217772"/>
            <a:ext cx="3188606" cy="7474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554232D-8E83-46AA-AB90-51BB10B2FE67}"/>
              </a:ext>
            </a:extLst>
          </p:cNvPr>
          <p:cNvSpPr txBox="1"/>
          <p:nvPr/>
        </p:nvSpPr>
        <p:spPr>
          <a:xfrm>
            <a:off x="416560" y="228021"/>
            <a:ext cx="88605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 smtClean="0">
                <a:solidFill>
                  <a:schemeClr val="bg1"/>
                </a:solidFill>
                <a:latin typeface="Calibri Light" panose="020F0302020204030204"/>
              </a:rPr>
              <a:t>Potential project areas</a:t>
            </a:r>
            <a:endParaRPr kumimoji="0" lang="en-GB" sz="4400" b="1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8595" y="1517167"/>
            <a:ext cx="1075481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defRPr/>
            </a:pPr>
            <a:endParaRPr lang="en-GB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defRPr/>
            </a:pPr>
            <a:endParaRPr lang="en-GB" sz="24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GB" sz="2400" dirty="0" smtClean="0">
                <a:solidFill>
                  <a:prstClr val="black"/>
                </a:solidFill>
              </a:rPr>
              <a:t> 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GB" sz="2400" dirty="0" smtClean="0">
              <a:solidFill>
                <a:prstClr val="black"/>
              </a:solidFill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GB" sz="2400" dirty="0" smtClean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8595" y="1897471"/>
            <a:ext cx="1075481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GB" sz="2600" dirty="0" smtClean="0">
                <a:solidFill>
                  <a:prstClr val="black"/>
                </a:solidFill>
              </a:rPr>
              <a:t>Potential projects might focus on: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2600" dirty="0" smtClean="0">
                <a:solidFill>
                  <a:prstClr val="black"/>
                </a:solidFill>
                <a:hlinkClick r:id="rId3"/>
              </a:rPr>
              <a:t>Enhancing personal tutoring</a:t>
            </a:r>
            <a:endParaRPr lang="en-GB" sz="2600" dirty="0" smtClean="0">
              <a:solidFill>
                <a:prstClr val="black"/>
              </a:solidFill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2600" dirty="0" smtClean="0">
                <a:solidFill>
                  <a:prstClr val="black"/>
                </a:solidFill>
              </a:rPr>
              <a:t>Developing and implementing </a:t>
            </a:r>
            <a:r>
              <a:rPr lang="en-GB" sz="2600" dirty="0" smtClean="0">
                <a:solidFill>
                  <a:prstClr val="black"/>
                </a:solidFill>
                <a:hlinkClick r:id="rId4"/>
              </a:rPr>
              <a:t>active, collaborative learning approaches</a:t>
            </a:r>
            <a:endParaRPr lang="en-GB" sz="2600" dirty="0" smtClean="0">
              <a:solidFill>
                <a:prstClr val="black"/>
              </a:solidFill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2600" dirty="0" smtClean="0">
                <a:solidFill>
                  <a:prstClr val="black"/>
                </a:solidFill>
              </a:rPr>
              <a:t>Redesigning modules/programmes or developing existing modules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2600" dirty="0" smtClean="0">
                <a:solidFill>
                  <a:prstClr val="black"/>
                </a:solidFill>
              </a:rPr>
              <a:t>Some more examples of project case studies are available in the Universities UK (2019) </a:t>
            </a:r>
            <a:r>
              <a:rPr lang="en-GB" sz="2600" dirty="0" smtClean="0">
                <a:solidFill>
                  <a:prstClr val="black"/>
                </a:solidFill>
                <a:hlinkClick r:id="rId5"/>
              </a:rPr>
              <a:t>#closingthegap report</a:t>
            </a:r>
            <a:endParaRPr lang="en-GB" sz="26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3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5DAA6A1-7BAD-4C72-9E34-8D98F9F4036D}"/>
              </a:ext>
            </a:extLst>
          </p:cNvPr>
          <p:cNvSpPr/>
          <p:nvPr/>
        </p:nvSpPr>
        <p:spPr>
          <a:xfrm>
            <a:off x="0" y="0"/>
            <a:ext cx="12192000" cy="1225485"/>
          </a:xfrm>
          <a:prstGeom prst="rect">
            <a:avLst/>
          </a:prstGeom>
          <a:solidFill>
            <a:srgbClr val="4A1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5AA207-8874-4243-8B86-FCFEEE18C1A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116"/>
          <a:stretch/>
        </p:blipFill>
        <p:spPr>
          <a:xfrm>
            <a:off x="9714594" y="217772"/>
            <a:ext cx="3188606" cy="7474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93847" y="2957930"/>
            <a:ext cx="26043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800" dirty="0" smtClean="0">
                <a:solidFill>
                  <a:srgbClr val="000000"/>
                </a:solidFill>
                <a:cs typeface="Arial" charset="0"/>
              </a:rPr>
              <a:t>Q&amp;A </a:t>
            </a:r>
            <a:endParaRPr lang="en-GB" sz="8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78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5DAA6A1-7BAD-4C72-9E34-8D98F9F4036D}"/>
              </a:ext>
            </a:extLst>
          </p:cNvPr>
          <p:cNvSpPr/>
          <p:nvPr/>
        </p:nvSpPr>
        <p:spPr>
          <a:xfrm>
            <a:off x="0" y="0"/>
            <a:ext cx="12192000" cy="1225485"/>
          </a:xfrm>
          <a:prstGeom prst="rect">
            <a:avLst/>
          </a:prstGeom>
          <a:solidFill>
            <a:srgbClr val="4A1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5AA207-8874-4243-8B86-FCFEEE18C1A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116"/>
          <a:stretch/>
        </p:blipFill>
        <p:spPr>
          <a:xfrm>
            <a:off x="9714594" y="217772"/>
            <a:ext cx="3188606" cy="74742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05800" y="1872088"/>
            <a:ext cx="10580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will be covered:</a:t>
            </a:r>
          </a:p>
          <a:p>
            <a:pPr lvl="0">
              <a:defRPr/>
            </a:pPr>
            <a:endParaRPr lang="en-GB" sz="28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About the fund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Summary of funding criteria 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process</a:t>
            </a:r>
            <a:endParaRPr lang="en-GB" sz="2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Science of Bias Module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Potential project areas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Q&amp;A</a:t>
            </a:r>
          </a:p>
          <a:p>
            <a:pPr lvl="0" algn="ctr">
              <a:defRPr/>
            </a:pPr>
            <a:endParaRPr lang="en-GB" b="1" dirty="0">
              <a:solidFill>
                <a:prstClr val="black"/>
              </a:solidFill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2523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5DAA6A1-7BAD-4C72-9E34-8D98F9F4036D}"/>
              </a:ext>
            </a:extLst>
          </p:cNvPr>
          <p:cNvSpPr/>
          <p:nvPr/>
        </p:nvSpPr>
        <p:spPr>
          <a:xfrm>
            <a:off x="0" y="0"/>
            <a:ext cx="12192000" cy="1225485"/>
          </a:xfrm>
          <a:prstGeom prst="rect">
            <a:avLst/>
          </a:prstGeom>
          <a:solidFill>
            <a:srgbClr val="4A1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5AA207-8874-4243-8B86-FCFEEE18C1A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116"/>
          <a:stretch/>
        </p:blipFill>
        <p:spPr>
          <a:xfrm>
            <a:off x="9714594" y="217772"/>
            <a:ext cx="3188606" cy="7474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554232D-8E83-46AA-AB90-51BB10B2FE67}"/>
              </a:ext>
            </a:extLst>
          </p:cNvPr>
          <p:cNvSpPr txBox="1"/>
          <p:nvPr/>
        </p:nvSpPr>
        <p:spPr>
          <a:xfrm>
            <a:off x="416560" y="228021"/>
            <a:ext cx="38834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 smtClean="0">
                <a:solidFill>
                  <a:schemeClr val="bg1"/>
                </a:solidFill>
                <a:latin typeface="Calibri Light" panose="020F0302020204030204"/>
              </a:rPr>
              <a:t>Background</a:t>
            </a:r>
            <a:endParaRPr kumimoji="0" lang="en-GB" sz="4400" b="1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8595" y="1631252"/>
            <a:ext cx="1075481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solidFill>
                  <a:prstClr val="black"/>
                </a:solidFill>
              </a:rPr>
              <a:t>2017 -  </a:t>
            </a:r>
            <a:r>
              <a:rPr lang="en-GB" sz="2200" dirty="0">
                <a:solidFill>
                  <a:prstClr val="black"/>
                </a:solidFill>
              </a:rPr>
              <a:t>L</a:t>
            </a:r>
            <a:r>
              <a:rPr lang="en-GB" sz="2200" dirty="0" smtClean="0">
                <a:solidFill>
                  <a:prstClr val="black"/>
                </a:solidFill>
              </a:rPr>
              <a:t>aunch of the UCL BAME Awarding Gap project as part of an OfS funded consortium project led by Kingston University, which concluded in 2019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2200" dirty="0" smtClean="0">
                <a:solidFill>
                  <a:prstClr val="black"/>
                </a:solidFill>
              </a:rPr>
              <a:t>Some key highlights from then until now: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ea typeface="MS Mincho"/>
                <a:cs typeface="Arial" panose="020B0604020202020204" pitchFamily="34" charset="0"/>
              </a:rPr>
              <a:t>Analysis of the awarding gap at UCL and </a:t>
            </a:r>
            <a:r>
              <a:rPr lang="en-US" sz="2200" dirty="0" smtClean="0">
                <a:ea typeface="MS Mincho"/>
                <a:cs typeface="Arial" panose="020B0604020202020204" pitchFamily="34" charset="0"/>
              </a:rPr>
              <a:t>awareness </a:t>
            </a:r>
            <a:r>
              <a:rPr lang="en-US" sz="2200" dirty="0">
                <a:ea typeface="MS Mincho"/>
                <a:cs typeface="Arial" panose="020B0604020202020204" pitchFamily="34" charset="0"/>
              </a:rPr>
              <a:t>raising of gaps at institutional/local level </a:t>
            </a:r>
            <a:endParaRPr lang="en-GB" sz="2200" dirty="0">
              <a:ea typeface="MS Mincho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ea typeface="MS Mincho"/>
                <a:cs typeface="Arial" panose="020B0604020202020204" pitchFamily="34" charset="0"/>
              </a:rPr>
              <a:t>Development </a:t>
            </a:r>
            <a:r>
              <a:rPr lang="en-US" sz="2200" dirty="0" smtClean="0">
                <a:ea typeface="MS Mincho"/>
                <a:cs typeface="Arial" panose="020B0604020202020204" pitchFamily="34" charset="0"/>
              </a:rPr>
              <a:t>and completion of </a:t>
            </a:r>
            <a:r>
              <a:rPr lang="en-US" sz="2200" dirty="0">
                <a:ea typeface="MS Mincho"/>
                <a:cs typeface="Arial" panose="020B0604020202020204" pitchFamily="34" charset="0"/>
              </a:rPr>
              <a:t>the Inclusive Curriculum Health Check (ICHC</a:t>
            </a:r>
            <a:r>
              <a:rPr lang="en-US" sz="2200" dirty="0" smtClean="0">
                <a:ea typeface="MS Mincho"/>
                <a:cs typeface="Arial" panose="020B0604020202020204" pitchFamily="34" charset="0"/>
              </a:rPr>
              <a:t>)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ea typeface="MS Mincho"/>
                <a:cs typeface="Arial" panose="020B0604020202020204" pitchFamily="34" charset="0"/>
              </a:rPr>
              <a:t>Appointment </a:t>
            </a:r>
            <a:r>
              <a:rPr lang="en-US" sz="2200" dirty="0">
                <a:ea typeface="MS Mincho"/>
                <a:cs typeface="Arial" panose="020B0604020202020204" pitchFamily="34" charset="0"/>
              </a:rPr>
              <a:t>and work of BAME Awarding Gap Faculty </a:t>
            </a:r>
            <a:r>
              <a:rPr lang="en-US" sz="2200" dirty="0" smtClean="0">
                <a:ea typeface="MS Mincho"/>
                <a:cs typeface="Arial" panose="020B0604020202020204" pitchFamily="34" charset="0"/>
              </a:rPr>
              <a:t>Leads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ea typeface="MS Mincho"/>
                <a:cs typeface="Arial" panose="020B0604020202020204" pitchFamily="34" charset="0"/>
              </a:rPr>
              <a:t>Launch </a:t>
            </a:r>
            <a:r>
              <a:rPr lang="en-US" sz="2200" dirty="0">
                <a:ea typeface="MS Mincho"/>
                <a:cs typeface="Arial" panose="020B0604020202020204" pitchFamily="34" charset="0"/>
              </a:rPr>
              <a:t>of BAME Awarding Gap Staff </a:t>
            </a:r>
            <a:r>
              <a:rPr lang="en-US" sz="2200" dirty="0" smtClean="0">
                <a:ea typeface="MS Mincho"/>
                <a:cs typeface="Arial" panose="020B0604020202020204" pitchFamily="34" charset="0"/>
              </a:rPr>
              <a:t>Toolkit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>
                <a:ea typeface="MS Mincho"/>
                <a:cs typeface="Arial" panose="020B0604020202020204" pitchFamily="34" charset="0"/>
              </a:rPr>
              <a:t>Implementation of Student Curriculum Partners Scheme</a:t>
            </a:r>
          </a:p>
        </p:txBody>
      </p:sp>
    </p:spTree>
    <p:extLst>
      <p:ext uri="{BB962C8B-B14F-4D97-AF65-F5344CB8AC3E}">
        <p14:creationId xmlns:p14="http://schemas.microsoft.com/office/powerpoint/2010/main" val="202733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5DAA6A1-7BAD-4C72-9E34-8D98F9F4036D}"/>
              </a:ext>
            </a:extLst>
          </p:cNvPr>
          <p:cNvSpPr/>
          <p:nvPr/>
        </p:nvSpPr>
        <p:spPr>
          <a:xfrm>
            <a:off x="0" y="0"/>
            <a:ext cx="12192000" cy="1225485"/>
          </a:xfrm>
          <a:prstGeom prst="rect">
            <a:avLst/>
          </a:prstGeom>
          <a:solidFill>
            <a:srgbClr val="4A1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5AA207-8874-4243-8B86-FCFEEE18C1A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116"/>
          <a:stretch/>
        </p:blipFill>
        <p:spPr>
          <a:xfrm>
            <a:off x="9714594" y="217772"/>
            <a:ext cx="3188606" cy="7474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554232D-8E83-46AA-AB90-51BB10B2FE67}"/>
              </a:ext>
            </a:extLst>
          </p:cNvPr>
          <p:cNvSpPr txBox="1"/>
          <p:nvPr/>
        </p:nvSpPr>
        <p:spPr>
          <a:xfrm>
            <a:off x="416560" y="228021"/>
            <a:ext cx="38834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 smtClean="0">
                <a:solidFill>
                  <a:schemeClr val="bg1"/>
                </a:solidFill>
                <a:latin typeface="Calibri Light" panose="020F0302020204030204"/>
              </a:rPr>
              <a:t>About the Fund</a:t>
            </a:r>
            <a:endParaRPr kumimoji="0" lang="en-GB" sz="4400" b="1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8595" y="2204199"/>
            <a:ext cx="1075481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prstClr val="black"/>
                </a:solidFill>
              </a:rPr>
              <a:t>Funding (£250k) secured from </a:t>
            </a:r>
            <a:r>
              <a:rPr lang="en-US" sz="2400" dirty="0">
                <a:ea typeface="MS Mincho"/>
              </a:rPr>
              <a:t>the Office of the Vice Provost of Education and Student Affairs (OVPESA) to launch the BAME Awarding Gap Fund</a:t>
            </a:r>
            <a:r>
              <a:rPr lang="en-GB" sz="2400" dirty="0" smtClean="0">
                <a:solidFill>
                  <a:prstClr val="black"/>
                </a:solidFill>
              </a:rPr>
              <a:t>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prstClr val="black"/>
                </a:solidFill>
              </a:rPr>
              <a:t>This has been established to provide funding for intervention projects lasting up to 3 years designed to eliminate programme level awarding gaps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prstClr val="black"/>
                </a:solidFill>
              </a:rPr>
              <a:t>Staff can bid for up to a maximum of £25,000 per project over a 3 year period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prstClr val="black"/>
                </a:solidFill>
              </a:rPr>
              <a:t>Applications for funding will be assessed against 8 criteria</a:t>
            </a:r>
          </a:p>
        </p:txBody>
      </p:sp>
    </p:spTree>
    <p:extLst>
      <p:ext uri="{BB962C8B-B14F-4D97-AF65-F5344CB8AC3E}">
        <p14:creationId xmlns:p14="http://schemas.microsoft.com/office/powerpoint/2010/main" val="314282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5DAA6A1-7BAD-4C72-9E34-8D98F9F4036D}"/>
              </a:ext>
            </a:extLst>
          </p:cNvPr>
          <p:cNvSpPr/>
          <p:nvPr/>
        </p:nvSpPr>
        <p:spPr>
          <a:xfrm>
            <a:off x="0" y="0"/>
            <a:ext cx="12192000" cy="1225485"/>
          </a:xfrm>
          <a:prstGeom prst="rect">
            <a:avLst/>
          </a:prstGeom>
          <a:solidFill>
            <a:srgbClr val="4A1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5AA207-8874-4243-8B86-FCFEEE18C1A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116"/>
          <a:stretch/>
        </p:blipFill>
        <p:spPr>
          <a:xfrm>
            <a:off x="9714594" y="217772"/>
            <a:ext cx="3188606" cy="7474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554232D-8E83-46AA-AB90-51BB10B2FE67}"/>
              </a:ext>
            </a:extLst>
          </p:cNvPr>
          <p:cNvSpPr txBox="1"/>
          <p:nvPr/>
        </p:nvSpPr>
        <p:spPr>
          <a:xfrm>
            <a:off x="416560" y="228021"/>
            <a:ext cx="799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 smtClean="0">
                <a:solidFill>
                  <a:schemeClr val="bg1"/>
                </a:solidFill>
                <a:latin typeface="Calibri Light" panose="020F0302020204030204"/>
              </a:rPr>
              <a:t>Summary of funding criteria</a:t>
            </a:r>
            <a:endParaRPr kumimoji="0" lang="en-GB" sz="4400" b="1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624068" y="1539432"/>
            <a:ext cx="10943864" cy="590309"/>
            <a:chOff x="624068" y="1539432"/>
            <a:chExt cx="10943864" cy="590309"/>
          </a:xfrm>
          <a:solidFill>
            <a:srgbClr val="290042"/>
          </a:solidFill>
        </p:grpSpPr>
        <p:sp>
          <p:nvSpPr>
            <p:cNvPr id="3" name="Rounded Rectangle 2"/>
            <p:cNvSpPr/>
            <p:nvPr/>
          </p:nvSpPr>
          <p:spPr>
            <a:xfrm>
              <a:off x="624068" y="1539432"/>
              <a:ext cx="10943864" cy="590309"/>
            </a:xfrm>
            <a:prstGeom prst="roundRect">
              <a:avLst/>
            </a:prstGeom>
            <a:grpFill/>
            <a:ln>
              <a:solidFill>
                <a:srgbClr val="2900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554232D-8E83-46AA-AB90-51BB10B2FE67}"/>
                </a:ext>
              </a:extLst>
            </p:cNvPr>
            <p:cNvSpPr txBox="1"/>
            <p:nvPr/>
          </p:nvSpPr>
          <p:spPr>
            <a:xfrm>
              <a:off x="823604" y="1603753"/>
              <a:ext cx="10744328" cy="461665"/>
            </a:xfrm>
            <a:prstGeom prst="rect">
              <a:avLst/>
            </a:prstGeom>
            <a:grpFill/>
            <a:ln>
              <a:solidFill>
                <a:srgbClr val="290042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400" b="1" dirty="0" smtClean="0">
                  <a:solidFill>
                    <a:schemeClr val="bg1"/>
                  </a:solidFill>
                  <a:latin typeface="Calibri Light" panose="020F0302020204030204"/>
                </a:rPr>
                <a:t>Measurable outcomes focused on closing the awarding gap (UK domiciled students)</a:t>
              </a:r>
              <a:endParaRPr kumimoji="0" lang="en-GB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624068" y="2273647"/>
            <a:ext cx="1075481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prstClr val="black"/>
                </a:solidFill>
              </a:rPr>
              <a:t>Overall focus is on closing the awarding gap, so measurable outcomes include students marks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prstClr val="black"/>
                </a:solidFill>
              </a:rPr>
              <a:t>Other metrics might include: survey satisfaction scores (for example, NSS or UCL Student Experience Survey), number of academic reps, engagement with online activities etc.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624068" y="3792809"/>
            <a:ext cx="10943864" cy="590309"/>
            <a:chOff x="624068" y="3792809"/>
            <a:chExt cx="10943864" cy="590309"/>
          </a:xfrm>
          <a:solidFill>
            <a:srgbClr val="290042"/>
          </a:solidFill>
        </p:grpSpPr>
        <p:sp>
          <p:nvSpPr>
            <p:cNvPr id="11" name="Rounded Rectangle 10"/>
            <p:cNvSpPr/>
            <p:nvPr/>
          </p:nvSpPr>
          <p:spPr>
            <a:xfrm>
              <a:off x="624068" y="3792809"/>
              <a:ext cx="10943864" cy="590309"/>
            </a:xfrm>
            <a:prstGeom prst="roundRect">
              <a:avLst/>
            </a:prstGeom>
            <a:grpFill/>
            <a:ln>
              <a:solidFill>
                <a:srgbClr val="2900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554232D-8E83-46AA-AB90-51BB10B2FE67}"/>
                </a:ext>
              </a:extLst>
            </p:cNvPr>
            <p:cNvSpPr txBox="1"/>
            <p:nvPr/>
          </p:nvSpPr>
          <p:spPr>
            <a:xfrm>
              <a:off x="823603" y="3857130"/>
              <a:ext cx="8679211" cy="461665"/>
            </a:xfrm>
            <a:prstGeom prst="rect">
              <a:avLst/>
            </a:prstGeom>
            <a:grpFill/>
            <a:ln>
              <a:solidFill>
                <a:srgbClr val="290042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400" b="1" dirty="0" smtClean="0">
                  <a:solidFill>
                    <a:schemeClr val="bg1"/>
                  </a:solidFill>
                  <a:latin typeface="Calibri Light" panose="020F0302020204030204"/>
                </a:rPr>
                <a:t>Evidence and rationale</a:t>
              </a:r>
              <a:endParaRPr kumimoji="0" lang="en-GB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662168" y="4563452"/>
            <a:ext cx="1067861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prstClr val="black"/>
                </a:solidFill>
              </a:rPr>
              <a:t>Successful proposals will clearly explain the rationale behind the project, using research or evidence to support the project and its approach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prstClr val="black"/>
                </a:solidFill>
              </a:rPr>
              <a:t>Supporting research or evidence might include: quantitative data, findings from research papers/reports, focus group findings, discussions with other institutions/colleagues, discussions with Staff-Student Consultative</a:t>
            </a:r>
          </a:p>
        </p:txBody>
      </p:sp>
    </p:spTree>
    <p:extLst>
      <p:ext uri="{BB962C8B-B14F-4D97-AF65-F5344CB8AC3E}">
        <p14:creationId xmlns:p14="http://schemas.microsoft.com/office/powerpoint/2010/main" val="95578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5DAA6A1-7BAD-4C72-9E34-8D98F9F4036D}"/>
              </a:ext>
            </a:extLst>
          </p:cNvPr>
          <p:cNvSpPr/>
          <p:nvPr/>
        </p:nvSpPr>
        <p:spPr>
          <a:xfrm>
            <a:off x="0" y="0"/>
            <a:ext cx="12192000" cy="1225485"/>
          </a:xfrm>
          <a:prstGeom prst="rect">
            <a:avLst/>
          </a:prstGeom>
          <a:solidFill>
            <a:srgbClr val="4A1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5AA207-8874-4243-8B86-FCFEEE18C1A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116"/>
          <a:stretch/>
        </p:blipFill>
        <p:spPr>
          <a:xfrm>
            <a:off x="9714594" y="217772"/>
            <a:ext cx="3188606" cy="7474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554232D-8E83-46AA-AB90-51BB10B2FE67}"/>
              </a:ext>
            </a:extLst>
          </p:cNvPr>
          <p:cNvSpPr txBox="1"/>
          <p:nvPr/>
        </p:nvSpPr>
        <p:spPr>
          <a:xfrm>
            <a:off x="416560" y="228021"/>
            <a:ext cx="90862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 smtClean="0">
                <a:solidFill>
                  <a:schemeClr val="bg1"/>
                </a:solidFill>
                <a:latin typeface="Calibri Light" panose="020F0302020204030204"/>
              </a:rPr>
              <a:t>Summary of funding criteria</a:t>
            </a:r>
            <a:endParaRPr kumimoji="0" lang="en-GB" sz="4400" b="1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24068" y="1552504"/>
            <a:ext cx="10943864" cy="590309"/>
            <a:chOff x="624068" y="1423053"/>
            <a:chExt cx="10943864" cy="590309"/>
          </a:xfrm>
          <a:solidFill>
            <a:srgbClr val="290042"/>
          </a:solidFill>
        </p:grpSpPr>
        <p:sp>
          <p:nvSpPr>
            <p:cNvPr id="3" name="Rounded Rectangle 2"/>
            <p:cNvSpPr/>
            <p:nvPr/>
          </p:nvSpPr>
          <p:spPr>
            <a:xfrm>
              <a:off x="624068" y="1423053"/>
              <a:ext cx="10943864" cy="590309"/>
            </a:xfrm>
            <a:prstGeom prst="roundRect">
              <a:avLst/>
            </a:prstGeom>
            <a:grpFill/>
            <a:ln>
              <a:solidFill>
                <a:srgbClr val="2900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554232D-8E83-46AA-AB90-51BB10B2FE67}"/>
                </a:ext>
              </a:extLst>
            </p:cNvPr>
            <p:cNvSpPr txBox="1"/>
            <p:nvPr/>
          </p:nvSpPr>
          <p:spPr>
            <a:xfrm>
              <a:off x="823604" y="1485770"/>
              <a:ext cx="8679211" cy="461665"/>
            </a:xfrm>
            <a:prstGeom prst="rect">
              <a:avLst/>
            </a:prstGeom>
            <a:grpFill/>
            <a:ln>
              <a:solidFill>
                <a:srgbClr val="290042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400" b="1" noProof="0" dirty="0" smtClean="0">
                  <a:solidFill>
                    <a:schemeClr val="bg1"/>
                  </a:solidFill>
                  <a:latin typeface="Calibri Light" panose="020F0302020204030204"/>
                </a:rPr>
                <a:t>Intervention focussed</a:t>
              </a:r>
              <a:endParaRPr kumimoji="0" lang="en-GB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24068" y="2962607"/>
            <a:ext cx="10943864" cy="590309"/>
            <a:chOff x="624068" y="2953198"/>
            <a:chExt cx="10943864" cy="590309"/>
          </a:xfrm>
          <a:solidFill>
            <a:srgbClr val="290042"/>
          </a:solidFill>
        </p:grpSpPr>
        <p:sp>
          <p:nvSpPr>
            <p:cNvPr id="11" name="Rounded Rectangle 10"/>
            <p:cNvSpPr/>
            <p:nvPr/>
          </p:nvSpPr>
          <p:spPr>
            <a:xfrm>
              <a:off x="624068" y="2953198"/>
              <a:ext cx="10943864" cy="590309"/>
            </a:xfrm>
            <a:prstGeom prst="roundRect">
              <a:avLst/>
            </a:prstGeom>
            <a:grpFill/>
            <a:ln>
              <a:solidFill>
                <a:srgbClr val="2900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554232D-8E83-46AA-AB90-51BB10B2FE67}"/>
                </a:ext>
              </a:extLst>
            </p:cNvPr>
            <p:cNvSpPr txBox="1"/>
            <p:nvPr/>
          </p:nvSpPr>
          <p:spPr>
            <a:xfrm>
              <a:off x="823604" y="3017519"/>
              <a:ext cx="8679211" cy="461665"/>
            </a:xfrm>
            <a:prstGeom prst="rect">
              <a:avLst/>
            </a:prstGeom>
            <a:grpFill/>
            <a:ln>
              <a:solidFill>
                <a:srgbClr val="290042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400" b="1" dirty="0" smtClean="0">
                  <a:solidFill>
                    <a:schemeClr val="bg1"/>
                  </a:solidFill>
                  <a:latin typeface="Calibri Light" panose="020F0302020204030204"/>
                </a:rPr>
                <a:t>Scalability</a:t>
              </a:r>
              <a:endParaRPr kumimoji="0" lang="en-GB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662168" y="3685391"/>
            <a:ext cx="1067861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prstClr val="black"/>
                </a:solidFill>
              </a:rPr>
              <a:t>Projects should demonstrate the potential to be scalable beyond the programme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62168" y="2229527"/>
            <a:ext cx="1075481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prstClr val="black"/>
                </a:solidFill>
              </a:rPr>
              <a:t>Projects should focus on intervention and evaluation of interventions, rather than research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24068" y="4458091"/>
            <a:ext cx="10943864" cy="590309"/>
            <a:chOff x="624068" y="5154317"/>
            <a:chExt cx="10943864" cy="590309"/>
          </a:xfrm>
          <a:solidFill>
            <a:srgbClr val="290042"/>
          </a:solidFill>
        </p:grpSpPr>
        <p:sp>
          <p:nvSpPr>
            <p:cNvPr id="14" name="Rounded Rectangle 13"/>
            <p:cNvSpPr/>
            <p:nvPr/>
          </p:nvSpPr>
          <p:spPr>
            <a:xfrm>
              <a:off x="624068" y="5154317"/>
              <a:ext cx="10943864" cy="590309"/>
            </a:xfrm>
            <a:prstGeom prst="roundRect">
              <a:avLst/>
            </a:prstGeom>
            <a:grpFill/>
            <a:ln>
              <a:solidFill>
                <a:srgbClr val="2900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554232D-8E83-46AA-AB90-51BB10B2FE67}"/>
                </a:ext>
              </a:extLst>
            </p:cNvPr>
            <p:cNvSpPr txBox="1"/>
            <p:nvPr/>
          </p:nvSpPr>
          <p:spPr>
            <a:xfrm>
              <a:off x="823604" y="5218638"/>
              <a:ext cx="8679211" cy="461665"/>
            </a:xfrm>
            <a:prstGeom prst="rect">
              <a:avLst/>
            </a:prstGeom>
            <a:grpFill/>
            <a:ln>
              <a:solidFill>
                <a:srgbClr val="290042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400" b="1" dirty="0" smtClean="0">
                  <a:solidFill>
                    <a:schemeClr val="bg1"/>
                  </a:solidFill>
                  <a:latin typeface="Calibri Light" panose="020F0302020204030204"/>
                </a:rPr>
                <a:t>Student-centred </a:t>
              </a:r>
              <a:endParaRPr kumimoji="0" lang="en-GB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662168" y="5114119"/>
            <a:ext cx="1075481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prstClr val="black"/>
                </a:solidFill>
              </a:rPr>
              <a:t>Projects should be student-centred and seek to embed material change for the benefit of future students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prstClr val="black"/>
                </a:solidFill>
              </a:rPr>
              <a:t>Highly recommend engaging with students when developing proposals – for example, via Staff-Student Consultative Committees</a:t>
            </a:r>
          </a:p>
        </p:txBody>
      </p:sp>
    </p:spTree>
    <p:extLst>
      <p:ext uri="{BB962C8B-B14F-4D97-AF65-F5344CB8AC3E}">
        <p14:creationId xmlns:p14="http://schemas.microsoft.com/office/powerpoint/2010/main" val="203495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5DAA6A1-7BAD-4C72-9E34-8D98F9F4036D}"/>
              </a:ext>
            </a:extLst>
          </p:cNvPr>
          <p:cNvSpPr/>
          <p:nvPr/>
        </p:nvSpPr>
        <p:spPr>
          <a:xfrm>
            <a:off x="0" y="0"/>
            <a:ext cx="12192000" cy="1225485"/>
          </a:xfrm>
          <a:prstGeom prst="rect">
            <a:avLst/>
          </a:prstGeom>
          <a:solidFill>
            <a:srgbClr val="4A1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5AA207-8874-4243-8B86-FCFEEE18C1A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116"/>
          <a:stretch/>
        </p:blipFill>
        <p:spPr>
          <a:xfrm>
            <a:off x="9714594" y="217772"/>
            <a:ext cx="3188606" cy="7474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554232D-8E83-46AA-AB90-51BB10B2FE67}"/>
              </a:ext>
            </a:extLst>
          </p:cNvPr>
          <p:cNvSpPr txBox="1"/>
          <p:nvPr/>
        </p:nvSpPr>
        <p:spPr>
          <a:xfrm>
            <a:off x="416560" y="228021"/>
            <a:ext cx="88952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 smtClean="0">
                <a:solidFill>
                  <a:schemeClr val="bg1"/>
                </a:solidFill>
                <a:latin typeface="Calibri Light" panose="020F0302020204030204"/>
              </a:rPr>
              <a:t>Summary of funding criteria</a:t>
            </a:r>
            <a:endParaRPr kumimoji="0" lang="en-GB" sz="4400" b="1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67641" y="1595198"/>
            <a:ext cx="10943864" cy="590309"/>
            <a:chOff x="624068" y="1423053"/>
            <a:chExt cx="10943864" cy="590309"/>
          </a:xfrm>
          <a:solidFill>
            <a:srgbClr val="290042"/>
          </a:solidFill>
        </p:grpSpPr>
        <p:sp>
          <p:nvSpPr>
            <p:cNvPr id="3" name="Rounded Rectangle 2"/>
            <p:cNvSpPr/>
            <p:nvPr/>
          </p:nvSpPr>
          <p:spPr>
            <a:xfrm>
              <a:off x="624068" y="1423053"/>
              <a:ext cx="10943864" cy="590309"/>
            </a:xfrm>
            <a:prstGeom prst="roundRect">
              <a:avLst/>
            </a:prstGeom>
            <a:grpFill/>
            <a:ln>
              <a:solidFill>
                <a:srgbClr val="2900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554232D-8E83-46AA-AB90-51BB10B2FE67}"/>
                </a:ext>
              </a:extLst>
            </p:cNvPr>
            <p:cNvSpPr txBox="1"/>
            <p:nvPr/>
          </p:nvSpPr>
          <p:spPr>
            <a:xfrm>
              <a:off x="823604" y="1485770"/>
              <a:ext cx="8679211" cy="461665"/>
            </a:xfrm>
            <a:prstGeom prst="rect">
              <a:avLst/>
            </a:prstGeom>
            <a:grpFill/>
            <a:ln>
              <a:solidFill>
                <a:srgbClr val="290042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400" b="1" noProof="0" dirty="0" smtClean="0">
                  <a:solidFill>
                    <a:schemeClr val="bg1"/>
                  </a:solidFill>
                  <a:latin typeface="Calibri Light" panose="020F0302020204030204"/>
                </a:rPr>
                <a:t>Forward UCL’s commitments </a:t>
              </a:r>
              <a:endParaRPr kumimoji="0" lang="en-GB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67641" y="3059329"/>
            <a:ext cx="10943864" cy="590309"/>
            <a:chOff x="624068" y="2953198"/>
            <a:chExt cx="10943864" cy="590309"/>
          </a:xfrm>
        </p:grpSpPr>
        <p:sp>
          <p:nvSpPr>
            <p:cNvPr id="11" name="Rounded Rectangle 10"/>
            <p:cNvSpPr/>
            <p:nvPr/>
          </p:nvSpPr>
          <p:spPr>
            <a:xfrm>
              <a:off x="624068" y="2953198"/>
              <a:ext cx="10943864" cy="590309"/>
            </a:xfrm>
            <a:prstGeom prst="roundRect">
              <a:avLst/>
            </a:prstGeom>
            <a:solidFill>
              <a:srgbClr val="290042"/>
            </a:solidFill>
            <a:ln>
              <a:solidFill>
                <a:srgbClr val="2900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554232D-8E83-46AA-AB90-51BB10B2FE67}"/>
                </a:ext>
              </a:extLst>
            </p:cNvPr>
            <p:cNvSpPr txBox="1"/>
            <p:nvPr/>
          </p:nvSpPr>
          <p:spPr>
            <a:xfrm>
              <a:off x="823604" y="3017519"/>
              <a:ext cx="86792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400" b="1" dirty="0" smtClean="0">
                  <a:solidFill>
                    <a:schemeClr val="bg1"/>
                  </a:solidFill>
                  <a:latin typeface="Calibri Light" panose="020F0302020204030204"/>
                </a:rPr>
                <a:t>Align with themes in the BAME Awarding Gap Staff Toolkit</a:t>
              </a:r>
              <a:endParaRPr kumimoji="0" lang="en-GB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656812" y="3802079"/>
            <a:ext cx="10678610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prstClr val="black"/>
                </a:solidFill>
              </a:rPr>
              <a:t>Projects should align with themes presented in UCL’s BAME Awarding Gap Staff Toolkit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56812" y="2337948"/>
            <a:ext cx="1116474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prstClr val="black"/>
                </a:solidFill>
              </a:rPr>
              <a:t>Projects should forward the strategic aims of UCL 2034 and UCL’s Access and Participation Plan 2020/21-2024/25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67641" y="4499455"/>
            <a:ext cx="10943864" cy="590309"/>
            <a:chOff x="624068" y="5154317"/>
            <a:chExt cx="10943864" cy="590309"/>
          </a:xfrm>
          <a:solidFill>
            <a:srgbClr val="290042"/>
          </a:solidFill>
        </p:grpSpPr>
        <p:sp>
          <p:nvSpPr>
            <p:cNvPr id="14" name="Rounded Rectangle 13"/>
            <p:cNvSpPr/>
            <p:nvPr/>
          </p:nvSpPr>
          <p:spPr>
            <a:xfrm>
              <a:off x="624068" y="5154317"/>
              <a:ext cx="10943864" cy="590309"/>
            </a:xfrm>
            <a:prstGeom prst="roundRect">
              <a:avLst/>
            </a:prstGeom>
            <a:grpFill/>
            <a:ln>
              <a:solidFill>
                <a:srgbClr val="2900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554232D-8E83-46AA-AB90-51BB10B2FE67}"/>
                </a:ext>
              </a:extLst>
            </p:cNvPr>
            <p:cNvSpPr txBox="1"/>
            <p:nvPr/>
          </p:nvSpPr>
          <p:spPr>
            <a:xfrm>
              <a:off x="823604" y="5218638"/>
              <a:ext cx="8679211" cy="461665"/>
            </a:xfrm>
            <a:prstGeom prst="rect">
              <a:avLst/>
            </a:prstGeom>
            <a:grpFill/>
            <a:ln>
              <a:solidFill>
                <a:srgbClr val="290042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400" b="1" dirty="0" smtClean="0">
                  <a:solidFill>
                    <a:schemeClr val="bg1"/>
                  </a:solidFill>
                  <a:latin typeface="Calibri Light" panose="020F0302020204030204"/>
                </a:rPr>
                <a:t>Impact </a:t>
              </a:r>
              <a:endParaRPr kumimoji="0" lang="en-GB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662168" y="5251776"/>
            <a:ext cx="107548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prstClr val="black"/>
                </a:solidFill>
              </a:rPr>
              <a:t>Projects should demonstrate the potential to make a significant impact and effect long-term change - projects </a:t>
            </a:r>
            <a:r>
              <a:rPr lang="en-GB" dirty="0" smtClean="0">
                <a:solidFill>
                  <a:prstClr val="black"/>
                </a:solidFill>
              </a:rPr>
              <a:t>that </a:t>
            </a:r>
            <a:r>
              <a:rPr lang="en-GB" dirty="0">
                <a:solidFill>
                  <a:prstClr val="black"/>
                </a:solidFill>
              </a:rPr>
              <a:t>impact large cohorts, particularly first year </a:t>
            </a:r>
            <a:r>
              <a:rPr lang="en-GB" dirty="0" smtClean="0">
                <a:solidFill>
                  <a:prstClr val="black"/>
                </a:solidFill>
              </a:rPr>
              <a:t>students </a:t>
            </a:r>
            <a:r>
              <a:rPr lang="en-GB" dirty="0">
                <a:solidFill>
                  <a:prstClr val="black"/>
                </a:solidFill>
              </a:rPr>
              <a:t>are preferable </a:t>
            </a:r>
            <a:endParaRPr lang="en-GB" dirty="0" smtClean="0">
              <a:solidFill>
                <a:prstClr val="black"/>
              </a:solidFill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solidFill>
                  <a:prstClr val="black"/>
                </a:solidFill>
              </a:rPr>
              <a:t>No minimum project duration – however, longer term projects are preferable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27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5DAA6A1-7BAD-4C72-9E34-8D98F9F4036D}"/>
              </a:ext>
            </a:extLst>
          </p:cNvPr>
          <p:cNvSpPr/>
          <p:nvPr/>
        </p:nvSpPr>
        <p:spPr>
          <a:xfrm>
            <a:off x="0" y="0"/>
            <a:ext cx="12192000" cy="1225485"/>
          </a:xfrm>
          <a:prstGeom prst="rect">
            <a:avLst/>
          </a:prstGeom>
          <a:solidFill>
            <a:srgbClr val="4A1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5AA207-8874-4243-8B86-FCFEEE18C1A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116"/>
          <a:stretch/>
        </p:blipFill>
        <p:spPr>
          <a:xfrm>
            <a:off x="9714594" y="217772"/>
            <a:ext cx="3188606" cy="7474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554232D-8E83-46AA-AB90-51BB10B2FE67}"/>
              </a:ext>
            </a:extLst>
          </p:cNvPr>
          <p:cNvSpPr txBox="1"/>
          <p:nvPr/>
        </p:nvSpPr>
        <p:spPr>
          <a:xfrm>
            <a:off x="416560" y="228021"/>
            <a:ext cx="88605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 smtClean="0">
                <a:solidFill>
                  <a:schemeClr val="bg1"/>
                </a:solidFill>
                <a:latin typeface="Calibri Light" panose="020F0302020204030204"/>
              </a:rPr>
              <a:t>Summary of funding criteria</a:t>
            </a:r>
            <a:endParaRPr kumimoji="0" lang="en-GB" sz="4400" b="1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8595" y="1517167"/>
            <a:ext cx="1075481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GB" dirty="0" smtClean="0">
                <a:solidFill>
                  <a:prstClr val="black"/>
                </a:solidFill>
              </a:rPr>
              <a:t>Examples of what funding can be used for: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dirty="0" smtClean="0">
                <a:solidFill>
                  <a:prstClr val="black"/>
                </a:solidFill>
              </a:rPr>
              <a:t>Buying out staff time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dirty="0" smtClean="0">
                <a:solidFill>
                  <a:prstClr val="black"/>
                </a:solidFill>
              </a:rPr>
              <a:t>Capital costs (i.e. equipment)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dirty="0" smtClean="0">
                <a:solidFill>
                  <a:prstClr val="black"/>
                </a:solidFill>
              </a:rPr>
              <a:t>Use of external experts (i.e. to deliver training)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dirty="0" smtClean="0">
                <a:solidFill>
                  <a:prstClr val="black"/>
                </a:solidFill>
              </a:rPr>
              <a:t>Student internships to support the project</a:t>
            </a:r>
          </a:p>
          <a:p>
            <a:pPr>
              <a:lnSpc>
                <a:spcPct val="150000"/>
              </a:lnSpc>
              <a:defRPr/>
            </a:pPr>
            <a:r>
              <a:rPr lang="en-GB" dirty="0" smtClean="0">
                <a:solidFill>
                  <a:prstClr val="black"/>
                </a:solidFill>
              </a:rPr>
              <a:t>Projects will need to justify expenditure for 2 &amp; 3 and provide evidence to support these approaches, including how they are scalable and student-centred </a:t>
            </a:r>
          </a:p>
          <a:p>
            <a:pPr>
              <a:lnSpc>
                <a:spcPct val="150000"/>
              </a:lnSpc>
              <a:defRPr/>
            </a:pPr>
            <a:endParaRPr lang="en-GB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GB" dirty="0" smtClean="0">
                <a:solidFill>
                  <a:prstClr val="black"/>
                </a:solidFill>
              </a:rPr>
              <a:t>Funding restrictions: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dirty="0" smtClean="0">
                <a:solidFill>
                  <a:prstClr val="black"/>
                </a:solidFill>
              </a:rPr>
              <a:t>Funding cannot be used to create new staff posts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dirty="0" smtClean="0">
                <a:solidFill>
                  <a:prstClr val="black"/>
                </a:solidFill>
              </a:rPr>
              <a:t>No more than 10% of funding can be allocated to research costs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  <a:defRPr/>
            </a:pPr>
            <a:endParaRPr lang="en-GB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defRPr/>
            </a:pPr>
            <a:endParaRPr lang="en-GB" sz="24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GB" sz="2400" dirty="0" smtClean="0">
                <a:solidFill>
                  <a:prstClr val="black"/>
                </a:solidFill>
              </a:rPr>
              <a:t> 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GB" sz="2400" dirty="0" smtClean="0">
              <a:solidFill>
                <a:prstClr val="black"/>
              </a:solidFill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GB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1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5DAA6A1-7BAD-4C72-9E34-8D98F9F4036D}"/>
              </a:ext>
            </a:extLst>
          </p:cNvPr>
          <p:cNvSpPr/>
          <p:nvPr/>
        </p:nvSpPr>
        <p:spPr>
          <a:xfrm>
            <a:off x="0" y="0"/>
            <a:ext cx="12192000" cy="1225485"/>
          </a:xfrm>
          <a:prstGeom prst="rect">
            <a:avLst/>
          </a:prstGeom>
          <a:solidFill>
            <a:srgbClr val="4A1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5AA207-8874-4243-8B86-FCFEEE18C1A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116"/>
          <a:stretch/>
        </p:blipFill>
        <p:spPr>
          <a:xfrm>
            <a:off x="9714594" y="217772"/>
            <a:ext cx="3188606" cy="7474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554232D-8E83-46AA-AB90-51BB10B2FE67}"/>
              </a:ext>
            </a:extLst>
          </p:cNvPr>
          <p:cNvSpPr txBox="1"/>
          <p:nvPr/>
        </p:nvSpPr>
        <p:spPr>
          <a:xfrm>
            <a:off x="416560" y="228021"/>
            <a:ext cx="88605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 smtClean="0">
                <a:solidFill>
                  <a:schemeClr val="bg1"/>
                </a:solidFill>
                <a:latin typeface="Calibri Light" panose="020F0302020204030204"/>
              </a:rPr>
              <a:t>The process</a:t>
            </a:r>
            <a:endParaRPr kumimoji="0" lang="en-GB" sz="4400" b="1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panose="020F030202020403020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8595" y="1517167"/>
            <a:ext cx="1075481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defRPr/>
            </a:pPr>
            <a:endParaRPr lang="en-GB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defRPr/>
            </a:pPr>
            <a:endParaRPr lang="en-GB" sz="24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GB" sz="2400" dirty="0" smtClean="0">
                <a:solidFill>
                  <a:prstClr val="black"/>
                </a:solidFill>
              </a:rPr>
              <a:t> 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GB" sz="2400" dirty="0" smtClean="0">
              <a:solidFill>
                <a:prstClr val="black"/>
              </a:solidFill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GB" sz="2400" dirty="0" smtClean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8595" y="1644488"/>
            <a:ext cx="1075481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prstClr val="black"/>
                </a:solidFill>
              </a:rPr>
              <a:t>Attend a Q&amp;A session to find out more information and discuss your ideas: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prstClr val="black"/>
                </a:solidFill>
              </a:rPr>
              <a:t>Monday 14 December 10:00 – 11:00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prstClr val="black"/>
                </a:solidFill>
              </a:rPr>
              <a:t>January – dates tbc	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prstClr val="black"/>
                </a:solidFill>
              </a:rPr>
              <a:t>Submit your application in line with the following deadlines:</a:t>
            </a:r>
            <a:endParaRPr lang="en-GB" sz="2400" dirty="0">
              <a:solidFill>
                <a:prstClr val="black"/>
              </a:solidFill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prstClr val="black"/>
                </a:solidFill>
              </a:rPr>
              <a:t>Monday 1 February 2021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prstClr val="black"/>
                </a:solidFill>
              </a:rPr>
              <a:t>Monday 6 September 2021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prstClr val="black"/>
                </a:solidFill>
              </a:rPr>
              <a:t>  Deadlines tbc for 2021/22 academic year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prstClr val="black"/>
                </a:solidFill>
              </a:rPr>
              <a:t>Project proposal forms and guidance will be made available before December 18</a:t>
            </a:r>
          </a:p>
        </p:txBody>
      </p:sp>
    </p:spTree>
    <p:extLst>
      <p:ext uri="{BB962C8B-B14F-4D97-AF65-F5344CB8AC3E}">
        <p14:creationId xmlns:p14="http://schemas.microsoft.com/office/powerpoint/2010/main" val="14504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801</Words>
  <Application>Microsoft Office PowerPoint</Application>
  <PresentationFormat>Widescreen</PresentationFormat>
  <Paragraphs>111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MS Mincho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Parama Chaudhury</dc:creator>
  <cp:lastModifiedBy>Bath, Sukhi</cp:lastModifiedBy>
  <cp:revision>47</cp:revision>
  <dcterms:created xsi:type="dcterms:W3CDTF">2019-09-26T16:21:43Z</dcterms:created>
  <dcterms:modified xsi:type="dcterms:W3CDTF">2020-12-15T15:36:01Z</dcterms:modified>
</cp:coreProperties>
</file>