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9" r:id="rId3"/>
    <p:sldId id="273" r:id="rId4"/>
    <p:sldId id="258" r:id="rId5"/>
    <p:sldId id="264" r:id="rId6"/>
    <p:sldId id="265" r:id="rId7"/>
    <p:sldId id="259" r:id="rId8"/>
    <p:sldId id="266" r:id="rId9"/>
    <p:sldId id="272" r:id="rId10"/>
    <p:sldId id="260" r:id="rId11"/>
    <p:sldId id="261" r:id="rId12"/>
    <p:sldId id="268" r:id="rId13"/>
    <p:sldId id="262" r:id="rId14"/>
    <p:sldId id="267" r:id="rId15"/>
    <p:sldId id="263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90357-8BD8-41B5-82B0-9C8E12833D2A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1D386-D599-4AD0-8A96-FC6F82477A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2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5DFC3-9663-4DA7-9A08-F938D0EC1CAD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9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67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80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4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5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5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42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35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4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69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3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78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F6801-F38D-41BA-BD76-87FE26EBAAB9}" type="datetimeFigureOut">
              <a:rPr lang="en-GB" smtClean="0"/>
              <a:t>16/03/2021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0F32F-A286-4A86-9238-DE082126C3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37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2702" y="10290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Learning to Fly: Engaging pedagogically with race and racism in Higher Education…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4917"/>
            <a:ext cx="9144000" cy="1834935"/>
          </a:xfrm>
        </p:spPr>
        <p:txBody>
          <a:bodyPr>
            <a:normAutofit/>
          </a:bodyPr>
          <a:lstStyle/>
          <a:p>
            <a:r>
              <a:rPr lang="en-GB" b="1" dirty="0">
                <a:latin typeface="Garamond" panose="02020404030301010803" pitchFamily="18" charset="0"/>
              </a:rPr>
              <a:t>Dr Jason Arday </a:t>
            </a:r>
          </a:p>
          <a:p>
            <a:r>
              <a:rPr lang="en-GB" b="1" dirty="0">
                <a:latin typeface="Garamond" panose="02020404030301010803" pitchFamily="18" charset="0"/>
              </a:rPr>
              <a:t>University College London (UCL)</a:t>
            </a:r>
          </a:p>
          <a:p>
            <a:r>
              <a:rPr lang="en-GB" b="1" dirty="0">
                <a:latin typeface="Garamond" panose="02020404030301010803" pitchFamily="18" charset="0"/>
              </a:rPr>
              <a:t>Keynote Lecture</a:t>
            </a:r>
          </a:p>
          <a:p>
            <a:r>
              <a:rPr lang="en-GB" b="1" dirty="0">
                <a:latin typeface="Garamond" panose="02020404030301010803" pitchFamily="18" charset="0"/>
              </a:rPr>
              <a:t>Monday 16</a:t>
            </a:r>
            <a:r>
              <a:rPr lang="en-GB" b="1" baseline="30000" dirty="0">
                <a:latin typeface="Garamond" panose="02020404030301010803" pitchFamily="18" charset="0"/>
              </a:rPr>
              <a:t>th</a:t>
            </a:r>
            <a:r>
              <a:rPr lang="en-GB" b="1" dirty="0">
                <a:latin typeface="Garamond" panose="02020404030301010803" pitchFamily="18" charset="0"/>
              </a:rPr>
              <a:t> 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9373-B630-442A-829C-183693C43B51}" type="slidenum">
              <a:rPr lang="en-GB" smtClean="0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21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4231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Considering Inclusive Pedagogies…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>
                <a:latin typeface="Garamond" panose="02020404030301010803" pitchFamily="18" charset="0"/>
              </a:rPr>
              <a:t>Valuing all bodies and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canons of knowledge… </a:t>
            </a:r>
          </a:p>
          <a:p>
            <a:pPr algn="just"/>
            <a:endParaRPr lang="en-GB" b="1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Diversifying the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‘gatekeepers’ </a:t>
            </a:r>
            <a:r>
              <a:rPr lang="en-GB" dirty="0">
                <a:latin typeface="Garamond" panose="02020404030301010803" pitchFamily="18" charset="0"/>
              </a:rPr>
              <a:t>to knowledge…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Engaging with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BAME students to incorporate their histories…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Understanding the systems of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marginalisation and exclusion in the learning environment…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Apartheid of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Knowledge…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GB" b="1" dirty="0">
                <a:latin typeface="Garamond" panose="02020404030301010803" pitchFamily="18" charset="0"/>
              </a:rPr>
              <a:t>(</a:t>
            </a:r>
            <a:r>
              <a:rPr lang="en-GB" b="1" dirty="0" err="1">
                <a:latin typeface="Garamond" panose="02020404030301010803" pitchFamily="18" charset="0"/>
              </a:rPr>
              <a:t>Arday</a:t>
            </a:r>
            <a:r>
              <a:rPr lang="en-GB" b="1" dirty="0">
                <a:latin typeface="Garamond" panose="02020404030301010803" pitchFamily="18" charset="0"/>
              </a:rPr>
              <a:t> and Mirza, 2018; Andrews, 2016).</a:t>
            </a:r>
          </a:p>
        </p:txBody>
      </p:sp>
    </p:spTree>
    <p:extLst>
      <p:ext uri="{BB962C8B-B14F-4D97-AF65-F5344CB8AC3E}">
        <p14:creationId xmlns:p14="http://schemas.microsoft.com/office/powerpoint/2010/main" val="463558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291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Considering Unconscious bias…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78971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>
                <a:latin typeface="Garamond" panose="02020404030301010803" pitchFamily="18" charset="0"/>
              </a:rPr>
              <a:t>Unconscious bias has emerged within the equality, diversity and inclusion environment in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UK Higher Education Institutions (HEIs) as an explanation for statistical racial disparities.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Unconscious bias is the acceptable face of racism, </a:t>
            </a:r>
            <a:r>
              <a:rPr lang="en-GB" dirty="0">
                <a:latin typeface="Garamond" panose="02020404030301010803" pitchFamily="18" charset="0"/>
              </a:rPr>
              <a:t>the phrase that a majority white sector feels comfortable with using and discussing to describe itself.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Unconscious bias training demonstrates universities’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good faith and willingness to address racism and offers a re-take should participants fail the first time.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No-one is left behind or outside the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unconscious bias community because it is regarded as the principal vehicle for institutional culture change.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GB" b="1" dirty="0">
                <a:latin typeface="Garamond" panose="02020404030301010803" pitchFamily="18" charset="0"/>
              </a:rPr>
              <a:t>(Tate and Page, 2018).</a:t>
            </a:r>
          </a:p>
        </p:txBody>
      </p:sp>
    </p:spTree>
    <p:extLst>
      <p:ext uri="{BB962C8B-B14F-4D97-AF65-F5344CB8AC3E}">
        <p14:creationId xmlns:p14="http://schemas.microsoft.com/office/powerpoint/2010/main" val="2060803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Considering Unconscious bias…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635547"/>
          </a:xfrm>
        </p:spPr>
        <p:txBody>
          <a:bodyPr>
            <a:noAutofit/>
          </a:bodyPr>
          <a:lstStyle/>
          <a:p>
            <a:pPr algn="just"/>
            <a:r>
              <a:rPr lang="en-GB" sz="1700" dirty="0">
                <a:latin typeface="Garamond" panose="02020404030301010803" pitchFamily="18" charset="0"/>
              </a:rPr>
              <a:t>Unconscious bias happens by our brains making </a:t>
            </a:r>
            <a:r>
              <a:rPr lang="en-GB" sz="1700" b="1" dirty="0">
                <a:solidFill>
                  <a:srgbClr val="002060"/>
                </a:solidFill>
                <a:latin typeface="Garamond" panose="02020404030301010803" pitchFamily="18" charset="0"/>
              </a:rPr>
              <a:t>incredibly quick judgements and assessments of people and situations without us realising. </a:t>
            </a:r>
          </a:p>
          <a:p>
            <a:pPr algn="just"/>
            <a:endParaRPr lang="en-GB" sz="1700" dirty="0">
              <a:latin typeface="Garamond" panose="02020404030301010803" pitchFamily="18" charset="0"/>
            </a:endParaRPr>
          </a:p>
          <a:p>
            <a:pPr algn="just"/>
            <a:r>
              <a:rPr lang="en-GB" sz="1700" dirty="0">
                <a:latin typeface="Garamond" panose="02020404030301010803" pitchFamily="18" charset="0"/>
              </a:rPr>
              <a:t>Our biases are influenced by our background, </a:t>
            </a:r>
            <a:r>
              <a:rPr lang="en-GB" sz="1700" b="1" dirty="0">
                <a:solidFill>
                  <a:srgbClr val="002060"/>
                </a:solidFill>
                <a:latin typeface="Garamond" panose="02020404030301010803" pitchFamily="18" charset="0"/>
              </a:rPr>
              <a:t>cultural environment and personal experiences.</a:t>
            </a:r>
          </a:p>
          <a:p>
            <a:pPr algn="just"/>
            <a:endParaRPr lang="en-GB" sz="1700" dirty="0">
              <a:latin typeface="Garamond" panose="02020404030301010803" pitchFamily="18" charset="0"/>
            </a:endParaRPr>
          </a:p>
          <a:p>
            <a:pPr algn="just"/>
            <a:r>
              <a:rPr lang="en-GB" sz="1700" dirty="0">
                <a:latin typeface="Garamond" panose="02020404030301010803" pitchFamily="18" charset="0"/>
              </a:rPr>
              <a:t>We may not even be aware of these views and opinions, </a:t>
            </a:r>
            <a:r>
              <a:rPr lang="en-GB" sz="1700" b="1" dirty="0">
                <a:solidFill>
                  <a:srgbClr val="002060"/>
                </a:solidFill>
                <a:latin typeface="Garamond" panose="02020404030301010803" pitchFamily="18" charset="0"/>
              </a:rPr>
              <a:t>or be aware of their full impact and implications. </a:t>
            </a:r>
          </a:p>
          <a:p>
            <a:pPr algn="just"/>
            <a:endParaRPr lang="en-GB" sz="1700" dirty="0">
              <a:latin typeface="Garamond" panose="02020404030301010803" pitchFamily="18" charset="0"/>
            </a:endParaRPr>
          </a:p>
          <a:p>
            <a:pPr algn="just"/>
            <a:r>
              <a:rPr lang="en-GB" sz="1700" b="1" dirty="0" err="1">
                <a:solidFill>
                  <a:srgbClr val="002060"/>
                </a:solidFill>
                <a:latin typeface="Garamond" panose="02020404030301010803" pitchFamily="18" charset="0"/>
              </a:rPr>
              <a:t>AdvanceHE</a:t>
            </a:r>
            <a:r>
              <a:rPr lang="en-GB" sz="1700" b="1" dirty="0">
                <a:solidFill>
                  <a:srgbClr val="002060"/>
                </a:solidFill>
                <a:latin typeface="Garamond" panose="02020404030301010803" pitchFamily="18" charset="0"/>
              </a:rPr>
              <a:t> has also developed training materials </a:t>
            </a:r>
            <a:r>
              <a:rPr lang="en-GB" sz="1700" dirty="0">
                <a:latin typeface="Garamond" panose="02020404030301010803" pitchFamily="18" charset="0"/>
              </a:rPr>
              <a:t>to help us to uncover unconscious bias and act to counter it. </a:t>
            </a:r>
          </a:p>
          <a:p>
            <a:pPr marL="0" indent="0" algn="just">
              <a:buNone/>
            </a:pPr>
            <a:endParaRPr lang="en-GB" sz="1700" dirty="0">
              <a:latin typeface="Garamond" panose="02020404030301010803" pitchFamily="18" charset="0"/>
            </a:endParaRPr>
          </a:p>
          <a:p>
            <a:pPr algn="just"/>
            <a:r>
              <a:rPr lang="en-GB" sz="1700" dirty="0">
                <a:latin typeface="Garamond" panose="02020404030301010803" pitchFamily="18" charset="0"/>
              </a:rPr>
              <a:t>However, if they are deeply ingrained into our thinking </a:t>
            </a:r>
            <a:r>
              <a:rPr lang="en-GB" sz="1700" b="1" dirty="0">
                <a:solidFill>
                  <a:srgbClr val="002060"/>
                </a:solidFill>
                <a:latin typeface="Garamond" panose="02020404030301010803" pitchFamily="18" charset="0"/>
              </a:rPr>
              <a:t>and emotions they must be resistant to change. </a:t>
            </a:r>
          </a:p>
          <a:p>
            <a:pPr marL="0" indent="0" algn="just">
              <a:buNone/>
            </a:pPr>
            <a:endParaRPr lang="en-GB" sz="1700" dirty="0">
              <a:latin typeface="Garamond" panose="02020404030301010803" pitchFamily="18" charset="0"/>
            </a:endParaRPr>
          </a:p>
          <a:p>
            <a:pPr algn="just"/>
            <a:r>
              <a:rPr lang="en-GB" sz="1700" dirty="0">
                <a:latin typeface="Garamond" panose="02020404030301010803" pitchFamily="18" charset="0"/>
              </a:rPr>
              <a:t>Notwithstanding this, unconscious bias has initiated a resurgence in equality, inclusion and diversity training within a background of </a:t>
            </a:r>
            <a:r>
              <a:rPr lang="en-GB" sz="1700" b="1" dirty="0">
                <a:solidFill>
                  <a:srgbClr val="002060"/>
                </a:solidFill>
                <a:latin typeface="Garamond" panose="02020404030301010803" pitchFamily="18" charset="0"/>
              </a:rPr>
              <a:t>continuing racism, sexism, homophobia, ableism, transphobia, class discrimination and rampant cis-gender politics within UK universities.</a:t>
            </a:r>
          </a:p>
          <a:p>
            <a:pPr marL="0" indent="0" algn="r">
              <a:buNone/>
            </a:pPr>
            <a:r>
              <a:rPr lang="en-GB" sz="1700" b="1" dirty="0">
                <a:latin typeface="Garamond" panose="02020404030301010803" pitchFamily="18" charset="0"/>
              </a:rPr>
              <a:t>(Tate and Page, 2018).</a:t>
            </a:r>
          </a:p>
        </p:txBody>
      </p:sp>
    </p:spTree>
    <p:extLst>
      <p:ext uri="{BB962C8B-B14F-4D97-AF65-F5344CB8AC3E}">
        <p14:creationId xmlns:p14="http://schemas.microsoft.com/office/powerpoint/2010/main" val="4109478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Centring discussions about race and racism within the curricula…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8468"/>
            <a:ext cx="10515600" cy="4400414"/>
          </a:xfrm>
        </p:spPr>
        <p:txBody>
          <a:bodyPr/>
          <a:lstStyle/>
          <a:p>
            <a:pPr algn="just"/>
            <a:r>
              <a:rPr lang="en-GB" dirty="0">
                <a:latin typeface="Garamond" panose="02020404030301010803" pitchFamily="18" charset="0"/>
              </a:rPr>
              <a:t>There has been a reluctance to engage with these issues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concerning race and racism and generally within society…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Creating spaces for all members of the university community to have conversations about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race and racism, particularly within the learning environment…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Ensuring that there is an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openness from particularly staff </a:t>
            </a:r>
            <a:r>
              <a:rPr lang="en-GB" dirty="0">
                <a:latin typeface="Garamond" panose="02020404030301010803" pitchFamily="18" charset="0"/>
              </a:rPr>
              <a:t>(eliminating hierarchy) and students towards learning (reciprocity)…</a:t>
            </a:r>
          </a:p>
        </p:txBody>
      </p:sp>
    </p:spTree>
    <p:extLst>
      <p:ext uri="{BB962C8B-B14F-4D97-AF65-F5344CB8AC3E}">
        <p14:creationId xmlns:p14="http://schemas.microsoft.com/office/powerpoint/2010/main" val="2656319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188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Optimising Change…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9859"/>
            <a:ext cx="10711249" cy="490649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>
                <a:latin typeface="Garamond" panose="02020404030301010803" pitchFamily="18" charset="0"/>
              </a:rPr>
              <a:t>Understanding the importance of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diversifying academic teaching staff to ensure better representation…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Listening to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BME student voice and engaging them collaborative endeavour regarding the curriculum design process </a:t>
            </a:r>
            <a:r>
              <a:rPr lang="en-GB" dirty="0">
                <a:latin typeface="Garamond" panose="02020404030301010803" pitchFamily="18" charset="0"/>
              </a:rPr>
              <a:t>to ensure a more inclusive curricula…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Understanding the importance attributed to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inherent unconscious biases and how this can unintentionally effect our perceptions of BME students and staff…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Recognising some of the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cultural expectations and burdens that are placed on BME students and staff, in particular female BME students and staff…</a:t>
            </a: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The onus is on all custodians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of the Academy to take collective responsibility in dismantling racism within HE…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2F2D-2351-4DE3-B72B-09834C96ED4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</a:rPr>
              <a:pPr/>
              <a:t>14</a:t>
            </a:fld>
            <a:endParaRPr lang="en-GB" dirty="0">
              <a:solidFill>
                <a:prstClr val="black">
                  <a:tint val="75000"/>
                </a:prst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5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477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Acknowledging good practice at UCL…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8158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Inclusive Curriculum </a:t>
            </a:r>
            <a:r>
              <a:rPr lang="en-GB" b="1">
                <a:solidFill>
                  <a:srgbClr val="002060"/>
                </a:solidFill>
                <a:latin typeface="Garamond" panose="02020404030301010803" pitchFamily="18" charset="0"/>
              </a:rPr>
              <a:t>Check (UCL BAME Awarding Gap Project, 2018):</a:t>
            </a:r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UCL have undertaken a three-year project to address the disparities in attainment and experience of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UK undergraduate BAME and white students at UCL…</a:t>
            </a: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UCL has undertaken an analysis of data which shows a small but statistically significant discrepancy in the rate of good degree achieved,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despite entering UCL with the same high entry qualifications…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The institutional acknowledgement underpinned by research shows that developing a curriculum that is more inclusive is successful in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reducing the attainment gap by allowing all students to relate to and engage more with academic material and assessments… 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736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Concluding Thought…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4659"/>
            <a:ext cx="10515600" cy="4422304"/>
          </a:xfrm>
        </p:spPr>
        <p:txBody>
          <a:bodyPr>
            <a:normAutofit/>
          </a:bodyPr>
          <a:lstStyle/>
          <a:p>
            <a:pPr algn="just"/>
            <a:r>
              <a:rPr lang="en-GB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I am he as you are (s)he as you are me… and we are all together…</a:t>
            </a:r>
          </a:p>
          <a:p>
            <a:pPr algn="just"/>
            <a:endParaRPr lang="en-GB" sz="32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GB" sz="3200" b="1" dirty="0">
                <a:solidFill>
                  <a:srgbClr val="002060"/>
                </a:solidFill>
                <a:latin typeface="Garamond" panose="02020404030301010803" pitchFamily="18" charset="0"/>
              </a:rPr>
              <a:t>(I am the Walrus, The Beatles, 1967).</a:t>
            </a: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just"/>
            <a:endParaRPr lang="en-GB" b="1" dirty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E367-04F3-46C3-BD4A-E31339A16590}" type="slidenum">
              <a:rPr lang="en-GB" smtClean="0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</a:rPr>
              <a:pPr/>
              <a:t>16</a:t>
            </a:fld>
            <a:endParaRPr lang="en-GB" dirty="0">
              <a:solidFill>
                <a:prstClr val="black">
                  <a:tint val="75000"/>
                </a:prst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59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A Thought…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pPr algn="just"/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‘An inclusive curriculum aims to improve the experience, skills and attainment of all students, </a:t>
            </a:r>
            <a:r>
              <a:rPr lang="en-GB" dirty="0">
                <a:latin typeface="Garamond" panose="02020404030301010803" pitchFamily="18" charset="0"/>
              </a:rPr>
              <a:t>including those in protected characteristic groups, by ensuring that all students, regardless of background, are able to participate fully and achieve at equal rates…’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marL="0" indent="0" algn="r">
              <a:buNone/>
            </a:pPr>
            <a:r>
              <a:rPr lang="en-GB" b="1" dirty="0">
                <a:latin typeface="Garamond" panose="02020404030301010803" pitchFamily="18" charset="0"/>
              </a:rPr>
              <a:t>(UCL Inclusive Curriculum Health Check, UCL BAME Awarding Gap Project, 2018). </a:t>
            </a:r>
          </a:p>
        </p:txBody>
      </p:sp>
    </p:spTree>
    <p:extLst>
      <p:ext uri="{BB962C8B-B14F-4D97-AF65-F5344CB8AC3E}">
        <p14:creationId xmlns:p14="http://schemas.microsoft.com/office/powerpoint/2010/main" val="303541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Areas for Consideration…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effectLst/>
                <a:latin typeface="Garamond" panose="02020404030301010803" pitchFamily="18" charset="0"/>
              </a:rPr>
              <a:t>This keynote will consider the following themes interchangeably: </a:t>
            </a:r>
          </a:p>
          <a:p>
            <a:endParaRPr lang="en-GB" dirty="0">
              <a:latin typeface="Garamond" panose="02020404030301010803" pitchFamily="18" charset="0"/>
            </a:endParaRPr>
          </a:p>
          <a:p>
            <a:r>
              <a:rPr lang="en-GB" dirty="0">
                <a:effectLst/>
                <a:latin typeface="Garamond" panose="02020404030301010803" pitchFamily="18" charset="0"/>
              </a:rPr>
              <a:t>Decolonising the curriculum </a:t>
            </a:r>
          </a:p>
          <a:p>
            <a:r>
              <a:rPr lang="en-GB" dirty="0">
                <a:effectLst/>
                <a:latin typeface="Garamond" panose="02020404030301010803" pitchFamily="18" charset="0"/>
              </a:rPr>
              <a:t>Intersectionality </a:t>
            </a:r>
          </a:p>
          <a:p>
            <a:r>
              <a:rPr lang="en-GB" dirty="0">
                <a:effectLst/>
                <a:latin typeface="Garamond" panose="02020404030301010803" pitchFamily="18" charset="0"/>
              </a:rPr>
              <a:t>Considering inclusive pedagogies </a:t>
            </a:r>
          </a:p>
          <a:p>
            <a:r>
              <a:rPr lang="en-GB" dirty="0">
                <a:effectLst/>
                <a:latin typeface="Garamond" panose="02020404030301010803" pitchFamily="18" charset="0"/>
              </a:rPr>
              <a:t>Acknowledging existing good practice at UCL</a:t>
            </a:r>
          </a:p>
          <a:p>
            <a:r>
              <a:rPr lang="en-GB" dirty="0">
                <a:effectLst/>
                <a:latin typeface="Garamond" panose="02020404030301010803" pitchFamily="18" charset="0"/>
              </a:rPr>
              <a:t>Considering unconscious bias </a:t>
            </a:r>
          </a:p>
          <a:p>
            <a:r>
              <a:rPr lang="en-GB" dirty="0">
                <a:effectLst/>
                <a:latin typeface="Garamond" panose="02020404030301010803" pitchFamily="18" charset="0"/>
              </a:rPr>
              <a:t>Centring discussions about race and racism within curricula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787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Decolonising the Curriculum…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Anti-racist education </a:t>
            </a:r>
            <a:r>
              <a:rPr lang="en-GB" dirty="0">
                <a:latin typeface="Garamond" panose="02020404030301010803" pitchFamily="18" charset="0"/>
              </a:rPr>
              <a:t>holds the potential to truly reflect the cultural hybridity of our diverse, multi-cultural society through the canons of knowledge that educators celebrate, proffer and embody </a:t>
            </a:r>
            <a:r>
              <a:rPr lang="en-GB" b="1" dirty="0">
                <a:latin typeface="Garamond" panose="02020404030301010803" pitchFamily="18" charset="0"/>
              </a:rPr>
              <a:t>(Peters, 2015).</a:t>
            </a:r>
          </a:p>
          <a:p>
            <a:pPr algn="just"/>
            <a:endParaRPr lang="en-GB" b="1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The centrality of Whiteness as an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instrument of power and privilege </a:t>
            </a:r>
            <a:r>
              <a:rPr lang="en-GB" dirty="0">
                <a:latin typeface="Garamond" panose="02020404030301010803" pitchFamily="18" charset="0"/>
              </a:rPr>
              <a:t>ensures that particular types of knowledge continue to remain omitted from our curriculums </a:t>
            </a:r>
            <a:r>
              <a:rPr lang="en-GB" b="1" dirty="0">
                <a:latin typeface="Garamond" panose="02020404030301010803" pitchFamily="18" charset="0"/>
              </a:rPr>
              <a:t>(</a:t>
            </a:r>
            <a:r>
              <a:rPr lang="en-GB" b="1" dirty="0" err="1">
                <a:latin typeface="Garamond" panose="02020404030301010803" pitchFamily="18" charset="0"/>
              </a:rPr>
              <a:t>Arday</a:t>
            </a:r>
            <a:r>
              <a:rPr lang="en-GB" b="1" dirty="0">
                <a:latin typeface="Garamond" panose="02020404030301010803" pitchFamily="18" charset="0"/>
              </a:rPr>
              <a:t>, 2020). </a:t>
            </a:r>
          </a:p>
          <a:p>
            <a:pPr algn="just"/>
            <a:endParaRPr lang="en-GB" b="1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The monopoly and proliferation of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dominant White European canons does comprise much of our existing curriculum </a:t>
            </a:r>
            <a:r>
              <a:rPr lang="en-GB" dirty="0">
                <a:latin typeface="Garamond" panose="02020404030301010803" pitchFamily="18" charset="0"/>
              </a:rPr>
              <a:t>and consequently this does impact on aspects of engagement, inclusivity and belonging particularly for Black and minority ethnic (BAME) learners </a:t>
            </a:r>
            <a:r>
              <a:rPr lang="en-GB" b="1" dirty="0">
                <a:latin typeface="Garamond" panose="02020404030301010803" pitchFamily="18" charset="0"/>
              </a:rPr>
              <a:t>(</a:t>
            </a:r>
            <a:r>
              <a:rPr lang="en-GB" b="1" dirty="0" err="1">
                <a:latin typeface="Garamond" panose="02020404030301010803" pitchFamily="18" charset="0"/>
              </a:rPr>
              <a:t>Arday</a:t>
            </a:r>
            <a:r>
              <a:rPr lang="en-GB" b="1" dirty="0">
                <a:latin typeface="Garamond" panose="02020404030301010803" pitchFamily="18" charset="0"/>
              </a:rPr>
              <a:t> 2020).</a:t>
            </a:r>
          </a:p>
        </p:txBody>
      </p:sp>
    </p:spTree>
    <p:extLst>
      <p:ext uri="{BB962C8B-B14F-4D97-AF65-F5344CB8AC3E}">
        <p14:creationId xmlns:p14="http://schemas.microsoft.com/office/powerpoint/2010/main" val="1324196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Decolonising the Curriculum…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>
                <a:latin typeface="Garamond" panose="02020404030301010803" pitchFamily="18" charset="0"/>
              </a:rPr>
              <a:t>The dearth of Black, Asian and Minority Ethnic (BAME) gatekeepers to knowledge in the Academy has been a contributing factor in sustaining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systemic racism and stereotypes against ethnic minority groups…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While traction regarding this issue continues to gather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momentum nationally within the UK and globally, </a:t>
            </a:r>
            <a:r>
              <a:rPr lang="en-GB" dirty="0">
                <a:latin typeface="Garamond" panose="02020404030301010803" pitchFamily="18" charset="0"/>
              </a:rPr>
              <a:t>the curriculum and pedagogies that pervade within our institutions continue to remain a site for the systemic reproduction of racism…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The absence of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a multi-cultural curriculum that is reflective of an ever-increasing, multi-cultural society</a:t>
            </a:r>
            <a:r>
              <a:rPr lang="en-GB" b="1" dirty="0">
                <a:latin typeface="Garamond" panose="02020404030301010803" pitchFamily="18" charset="0"/>
              </a:rPr>
              <a:t> </a:t>
            </a:r>
            <a:r>
              <a:rPr lang="en-GB" dirty="0">
                <a:latin typeface="Garamond" panose="02020404030301010803" pitchFamily="18" charset="0"/>
              </a:rPr>
              <a:t>continues to contradict and compromise the lofty egalitarian ideals often espoused by universities. 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latin typeface="Garamond" panose="02020404030301010803" pitchFamily="18" charset="0"/>
              </a:rPr>
              <a:t>Consequently, such omissions are complicit in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sustaining misinterpretations of Black and minority ethnic individuals.</a:t>
            </a:r>
          </a:p>
          <a:p>
            <a:pPr marL="0" indent="0" algn="r">
              <a:buNone/>
            </a:pPr>
            <a:r>
              <a:rPr lang="en-GB" b="1" dirty="0">
                <a:latin typeface="Garamond" panose="02020404030301010803" pitchFamily="18" charset="0"/>
              </a:rPr>
              <a:t>(</a:t>
            </a:r>
            <a:r>
              <a:rPr lang="en-GB" b="1" dirty="0" err="1">
                <a:latin typeface="Garamond" panose="02020404030301010803" pitchFamily="18" charset="0"/>
              </a:rPr>
              <a:t>Arday</a:t>
            </a:r>
            <a:r>
              <a:rPr lang="en-GB" b="1" dirty="0">
                <a:latin typeface="Garamond" panose="02020404030301010803" pitchFamily="18" charset="0"/>
              </a:rPr>
              <a:t>, 2020). </a:t>
            </a:r>
          </a:p>
          <a:p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2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Practical Interventions…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7508"/>
            <a:ext cx="10515600" cy="4574586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Garamond" panose="02020404030301010803" pitchFamily="18" charset="0"/>
              </a:rPr>
              <a:t>Curriculum design… </a:t>
            </a:r>
          </a:p>
          <a:p>
            <a:endParaRPr lang="en-GB" sz="3200" b="1" dirty="0">
              <a:latin typeface="Garamond" panose="02020404030301010803" pitchFamily="18" charset="0"/>
            </a:endParaRPr>
          </a:p>
          <a:p>
            <a:r>
              <a:rPr lang="en-GB" sz="3200" b="1" dirty="0">
                <a:latin typeface="Garamond" panose="02020404030301010803" pitchFamily="18" charset="0"/>
              </a:rPr>
              <a:t>Reading lists… </a:t>
            </a:r>
          </a:p>
          <a:p>
            <a:endParaRPr lang="en-GB" sz="3200" b="1" dirty="0">
              <a:latin typeface="Garamond" panose="02020404030301010803" pitchFamily="18" charset="0"/>
            </a:endParaRPr>
          </a:p>
          <a:p>
            <a:r>
              <a:rPr lang="en-GB" sz="3200" b="1" dirty="0">
                <a:latin typeface="Garamond" panose="02020404030301010803" pitchFamily="18" charset="0"/>
              </a:rPr>
              <a:t>Black and Ethnic Minority student engagement… </a:t>
            </a:r>
          </a:p>
          <a:p>
            <a:endParaRPr lang="en-GB" sz="3200" b="1" dirty="0">
              <a:latin typeface="Garamond" panose="02020404030301010803" pitchFamily="18" charset="0"/>
            </a:endParaRPr>
          </a:p>
          <a:p>
            <a:r>
              <a:rPr lang="en-GB" sz="3200" b="1" dirty="0">
                <a:latin typeface="Garamond" panose="02020404030301010803" pitchFamily="18" charset="0"/>
              </a:rPr>
              <a:t>Library engagement… </a:t>
            </a:r>
          </a:p>
        </p:txBody>
      </p:sp>
    </p:spTree>
    <p:extLst>
      <p:ext uri="{BB962C8B-B14F-4D97-AF65-F5344CB8AC3E}">
        <p14:creationId xmlns:p14="http://schemas.microsoft.com/office/powerpoint/2010/main" val="427981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Intersectionality…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</p:spPr>
        <p:txBody>
          <a:bodyPr>
            <a:normAutofit/>
          </a:bodyPr>
          <a:lstStyle/>
          <a:p>
            <a:pPr algn="just"/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T</a:t>
            </a:r>
            <a:r>
              <a:rPr lang="en-GB" b="1" dirty="0">
                <a:solidFill>
                  <a:srgbClr val="002060"/>
                </a:solidFill>
                <a:effectLst/>
                <a:latin typeface="Garamond" panose="02020404030301010803" pitchFamily="18" charset="0"/>
              </a:rPr>
              <a:t>he concept of intersectionality has taken centre stage, particularly within the Academy… </a:t>
            </a:r>
            <a:r>
              <a:rPr lang="en-GB" dirty="0">
                <a:effectLst/>
                <a:latin typeface="Garamond" panose="02020404030301010803" pitchFamily="18" charset="0"/>
              </a:rPr>
              <a:t>and become a dominant model with which to engage in how differences such as ‘race’, gender, class, sexuality, age, disability and religion interweave and intersect upon individual lives in a modern ‘risk’ society </a:t>
            </a:r>
            <a:r>
              <a:rPr lang="en-GB" b="1" dirty="0">
                <a:effectLst/>
                <a:latin typeface="Garamond" panose="02020404030301010803" pitchFamily="18" charset="0"/>
              </a:rPr>
              <a:t>(Beck 1992).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dirty="0">
                <a:effectLst/>
                <a:latin typeface="Garamond" panose="02020404030301010803" pitchFamily="18" charset="0"/>
              </a:rPr>
              <a:t>‘Otherness’ is related to the notion that identity itself is fragmented, fragile even, </a:t>
            </a:r>
            <a:r>
              <a:rPr lang="en-GB" b="1" dirty="0">
                <a:solidFill>
                  <a:srgbClr val="002060"/>
                </a:solidFill>
                <a:effectLst/>
                <a:latin typeface="Garamond" panose="02020404030301010803" pitchFamily="18" charset="0"/>
              </a:rPr>
              <a:t>yet constantly evolving through multiple engagements and relationships in society and through this complexity, intersectionality helps us to engage with understanding outsiders</a:t>
            </a:r>
            <a:r>
              <a:rPr lang="en-GB" b="1" dirty="0">
                <a:effectLst/>
                <a:latin typeface="Garamond" panose="02020404030301010803" pitchFamily="18" charset="0"/>
              </a:rPr>
              <a:t> </a:t>
            </a:r>
            <a:r>
              <a:rPr lang="en-GB" dirty="0">
                <a:effectLst/>
                <a:latin typeface="Garamond" panose="02020404030301010803" pitchFamily="18" charset="0"/>
              </a:rPr>
              <a:t>and what it means to be a ‘stranger’ in modern society </a:t>
            </a:r>
            <a:r>
              <a:rPr lang="en-GB" b="1" dirty="0">
                <a:effectLst/>
                <a:latin typeface="Garamond" panose="02020404030301010803" pitchFamily="18" charset="0"/>
              </a:rPr>
              <a:t>(Bauman 1990).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endParaRPr lang="en-GB" dirty="0">
              <a:effectLst/>
              <a:latin typeface="Garamond" panose="02020404030301010803" pitchFamily="18" charset="0"/>
            </a:endParaRPr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510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919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Intersectionality: Understanding this context in the Academy…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21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3000" b="1" dirty="0">
                <a:latin typeface="Garamond" panose="02020404030301010803" pitchFamily="18" charset="0"/>
              </a:rPr>
              <a:t>Accepting difference in the university communities…</a:t>
            </a:r>
          </a:p>
          <a:p>
            <a:endParaRPr lang="en-GB" sz="3000" b="1" dirty="0">
              <a:latin typeface="Garamond" panose="02020404030301010803" pitchFamily="18" charset="0"/>
            </a:endParaRPr>
          </a:p>
          <a:p>
            <a:r>
              <a:rPr lang="en-GB" sz="3000" b="1" dirty="0">
                <a:latin typeface="Garamond" panose="02020404030301010803" pitchFamily="18" charset="0"/>
              </a:rPr>
              <a:t>Tolerance… </a:t>
            </a:r>
          </a:p>
          <a:p>
            <a:endParaRPr lang="en-GB" sz="3000" b="1" dirty="0">
              <a:latin typeface="Garamond" panose="02020404030301010803" pitchFamily="18" charset="0"/>
            </a:endParaRPr>
          </a:p>
          <a:p>
            <a:r>
              <a:rPr lang="en-GB" sz="3000" b="1" dirty="0">
                <a:latin typeface="Garamond" panose="02020404030301010803" pitchFamily="18" charset="0"/>
              </a:rPr>
              <a:t>Inclusivity… </a:t>
            </a:r>
          </a:p>
          <a:p>
            <a:endParaRPr lang="en-GB" sz="3000" b="1" dirty="0">
              <a:latin typeface="Garamond" panose="02020404030301010803" pitchFamily="18" charset="0"/>
            </a:endParaRPr>
          </a:p>
          <a:p>
            <a:r>
              <a:rPr lang="en-GB" sz="3000" b="1" dirty="0">
                <a:latin typeface="Garamond" panose="02020404030301010803" pitchFamily="18" charset="0"/>
              </a:rPr>
              <a:t>Seeing yourself reflected in the university community… </a:t>
            </a:r>
          </a:p>
          <a:p>
            <a:endParaRPr lang="en-GB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GB" b="1" dirty="0">
                <a:latin typeface="Garamond" panose="02020404030301010803" pitchFamily="18" charset="0"/>
              </a:rPr>
              <a:t>(</a:t>
            </a:r>
            <a:r>
              <a:rPr lang="en-GB" b="1" dirty="0" err="1">
                <a:latin typeface="Garamond" panose="02020404030301010803" pitchFamily="18" charset="0"/>
              </a:rPr>
              <a:t>Arday</a:t>
            </a:r>
            <a:r>
              <a:rPr lang="en-GB" b="1" dirty="0">
                <a:latin typeface="Garamond" panose="02020404030301010803" pitchFamily="18" charset="0"/>
              </a:rPr>
              <a:t>, 2020). </a:t>
            </a:r>
          </a:p>
        </p:txBody>
      </p:sp>
    </p:spTree>
    <p:extLst>
      <p:ext uri="{BB962C8B-B14F-4D97-AF65-F5344CB8AC3E}">
        <p14:creationId xmlns:p14="http://schemas.microsoft.com/office/powerpoint/2010/main" val="2863194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A Thought…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>
                <a:latin typeface="Garamond" panose="02020404030301010803" pitchFamily="18" charset="0"/>
              </a:rPr>
              <a:t>‘Our Education Strategy (2016-21)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commits us to developing personalised student support,</a:t>
            </a:r>
            <a:r>
              <a:rPr lang="en-GB" dirty="0">
                <a:latin typeface="Garamond" panose="02020404030301010803" pitchFamily="18" charset="0"/>
              </a:rPr>
              <a:t> ensuring that UCL is a place 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where all our students thrive…’ 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algn="just"/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‘The BME Attainment project </a:t>
            </a:r>
            <a:r>
              <a:rPr lang="en-GB" dirty="0">
                <a:latin typeface="Garamond" panose="02020404030301010803" pitchFamily="18" charset="0"/>
              </a:rPr>
              <a:t>is one strand of a broader piece of work that we are undertaking in partnership </a:t>
            </a:r>
            <a:r>
              <a:rPr lang="en-GB" b="1" dirty="0">
                <a:solidFill>
                  <a:srgbClr val="002060"/>
                </a:solidFill>
                <a:latin typeface="Garamond" panose="02020404030301010803" pitchFamily="18" charset="0"/>
              </a:rPr>
              <a:t>with the Students' Union UCL to make our university truly inclusive…’ </a:t>
            </a:r>
          </a:p>
          <a:p>
            <a:pPr algn="just"/>
            <a:endParaRPr lang="en-GB" dirty="0">
              <a:latin typeface="Garamond" panose="02020404030301010803" pitchFamily="18" charset="0"/>
            </a:endParaRPr>
          </a:p>
          <a:p>
            <a:pPr marL="0" indent="0" algn="just">
              <a:buNone/>
            </a:pPr>
            <a:endParaRPr lang="en-GB" dirty="0">
              <a:latin typeface="Garamond" panose="02020404030301010803" pitchFamily="18" charset="0"/>
            </a:endParaRPr>
          </a:p>
          <a:p>
            <a:pPr marL="0" indent="0" algn="r">
              <a:buNone/>
            </a:pPr>
            <a:r>
              <a:rPr lang="en-GB" b="1" dirty="0">
                <a:latin typeface="Garamond" panose="02020404030301010803" pitchFamily="18" charset="0"/>
              </a:rPr>
              <a:t>(Professor Anthony Smith, Vice Provost for Education and Student Affairs).</a:t>
            </a:r>
          </a:p>
          <a:p>
            <a:pPr algn="just"/>
            <a:endParaRPr lang="en-GB" b="1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C2F2D-2351-4DE3-B72B-09834C96ED47}" type="slidenum">
              <a:rPr lang="en-GB" smtClean="0">
                <a:latin typeface="Garamond" panose="02020404030301010803" pitchFamily="18" charset="0"/>
              </a:rPr>
              <a:t>9</a:t>
            </a:fld>
            <a:endParaRPr lang="en-GB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1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1253</Words>
  <Application>Microsoft Office PowerPoint</Application>
  <PresentationFormat>Widescreen</PresentationFormat>
  <Paragraphs>145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Office Theme</vt:lpstr>
      <vt:lpstr>Learning to Fly: Engaging pedagogically with race and racism in Higher Education… </vt:lpstr>
      <vt:lpstr>A Thought… </vt:lpstr>
      <vt:lpstr>Areas for Consideration… </vt:lpstr>
      <vt:lpstr>Decolonising the Curriculum… </vt:lpstr>
      <vt:lpstr>Decolonising the Curriculum… </vt:lpstr>
      <vt:lpstr>Practical Interventions…</vt:lpstr>
      <vt:lpstr>Intersectionality… </vt:lpstr>
      <vt:lpstr>Intersectionality: Understanding this context in the Academy… </vt:lpstr>
      <vt:lpstr>A Thought… </vt:lpstr>
      <vt:lpstr>Considering Inclusive Pedagogies… </vt:lpstr>
      <vt:lpstr>Considering Unconscious bias…</vt:lpstr>
      <vt:lpstr>Considering Unconscious bias…</vt:lpstr>
      <vt:lpstr>Centring discussions about race and racism within the curricula… </vt:lpstr>
      <vt:lpstr>Optimising Change… </vt:lpstr>
      <vt:lpstr>Acknowledging good practice at UCL… </vt:lpstr>
      <vt:lpstr>Concluding Thought… </vt:lpstr>
    </vt:vector>
  </TitlesOfParts>
  <Company>Durham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Fly: Engaging pedagogically with race and racism in higher education…</dc:title>
  <dc:creator>SASS-VISITOR1, S S.</dc:creator>
  <cp:lastModifiedBy>Sukhi</cp:lastModifiedBy>
  <cp:revision>30</cp:revision>
  <dcterms:created xsi:type="dcterms:W3CDTF">2020-03-09T19:09:58Z</dcterms:created>
  <dcterms:modified xsi:type="dcterms:W3CDTF">2021-03-16T08:16:49Z</dcterms:modified>
</cp:coreProperties>
</file>