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454" r:id="rId6"/>
    <p:sldId id="456" r:id="rId7"/>
    <p:sldId id="259" r:id="rId8"/>
    <p:sldId id="448" r:id="rId9"/>
    <p:sldId id="449" r:id="rId10"/>
    <p:sldId id="447" r:id="rId11"/>
    <p:sldId id="265" r:id="rId12"/>
    <p:sldId id="282" r:id="rId13"/>
    <p:sldId id="279" r:id="rId14"/>
    <p:sldId id="451" r:id="rId15"/>
    <p:sldId id="306" r:id="rId16"/>
    <p:sldId id="4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064E0A5-DBCC-487E-B91E-8E95EEC13003}">
          <p14:sldIdLst>
            <p14:sldId id="454"/>
            <p14:sldId id="456"/>
          </p14:sldIdLst>
        </p14:section>
        <p14:section name="Carbon &amp; Plant-led Eating" id="{A70F6789-2DB2-41D2-BCAF-24182361CB59}">
          <p14:sldIdLst>
            <p14:sldId id="259"/>
            <p14:sldId id="448"/>
            <p14:sldId id="449"/>
          </p14:sldIdLst>
        </p14:section>
        <p14:section name="Waste Management" id="{99FFDE71-17A1-4881-BA09-BA5AB142DC7A}">
          <p14:sldIdLst>
            <p14:sldId id="447"/>
          </p14:sldIdLst>
        </p14:section>
        <p14:section name="Single Use Plastics" id="{82983C7A-CC2F-4942-A63B-9ACC31F3706D}">
          <p14:sldIdLst>
            <p14:sldId id="265"/>
          </p14:sldIdLst>
        </p14:section>
        <p14:section name="Disposables" id="{605D5B31-6709-43ED-B4EF-6DFB56A583ED}">
          <p14:sldIdLst>
            <p14:sldId id="282"/>
            <p14:sldId id="279"/>
          </p14:sldIdLst>
        </p14:section>
        <p14:section name="Fairtrade" id="{E7BBDDCF-9BBD-4D58-986F-CB25458C82BA}">
          <p14:sldIdLst>
            <p14:sldId id="451"/>
          </p14:sldIdLst>
        </p14:section>
        <p14:section name="Training" id="{E8F1F8E7-8FD6-4CA5-BC37-8689531E1FD3}">
          <p14:sldIdLst>
            <p14:sldId id="306"/>
          </p14:sldIdLst>
        </p14:section>
        <p14:section name="Contact Us" id="{8232D690-019E-458C-BE87-C5B9EA8EBEBF}">
          <p14:sldIdLst>
            <p14:sldId id="4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Rayner-Law" initials="RRL" lastIdx="3" clrIdx="0">
    <p:extLst>
      <p:ext uri="{19B8F6BF-5375-455C-9EA6-DF929625EA0E}">
        <p15:presenceInfo xmlns:p15="http://schemas.microsoft.com/office/powerpoint/2012/main" userId="S::Rosie.RaynerLaw@chandcogroup.com::5c6a677a-db97-4f6e-adc1-1d85e56cc0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FEE28-B880-474E-91C3-A2805D17C4BB}" v="9" dt="2021-05-06T12:12:45.502"/>
    <p1510:client id="{FA07FCC6-A64C-443D-BC9F-D781D4A4F615}" v="1" dt="2021-05-06T12:18:14.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3A3-8B03-4AB8-8A6B-1AB60CCF55E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B01E229-0F9B-493D-8170-EA3A01DF9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1BF3049B-A213-4DD8-B857-F3071AD99D02}"/>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5" name="Footer Placeholder 4">
            <a:extLst>
              <a:ext uri="{FF2B5EF4-FFF2-40B4-BE49-F238E27FC236}">
                <a16:creationId xmlns:a16="http://schemas.microsoft.com/office/drawing/2014/main" id="{29ECC49D-0992-4483-A656-68AFD48DB5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3202E-0882-48D0-97EB-1BD8DF52F502}"/>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49226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8622-B2F1-47E3-BF14-F2C5525E87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ADCBD1-87CB-413C-9E5A-040B1056D7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203196-480D-4679-93DE-1F34D0A518D2}"/>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5" name="Footer Placeholder 4">
            <a:extLst>
              <a:ext uri="{FF2B5EF4-FFF2-40B4-BE49-F238E27FC236}">
                <a16:creationId xmlns:a16="http://schemas.microsoft.com/office/drawing/2014/main" id="{68B6B066-B3C1-4545-93DC-C74A34D90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7AF3C-464E-422F-9A1E-C4E3662AA187}"/>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387238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E46D5-7352-4C9D-B48A-1D4A880285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9A55B0-23D1-4FF0-9ABF-5C5A6713D5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02A4EB-B21F-4C53-A710-69BC942A8F9B}"/>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5" name="Footer Placeholder 4">
            <a:extLst>
              <a:ext uri="{FF2B5EF4-FFF2-40B4-BE49-F238E27FC236}">
                <a16:creationId xmlns:a16="http://schemas.microsoft.com/office/drawing/2014/main" id="{97B9A942-EB5C-4C84-84EF-F2D1E44F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81374F-E898-434A-BA4E-5A7CD4E8080A}"/>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420153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37111"/>
            <a:ext cx="10363200" cy="1331865"/>
          </a:xfrm>
        </p:spPr>
        <p:txBody>
          <a:bodyPr anchor="t"/>
          <a:lstStyle>
            <a:lvl1pPr algn="ctr">
              <a:defRPr sz="1800" b="1" cap="all">
                <a:latin typeface="Gotham Book" pitchFamily="50" charset="0"/>
                <a:cs typeface="Gotham Book" pitchFamily="50" charset="0"/>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BA7BCF24-C637-4F37-8D9A-1000F6F9A9D6}"/>
              </a:ext>
            </a:extLst>
          </p:cNvPr>
          <p:cNvSpPr>
            <a:spLocks noGrp="1"/>
          </p:cNvSpPr>
          <p:nvPr>
            <p:ph type="dt" sz="half" idx="10"/>
          </p:nvPr>
        </p:nvSpPr>
        <p:spPr/>
        <p:txBody>
          <a:bodyPr/>
          <a:lstStyle>
            <a:lvl1pPr>
              <a:defRPr/>
            </a:lvl1pPr>
          </a:lstStyle>
          <a:p>
            <a:pPr>
              <a:defRPr/>
            </a:pPr>
            <a:fld id="{9517F53D-DB0D-4861-90FB-3247D04CD85D}" type="datetimeFigureOut">
              <a:rPr lang="en-GB"/>
              <a:pPr>
                <a:defRPr/>
              </a:pPr>
              <a:t>10/05/2021</a:t>
            </a:fld>
            <a:endParaRPr lang="en-GB"/>
          </a:p>
        </p:txBody>
      </p:sp>
      <p:sp>
        <p:nvSpPr>
          <p:cNvPr id="5" name="Footer Placeholder 4">
            <a:extLst>
              <a:ext uri="{FF2B5EF4-FFF2-40B4-BE49-F238E27FC236}">
                <a16:creationId xmlns:a16="http://schemas.microsoft.com/office/drawing/2014/main" id="{705A89F7-E3E1-447C-B10D-F53FBF71E5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A8C9708-E34E-45FC-9383-DE4968D122C8}"/>
              </a:ext>
            </a:extLst>
          </p:cNvPr>
          <p:cNvSpPr>
            <a:spLocks noGrp="1"/>
          </p:cNvSpPr>
          <p:nvPr>
            <p:ph type="sldNum" sz="quarter" idx="12"/>
          </p:nvPr>
        </p:nvSpPr>
        <p:spPr/>
        <p:txBody>
          <a:bodyPr/>
          <a:lstStyle>
            <a:lvl1pPr>
              <a:defRPr/>
            </a:lvl1pPr>
          </a:lstStyle>
          <a:p>
            <a:pPr>
              <a:defRPr/>
            </a:pPr>
            <a:fld id="{F8A8FB91-0C88-412B-B70F-41F5EDB94210}" type="slidenum">
              <a:rPr lang="en-GB" altLang="en-US"/>
              <a:pPr>
                <a:defRPr/>
              </a:pPr>
              <a:t>‹#›</a:t>
            </a:fld>
            <a:endParaRPr lang="en-GB" altLang="en-US"/>
          </a:p>
        </p:txBody>
      </p:sp>
      <p:pic>
        <p:nvPicPr>
          <p:cNvPr id="7" name="Picture 6"/>
          <p:cNvPicPr>
            <a:picLocks noChangeAspect="1"/>
          </p:cNvPicPr>
          <p:nvPr userDrawn="1"/>
        </p:nvPicPr>
        <p:blipFill>
          <a:blip r:embed="rId2"/>
          <a:stretch>
            <a:fillRect/>
          </a:stretch>
        </p:blipFill>
        <p:spPr>
          <a:xfrm>
            <a:off x="4358490" y="1700808"/>
            <a:ext cx="3475021" cy="2231329"/>
          </a:xfrm>
          <a:prstGeom prst="rect">
            <a:avLst/>
          </a:prstGeom>
        </p:spPr>
      </p:pic>
    </p:spTree>
    <p:extLst>
      <p:ext uri="{BB962C8B-B14F-4D97-AF65-F5344CB8AC3E}">
        <p14:creationId xmlns:p14="http://schemas.microsoft.com/office/powerpoint/2010/main" val="103796722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784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9996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5430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3926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0745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6068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105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63BB2-3065-4165-9CAA-86CBB93BE4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7978AD-1A64-456B-9419-E8E1BE0D6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48B623-4A37-43D0-9A95-1B64CC0EB45F}"/>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5" name="Footer Placeholder 4">
            <a:extLst>
              <a:ext uri="{FF2B5EF4-FFF2-40B4-BE49-F238E27FC236}">
                <a16:creationId xmlns:a16="http://schemas.microsoft.com/office/drawing/2014/main" id="{DCE33CC2-03FB-46E3-AD18-516EDEB03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31A8D-B3E0-457E-B043-F55D49358082}"/>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3123901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3634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88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8461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91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F9B4-EC63-4BCF-9D20-30BD55D0A3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C19A67-7EDC-40F4-A8A8-F169EFC94A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6DFDBD-3720-4A51-8068-32E47C2258C2}"/>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5" name="Footer Placeholder 4">
            <a:extLst>
              <a:ext uri="{FF2B5EF4-FFF2-40B4-BE49-F238E27FC236}">
                <a16:creationId xmlns:a16="http://schemas.microsoft.com/office/drawing/2014/main" id="{3DABC181-49C1-4903-8784-E8EA7AC29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C9E373-1A77-4AE6-9BC2-F6706A22057D}"/>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79310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8E88-6378-402B-B71A-79E150888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5DD204-7C1C-4DC6-B294-2F15B068C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ABDA42-D69C-420B-B078-E7A92CF087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1A1992-5B8B-4D89-97BE-83D08188FFD3}"/>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6" name="Footer Placeholder 5">
            <a:extLst>
              <a:ext uri="{FF2B5EF4-FFF2-40B4-BE49-F238E27FC236}">
                <a16:creationId xmlns:a16="http://schemas.microsoft.com/office/drawing/2014/main" id="{0C1DA611-451F-4F8C-823A-F612D300C4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EE97F5-4DE7-4112-A542-E1153F0F0FB7}"/>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157488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ADAB-583E-45CF-A1B5-82A23ACDEB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D07F77-9543-4789-AF74-706E553EE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53CDD-B8F9-4ADD-AB6D-021AC899C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96740B-7E83-4EED-A09C-99F17E4BE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17277-623B-4979-8F9E-D3FD943A49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B24116-4E5C-47FF-91EE-ADBCAFDC9376}"/>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8" name="Footer Placeholder 7">
            <a:extLst>
              <a:ext uri="{FF2B5EF4-FFF2-40B4-BE49-F238E27FC236}">
                <a16:creationId xmlns:a16="http://schemas.microsoft.com/office/drawing/2014/main" id="{7AC1571C-7115-469E-8975-55BDD95935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C180AC-8BAE-47F6-BAC6-356F1BC786D3}"/>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199401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B9D5-58EA-4D0F-AA8F-CFADF14B7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5C0A4F-3D2C-4824-9C3F-6DA6F83B1258}"/>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4" name="Footer Placeholder 3">
            <a:extLst>
              <a:ext uri="{FF2B5EF4-FFF2-40B4-BE49-F238E27FC236}">
                <a16:creationId xmlns:a16="http://schemas.microsoft.com/office/drawing/2014/main" id="{1C577612-9A06-436E-955C-09AA8E6488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01FAF7-2AA1-4412-9480-0CA70CFA0E0E}"/>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96964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1FF35-C462-403D-9B66-22BD004DD95F}"/>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3" name="Footer Placeholder 2">
            <a:extLst>
              <a:ext uri="{FF2B5EF4-FFF2-40B4-BE49-F238E27FC236}">
                <a16:creationId xmlns:a16="http://schemas.microsoft.com/office/drawing/2014/main" id="{E34060B4-E6D0-48C3-B7A5-78DE7AFA7A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BF4FBA-E7FB-449F-A389-F8D2A452E151}"/>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253270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4378-EBCD-4356-BD95-974B2B460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1BB98E-77BE-49B1-860B-5B5BEAB72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5A5408-C082-4DC1-AFA2-5539A1696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D1A75-64FB-4437-B69D-A929E0949226}"/>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6" name="Footer Placeholder 5">
            <a:extLst>
              <a:ext uri="{FF2B5EF4-FFF2-40B4-BE49-F238E27FC236}">
                <a16:creationId xmlns:a16="http://schemas.microsoft.com/office/drawing/2014/main" id="{94E2FA9C-6F32-4FB6-9889-7398D7FBAC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2486F1-96D4-4E43-8B0A-79E10D8A08A4}"/>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12707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A351-7797-4DB3-8161-3A0E3696F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54C391-B4C6-4601-85DC-F1CF5054A1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BFBC87-A3EA-442A-B3D4-1090199FF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26B5C-0903-408B-94FD-056C4F828566}"/>
              </a:ext>
            </a:extLst>
          </p:cNvPr>
          <p:cNvSpPr>
            <a:spLocks noGrp="1"/>
          </p:cNvSpPr>
          <p:nvPr>
            <p:ph type="dt" sz="half" idx="10"/>
          </p:nvPr>
        </p:nvSpPr>
        <p:spPr/>
        <p:txBody>
          <a:bodyPr/>
          <a:lstStyle/>
          <a:p>
            <a:fld id="{508A213B-A3F1-471A-A331-6DF0B77EB006}" type="datetimeFigureOut">
              <a:rPr lang="en-GB" smtClean="0"/>
              <a:t>10/05/2021</a:t>
            </a:fld>
            <a:endParaRPr lang="en-GB"/>
          </a:p>
        </p:txBody>
      </p:sp>
      <p:sp>
        <p:nvSpPr>
          <p:cNvPr id="6" name="Footer Placeholder 5">
            <a:extLst>
              <a:ext uri="{FF2B5EF4-FFF2-40B4-BE49-F238E27FC236}">
                <a16:creationId xmlns:a16="http://schemas.microsoft.com/office/drawing/2014/main" id="{55F89519-78AB-402E-9512-553F37FF9B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E58D35-9BFF-4EE4-A5EC-7D1DE0DB54BA}"/>
              </a:ext>
            </a:extLst>
          </p:cNvPr>
          <p:cNvSpPr>
            <a:spLocks noGrp="1"/>
          </p:cNvSpPr>
          <p:nvPr>
            <p:ph type="sldNum" sz="quarter" idx="12"/>
          </p:nvPr>
        </p:nvSpPr>
        <p:spPr/>
        <p:txBody>
          <a:bodyPr/>
          <a:lstStyle/>
          <a:p>
            <a:fld id="{08C9DD31-EAAF-400F-9FE6-199C2A8E84FB}" type="slidenum">
              <a:rPr lang="en-GB" smtClean="0"/>
              <a:t>‹#›</a:t>
            </a:fld>
            <a:endParaRPr lang="en-GB"/>
          </a:p>
        </p:txBody>
      </p:sp>
    </p:spTree>
    <p:extLst>
      <p:ext uri="{BB962C8B-B14F-4D97-AF65-F5344CB8AC3E}">
        <p14:creationId xmlns:p14="http://schemas.microsoft.com/office/powerpoint/2010/main" val="112451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09C7A-11FB-4E70-BD71-B4554D12AE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FCBD19-302F-42C0-855E-421DBC2BD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A41DEE-F01E-4C6D-A1EC-9773391CD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A213B-A3F1-471A-A331-6DF0B77EB006}" type="datetimeFigureOut">
              <a:rPr lang="en-GB" smtClean="0"/>
              <a:t>10/05/2021</a:t>
            </a:fld>
            <a:endParaRPr lang="en-GB"/>
          </a:p>
        </p:txBody>
      </p:sp>
      <p:sp>
        <p:nvSpPr>
          <p:cNvPr id="5" name="Footer Placeholder 4">
            <a:extLst>
              <a:ext uri="{FF2B5EF4-FFF2-40B4-BE49-F238E27FC236}">
                <a16:creationId xmlns:a16="http://schemas.microsoft.com/office/drawing/2014/main" id="{58BF2386-C40D-445B-9FD5-F789D5B16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45FD5E-E670-46A9-8705-304AE16F6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9DD31-EAAF-400F-9FE6-199C2A8E84FB}" type="slidenum">
              <a:rPr lang="en-GB" smtClean="0"/>
              <a:t>‹#›</a:t>
            </a:fld>
            <a:endParaRPr lang="en-GB"/>
          </a:p>
        </p:txBody>
      </p:sp>
    </p:spTree>
    <p:extLst>
      <p:ext uri="{BB962C8B-B14F-4D97-AF65-F5344CB8AC3E}">
        <p14:creationId xmlns:p14="http://schemas.microsoft.com/office/powerpoint/2010/main" val="2412354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63588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stagram.com/foodatucl/" TargetMode="External"/><Relationship Id="rId2" Type="http://schemas.openxmlformats.org/officeDocument/2006/relationships/hyperlink" Target="mailto:Rosie.RaynerLaw@gatherandgather.com" TargetMode="External"/><Relationship Id="rId1" Type="http://schemas.openxmlformats.org/officeDocument/2006/relationships/slideLayout" Target="../slideLayouts/slideLayout2.xml"/><Relationship Id="rId5" Type="http://schemas.openxmlformats.org/officeDocument/2006/relationships/hyperlink" Target="mailto:foodatUCL@gatherandgather.com" TargetMode="External"/><Relationship Id="rId4" Type="http://schemas.openxmlformats.org/officeDocument/2006/relationships/hyperlink" Target="http://www.foodatuc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latin typeface="Gotham Bold"/>
              </a:rPr>
              <a:t>Food &amp; SUSTAINABILITY AT UCL</a:t>
            </a:r>
            <a:r>
              <a:rPr lang="en-GB" sz="2000" dirty="0">
                <a:latin typeface="Gotham Bold" panose="02000804040000020004" pitchFamily="2" charset="0"/>
              </a:rPr>
              <a:t/>
            </a:r>
            <a:br>
              <a:rPr lang="en-GB" sz="2000" dirty="0">
                <a:latin typeface="Gotham Bold" panose="02000804040000020004" pitchFamily="2" charset="0"/>
              </a:rPr>
            </a:br>
            <a:r>
              <a:rPr lang="en-GB" sz="2000" dirty="0">
                <a:latin typeface="Gotham Bold" panose="02000804040000020004" pitchFamily="2" charset="0"/>
              </a:rPr>
              <a:t/>
            </a:r>
            <a:br>
              <a:rPr lang="en-GB" sz="2000" dirty="0">
                <a:latin typeface="Gotham Bold" panose="02000804040000020004" pitchFamily="2" charset="0"/>
              </a:rPr>
            </a:br>
            <a:r>
              <a:rPr lang="en-GB" sz="2000" dirty="0">
                <a:latin typeface="Gotham Bold"/>
              </a:rPr>
              <a:t>Q1 2021 – what we’re doing</a:t>
            </a:r>
            <a:endParaRPr lang="en-GB" sz="1600" dirty="0">
              <a:latin typeface="Gotham Bold" panose="02000804040000020004" pitchFamily="2" charset="0"/>
            </a:endParaRPr>
          </a:p>
        </p:txBody>
      </p:sp>
      <p:sp>
        <p:nvSpPr>
          <p:cNvPr id="3" name="TextBox 2">
            <a:extLst>
              <a:ext uri="{FF2B5EF4-FFF2-40B4-BE49-F238E27FC236}">
                <a16:creationId xmlns:a16="http://schemas.microsoft.com/office/drawing/2014/main" id="{702F16F0-70F8-4EC2-A813-D060928E4D8D}"/>
              </a:ext>
            </a:extLst>
          </p:cNvPr>
          <p:cNvSpPr txBox="1"/>
          <p:nvPr/>
        </p:nvSpPr>
        <p:spPr>
          <a:xfrm>
            <a:off x="4594180" y="6488668"/>
            <a:ext cx="7686261" cy="369332"/>
          </a:xfrm>
          <a:prstGeom prst="rect">
            <a:avLst/>
          </a:prstGeom>
          <a:noFill/>
        </p:spPr>
        <p:txBody>
          <a:bodyPr wrap="square" rtlCol="0">
            <a:spAutoFit/>
          </a:bodyPr>
          <a:lstStyle/>
          <a:p>
            <a:r>
              <a:rPr lang="en-GB" dirty="0"/>
              <a:t>Compiled April 2021 by Rosie Rayner-Law, Sustainability Manager</a:t>
            </a:r>
          </a:p>
        </p:txBody>
      </p:sp>
    </p:spTree>
    <p:extLst>
      <p:ext uri="{BB962C8B-B14F-4D97-AF65-F5344CB8AC3E}">
        <p14:creationId xmlns:p14="http://schemas.microsoft.com/office/powerpoint/2010/main" val="115581194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9D25-768B-4CC2-9C35-23FD04FA3058}"/>
              </a:ext>
            </a:extLst>
          </p:cNvPr>
          <p:cNvSpPr>
            <a:spLocks noGrp="1"/>
          </p:cNvSpPr>
          <p:nvPr>
            <p:ph type="title"/>
          </p:nvPr>
        </p:nvSpPr>
        <p:spPr>
          <a:xfrm>
            <a:off x="481013" y="3752849"/>
            <a:ext cx="3290887" cy="2452687"/>
          </a:xfrm>
        </p:spPr>
        <p:txBody>
          <a:bodyPr anchor="ctr">
            <a:normAutofit/>
          </a:bodyPr>
          <a:lstStyle/>
          <a:p>
            <a:pPr algn="ctr"/>
            <a:r>
              <a:rPr lang="en-GB" sz="3600" dirty="0"/>
              <a:t>Fairtrade</a:t>
            </a:r>
          </a:p>
        </p:txBody>
      </p:sp>
      <p:pic>
        <p:nvPicPr>
          <p:cNvPr id="10242" name="Picture 2" descr="Fairtrade Fortnight: 25 February – 10 March | Bournemouth University">
            <a:extLst>
              <a:ext uri="{FF2B5EF4-FFF2-40B4-BE49-F238E27FC236}">
                <a16:creationId xmlns:a16="http://schemas.microsoft.com/office/drawing/2014/main" id="{B870A0C1-5674-47AD-A19B-39B49BC6F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90" b="2921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1CBE63-F005-4641-9912-A006883B8840}"/>
              </a:ext>
            </a:extLst>
          </p:cNvPr>
          <p:cNvSpPr>
            <a:spLocks noGrp="1"/>
          </p:cNvSpPr>
          <p:nvPr>
            <p:ph idx="1"/>
          </p:nvPr>
        </p:nvSpPr>
        <p:spPr>
          <a:xfrm>
            <a:off x="4225574" y="3943350"/>
            <a:ext cx="7485413" cy="2452687"/>
          </a:xfrm>
        </p:spPr>
        <p:txBody>
          <a:bodyPr anchor="ctr">
            <a:normAutofit fontScale="92500"/>
          </a:bodyPr>
          <a:lstStyle/>
          <a:p>
            <a:r>
              <a:rPr lang="en-GB" sz="2400" dirty="0"/>
              <a:t>We include Fairtrade products (or better) across chocolate, tea, coffee, sugar and bananas</a:t>
            </a:r>
          </a:p>
          <a:p>
            <a:endParaRPr lang="en-GB" sz="2400" dirty="0"/>
          </a:p>
          <a:p>
            <a:r>
              <a:rPr lang="en-GB" sz="2400" dirty="0"/>
              <a:t>We took part in Fairtrade Fortnight by offering promotions on Fairtrade products and running engagement competitions on our social media</a:t>
            </a:r>
          </a:p>
        </p:txBody>
      </p:sp>
    </p:spTree>
    <p:extLst>
      <p:ext uri="{BB962C8B-B14F-4D97-AF65-F5344CB8AC3E}">
        <p14:creationId xmlns:p14="http://schemas.microsoft.com/office/powerpoint/2010/main" val="203718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The Value Of Employee Training - eLearning Industry">
            <a:extLst>
              <a:ext uri="{FF2B5EF4-FFF2-40B4-BE49-F238E27FC236}">
                <a16:creationId xmlns:a16="http://schemas.microsoft.com/office/drawing/2014/main" id="{746EA1F1-BF4E-48AA-85FB-0914A072AE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9"/>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A5AE13-3109-44F9-8CB6-61674C739154}"/>
              </a:ext>
            </a:extLst>
          </p:cNvPr>
          <p:cNvSpPr>
            <a:spLocks noGrp="1"/>
          </p:cNvSpPr>
          <p:nvPr>
            <p:ph type="title"/>
          </p:nvPr>
        </p:nvSpPr>
        <p:spPr>
          <a:xfrm>
            <a:off x="618062" y="4185749"/>
            <a:ext cx="9265771" cy="622836"/>
          </a:xfrm>
        </p:spPr>
        <p:txBody>
          <a:bodyPr>
            <a:normAutofit/>
          </a:bodyPr>
          <a:lstStyle/>
          <a:p>
            <a:r>
              <a:rPr lang="en-GB" sz="3600"/>
              <a:t>Training Our Staff</a:t>
            </a:r>
          </a:p>
        </p:txBody>
      </p:sp>
      <p:sp>
        <p:nvSpPr>
          <p:cNvPr id="3" name="Content Placeholder 2">
            <a:extLst>
              <a:ext uri="{FF2B5EF4-FFF2-40B4-BE49-F238E27FC236}">
                <a16:creationId xmlns:a16="http://schemas.microsoft.com/office/drawing/2014/main" id="{BAE01755-D3EA-45AC-9F87-F5786063F3A0}"/>
              </a:ext>
            </a:extLst>
          </p:cNvPr>
          <p:cNvSpPr>
            <a:spLocks noGrp="1"/>
          </p:cNvSpPr>
          <p:nvPr>
            <p:ph idx="1"/>
          </p:nvPr>
        </p:nvSpPr>
        <p:spPr>
          <a:xfrm>
            <a:off x="618063" y="4856921"/>
            <a:ext cx="9565028" cy="1249240"/>
          </a:xfrm>
        </p:spPr>
        <p:txBody>
          <a:bodyPr>
            <a:normAutofit fontScale="85000" lnSpcReduction="10000"/>
          </a:bodyPr>
          <a:lstStyle/>
          <a:p>
            <a:r>
              <a:rPr lang="en-GB" sz="1800" dirty="0"/>
              <a:t>All our staff are undergoing return-to-work training which includes sustainability training</a:t>
            </a:r>
          </a:p>
          <a:p>
            <a:r>
              <a:rPr lang="en-GB" sz="1800" dirty="0"/>
              <a:t>They’ll be trained on basic environmental issues like climate change &amp; plant-based eating</a:t>
            </a:r>
          </a:p>
          <a:p>
            <a:r>
              <a:rPr lang="en-GB" sz="1800" dirty="0"/>
              <a:t>Our aim is to have a team that is passionate about UCL’s sustainability aims and who are armed with knowledge to take into their own lives at home</a:t>
            </a:r>
          </a:p>
        </p:txBody>
      </p:sp>
    </p:spTree>
    <p:extLst>
      <p:ext uri="{BB962C8B-B14F-4D97-AF65-F5344CB8AC3E}">
        <p14:creationId xmlns:p14="http://schemas.microsoft.com/office/powerpoint/2010/main" val="11520835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8C44-EDEB-4DB6-917D-FE8128DFE0B2}"/>
              </a:ext>
            </a:extLst>
          </p:cNvPr>
          <p:cNvSpPr>
            <a:spLocks noGrp="1"/>
          </p:cNvSpPr>
          <p:nvPr>
            <p:ph type="title"/>
          </p:nvPr>
        </p:nvSpPr>
        <p:spPr/>
        <p:txBody>
          <a:bodyPr/>
          <a:lstStyle/>
          <a:p>
            <a:r>
              <a:rPr lang="en-GB" dirty="0"/>
              <a:t>How to find out more &amp; contact us</a:t>
            </a:r>
          </a:p>
        </p:txBody>
      </p:sp>
      <p:sp>
        <p:nvSpPr>
          <p:cNvPr id="3" name="Content Placeholder 2">
            <a:extLst>
              <a:ext uri="{FF2B5EF4-FFF2-40B4-BE49-F238E27FC236}">
                <a16:creationId xmlns:a16="http://schemas.microsoft.com/office/drawing/2014/main" id="{8902586C-795B-45C6-B9F4-D1E2BF86D8BE}"/>
              </a:ext>
            </a:extLst>
          </p:cNvPr>
          <p:cNvSpPr>
            <a:spLocks noGrp="1"/>
          </p:cNvSpPr>
          <p:nvPr>
            <p:ph idx="1"/>
          </p:nvPr>
        </p:nvSpPr>
        <p:spPr/>
        <p:txBody>
          <a:bodyPr/>
          <a:lstStyle/>
          <a:p>
            <a:r>
              <a:rPr lang="en-GB" dirty="0"/>
              <a:t>Rosie Rayner-Law – Sustainability Manager</a:t>
            </a:r>
          </a:p>
          <a:p>
            <a:pPr lvl="1"/>
            <a:r>
              <a:rPr lang="en-GB" dirty="0">
                <a:hlinkClick r:id="rId2"/>
              </a:rPr>
              <a:t>Rosie.RaynerLaw@gatherandgather.com</a:t>
            </a:r>
            <a:endParaRPr lang="en-GB" dirty="0"/>
          </a:p>
          <a:p>
            <a:pPr lvl="1"/>
            <a:r>
              <a:rPr lang="en-GB" dirty="0"/>
              <a:t>Instagram: @RosieUCLFood</a:t>
            </a:r>
          </a:p>
          <a:p>
            <a:pPr lvl="1"/>
            <a:endParaRPr lang="en-GB" dirty="0"/>
          </a:p>
          <a:p>
            <a:r>
              <a:rPr lang="en-GB" dirty="0"/>
              <a:t>Our Instagram: @</a:t>
            </a:r>
            <a:r>
              <a:rPr lang="en-GB" dirty="0">
                <a:hlinkClick r:id="rId3"/>
              </a:rPr>
              <a:t>FoodatUCL</a:t>
            </a:r>
            <a:endParaRPr lang="en-GB" dirty="0"/>
          </a:p>
          <a:p>
            <a:endParaRPr lang="en-GB" dirty="0"/>
          </a:p>
          <a:p>
            <a:r>
              <a:rPr lang="en-GB" dirty="0"/>
              <a:t>Our website: </a:t>
            </a:r>
            <a:r>
              <a:rPr lang="en-GB" dirty="0">
                <a:hlinkClick r:id="rId4"/>
              </a:rPr>
              <a:t>www.foodatucl.com</a:t>
            </a:r>
            <a:endParaRPr lang="en-GB" dirty="0"/>
          </a:p>
          <a:p>
            <a:endParaRPr lang="en-GB" dirty="0"/>
          </a:p>
          <a:p>
            <a:r>
              <a:rPr lang="en-GB" dirty="0"/>
              <a:t>Our email: </a:t>
            </a:r>
            <a:r>
              <a:rPr lang="en-GB" dirty="0">
                <a:hlinkClick r:id="rId5"/>
              </a:rPr>
              <a:t>foodatUCL@gatherandgather.com</a:t>
            </a:r>
            <a:endParaRPr lang="en-GB" dirty="0"/>
          </a:p>
        </p:txBody>
      </p:sp>
    </p:spTree>
    <p:extLst>
      <p:ext uri="{BB962C8B-B14F-4D97-AF65-F5344CB8AC3E}">
        <p14:creationId xmlns:p14="http://schemas.microsoft.com/office/powerpoint/2010/main" val="65744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77E248-6B4D-4119-88C1-758639722421}"/>
              </a:ext>
            </a:extLst>
          </p:cNvPr>
          <p:cNvSpPr>
            <a:spLocks noGrp="1"/>
          </p:cNvSpPr>
          <p:nvPr>
            <p:ph type="title"/>
          </p:nvPr>
        </p:nvSpPr>
        <p:spPr/>
        <p:txBody>
          <a:bodyPr/>
          <a:lstStyle/>
          <a:p>
            <a:r>
              <a:rPr lang="en-GB" dirty="0"/>
              <a:t>Who are we?</a:t>
            </a:r>
          </a:p>
        </p:txBody>
      </p:sp>
      <p:sp>
        <p:nvSpPr>
          <p:cNvPr id="4" name="Content Placeholder 3">
            <a:extLst>
              <a:ext uri="{FF2B5EF4-FFF2-40B4-BE49-F238E27FC236}">
                <a16:creationId xmlns:a16="http://schemas.microsoft.com/office/drawing/2014/main" id="{52B94ECD-5D8E-442F-A4D7-64BF59661946}"/>
              </a:ext>
            </a:extLst>
          </p:cNvPr>
          <p:cNvSpPr>
            <a:spLocks noGrp="1"/>
          </p:cNvSpPr>
          <p:nvPr>
            <p:ph idx="1"/>
          </p:nvPr>
        </p:nvSpPr>
        <p:spPr/>
        <p:txBody>
          <a:bodyPr>
            <a:normAutofit lnSpcReduction="10000"/>
          </a:bodyPr>
          <a:lstStyle/>
          <a:p>
            <a:r>
              <a:rPr lang="en-GB" dirty="0"/>
              <a:t>We’re </a:t>
            </a:r>
            <a:r>
              <a:rPr lang="en-GB" b="1" dirty="0"/>
              <a:t>Gather &amp; Gather </a:t>
            </a:r>
            <a:r>
              <a:rPr lang="en-GB" dirty="0"/>
              <a:t>and we deliver the catering across UCL, including Bloomsbury campus, Institute of Education, Institute of Child Health, School of Pharmacy and catered residencies</a:t>
            </a:r>
          </a:p>
          <a:p>
            <a:endParaRPr lang="en-GB" dirty="0"/>
          </a:p>
          <a:p>
            <a:r>
              <a:rPr lang="en-GB" dirty="0"/>
              <a:t>Our parent company is </a:t>
            </a:r>
            <a:r>
              <a:rPr lang="en-GB" dirty="0" err="1"/>
              <a:t>CH&amp;Co</a:t>
            </a:r>
            <a:r>
              <a:rPr lang="en-GB" dirty="0"/>
              <a:t>, a large contract caterer who work across a range of places including education and workplaces</a:t>
            </a:r>
          </a:p>
          <a:p>
            <a:endParaRPr lang="en-GB" dirty="0"/>
          </a:p>
          <a:p>
            <a:r>
              <a:rPr lang="en-GB" dirty="0"/>
              <a:t>We took over the contract at the beginning of the year</a:t>
            </a:r>
          </a:p>
        </p:txBody>
      </p:sp>
    </p:spTree>
    <p:extLst>
      <p:ext uri="{BB962C8B-B14F-4D97-AF65-F5344CB8AC3E}">
        <p14:creationId xmlns:p14="http://schemas.microsoft.com/office/powerpoint/2010/main" val="250186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F4B92B-3E28-4B50-A90B-F5910A8DDD5F}"/>
              </a:ext>
            </a:extLst>
          </p:cNvPr>
          <p:cNvPicPr>
            <a:picLocks noChangeAspect="1"/>
          </p:cNvPicPr>
          <p:nvPr/>
        </p:nvPicPr>
        <p:blipFill>
          <a:blip r:embed="rId2"/>
          <a:stretch>
            <a:fillRect/>
          </a:stretch>
        </p:blipFill>
        <p:spPr>
          <a:xfrm>
            <a:off x="10256825" y="1"/>
            <a:ext cx="1935175" cy="2195512"/>
          </a:xfrm>
          <a:prstGeom prst="rect">
            <a:avLst/>
          </a:prstGeom>
        </p:spPr>
      </p:pic>
      <p:sp>
        <p:nvSpPr>
          <p:cNvPr id="2" name="Title 1">
            <a:extLst>
              <a:ext uri="{FF2B5EF4-FFF2-40B4-BE49-F238E27FC236}">
                <a16:creationId xmlns:a16="http://schemas.microsoft.com/office/drawing/2014/main" id="{8CBAD24E-3D6A-4E8C-BF7D-54374D16DE7D}"/>
              </a:ext>
            </a:extLst>
          </p:cNvPr>
          <p:cNvSpPr>
            <a:spLocks noGrp="1"/>
          </p:cNvSpPr>
          <p:nvPr>
            <p:ph type="title"/>
          </p:nvPr>
        </p:nvSpPr>
        <p:spPr>
          <a:xfrm>
            <a:off x="838200" y="365125"/>
            <a:ext cx="10858500" cy="1325563"/>
          </a:xfrm>
        </p:spPr>
        <p:txBody>
          <a:bodyPr/>
          <a:lstStyle/>
          <a:p>
            <a:r>
              <a:rPr lang="en-GB" dirty="0"/>
              <a:t>Carbon Labelling</a:t>
            </a:r>
          </a:p>
        </p:txBody>
      </p:sp>
      <p:sp>
        <p:nvSpPr>
          <p:cNvPr id="3" name="Content Placeholder 2">
            <a:extLst>
              <a:ext uri="{FF2B5EF4-FFF2-40B4-BE49-F238E27FC236}">
                <a16:creationId xmlns:a16="http://schemas.microsoft.com/office/drawing/2014/main" id="{FB14BEAC-F9D1-43C9-85B7-AE7D6052C8F0}"/>
              </a:ext>
            </a:extLst>
          </p:cNvPr>
          <p:cNvSpPr>
            <a:spLocks noGrp="1"/>
          </p:cNvSpPr>
          <p:nvPr>
            <p:ph idx="1"/>
          </p:nvPr>
        </p:nvSpPr>
        <p:spPr>
          <a:xfrm>
            <a:off x="838200" y="1825625"/>
            <a:ext cx="10553075" cy="4351338"/>
          </a:xfrm>
        </p:spPr>
        <p:txBody>
          <a:bodyPr/>
          <a:lstStyle/>
          <a:p>
            <a:r>
              <a:rPr lang="en-GB" dirty="0"/>
              <a:t>We’ve partnered with </a:t>
            </a:r>
            <a:r>
              <a:rPr lang="en-GB" b="1" dirty="0" err="1"/>
              <a:t>Foodsteps</a:t>
            </a:r>
            <a:r>
              <a:rPr lang="en-GB" dirty="0"/>
              <a:t> to do the number crunching for us on the carbon cost of our dishes</a:t>
            </a:r>
          </a:p>
          <a:p>
            <a:r>
              <a:rPr lang="en-GB" dirty="0"/>
              <a:t>I’ll allow us to create labels for dishes, allowing you to know the carbon cost of the food you’re choosing</a:t>
            </a:r>
          </a:p>
          <a:p>
            <a:r>
              <a:rPr lang="en-GB" dirty="0"/>
              <a:t>It gives us good data to track the carbon of our dishes, allowing us to work out our emissions</a:t>
            </a:r>
          </a:p>
          <a:p>
            <a:endParaRPr lang="en-GB" dirty="0"/>
          </a:p>
        </p:txBody>
      </p:sp>
      <p:pic>
        <p:nvPicPr>
          <p:cNvPr id="5" name="Picture 4">
            <a:extLst>
              <a:ext uri="{FF2B5EF4-FFF2-40B4-BE49-F238E27FC236}">
                <a16:creationId xmlns:a16="http://schemas.microsoft.com/office/drawing/2014/main" id="{9AB92438-8695-49CE-9070-3C61FC4259C2}"/>
              </a:ext>
            </a:extLst>
          </p:cNvPr>
          <p:cNvPicPr>
            <a:picLocks noChangeAspect="1"/>
          </p:cNvPicPr>
          <p:nvPr/>
        </p:nvPicPr>
        <p:blipFill>
          <a:blip r:embed="rId3"/>
          <a:stretch>
            <a:fillRect/>
          </a:stretch>
        </p:blipFill>
        <p:spPr>
          <a:xfrm>
            <a:off x="1485900" y="4797425"/>
            <a:ext cx="9220200" cy="1514475"/>
          </a:xfrm>
          <a:prstGeom prst="rect">
            <a:avLst/>
          </a:prstGeom>
        </p:spPr>
      </p:pic>
    </p:spTree>
    <p:extLst>
      <p:ext uri="{BB962C8B-B14F-4D97-AF65-F5344CB8AC3E}">
        <p14:creationId xmlns:p14="http://schemas.microsoft.com/office/powerpoint/2010/main" val="85299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6FAD-9C67-4BA4-8504-F84932B5B665}"/>
              </a:ext>
            </a:extLst>
          </p:cNvPr>
          <p:cNvSpPr>
            <a:spLocks noGrp="1"/>
          </p:cNvSpPr>
          <p:nvPr>
            <p:ph type="title"/>
          </p:nvPr>
        </p:nvSpPr>
        <p:spPr>
          <a:xfrm>
            <a:off x="4965430" y="629268"/>
            <a:ext cx="6586491" cy="1286160"/>
          </a:xfrm>
        </p:spPr>
        <p:txBody>
          <a:bodyPr anchor="b">
            <a:normAutofit/>
          </a:bodyPr>
          <a:lstStyle/>
          <a:p>
            <a:r>
              <a:rPr lang="en-GB" dirty="0"/>
              <a:t>Plant-based Eating</a:t>
            </a:r>
          </a:p>
        </p:txBody>
      </p:sp>
      <p:sp>
        <p:nvSpPr>
          <p:cNvPr id="3" name="Content Placeholder 2">
            <a:extLst>
              <a:ext uri="{FF2B5EF4-FFF2-40B4-BE49-F238E27FC236}">
                <a16:creationId xmlns:a16="http://schemas.microsoft.com/office/drawing/2014/main" id="{583702EE-0560-4816-847A-D891E110E099}"/>
              </a:ext>
            </a:extLst>
          </p:cNvPr>
          <p:cNvSpPr>
            <a:spLocks noGrp="1"/>
          </p:cNvSpPr>
          <p:nvPr>
            <p:ph idx="1"/>
          </p:nvPr>
        </p:nvSpPr>
        <p:spPr>
          <a:xfrm>
            <a:off x="4965431" y="2438400"/>
            <a:ext cx="6586489" cy="3785419"/>
          </a:xfrm>
        </p:spPr>
        <p:txBody>
          <a:bodyPr>
            <a:normAutofit/>
          </a:bodyPr>
          <a:lstStyle/>
          <a:p>
            <a:r>
              <a:rPr lang="en-GB" sz="2400" dirty="0"/>
              <a:t>We’re offering plant-based options across our range – there’ll always be plenty of choice</a:t>
            </a:r>
          </a:p>
          <a:p>
            <a:r>
              <a:rPr lang="en-GB" sz="2400" dirty="0"/>
              <a:t>We’re making sure our plant-based options are competitively priced against meat-based dishes, to encourage higher uptake of plant-based dishes</a:t>
            </a:r>
          </a:p>
          <a:p>
            <a:r>
              <a:rPr lang="en-GB" sz="2400" dirty="0"/>
              <a:t>We’re offering both healthy and treat options so you can always have what you fancy </a:t>
            </a:r>
          </a:p>
        </p:txBody>
      </p:sp>
      <p:pic>
        <p:nvPicPr>
          <p:cNvPr id="5" name="Picture 4">
            <a:extLst>
              <a:ext uri="{FF2B5EF4-FFF2-40B4-BE49-F238E27FC236}">
                <a16:creationId xmlns:a16="http://schemas.microsoft.com/office/drawing/2014/main" id="{B442AF72-3531-4D17-BD62-881B791E7236}"/>
              </a:ext>
            </a:extLst>
          </p:cNvPr>
          <p:cNvPicPr>
            <a:picLocks noChangeAspect="1"/>
          </p:cNvPicPr>
          <p:nvPr/>
        </p:nvPicPr>
        <p:blipFill rotWithShape="1">
          <a:blip r:embed="rId2"/>
          <a:srcRect l="6491" r="515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2D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97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F3FB8-9F23-404E-A48B-B0D716E2C8D7}"/>
              </a:ext>
            </a:extLst>
          </p:cNvPr>
          <p:cNvSpPr>
            <a:spLocks noGrp="1"/>
          </p:cNvSpPr>
          <p:nvPr>
            <p:ph type="title"/>
          </p:nvPr>
        </p:nvSpPr>
        <p:spPr>
          <a:xfrm>
            <a:off x="572493" y="238539"/>
            <a:ext cx="11018520" cy="1434415"/>
          </a:xfrm>
        </p:spPr>
        <p:txBody>
          <a:bodyPr anchor="b">
            <a:normAutofit/>
          </a:bodyPr>
          <a:lstStyle/>
          <a:p>
            <a:r>
              <a:rPr lang="en-GB" sz="5400"/>
              <a:t>Powered by Plants</a:t>
            </a:r>
          </a:p>
        </p:txBody>
      </p:sp>
      <p:sp>
        <p:nvSpPr>
          <p:cNvPr id="309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F08546-8D69-4495-9FA4-45D3259AA243}"/>
              </a:ext>
            </a:extLst>
          </p:cNvPr>
          <p:cNvSpPr>
            <a:spLocks noGrp="1"/>
          </p:cNvSpPr>
          <p:nvPr>
            <p:ph idx="1"/>
          </p:nvPr>
        </p:nvSpPr>
        <p:spPr>
          <a:xfrm>
            <a:off x="572493" y="2071316"/>
            <a:ext cx="6713552" cy="4119172"/>
          </a:xfrm>
        </p:spPr>
        <p:txBody>
          <a:bodyPr anchor="t">
            <a:normAutofit/>
          </a:bodyPr>
          <a:lstStyle/>
          <a:p>
            <a:r>
              <a:rPr lang="en-GB" sz="2200" dirty="0"/>
              <a:t>We’ll be broadening the </a:t>
            </a:r>
            <a:r>
              <a:rPr lang="en-GB" sz="2200" u="sng" dirty="0"/>
              <a:t>#PoweredByPlants </a:t>
            </a:r>
            <a:r>
              <a:rPr lang="en-GB" sz="2200" dirty="0"/>
              <a:t>initiative spearheaded by departments within the university</a:t>
            </a:r>
          </a:p>
          <a:p>
            <a:endParaRPr lang="en-GB" sz="2200" dirty="0"/>
          </a:p>
          <a:p>
            <a:r>
              <a:rPr lang="en-GB" sz="2200" dirty="0"/>
              <a:t>This means our standard hospitality offer will be 100% veggie and vegan (veg-led)</a:t>
            </a:r>
          </a:p>
          <a:p>
            <a:endParaRPr lang="en-GB" sz="2200" dirty="0"/>
          </a:p>
          <a:p>
            <a:r>
              <a:rPr lang="en-GB" sz="2200" dirty="0"/>
              <a:t>It doesn’t mean that you won’t be able to order hospitality that contains meat and fish, but it will be a special request</a:t>
            </a:r>
          </a:p>
        </p:txBody>
      </p:sp>
      <p:pic>
        <p:nvPicPr>
          <p:cNvPr id="4" name="Picture 4" descr="UCL: Powered by Plants | Sustainable UCL - UCL – University College London">
            <a:extLst>
              <a:ext uri="{FF2B5EF4-FFF2-40B4-BE49-F238E27FC236}">
                <a16:creationId xmlns:a16="http://schemas.microsoft.com/office/drawing/2014/main" id="{0DB51621-F3F0-4AF5-AC39-BCC882826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293" y="207131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1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7AFB9A-7364-478C-B48B-8523CDD9AE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36678033-86B6-40E6-BE90-78D8ED4E3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D2542E1A-076E-4A34-BB67-2BF961754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2AC5A6-B723-447C-BC30-B1F73CC6275C}"/>
              </a:ext>
            </a:extLst>
          </p:cNvPr>
          <p:cNvSpPr>
            <a:spLocks noGrp="1"/>
          </p:cNvSpPr>
          <p:nvPr>
            <p:ph type="title"/>
          </p:nvPr>
        </p:nvSpPr>
        <p:spPr>
          <a:xfrm>
            <a:off x="438913" y="859536"/>
            <a:ext cx="4832802" cy="1243584"/>
          </a:xfrm>
        </p:spPr>
        <p:txBody>
          <a:bodyPr>
            <a:normAutofit/>
          </a:bodyPr>
          <a:lstStyle/>
          <a:p>
            <a:r>
              <a:rPr lang="en-GB" sz="4000" dirty="0"/>
              <a:t>Waste Management</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A68290-6581-4F35-9A4A-CB1BB83C4E77}"/>
              </a:ext>
            </a:extLst>
          </p:cNvPr>
          <p:cNvSpPr>
            <a:spLocks noGrp="1"/>
          </p:cNvSpPr>
          <p:nvPr>
            <p:ph idx="1"/>
          </p:nvPr>
        </p:nvSpPr>
        <p:spPr>
          <a:xfrm>
            <a:off x="438912" y="2512611"/>
            <a:ext cx="4832803" cy="3664351"/>
          </a:xfrm>
        </p:spPr>
        <p:txBody>
          <a:bodyPr>
            <a:normAutofit fontScale="92500"/>
          </a:bodyPr>
          <a:lstStyle/>
          <a:p>
            <a:r>
              <a:rPr lang="en-GB" dirty="0"/>
              <a:t>Winnow allows us to track our food waste both in the kitchen and from unserved food</a:t>
            </a:r>
          </a:p>
          <a:p>
            <a:r>
              <a:rPr lang="en-GB" dirty="0"/>
              <a:t>We’ll understand how to reduce it by 10% by the end of the year</a:t>
            </a:r>
          </a:p>
          <a:p>
            <a:r>
              <a:rPr lang="en-GB" dirty="0"/>
              <a:t>We’re working to get Too Good To Go set up again, which will allow us to redistribute unserved meals</a:t>
            </a:r>
          </a:p>
        </p:txBody>
      </p:sp>
      <p:pic>
        <p:nvPicPr>
          <p:cNvPr id="7170" name="Picture 2" descr="Media - Winnow Solutions">
            <a:extLst>
              <a:ext uri="{FF2B5EF4-FFF2-40B4-BE49-F238E27FC236}">
                <a16:creationId xmlns:a16="http://schemas.microsoft.com/office/drawing/2014/main" id="{1F0975CD-1091-4489-8B5C-3A7BFFDA1F7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6617368" y="1648348"/>
            <a:ext cx="5135719" cy="11100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oo Good To Go">
            <a:extLst>
              <a:ext uri="{FF2B5EF4-FFF2-40B4-BE49-F238E27FC236}">
                <a16:creationId xmlns:a16="http://schemas.microsoft.com/office/drawing/2014/main" id="{DBC67C08-2AA0-42C5-9BCE-95780CD6ED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33" t="9354" r="28083" b="7639"/>
          <a:stretch/>
        </p:blipFill>
        <p:spPr bwMode="auto">
          <a:xfrm>
            <a:off x="7592330" y="3233534"/>
            <a:ext cx="3185793" cy="314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0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6905-401D-4439-8FC0-060EDFE0B4F3}"/>
              </a:ext>
            </a:extLst>
          </p:cNvPr>
          <p:cNvSpPr>
            <a:spLocks noGrp="1"/>
          </p:cNvSpPr>
          <p:nvPr>
            <p:ph type="title"/>
          </p:nvPr>
        </p:nvSpPr>
        <p:spPr>
          <a:xfrm>
            <a:off x="481013" y="3752849"/>
            <a:ext cx="3290887" cy="2452687"/>
          </a:xfrm>
        </p:spPr>
        <p:txBody>
          <a:bodyPr anchor="ctr">
            <a:normAutofit/>
          </a:bodyPr>
          <a:lstStyle/>
          <a:p>
            <a:r>
              <a:rPr lang="en-GB" sz="3600"/>
              <a:t>Single-Use Plastic Reduction</a:t>
            </a:r>
          </a:p>
        </p:txBody>
      </p:sp>
      <p:pic>
        <p:nvPicPr>
          <p:cNvPr id="5" name="Picture 4">
            <a:extLst>
              <a:ext uri="{FF2B5EF4-FFF2-40B4-BE49-F238E27FC236}">
                <a16:creationId xmlns:a16="http://schemas.microsoft.com/office/drawing/2014/main" id="{D3B5A3B9-ABD6-4B92-820E-C45FE4A86727}"/>
              </a:ext>
            </a:extLst>
          </p:cNvPr>
          <p:cNvPicPr>
            <a:picLocks noChangeAspect="1"/>
          </p:cNvPicPr>
          <p:nvPr/>
        </p:nvPicPr>
        <p:blipFill rotWithShape="1">
          <a:blip r:embed="rId2"/>
          <a:srcRect l="20409" r="155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9FC26E0-92A0-4F1B-8622-B1F9F75768CF}"/>
              </a:ext>
            </a:extLst>
          </p:cNvPr>
          <p:cNvSpPr>
            <a:spLocks noGrp="1"/>
          </p:cNvSpPr>
          <p:nvPr>
            <p:ph idx="1"/>
          </p:nvPr>
        </p:nvSpPr>
        <p:spPr>
          <a:xfrm>
            <a:off x="3343275" y="3752850"/>
            <a:ext cx="4276726" cy="2876550"/>
          </a:xfrm>
        </p:spPr>
        <p:txBody>
          <a:bodyPr anchor="ctr">
            <a:normAutofit/>
          </a:bodyPr>
          <a:lstStyle/>
          <a:p>
            <a:pPr marL="0" indent="0">
              <a:buNone/>
            </a:pPr>
            <a:r>
              <a:rPr lang="en-GB" sz="1800" dirty="0"/>
              <a:t>Launched as low-plastic as we could during Covid</a:t>
            </a:r>
          </a:p>
          <a:p>
            <a:pPr lvl="1"/>
            <a:r>
              <a:rPr lang="en-GB" sz="1800" dirty="0"/>
              <a:t>No plastic bottles</a:t>
            </a:r>
          </a:p>
          <a:p>
            <a:pPr lvl="1"/>
            <a:r>
              <a:rPr lang="en-GB" sz="1800" dirty="0"/>
              <a:t>No plastic cutlery</a:t>
            </a:r>
          </a:p>
          <a:p>
            <a:endParaRPr lang="en-GB" sz="1800" dirty="0"/>
          </a:p>
          <a:p>
            <a:pPr marL="0" indent="0">
              <a:buNone/>
            </a:pPr>
            <a:r>
              <a:rPr lang="en-GB" sz="1800" dirty="0"/>
              <a:t>Working with suppliers to reduce plastic coming in; buying in bulk for coffee</a:t>
            </a:r>
          </a:p>
        </p:txBody>
      </p:sp>
      <p:sp>
        <p:nvSpPr>
          <p:cNvPr id="7" name="TextBox 6">
            <a:extLst>
              <a:ext uri="{FF2B5EF4-FFF2-40B4-BE49-F238E27FC236}">
                <a16:creationId xmlns:a16="http://schemas.microsoft.com/office/drawing/2014/main" id="{29ACC0E0-9BCE-445F-9962-EC383BD42F5B}"/>
              </a:ext>
            </a:extLst>
          </p:cNvPr>
          <p:cNvSpPr txBox="1"/>
          <p:nvPr/>
        </p:nvSpPr>
        <p:spPr>
          <a:xfrm>
            <a:off x="7915275" y="4313962"/>
            <a:ext cx="4276725" cy="1754326"/>
          </a:xfrm>
          <a:prstGeom prst="rect">
            <a:avLst/>
          </a:prstGeom>
          <a:noFill/>
        </p:spPr>
        <p:txBody>
          <a:bodyPr wrap="square">
            <a:spAutoFit/>
          </a:bodyPr>
          <a:lstStyle/>
          <a:p>
            <a:r>
              <a:rPr lang="en-GB" dirty="0"/>
              <a:t>Using alternative packaging to plastic; bagasse boxes &amp; wooden cutlery</a:t>
            </a:r>
          </a:p>
          <a:p>
            <a:endParaRPr lang="en-GB" dirty="0"/>
          </a:p>
          <a:p>
            <a:r>
              <a:rPr lang="en-GB" dirty="0"/>
              <a:t>Working to target our 5 worst offenders by the end of the year</a:t>
            </a:r>
          </a:p>
        </p:txBody>
      </p:sp>
    </p:spTree>
    <p:extLst>
      <p:ext uri="{BB962C8B-B14F-4D97-AF65-F5344CB8AC3E}">
        <p14:creationId xmlns:p14="http://schemas.microsoft.com/office/powerpoint/2010/main" val="85317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40A548-C0D4-4418-940E-EDC2F1D9A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08B267-8CD2-4684-A57B-9F1070769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4A831-0EF7-45DA-830F-5583E2E02CEE}"/>
              </a:ext>
            </a:extLst>
          </p:cNvPr>
          <p:cNvSpPr>
            <a:spLocks noGrp="1"/>
          </p:cNvSpPr>
          <p:nvPr>
            <p:ph type="title"/>
          </p:nvPr>
        </p:nvSpPr>
        <p:spPr>
          <a:xfrm>
            <a:off x="6617740" y="802955"/>
            <a:ext cx="4766330" cy="1454051"/>
          </a:xfrm>
        </p:spPr>
        <p:txBody>
          <a:bodyPr>
            <a:normAutofit fontScale="90000"/>
          </a:bodyPr>
          <a:lstStyle/>
          <a:p>
            <a:pPr algn="ctr"/>
            <a:r>
              <a:rPr lang="en-GB" sz="3600" dirty="0">
                <a:solidFill>
                  <a:schemeClr val="tx2"/>
                </a:solidFill>
              </a:rPr>
              <a:t>Reducing Disposables </a:t>
            </a:r>
            <a:br>
              <a:rPr lang="en-GB" sz="3600" dirty="0">
                <a:solidFill>
                  <a:schemeClr val="tx2"/>
                </a:solidFill>
              </a:rPr>
            </a:br>
            <a:r>
              <a:rPr lang="en-GB" sz="3600" dirty="0">
                <a:solidFill>
                  <a:schemeClr val="tx2"/>
                </a:solidFill>
              </a:rPr>
              <a:t>Retail</a:t>
            </a:r>
          </a:p>
        </p:txBody>
      </p:sp>
      <p:grpSp>
        <p:nvGrpSpPr>
          <p:cNvPr id="14" name="Group 13">
            <a:extLst>
              <a:ext uri="{FF2B5EF4-FFF2-40B4-BE49-F238E27FC236}">
                <a16:creationId xmlns:a16="http://schemas.microsoft.com/office/drawing/2014/main" id="{41E5AB36-9328-47E9-95AD-E38AC1C0E18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5" name="Freeform: Shape 14">
              <a:extLst>
                <a:ext uri="{FF2B5EF4-FFF2-40B4-BE49-F238E27FC236}">
                  <a16:creationId xmlns:a16="http://schemas.microsoft.com/office/drawing/2014/main" id="{4532450F-A219-4BF5-88FA-A47084237C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35AC662-4000-411A-9E33-6A4B6C0FCB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01D44A9-1D51-461B-A228-06F6C500B0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A5FB34A-E542-4D4C-AAC3-6180DDF881C1}"/>
              </a:ext>
            </a:extLst>
          </p:cNvPr>
          <p:cNvPicPr>
            <a:picLocks noChangeAspect="1"/>
          </p:cNvPicPr>
          <p:nvPr/>
        </p:nvPicPr>
        <p:blipFill>
          <a:blip r:embed="rId2"/>
          <a:stretch>
            <a:fillRect/>
          </a:stretch>
        </p:blipFill>
        <p:spPr>
          <a:xfrm>
            <a:off x="674437" y="3238690"/>
            <a:ext cx="3785616" cy="709803"/>
          </a:xfrm>
          <a:prstGeom prst="rect">
            <a:avLst/>
          </a:prstGeom>
        </p:spPr>
      </p:pic>
      <p:sp>
        <p:nvSpPr>
          <p:cNvPr id="3" name="Content Placeholder 2">
            <a:extLst>
              <a:ext uri="{FF2B5EF4-FFF2-40B4-BE49-F238E27FC236}">
                <a16:creationId xmlns:a16="http://schemas.microsoft.com/office/drawing/2014/main" id="{14C95A10-06E9-48C1-9B69-A988D6BDED8C}"/>
              </a:ext>
            </a:extLst>
          </p:cNvPr>
          <p:cNvSpPr>
            <a:spLocks noGrp="1"/>
          </p:cNvSpPr>
          <p:nvPr>
            <p:ph idx="1"/>
          </p:nvPr>
        </p:nvSpPr>
        <p:spPr>
          <a:xfrm>
            <a:off x="6621073" y="2421682"/>
            <a:ext cx="4762998" cy="4182317"/>
          </a:xfrm>
        </p:spPr>
        <p:txBody>
          <a:bodyPr anchor="t">
            <a:normAutofit lnSpcReduction="10000"/>
          </a:bodyPr>
          <a:lstStyle/>
          <a:p>
            <a:r>
              <a:rPr lang="en-GB" sz="1800" dirty="0">
                <a:solidFill>
                  <a:schemeClr val="tx2"/>
                </a:solidFill>
              </a:rPr>
              <a:t>Looking to reinstate crockery as soon as safe to do so</a:t>
            </a:r>
          </a:p>
          <a:p>
            <a:pPr marL="0" indent="0">
              <a:buNone/>
            </a:pPr>
            <a:endParaRPr lang="en-GB" sz="1800" dirty="0">
              <a:solidFill>
                <a:schemeClr val="tx2"/>
              </a:solidFill>
            </a:endParaRPr>
          </a:p>
          <a:p>
            <a:r>
              <a:rPr lang="en-GB" sz="1800" dirty="0">
                <a:solidFill>
                  <a:schemeClr val="tx2"/>
                </a:solidFill>
              </a:rPr>
              <a:t>We’re implementing </a:t>
            </a:r>
            <a:r>
              <a:rPr lang="en-GB" sz="1800" u="sng" dirty="0">
                <a:solidFill>
                  <a:schemeClr val="tx2"/>
                </a:solidFill>
              </a:rPr>
              <a:t>Club Zero </a:t>
            </a:r>
          </a:p>
          <a:p>
            <a:endParaRPr lang="en-GB" sz="1800" u="sng" dirty="0">
              <a:solidFill>
                <a:schemeClr val="tx2"/>
              </a:solidFill>
            </a:endParaRPr>
          </a:p>
          <a:p>
            <a:r>
              <a:rPr lang="en-GB" sz="1800" dirty="0">
                <a:solidFill>
                  <a:schemeClr val="tx2"/>
                </a:solidFill>
              </a:rPr>
              <a:t>This is a cup deposit scheme which allows you to use a reusable cup like a disposable cup, for free</a:t>
            </a:r>
          </a:p>
          <a:p>
            <a:endParaRPr lang="en-GB" sz="1800" dirty="0">
              <a:solidFill>
                <a:schemeClr val="tx2"/>
              </a:solidFill>
            </a:endParaRPr>
          </a:p>
          <a:p>
            <a:r>
              <a:rPr lang="en-GB" sz="1800" dirty="0">
                <a:solidFill>
                  <a:schemeClr val="tx2"/>
                </a:solidFill>
              </a:rPr>
              <a:t>You’ll need to register on the app, scan the cup when you’re at the coffee counter and then return the cup to one of the specialist crates found around campus, and the wider King’s Cross area</a:t>
            </a:r>
          </a:p>
          <a:p>
            <a:endParaRPr lang="en-GB" sz="1800" dirty="0">
              <a:solidFill>
                <a:schemeClr val="tx2"/>
              </a:solidFill>
            </a:endParaRPr>
          </a:p>
        </p:txBody>
      </p:sp>
    </p:spTree>
    <p:extLst>
      <p:ext uri="{BB962C8B-B14F-4D97-AF65-F5344CB8AC3E}">
        <p14:creationId xmlns:p14="http://schemas.microsoft.com/office/powerpoint/2010/main" val="262594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F1CF-997A-44B9-BEE5-578FACFC79FC}"/>
              </a:ext>
            </a:extLst>
          </p:cNvPr>
          <p:cNvSpPr>
            <a:spLocks noGrp="1"/>
          </p:cNvSpPr>
          <p:nvPr>
            <p:ph type="title"/>
          </p:nvPr>
        </p:nvSpPr>
        <p:spPr>
          <a:xfrm>
            <a:off x="481013" y="3752849"/>
            <a:ext cx="3290887" cy="2452687"/>
          </a:xfrm>
        </p:spPr>
        <p:txBody>
          <a:bodyPr anchor="ctr">
            <a:normAutofit/>
          </a:bodyPr>
          <a:lstStyle/>
          <a:p>
            <a:r>
              <a:rPr lang="en-GB" sz="3600" dirty="0"/>
              <a:t>Reducing Disposables - Hospitality</a:t>
            </a:r>
          </a:p>
        </p:txBody>
      </p:sp>
      <p:pic>
        <p:nvPicPr>
          <p:cNvPr id="5" name="Picture 4">
            <a:extLst>
              <a:ext uri="{FF2B5EF4-FFF2-40B4-BE49-F238E27FC236}">
                <a16:creationId xmlns:a16="http://schemas.microsoft.com/office/drawing/2014/main" id="{1BFDC449-BB26-47D5-A679-99416FB2983F}"/>
              </a:ext>
            </a:extLst>
          </p:cNvPr>
          <p:cNvPicPr>
            <a:picLocks noChangeAspect="1"/>
          </p:cNvPicPr>
          <p:nvPr/>
        </p:nvPicPr>
        <p:blipFill rotWithShape="1">
          <a:blip r:embed="rId2"/>
          <a:srcRect t="4732" b="162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7A6F6D7-1B58-4282-858C-DC1FD4607DD8}"/>
              </a:ext>
            </a:extLst>
          </p:cNvPr>
          <p:cNvSpPr>
            <a:spLocks noGrp="1"/>
          </p:cNvSpPr>
          <p:nvPr>
            <p:ph idx="1"/>
          </p:nvPr>
        </p:nvSpPr>
        <p:spPr>
          <a:xfrm>
            <a:off x="4223982" y="3752850"/>
            <a:ext cx="7487005" cy="2979254"/>
          </a:xfrm>
        </p:spPr>
        <p:txBody>
          <a:bodyPr anchor="ctr">
            <a:normAutofit/>
          </a:bodyPr>
          <a:lstStyle/>
          <a:p>
            <a:r>
              <a:rPr lang="en-GB" sz="1800" dirty="0"/>
              <a:t>We’ll be continuing the good work started before Covid-19 to reduce and remove disposables in hospitality</a:t>
            </a:r>
          </a:p>
          <a:p>
            <a:pPr marL="0" indent="0">
              <a:buNone/>
            </a:pPr>
            <a:endParaRPr lang="en-GB" sz="1800" dirty="0"/>
          </a:p>
          <a:p>
            <a:r>
              <a:rPr lang="en-GB" sz="1800" dirty="0"/>
              <a:t>We will not be transporting hospitality wrapped in any clingfilm</a:t>
            </a:r>
          </a:p>
          <a:p>
            <a:pPr marL="0" indent="0">
              <a:buNone/>
            </a:pPr>
            <a:endParaRPr lang="en-GB" sz="1800" dirty="0"/>
          </a:p>
          <a:p>
            <a:r>
              <a:rPr lang="en-GB" sz="1800" dirty="0"/>
              <a:t>As soon as possible with Covid, we’ll be launching a disposable-free hospitality offer, and reducing all we can until then</a:t>
            </a:r>
          </a:p>
        </p:txBody>
      </p:sp>
    </p:spTree>
    <p:extLst>
      <p:ext uri="{BB962C8B-B14F-4D97-AF65-F5344CB8AC3E}">
        <p14:creationId xmlns:p14="http://schemas.microsoft.com/office/powerpoint/2010/main" val="2461777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tham">
      <a:majorFont>
        <a:latin typeface="Gotham (Bold)"/>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1067F319589B4AB76D5EA3059E8847" ma:contentTypeVersion="12" ma:contentTypeDescription="Create a new document." ma:contentTypeScope="" ma:versionID="8fde023b005ae7648a917d829ff4add7">
  <xsd:schema xmlns:xsd="http://www.w3.org/2001/XMLSchema" xmlns:xs="http://www.w3.org/2001/XMLSchema" xmlns:p="http://schemas.microsoft.com/office/2006/metadata/properties" xmlns:ns2="f45a3b99-396a-4396-8edb-1e0601eade05" xmlns:ns3="c5b7ca9f-c70b-41ff-993c-0c7dbd347b7a" targetNamespace="http://schemas.microsoft.com/office/2006/metadata/properties" ma:root="true" ma:fieldsID="e1191b70766a8b27407b654b49fc9ed3" ns2:_="" ns3:_="">
    <xsd:import namespace="f45a3b99-396a-4396-8edb-1e0601eade05"/>
    <xsd:import namespace="c5b7ca9f-c70b-41ff-993c-0c7dbd347b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a3b99-396a-4396-8edb-1e0601eade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b7ca9f-c70b-41ff-993c-0c7dbd347b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0B8153-B432-4D17-9EAC-0D4636392855}">
  <ds:schemaRef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c5b7ca9f-c70b-41ff-993c-0c7dbd347b7a"/>
    <ds:schemaRef ds:uri="f45a3b99-396a-4396-8edb-1e0601eade05"/>
    <ds:schemaRef ds:uri="http://purl.org/dc/dcmitype/"/>
  </ds:schemaRefs>
</ds:datastoreItem>
</file>

<file path=customXml/itemProps2.xml><?xml version="1.0" encoding="utf-8"?>
<ds:datastoreItem xmlns:ds="http://schemas.openxmlformats.org/officeDocument/2006/customXml" ds:itemID="{EA997A05-8C6D-4168-B7DB-6840BBA5A196}">
  <ds:schemaRefs>
    <ds:schemaRef ds:uri="http://schemas.microsoft.com/sharepoint/v3/contenttype/forms"/>
  </ds:schemaRefs>
</ds:datastoreItem>
</file>

<file path=customXml/itemProps3.xml><?xml version="1.0" encoding="utf-8"?>
<ds:datastoreItem xmlns:ds="http://schemas.openxmlformats.org/officeDocument/2006/customXml" ds:itemID="{10759D41-B140-4299-B9F8-25F979F85DBB}">
  <ds:schemaRefs>
    <ds:schemaRef ds:uri="c5b7ca9f-c70b-41ff-993c-0c7dbd347b7a"/>
    <ds:schemaRef ds:uri="f45a3b99-396a-4396-8edb-1e0601eade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1385</TotalTime>
  <Words>620</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Gotham</vt:lpstr>
      <vt:lpstr>Gotham (Bold)</vt:lpstr>
      <vt:lpstr>Gotham Bold</vt:lpstr>
      <vt:lpstr>Gotham Book</vt:lpstr>
      <vt:lpstr>Office Theme</vt:lpstr>
      <vt:lpstr>1_Office Theme</vt:lpstr>
      <vt:lpstr>Food &amp; SUSTAINABILITY AT UCL  Q1 2021 – what we’re doing</vt:lpstr>
      <vt:lpstr>Who are we?</vt:lpstr>
      <vt:lpstr>Carbon Labelling</vt:lpstr>
      <vt:lpstr>Plant-based Eating</vt:lpstr>
      <vt:lpstr>Powered by Plants</vt:lpstr>
      <vt:lpstr>Waste Management</vt:lpstr>
      <vt:lpstr>Single-Use Plastic Reduction</vt:lpstr>
      <vt:lpstr>Reducing Disposables  Retail</vt:lpstr>
      <vt:lpstr>Reducing Disposables - Hospitality</vt:lpstr>
      <vt:lpstr>Fairtrade</vt:lpstr>
      <vt:lpstr>Training Our Staff</vt:lpstr>
      <vt:lpstr>How to find out more &amp;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KPI Reporting</dc:title>
  <dc:creator>Rosie Rayner-Law</dc:creator>
  <cp:lastModifiedBy>Morfeo, Chiara</cp:lastModifiedBy>
  <cp:revision>8</cp:revision>
  <dcterms:created xsi:type="dcterms:W3CDTF">2021-04-01T13:21:34Z</dcterms:created>
  <dcterms:modified xsi:type="dcterms:W3CDTF">2021-05-10T10:09:39Z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0x010100711067F319589B4AB76D5EA3059E8847</vt:lpwstr>
  </property>
</Properties>
</file>