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8" r:id="rId2"/>
    <p:sldId id="303" r:id="rId3"/>
    <p:sldId id="305" r:id="rId4"/>
    <p:sldId id="309" r:id="rId5"/>
    <p:sldId id="311" r:id="rId6"/>
    <p:sldId id="264" r:id="rId7"/>
    <p:sldId id="324" r:id="rId8"/>
    <p:sldId id="325" r:id="rId9"/>
    <p:sldId id="327" r:id="rId10"/>
    <p:sldId id="326" r:id="rId11"/>
    <p:sldId id="328" r:id="rId12"/>
    <p:sldId id="329" r:id="rId13"/>
    <p:sldId id="330" r:id="rId14"/>
    <p:sldId id="323" r:id="rId15"/>
    <p:sldId id="306" r:id="rId16"/>
    <p:sldId id="312" r:id="rId17"/>
    <p:sldId id="267" r:id="rId18"/>
    <p:sldId id="258" r:id="rId19"/>
    <p:sldId id="307" r:id="rId20"/>
    <p:sldId id="30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FF"/>
    <a:srgbClr val="00A2FF"/>
    <a:srgbClr val="B5FF00"/>
    <a:srgbClr val="93E4FF"/>
    <a:srgbClr val="0097FC"/>
    <a:srgbClr val="FF40EE"/>
    <a:srgbClr val="FF0000"/>
    <a:srgbClr val="C4B0FF"/>
    <a:srgbClr val="FFDD00"/>
    <a:srgbClr val="00A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66423" autoAdjust="0"/>
  </p:normalViewPr>
  <p:slideViewPr>
    <p:cSldViewPr snapToGrid="0">
      <p:cViewPr varScale="1">
        <p:scale>
          <a:sx n="48" d="100"/>
          <a:sy n="48" d="100"/>
        </p:scale>
        <p:origin x="19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3465D-D572-4B7B-93BB-D5AED390BA60}" type="datetimeFigureOut">
              <a:rPr lang="en-GB" smtClean="0"/>
              <a:t>16/10/2020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3F45A-5594-40D9-BD10-D1F0625F2AB2}" type="slidenum">
              <a:rPr lang="en-GB" smtClean="0"/>
              <a:t>‹#›</a:t>
            </a:fld>
            <a:endParaRPr lang="en-GB" dirty="0"/>
          </a:p>
        </p:txBody>
      </p:sp>
    </p:spTree>
    <p:extLst>
      <p:ext uri="{BB962C8B-B14F-4D97-AF65-F5344CB8AC3E}">
        <p14:creationId xmlns:p14="http://schemas.microsoft.com/office/powerpoint/2010/main" val="1364474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cl.ac.uk/sustainable/sustainability-ambassadors"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ucl.ac.uk/sustainable/green-societies-ucl" TargetMode="External"/><Relationship Id="rId4" Type="http://schemas.openxmlformats.org/officeDocument/2006/relationships/hyperlink" Target="http://studentsunionucl.org/whats-on/representation/student-sustainability-counci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Link</a:t>
            </a:r>
            <a:r>
              <a:rPr lang="en-GB" sz="1200" kern="1200" baseline="0" dirty="0" smtClean="0">
                <a:solidFill>
                  <a:schemeClr val="tx1"/>
                </a:solidFill>
                <a:effectLst/>
                <a:latin typeface="+mn-lt"/>
                <a:ea typeface="+mn-ea"/>
                <a:cs typeface="+mn-cs"/>
              </a:rPr>
              <a:t> to </a:t>
            </a:r>
            <a:r>
              <a:rPr lang="en-GB" sz="1200" kern="1200" baseline="0" smtClean="0">
                <a:solidFill>
                  <a:schemeClr val="tx1"/>
                </a:solidFill>
                <a:effectLst/>
                <a:latin typeface="+mn-lt"/>
                <a:ea typeface="+mn-ea"/>
                <a:cs typeface="+mn-cs"/>
              </a:rPr>
              <a:t>our YouTube video: https://www.youtube.com/watch?v=7r8Yru6STuI&amp;t=1s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Hi, my name is</a:t>
            </a:r>
            <a:r>
              <a:rPr lang="en-GB" sz="1200" kern="1200" baseline="0" dirty="0" smtClean="0">
                <a:solidFill>
                  <a:schemeClr val="tx1"/>
                </a:solidFill>
                <a:effectLst/>
                <a:latin typeface="+mn-lt"/>
                <a:ea typeface="+mn-ea"/>
                <a:cs typeface="+mn-cs"/>
              </a:rPr>
              <a:t> </a:t>
            </a:r>
            <a:r>
              <a:rPr lang="en-GB" sz="1200" b="1" kern="1200" baseline="0" dirty="0" smtClean="0">
                <a:solidFill>
                  <a:schemeClr val="tx1"/>
                </a:solidFill>
                <a:effectLst/>
                <a:latin typeface="+mn-lt"/>
                <a:ea typeface="+mn-ea"/>
                <a:cs typeface="+mn-cs"/>
              </a:rPr>
              <a:t>XYZ</a:t>
            </a:r>
            <a:r>
              <a:rPr lang="en-GB" sz="1200" kern="1200" baseline="0" dirty="0" smtClean="0">
                <a:solidFill>
                  <a:schemeClr val="tx1"/>
                </a:solidFill>
                <a:effectLst/>
                <a:latin typeface="+mn-lt"/>
                <a:ea typeface="+mn-ea"/>
                <a:cs typeface="+mn-cs"/>
              </a:rPr>
              <a:t>. I’m the Green Champion from </a:t>
            </a:r>
            <a:r>
              <a:rPr lang="en-GB" sz="1200" b="1" kern="1200" baseline="0" dirty="0" smtClean="0">
                <a:solidFill>
                  <a:schemeClr val="tx1"/>
                </a:solidFill>
                <a:effectLst/>
                <a:latin typeface="+mn-lt"/>
                <a:ea typeface="+mn-ea"/>
                <a:cs typeface="+mn-cs"/>
              </a:rPr>
              <a:t>XYZ</a:t>
            </a:r>
            <a:r>
              <a:rPr lang="en-GB" sz="1200" kern="1200" baseline="0" dirty="0" smtClean="0">
                <a:solidFill>
                  <a:schemeClr val="tx1"/>
                </a:solidFill>
                <a:effectLst/>
                <a:latin typeface="+mn-lt"/>
                <a:ea typeface="+mn-ea"/>
                <a:cs typeface="+mn-cs"/>
              </a:rPr>
              <a:t> department. I’m here to give you a brief presentation on sustainability.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Before I start, it would be great to hear from you! </a:t>
            </a:r>
            <a:r>
              <a:rPr lang="en-GB" sz="1200" b="1" kern="1200" baseline="0" dirty="0" smtClean="0">
                <a:solidFill>
                  <a:schemeClr val="tx1"/>
                </a:solidFill>
                <a:effectLst/>
                <a:latin typeface="+mn-lt"/>
                <a:ea typeface="+mn-ea"/>
                <a:cs typeface="+mn-cs"/>
              </a:rPr>
              <a:t>Would anybody be happy to share, what the best example of sustainability is, that they have seen? This could have been in your school or your home town, for example. </a:t>
            </a:r>
            <a:r>
              <a:rPr lang="en-GB" sz="1200" b="1" kern="1200" baseline="0" dirty="0" smtClean="0">
                <a:solidFill>
                  <a:schemeClr val="tx1"/>
                </a:solidFill>
                <a:effectLst/>
                <a:latin typeface="+mn-lt"/>
                <a:ea typeface="+mn-ea"/>
                <a:cs typeface="+mn-cs"/>
                <a:sym typeface="Wingdings" panose="05000000000000000000" pitchFamily="2" charset="2"/>
              </a:rPr>
              <a:t> Feel free to adapt that question to your audience.</a:t>
            </a: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Here is a message from the Sustainable UCL team, the team that works with researchers, students, and staff to drive UCL’s sustainability goals forward, and UCL students and staff from around the world. They are sharing examples of sustainability activities that are happening at UCL.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Play</a:t>
            </a:r>
            <a:r>
              <a:rPr lang="en-GB" sz="1200" kern="1200" baseline="0" dirty="0" smtClean="0">
                <a:solidFill>
                  <a:schemeClr val="tx1"/>
                </a:solidFill>
                <a:effectLst/>
                <a:latin typeface="+mn-lt"/>
                <a:ea typeface="+mn-ea"/>
                <a:cs typeface="+mn-cs"/>
              </a:rPr>
              <a:t>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1</a:t>
            </a:fld>
            <a:endParaRPr lang="en-GB" dirty="0"/>
          </a:p>
        </p:txBody>
      </p:sp>
    </p:spTree>
    <p:extLst>
      <p:ext uri="{BB962C8B-B14F-4D97-AF65-F5344CB8AC3E}">
        <p14:creationId xmlns:p14="http://schemas.microsoft.com/office/powerpoint/2010/main" val="3999228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smtClean="0">
                <a:solidFill>
                  <a:schemeClr val="tx1"/>
                </a:solidFill>
                <a:effectLst/>
                <a:latin typeface="+mn-lt"/>
                <a:ea typeface="+mn-ea"/>
                <a:cs typeface="+mn-cs"/>
              </a:rPr>
              <a:t>Next</a:t>
            </a:r>
            <a:r>
              <a:rPr lang="en-GB" sz="1200" b="0" i="0" kern="1200" baseline="0" dirty="0" smtClean="0">
                <a:solidFill>
                  <a:schemeClr val="tx1"/>
                </a:solidFill>
                <a:effectLst/>
                <a:latin typeface="+mn-lt"/>
                <a:ea typeface="+mn-ea"/>
                <a:cs typeface="+mn-cs"/>
              </a:rPr>
              <a:t> up we have the following:</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Paper</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Coffee</a:t>
            </a:r>
            <a:r>
              <a:rPr lang="en-GB" sz="1200" b="0" i="0" kern="1200" baseline="0" dirty="0" smtClean="0">
                <a:solidFill>
                  <a:schemeClr val="tx1"/>
                </a:solidFill>
                <a:effectLst/>
                <a:latin typeface="+mn-lt"/>
                <a:ea typeface="+mn-ea"/>
                <a:cs typeface="+mn-cs"/>
              </a:rPr>
              <a:t> cup</a:t>
            </a:r>
          </a:p>
          <a:p>
            <a:pPr fontAlgn="base"/>
            <a:endParaRPr lang="en-GB" sz="1200" b="0" i="0" kern="1200" baseline="0" dirty="0" smtClean="0">
              <a:solidFill>
                <a:schemeClr val="tx1"/>
              </a:solidFill>
              <a:effectLst/>
              <a:latin typeface="+mn-lt"/>
              <a:ea typeface="+mn-ea"/>
              <a:cs typeface="+mn-cs"/>
            </a:endParaRPr>
          </a:p>
          <a:p>
            <a:pPr fontAlgn="base"/>
            <a:r>
              <a:rPr lang="en-GB" sz="1200" b="0" i="0" kern="1200" baseline="0" dirty="0" smtClean="0">
                <a:solidFill>
                  <a:schemeClr val="tx1"/>
                </a:solidFill>
                <a:effectLst/>
                <a:latin typeface="+mn-lt"/>
                <a:ea typeface="+mn-ea"/>
                <a:cs typeface="+mn-cs"/>
              </a:rPr>
              <a:t>Sandwich Packaging</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10</a:t>
            </a:fld>
            <a:endParaRPr lang="en-GB" dirty="0"/>
          </a:p>
        </p:txBody>
      </p:sp>
    </p:spTree>
    <p:extLst>
      <p:ext uri="{BB962C8B-B14F-4D97-AF65-F5344CB8AC3E}">
        <p14:creationId xmlns:p14="http://schemas.microsoft.com/office/powerpoint/2010/main" val="3841867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smtClean="0">
                <a:solidFill>
                  <a:schemeClr val="tx1"/>
                </a:solidFill>
                <a:effectLst/>
                <a:latin typeface="+mn-lt"/>
                <a:ea typeface="+mn-ea"/>
                <a:cs typeface="+mn-cs"/>
              </a:rPr>
              <a:t>Paper</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Coffee</a:t>
            </a:r>
            <a:r>
              <a:rPr lang="en-GB" sz="1200" b="0" i="0" kern="1200" baseline="0" dirty="0" smtClean="0">
                <a:solidFill>
                  <a:schemeClr val="tx1"/>
                </a:solidFill>
                <a:effectLst/>
                <a:latin typeface="+mn-lt"/>
                <a:ea typeface="+mn-ea"/>
                <a:cs typeface="+mn-cs"/>
              </a:rPr>
              <a:t> cup</a:t>
            </a:r>
          </a:p>
          <a:p>
            <a:pPr fontAlgn="base"/>
            <a:endParaRPr lang="en-GB" sz="1200" b="0" i="0" kern="1200" baseline="0" dirty="0" smtClean="0">
              <a:solidFill>
                <a:schemeClr val="tx1"/>
              </a:solidFill>
              <a:effectLst/>
              <a:latin typeface="+mn-lt"/>
              <a:ea typeface="+mn-ea"/>
              <a:cs typeface="+mn-cs"/>
            </a:endParaRPr>
          </a:p>
          <a:p>
            <a:pPr fontAlgn="base"/>
            <a:r>
              <a:rPr lang="en-GB" sz="1200" b="0" i="0" kern="1200" baseline="0" dirty="0" smtClean="0">
                <a:solidFill>
                  <a:schemeClr val="tx1"/>
                </a:solidFill>
                <a:effectLst/>
                <a:latin typeface="+mn-lt"/>
                <a:ea typeface="+mn-ea"/>
                <a:cs typeface="+mn-cs"/>
              </a:rPr>
              <a:t>Sandwich Packaging</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11</a:t>
            </a:fld>
            <a:endParaRPr lang="en-GB" dirty="0"/>
          </a:p>
        </p:txBody>
      </p:sp>
    </p:spTree>
    <p:extLst>
      <p:ext uri="{BB962C8B-B14F-4D97-AF65-F5344CB8AC3E}">
        <p14:creationId xmlns:p14="http://schemas.microsoft.com/office/powerpoint/2010/main" val="261598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And finally:</a:t>
            </a:r>
          </a:p>
          <a:p>
            <a:endParaRPr lang="en-GB" dirty="0" smtClean="0"/>
          </a:p>
          <a:p>
            <a:r>
              <a:rPr lang="en-GB" dirty="0" smtClean="0"/>
              <a:t>Takeaway packaging</a:t>
            </a:r>
          </a:p>
          <a:p>
            <a:endParaRPr lang="en-GB" dirty="0" smtClean="0"/>
          </a:p>
          <a:p>
            <a:r>
              <a:rPr lang="en-GB" dirty="0" smtClean="0"/>
              <a:t>Pizza</a:t>
            </a:r>
            <a:r>
              <a:rPr lang="en-GB" baseline="0" dirty="0" smtClean="0"/>
              <a:t> boxes</a:t>
            </a:r>
          </a:p>
          <a:p>
            <a:endParaRPr lang="en-GB" baseline="0" dirty="0" smtClean="0"/>
          </a:p>
          <a:p>
            <a:r>
              <a:rPr lang="en-GB" baseline="0" dirty="0" smtClean="0"/>
              <a:t>Clean and Empty plastic bottle</a:t>
            </a:r>
            <a:endParaRPr lang="en-GB" dirty="0" smtClean="0"/>
          </a:p>
        </p:txBody>
      </p:sp>
      <p:sp>
        <p:nvSpPr>
          <p:cNvPr id="4" name="Slide Number Placeholder 3"/>
          <p:cNvSpPr>
            <a:spLocks noGrp="1"/>
          </p:cNvSpPr>
          <p:nvPr>
            <p:ph type="sldNum" sz="quarter" idx="10"/>
          </p:nvPr>
        </p:nvSpPr>
        <p:spPr/>
        <p:txBody>
          <a:bodyPr/>
          <a:lstStyle/>
          <a:p>
            <a:fld id="{AC53F45A-5594-40D9-BD10-D1F0625F2AB2}" type="slidenum">
              <a:rPr lang="en-GB" smtClean="0"/>
              <a:t>12</a:t>
            </a:fld>
            <a:endParaRPr lang="en-GB" dirty="0"/>
          </a:p>
        </p:txBody>
      </p:sp>
    </p:spTree>
    <p:extLst>
      <p:ext uri="{BB962C8B-B14F-4D97-AF65-F5344CB8AC3E}">
        <p14:creationId xmlns:p14="http://schemas.microsoft.com/office/powerpoint/2010/main" val="22458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Takeaway packaging</a:t>
            </a:r>
          </a:p>
          <a:p>
            <a:endParaRPr lang="en-GB" dirty="0" smtClean="0"/>
          </a:p>
          <a:p>
            <a:r>
              <a:rPr lang="en-GB" dirty="0" smtClean="0"/>
              <a:t>Pizza</a:t>
            </a:r>
            <a:r>
              <a:rPr lang="en-GB" baseline="0" dirty="0" smtClean="0"/>
              <a:t> boxes</a:t>
            </a:r>
          </a:p>
          <a:p>
            <a:endParaRPr lang="en-GB" baseline="0" dirty="0" smtClean="0"/>
          </a:p>
          <a:p>
            <a:r>
              <a:rPr lang="en-GB" baseline="0" dirty="0" smtClean="0"/>
              <a:t>Clean and Empty plastic bottle</a:t>
            </a:r>
            <a:endParaRPr lang="en-GB" dirty="0" smtClean="0"/>
          </a:p>
        </p:txBody>
      </p:sp>
      <p:sp>
        <p:nvSpPr>
          <p:cNvPr id="4" name="Slide Number Placeholder 3"/>
          <p:cNvSpPr>
            <a:spLocks noGrp="1"/>
          </p:cNvSpPr>
          <p:nvPr>
            <p:ph type="sldNum" sz="quarter" idx="10"/>
          </p:nvPr>
        </p:nvSpPr>
        <p:spPr/>
        <p:txBody>
          <a:bodyPr/>
          <a:lstStyle/>
          <a:p>
            <a:fld id="{AC53F45A-5594-40D9-BD10-D1F0625F2AB2}" type="slidenum">
              <a:rPr lang="en-GB" smtClean="0"/>
              <a:t>13</a:t>
            </a:fld>
            <a:endParaRPr lang="en-GB" dirty="0"/>
          </a:p>
        </p:txBody>
      </p:sp>
    </p:spTree>
    <p:extLst>
      <p:ext uri="{BB962C8B-B14F-4D97-AF65-F5344CB8AC3E}">
        <p14:creationId xmlns:p14="http://schemas.microsoft.com/office/powerpoint/2010/main" val="130835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all these</a:t>
            </a:r>
            <a:r>
              <a:rPr lang="en-GB" baseline="0" dirty="0" smtClean="0"/>
              <a:t> answers? Have you noticed </a:t>
            </a:r>
            <a:r>
              <a:rPr lang="en-GB" baseline="0" smtClean="0"/>
              <a:t>a pattern? Only </a:t>
            </a:r>
            <a:r>
              <a:rPr lang="en-GB" baseline="0" dirty="0" smtClean="0"/>
              <a:t>these items - when empty, clean, and dry - can go into the recycling </a:t>
            </a:r>
            <a:endParaRPr lang="en-GB" dirty="0" smtClean="0"/>
          </a:p>
        </p:txBody>
      </p:sp>
      <p:sp>
        <p:nvSpPr>
          <p:cNvPr id="4" name="Slide Number Placeholder 3"/>
          <p:cNvSpPr>
            <a:spLocks noGrp="1"/>
          </p:cNvSpPr>
          <p:nvPr>
            <p:ph type="sldNum" sz="quarter" idx="10"/>
          </p:nvPr>
        </p:nvSpPr>
        <p:spPr/>
        <p:txBody>
          <a:bodyPr/>
          <a:lstStyle/>
          <a:p>
            <a:fld id="{AC53F45A-5594-40D9-BD10-D1F0625F2AB2}" type="slidenum">
              <a:rPr lang="en-GB" smtClean="0"/>
              <a:t>14</a:t>
            </a:fld>
            <a:endParaRPr lang="en-GB" dirty="0"/>
          </a:p>
        </p:txBody>
      </p:sp>
    </p:spTree>
    <p:extLst>
      <p:ext uri="{BB962C8B-B14F-4D97-AF65-F5344CB8AC3E}">
        <p14:creationId xmlns:p14="http://schemas.microsoft.com/office/powerpoint/2010/main" val="317126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smtClean="0">
                <a:solidFill>
                  <a:schemeClr val="tx1"/>
                </a:solidFill>
                <a:effectLst/>
                <a:latin typeface="+mn-lt"/>
                <a:ea typeface="+mn-ea"/>
                <a:cs typeface="+mn-cs"/>
              </a:rPr>
              <a:t>As you</a:t>
            </a:r>
            <a:r>
              <a:rPr lang="en-GB" sz="1200" kern="1200" baseline="0" dirty="0" smtClean="0">
                <a:solidFill>
                  <a:schemeClr val="tx1"/>
                </a:solidFill>
                <a:effectLst/>
                <a:latin typeface="+mn-lt"/>
                <a:ea typeface="+mn-ea"/>
                <a:cs typeface="+mn-cs"/>
              </a:rPr>
              <a:t> might tell from activities like recycling, we </a:t>
            </a:r>
            <a:r>
              <a:rPr lang="en-GB" sz="1200" kern="1200" dirty="0" smtClean="0">
                <a:solidFill>
                  <a:schemeClr val="tx1"/>
                </a:solidFill>
                <a:effectLst/>
                <a:latin typeface="+mn-lt"/>
                <a:ea typeface="+mn-ea"/>
                <a:cs typeface="+mn-cs"/>
              </a:rPr>
              <a:t>need your help to reach our sustainability goals. We want to give you the tools to be sustainability literate and give you a platform to integrate sustainability into your research, personal, or professional life,</a:t>
            </a:r>
            <a:r>
              <a:rPr lang="en-GB" sz="1200" kern="1200" baseline="0" dirty="0" smtClean="0">
                <a:solidFill>
                  <a:schemeClr val="tx1"/>
                </a:solidFill>
                <a:effectLst/>
                <a:latin typeface="+mn-lt"/>
                <a:ea typeface="+mn-ea"/>
                <a:cs typeface="+mn-cs"/>
              </a:rPr>
              <a:t> if you like. </a:t>
            </a:r>
            <a:endParaRPr lang="en-GB"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There are lots of ways you can get involved on campus from putting your trash into the recycling bins to joining</a:t>
            </a:r>
            <a:r>
              <a:rPr lang="en-GB" sz="1200" kern="1200" baseline="0" dirty="0" smtClean="0">
                <a:solidFill>
                  <a:schemeClr val="tx1"/>
                </a:solidFill>
                <a:effectLst/>
                <a:latin typeface="+mn-lt"/>
                <a:ea typeface="+mn-ea"/>
                <a:cs typeface="+mn-cs"/>
              </a:rPr>
              <a:t> a society</a:t>
            </a:r>
            <a:r>
              <a:rPr lang="en-GB" sz="1200" kern="1200" dirty="0" smtClean="0">
                <a:solidFill>
                  <a:schemeClr val="tx1"/>
                </a:solidFill>
                <a:effectLst/>
                <a:latin typeface="+mn-lt"/>
                <a:ea typeface="+mn-ea"/>
                <a:cs typeface="+mn-cs"/>
              </a:rPr>
              <a:t> …</a:t>
            </a:r>
          </a:p>
          <a:p>
            <a:pPr lvl="1"/>
            <a:r>
              <a:rPr lang="en-GB" sz="1200" kern="1200" dirty="0" smtClean="0">
                <a:solidFill>
                  <a:schemeClr val="tx1"/>
                </a:solidFill>
                <a:effectLst/>
                <a:latin typeface="+mn-lt"/>
                <a:ea typeface="+mn-ea"/>
                <a:cs typeface="+mn-cs"/>
              </a:rPr>
              <a:t>I’m about to give</a:t>
            </a:r>
            <a:r>
              <a:rPr lang="en-GB" sz="1200" kern="1200" baseline="0" dirty="0" smtClean="0">
                <a:solidFill>
                  <a:schemeClr val="tx1"/>
                </a:solidFill>
                <a:effectLst/>
                <a:latin typeface="+mn-lt"/>
                <a:ea typeface="+mn-ea"/>
                <a:cs typeface="+mn-cs"/>
              </a:rPr>
              <a:t> you </a:t>
            </a:r>
            <a:r>
              <a:rPr lang="en-GB" sz="1200" kern="1200" dirty="0" smtClean="0">
                <a:solidFill>
                  <a:schemeClr val="tx1"/>
                </a:solidFill>
                <a:effectLst/>
                <a:latin typeface="+mn-lt"/>
                <a:ea typeface="+mn-ea"/>
                <a:cs typeface="+mn-cs"/>
              </a:rPr>
              <a:t>some examples of the kind</a:t>
            </a:r>
            <a:r>
              <a:rPr lang="en-GB" sz="1200" kern="1200" baseline="0" dirty="0" smtClean="0">
                <a:solidFill>
                  <a:schemeClr val="tx1"/>
                </a:solidFill>
                <a:effectLst/>
                <a:latin typeface="+mn-lt"/>
                <a:ea typeface="+mn-ea"/>
                <a:cs typeface="+mn-cs"/>
              </a:rPr>
              <a:t> of work </a:t>
            </a:r>
            <a:r>
              <a:rPr lang="en-GB" sz="1200" kern="1200" dirty="0" smtClean="0">
                <a:solidFill>
                  <a:schemeClr val="tx1"/>
                </a:solidFill>
                <a:effectLst/>
                <a:latin typeface="+mn-lt"/>
                <a:ea typeface="+mn-ea"/>
                <a:cs typeface="+mn-cs"/>
              </a:rPr>
              <a:t>students have done previously</a:t>
            </a:r>
            <a:r>
              <a:rPr lang="mr-IN" sz="1200" kern="1200" dirty="0" smtClean="0">
                <a:solidFill>
                  <a:schemeClr val="tx1"/>
                </a:solidFill>
                <a:effectLst/>
                <a:latin typeface="+mn-lt"/>
                <a:ea typeface="+mn-ea"/>
                <a:cs typeface="+mn-cs"/>
              </a:rPr>
              <a:t>…</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15</a:t>
            </a:fld>
            <a:endParaRPr lang="en-GB" dirty="0"/>
          </a:p>
        </p:txBody>
      </p:sp>
    </p:spTree>
    <p:extLst>
      <p:ext uri="{BB962C8B-B14F-4D97-AF65-F5344CB8AC3E}">
        <p14:creationId xmlns:p14="http://schemas.microsoft.com/office/powerpoint/2010/main" val="412272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Over 80%</a:t>
            </a:r>
            <a:r>
              <a:rPr lang="en-GB" baseline="0" dirty="0" smtClean="0"/>
              <a:t> of students now want to study sustainability.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At UCL we have a programme</a:t>
            </a:r>
            <a:r>
              <a:rPr lang="en-GB" baseline="0" dirty="0" smtClean="0"/>
              <a:t> called Living Labs which means you can undertake your dissertation or research whilst solving some of UCL’s sustainability challenges on campus.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Here is one example of a student’s Living Lab Project.</a:t>
            </a:r>
          </a:p>
        </p:txBody>
      </p:sp>
      <p:sp>
        <p:nvSpPr>
          <p:cNvPr id="4" name="Slide Number Placeholder 3"/>
          <p:cNvSpPr>
            <a:spLocks noGrp="1"/>
          </p:cNvSpPr>
          <p:nvPr>
            <p:ph type="sldNum" sz="quarter" idx="10"/>
          </p:nvPr>
        </p:nvSpPr>
        <p:spPr/>
        <p:txBody>
          <a:bodyPr/>
          <a:lstStyle/>
          <a:p>
            <a:fld id="{AC53F45A-5594-40D9-BD10-D1F0625F2AB2}" type="slidenum">
              <a:rPr lang="en-GB" smtClean="0"/>
              <a:t>16</a:t>
            </a:fld>
            <a:endParaRPr lang="en-GB" dirty="0"/>
          </a:p>
        </p:txBody>
      </p:sp>
    </p:spTree>
    <p:extLst>
      <p:ext uri="{BB962C8B-B14F-4D97-AF65-F5344CB8AC3E}">
        <p14:creationId xmlns:p14="http://schemas.microsoft.com/office/powerpoint/2010/main" val="953545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sz="1200" dirty="0" smtClean="0">
                <a:latin typeface="Helvetica" pitchFamily="2" charset="0"/>
                <a:ea typeface="Malgun Gothic" panose="020B0503020000020004" pitchFamily="34" charset="-127"/>
                <a:cs typeface="Miriam" panose="020B0502050101010101" pitchFamily="34" charset="-79"/>
              </a:rPr>
              <a:t>MSc Environmental Design and Engineering student, Isa Ibrahim, monitored a small array of panels on the roof of Central House and carried out cleaning tests to assess the effect of dust on the panels’ efficiency. </a:t>
            </a:r>
          </a:p>
          <a:p>
            <a:endParaRPr lang="en-GB" sz="1200" dirty="0" smtClean="0">
              <a:latin typeface="Helvetica" pitchFamily="2" charset="0"/>
              <a:ea typeface="Malgun Gothic" panose="020B0503020000020004" pitchFamily="34" charset="-127"/>
              <a:cs typeface="Miriam" panose="020B0502050101010101" pitchFamily="34" charset="-79"/>
            </a:endParaRPr>
          </a:p>
          <a:p>
            <a:r>
              <a:rPr lang="en-GB" sz="1200" dirty="0" smtClean="0">
                <a:latin typeface="Helvetica" pitchFamily="2" charset="0"/>
                <a:ea typeface="Malgun Gothic" panose="020B0503020000020004" pitchFamily="34" charset="-127"/>
                <a:cs typeface="Miriam" panose="020B0502050101010101" pitchFamily="34" charset="-79"/>
              </a:rPr>
              <a:t>On average, the electricity generated by the panels increased by around 25% after two rounds of cleaning, thereby showing the importance of regular panel cleaning in reducing carbon emissions. </a:t>
            </a:r>
          </a:p>
          <a:p>
            <a:endParaRPr lang="en-GB" baseline="0" dirty="0" smtClean="0"/>
          </a:p>
          <a:p>
            <a:pPr marL="0" indent="0">
              <a:buFontTx/>
              <a:buNone/>
            </a:pPr>
            <a:r>
              <a:rPr lang="en-GB" baseline="0" dirty="0" smtClean="0"/>
              <a:t>We’ve also had engineering students make UCL’s urinals more water efficient!</a:t>
            </a:r>
            <a:endParaRPr lang="en-GB" dirty="0" smtClean="0"/>
          </a:p>
          <a:p>
            <a:pPr marL="0" indent="0">
              <a:buFontTx/>
              <a:buNone/>
            </a:pPr>
            <a:endParaRPr lang="en-GB" baseline="0" dirty="0" smtClean="0"/>
          </a:p>
          <a:p>
            <a:pPr marL="0" indent="0">
              <a:buFontTx/>
              <a:buNone/>
            </a:pPr>
            <a:r>
              <a:rPr lang="en-GB" baseline="0" dirty="0" smtClean="0"/>
              <a:t>But you don’t have to be an engineering or geography student to participate in the Living Lab programme. We’ve had students in the SLADE art school do artwork showcasing sustainability challenges and we’ve had behavioural change students looking at how to make recycling easier at UCL! So no matter what you are studying, you can link it to sustainability, if you like. </a:t>
            </a:r>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17</a:t>
            </a:fld>
            <a:endParaRPr lang="en-GB" dirty="0"/>
          </a:p>
        </p:txBody>
      </p:sp>
    </p:spTree>
    <p:extLst>
      <p:ext uri="{BB962C8B-B14F-4D97-AF65-F5344CB8AC3E}">
        <p14:creationId xmlns:p14="http://schemas.microsoft.com/office/powerpoint/2010/main" val="917575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However, engaging with sustainability</a:t>
            </a:r>
            <a:r>
              <a:rPr lang="en-GB" sz="1200" b="0" i="0" kern="1200" baseline="0" dirty="0" smtClean="0">
                <a:solidFill>
                  <a:schemeClr val="tx1"/>
                </a:solidFill>
                <a:effectLst/>
                <a:latin typeface="+mn-lt"/>
                <a:ea typeface="+mn-ea"/>
                <a:cs typeface="+mn-cs"/>
              </a:rPr>
              <a:t> is not limited to your studies. Here are some extracurricular activities you can do.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Whether you want to develop your leadership and sustainability skills as a </a:t>
            </a:r>
            <a:r>
              <a:rPr lang="en-GB" sz="1200" b="0" i="0" u="none" strike="noStrike" kern="1200" dirty="0" smtClean="0">
                <a:solidFill>
                  <a:schemeClr val="tx1"/>
                </a:solidFill>
                <a:effectLst/>
                <a:latin typeface="+mn-lt"/>
                <a:ea typeface="+mn-ea"/>
                <a:cs typeface="+mn-cs"/>
                <a:hlinkClick r:id="rId3"/>
              </a:rPr>
              <a:t>Sustainability Ambassador</a:t>
            </a:r>
            <a:r>
              <a:rPr lang="en-GB" sz="1200" b="0" i="0" u="none" strike="noStrike" kern="1200" dirty="0" smtClean="0">
                <a:solidFill>
                  <a:schemeClr val="tx1"/>
                </a:solidFill>
                <a:effectLst/>
                <a:latin typeface="+mn-lt"/>
                <a:ea typeface="+mn-ea"/>
                <a:cs typeface="+mn-cs"/>
              </a:rPr>
              <a:t>,</a:t>
            </a:r>
            <a:r>
              <a:rPr lang="en-GB" sz="1200" b="0" i="0" u="none" strike="noStrike" kern="1200" baseline="0" dirty="0" smtClean="0">
                <a:solidFill>
                  <a:schemeClr val="tx1"/>
                </a:solidFill>
                <a:effectLst/>
                <a:latin typeface="+mn-lt"/>
                <a:ea typeface="+mn-ea"/>
                <a:cs typeface="+mn-cs"/>
              </a:rPr>
              <a:t> working</a:t>
            </a:r>
            <a:r>
              <a:rPr lang="en-GB" sz="1200" b="0" i="0" kern="1200" dirty="0" smtClean="0">
                <a:solidFill>
                  <a:schemeClr val="tx1"/>
                </a:solidFill>
                <a:effectLst/>
                <a:latin typeface="+mn-lt"/>
                <a:ea typeface="+mn-ea"/>
                <a:cs typeface="+mn-cs"/>
              </a:rPr>
              <a:t> with the Students Union and Sustainable UCL to embed sustainability into the heart of UCL</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 or</a:t>
            </a:r>
            <a:r>
              <a:rPr lang="en-GB" sz="1200" b="0" i="0" kern="1200" baseline="0" dirty="0" smtClean="0">
                <a:solidFill>
                  <a:schemeClr val="tx1"/>
                </a:solidFill>
                <a:effectLst/>
                <a:latin typeface="+mn-lt"/>
                <a:ea typeface="+mn-ea"/>
                <a:cs typeface="+mn-cs"/>
              </a:rPr>
              <a:t> b</a:t>
            </a:r>
            <a:r>
              <a:rPr lang="en-GB" sz="1200" b="0" i="0" kern="1200" dirty="0" smtClean="0">
                <a:solidFill>
                  <a:schemeClr val="tx1"/>
                </a:solidFill>
                <a:effectLst/>
                <a:latin typeface="+mn-lt"/>
                <a:ea typeface="+mn-ea"/>
                <a:cs typeface="+mn-cs"/>
              </a:rPr>
              <a:t>ecome a member of UCL’s </a:t>
            </a:r>
            <a:r>
              <a:rPr lang="en-GB" sz="1200" b="0" i="0" u="none" strike="noStrike" kern="1200" dirty="0" smtClean="0">
                <a:solidFill>
                  <a:schemeClr val="tx1"/>
                </a:solidFill>
                <a:effectLst/>
                <a:latin typeface="+mn-lt"/>
                <a:ea typeface="+mn-ea"/>
                <a:cs typeface="+mn-cs"/>
                <a:hlinkClick r:id="rId4"/>
              </a:rPr>
              <a:t>Student Sustainability Council</a:t>
            </a:r>
            <a:r>
              <a:rPr lang="en-GB" sz="1200" b="0" i="0" kern="1200" dirty="0" smtClean="0">
                <a:solidFill>
                  <a:schemeClr val="tx1"/>
                </a:solidFill>
                <a:effectLst/>
                <a:latin typeface="+mn-lt"/>
                <a:ea typeface="+mn-ea"/>
                <a:cs typeface="+mn-cs"/>
              </a:rPr>
              <a:t>, to help direct UCL’s sustainability vision,</a:t>
            </a:r>
            <a:r>
              <a:rPr lang="en-GB" sz="1200" b="0" i="0" kern="1200" baseline="0" dirty="0" smtClean="0">
                <a:solidFill>
                  <a:schemeClr val="tx1"/>
                </a:solidFill>
                <a:effectLst/>
                <a:latin typeface="+mn-lt"/>
                <a:ea typeface="+mn-ea"/>
                <a:cs typeface="+mn-cs"/>
              </a:rPr>
              <a:t> there are many ways in which you can make your voice heard.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Many of UCL’s </a:t>
            </a:r>
            <a:r>
              <a:rPr lang="en-GB" sz="1200" b="0" i="0" u="none" strike="noStrike" kern="1200" dirty="0" smtClean="0">
                <a:solidFill>
                  <a:schemeClr val="tx1"/>
                </a:solidFill>
                <a:effectLst/>
                <a:latin typeface="+mn-lt"/>
                <a:ea typeface="+mn-ea"/>
                <a:cs typeface="+mn-cs"/>
                <a:hlinkClick r:id="rId5"/>
              </a:rPr>
              <a:t>clubs and societies</a:t>
            </a:r>
            <a:r>
              <a:rPr lang="en-GB" sz="1200" b="0" i="0" kern="1200" dirty="0" smtClean="0">
                <a:solidFill>
                  <a:schemeClr val="tx1"/>
                </a:solidFill>
                <a:effectLst/>
                <a:latin typeface="+mn-lt"/>
                <a:ea typeface="+mn-ea"/>
                <a:cs typeface="+mn-cs"/>
              </a:rPr>
              <a:t> also</a:t>
            </a:r>
            <a:r>
              <a:rPr lang="en-GB" sz="1200" b="0" i="0" kern="1200" baseline="0" dirty="0" smtClean="0">
                <a:solidFill>
                  <a:schemeClr val="tx1"/>
                </a:solidFill>
                <a:effectLst/>
                <a:latin typeface="+mn-lt"/>
                <a:ea typeface="+mn-ea"/>
                <a:cs typeface="+mn-cs"/>
              </a:rPr>
              <a:t> have</a:t>
            </a:r>
            <a:r>
              <a:rPr lang="en-GB" sz="1200" b="0" i="0" kern="1200" dirty="0" smtClean="0">
                <a:solidFill>
                  <a:schemeClr val="tx1"/>
                </a:solidFill>
                <a:effectLst/>
                <a:latin typeface="+mn-lt"/>
                <a:ea typeface="+mn-ea"/>
                <a:cs typeface="+mn-cs"/>
              </a:rPr>
              <a:t> an environmental and social focus. From re-distributing food waste to homeless shelters with the Zero Waste Society, to engaging students in justice activism with the Environmental Justice Project, there are many to choose from.</a:t>
            </a:r>
            <a:r>
              <a:rPr lang="en-GB" sz="1200" b="0" i="0" kern="1200" baseline="0" dirty="0" smtClean="0">
                <a:solidFill>
                  <a:schemeClr val="tx1"/>
                </a:solidFill>
                <a:effectLst/>
                <a:latin typeface="+mn-lt"/>
                <a:ea typeface="+mn-ea"/>
                <a:cs typeface="+mn-cs"/>
              </a:rPr>
              <a:t> Make sure to take a look at the overview of sustainability-themed inductions events we shared as part of the induction pack. </a:t>
            </a:r>
            <a:endParaRPr lang="en-GB"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53F45A-5594-40D9-BD10-D1F0625F2AB2}" type="slidenum">
              <a:rPr lang="en-GB" smtClean="0"/>
              <a:t>18</a:t>
            </a:fld>
            <a:endParaRPr lang="en-GB" dirty="0"/>
          </a:p>
        </p:txBody>
      </p:sp>
    </p:spTree>
    <p:extLst>
      <p:ext uri="{BB962C8B-B14F-4D97-AF65-F5344CB8AC3E}">
        <p14:creationId xmlns:p14="http://schemas.microsoft.com/office/powerpoint/2010/main" val="403391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smtClean="0">
                <a:solidFill>
                  <a:schemeClr val="tx1"/>
                </a:solidFill>
                <a:effectLst/>
                <a:latin typeface="+mn-lt"/>
                <a:ea typeface="+mn-ea"/>
                <a:cs typeface="+mn-cs"/>
              </a:rPr>
              <a:t>Sustainability is a hot topic</a:t>
            </a:r>
            <a:r>
              <a:rPr lang="en-GB" sz="1200" b="0" i="0" kern="1200" baseline="0" dirty="0" smtClean="0">
                <a:solidFill>
                  <a:schemeClr val="tx1"/>
                </a:solidFill>
                <a:effectLst/>
                <a:latin typeface="+mn-lt"/>
                <a:ea typeface="+mn-ea"/>
                <a:cs typeface="+mn-cs"/>
              </a:rPr>
              <a:t> and i</a:t>
            </a:r>
            <a:r>
              <a:rPr lang="en-GB" sz="1200" b="0" i="0" kern="1200" dirty="0" smtClean="0">
                <a:solidFill>
                  <a:schemeClr val="tx1"/>
                </a:solidFill>
                <a:effectLst/>
                <a:latin typeface="+mn-lt"/>
                <a:ea typeface="+mn-ea"/>
                <a:cs typeface="+mn-cs"/>
              </a:rPr>
              <a:t>ncreasingly more employers, are looking for students with sustainability skills and literacy. And not just in environmentally focused jobs, but in engineering, retail, urban planning and many more!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There are lots of opportunities for students at UCL to gain</a:t>
            </a:r>
            <a:r>
              <a:rPr lang="en-GB" sz="1200" b="0" i="0" kern="1200" baseline="0" dirty="0" smtClean="0">
                <a:solidFill>
                  <a:schemeClr val="tx1"/>
                </a:solidFill>
                <a:effectLst/>
                <a:latin typeface="+mn-lt"/>
                <a:ea typeface="+mn-ea"/>
                <a:cs typeface="+mn-cs"/>
              </a:rPr>
              <a:t> these skills. In February Sustainable UCL is organising a Sustainability Careers Fortnight to show</a:t>
            </a:r>
            <a:r>
              <a:rPr lang="en-GB" sz="1200" b="0" i="0" kern="1200" dirty="0" smtClean="0">
                <a:solidFill>
                  <a:schemeClr val="tx1"/>
                </a:solidFill>
                <a:effectLst/>
                <a:latin typeface="+mn-lt"/>
                <a:ea typeface="+mn-ea"/>
                <a:cs typeface="+mn-cs"/>
              </a:rPr>
              <a:t> the breadth of opportunities in this rapidly growing sector and introduce you to leading organisations.</a:t>
            </a:r>
          </a:p>
          <a:p>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UCL</a:t>
            </a:r>
            <a:r>
              <a:rPr lang="en-GB" sz="1200" b="0" i="0" kern="1200" baseline="0" dirty="0" smtClean="0">
                <a:solidFill>
                  <a:schemeClr val="tx1"/>
                </a:solidFill>
                <a:effectLst/>
                <a:latin typeface="+mn-lt"/>
                <a:ea typeface="+mn-ea"/>
                <a:cs typeface="+mn-cs"/>
              </a:rPr>
              <a:t> Innovation and Enterprise also provides funding and support for students with enterprising ideas. </a:t>
            </a:r>
            <a:r>
              <a:rPr lang="en-US" sz="1200" dirty="0" smtClean="0">
                <a:latin typeface="Arial" charset="0"/>
                <a:ea typeface="Calibri" charset="0"/>
                <a:cs typeface="Times New Roman" charset="0"/>
              </a:rPr>
              <a:t>The students and founders of Rice </a:t>
            </a:r>
            <a:r>
              <a:rPr lang="en-US" sz="1200" dirty="0" err="1" smtClean="0">
                <a:latin typeface="Arial" charset="0"/>
                <a:ea typeface="Calibri" charset="0"/>
                <a:cs typeface="Times New Roman" charset="0"/>
              </a:rPr>
              <a:t>Ing</a:t>
            </a:r>
            <a:r>
              <a:rPr lang="en-US" sz="1200" dirty="0" smtClean="0">
                <a:latin typeface="Arial" charset="0"/>
                <a:ea typeface="Calibri" charset="0"/>
                <a:cs typeface="Times New Roman" charset="0"/>
              </a:rPr>
              <a:t> developed the idea to install rice drying facilities in remote villages in </a:t>
            </a:r>
            <a:r>
              <a:rPr lang="en-GB" sz="1200" b="0" i="0" kern="1200" dirty="0" smtClean="0">
                <a:solidFill>
                  <a:schemeClr val="tx1"/>
                </a:solidFill>
                <a:effectLst/>
                <a:latin typeface="+mn-lt"/>
                <a:ea typeface="+mn-ea"/>
                <a:cs typeface="+mn-cs"/>
              </a:rPr>
              <a:t>Myanmar, Vietnam, Malaysia and the Philippines </a:t>
            </a:r>
            <a:r>
              <a:rPr lang="en-US" sz="1200" dirty="0" smtClean="0">
                <a:latin typeface="Arial" charset="0"/>
                <a:ea typeface="Calibri" charset="0"/>
                <a:cs typeface="Times New Roman" charset="0"/>
              </a:rPr>
              <a:t>to help boost their yields by 30-40%,</a:t>
            </a:r>
            <a:r>
              <a:rPr lang="en-US" sz="1200" baseline="0" dirty="0" smtClean="0">
                <a:latin typeface="Arial" charset="0"/>
                <a:ea typeface="Calibri" charset="0"/>
                <a:cs typeface="Times New Roman" charset="0"/>
              </a:rPr>
              <a:t> thus</a:t>
            </a:r>
            <a:r>
              <a:rPr lang="en-US" sz="1200" dirty="0" smtClean="0">
                <a:latin typeface="Arial" charset="0"/>
                <a:ea typeface="Calibri" charset="0"/>
                <a:cs typeface="Times New Roman" charset="0"/>
              </a:rPr>
              <a:t> alleviating food poverty in South East Asia.</a:t>
            </a:r>
            <a:r>
              <a:rPr lang="en-US" sz="1200" baseline="0" dirty="0" smtClean="0">
                <a:latin typeface="Arial" charset="0"/>
                <a:ea typeface="Calibri" charset="0"/>
                <a:cs typeface="Times New Roman" charset="0"/>
              </a:rPr>
              <a:t> They won the</a:t>
            </a:r>
            <a:r>
              <a:rPr lang="en-US" sz="1200" dirty="0" smtClean="0">
                <a:latin typeface="Arial" charset="0"/>
                <a:ea typeface="Calibri" charset="0"/>
                <a:cs typeface="Times New Roman" charset="0"/>
              </a:rPr>
              <a:t> </a:t>
            </a:r>
            <a:r>
              <a:rPr lang="en-US" sz="1200" dirty="0" err="1" smtClean="0">
                <a:latin typeface="Arial" charset="0"/>
                <a:ea typeface="Calibri" charset="0"/>
                <a:cs typeface="Times New Roman" charset="0"/>
              </a:rPr>
              <a:t>Hult</a:t>
            </a:r>
            <a:r>
              <a:rPr lang="en-US" sz="1200" dirty="0" smtClean="0">
                <a:latin typeface="Arial" charset="0"/>
                <a:ea typeface="Calibri" charset="0"/>
                <a:cs typeface="Times New Roman" charset="0"/>
              </a:rPr>
              <a:t> Prize</a:t>
            </a:r>
            <a:r>
              <a:rPr lang="en-US" sz="1200" baseline="0" dirty="0" smtClean="0">
                <a:latin typeface="Arial" charset="0"/>
                <a:ea typeface="Calibri" charset="0"/>
                <a:cs typeface="Times New Roman" charset="0"/>
              </a:rPr>
              <a:t> to fund their</a:t>
            </a:r>
            <a:r>
              <a:rPr lang="en-US" sz="1200" dirty="0" smtClean="0">
                <a:latin typeface="Arial" charset="0"/>
                <a:ea typeface="Calibri" charset="0"/>
                <a:cs typeface="Times New Roman" charset="0"/>
              </a:rPr>
              <a:t> social enterprise</a:t>
            </a:r>
            <a:r>
              <a:rPr lang="en-US" sz="1200" baseline="0" dirty="0" smtClean="0">
                <a:latin typeface="Arial" charset="0"/>
                <a:ea typeface="Calibri" charset="0"/>
                <a:cs typeface="Times New Roman" charset="0"/>
              </a:rPr>
              <a:t> and now they are</a:t>
            </a:r>
            <a:r>
              <a:rPr lang="en-US" sz="1200" dirty="0" smtClean="0">
                <a:latin typeface="Arial" charset="0"/>
                <a:ea typeface="Calibri" charset="0"/>
                <a:cs typeface="Times New Roman" charset="0"/>
              </a:rPr>
              <a:t> planning to sell rice commercially,</a:t>
            </a:r>
            <a:r>
              <a:rPr lang="en-US" sz="1200" baseline="0" dirty="0" smtClean="0">
                <a:latin typeface="Arial" charset="0"/>
                <a:ea typeface="Calibri" charset="0"/>
                <a:cs typeface="Times New Roman" charset="0"/>
              </a:rPr>
              <a:t> having delivered </a:t>
            </a:r>
            <a:r>
              <a:rPr lang="en-US" sz="1200" dirty="0" smtClean="0">
                <a:latin typeface="Arial" charset="0"/>
                <a:ea typeface="Calibri" charset="0"/>
                <a:cs typeface="Times New Roman" charset="0"/>
              </a:rPr>
              <a:t>on their</a:t>
            </a:r>
            <a:r>
              <a:rPr lang="en-US" sz="1200" baseline="0" dirty="0" smtClean="0">
                <a:latin typeface="Arial" charset="0"/>
                <a:ea typeface="Calibri" charset="0"/>
                <a:cs typeface="Times New Roman" charset="0"/>
              </a:rPr>
              <a:t> </a:t>
            </a:r>
            <a:r>
              <a:rPr lang="en-US" sz="1200" dirty="0" smtClean="0">
                <a:latin typeface="Arial" charset="0"/>
                <a:ea typeface="Calibri" charset="0"/>
                <a:cs typeface="Times New Roman" charset="0"/>
              </a:rPr>
              <a:t>vision to install rice drying facilities.</a:t>
            </a:r>
            <a:endParaRPr lang="en-US" sz="1200" dirty="0" smtClean="0">
              <a:effectLst/>
              <a:latin typeface="Arial" charset="0"/>
              <a:ea typeface="Calibri"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19</a:t>
            </a:fld>
            <a:endParaRPr lang="en-GB" dirty="0"/>
          </a:p>
        </p:txBody>
      </p:sp>
    </p:spTree>
    <p:extLst>
      <p:ext uri="{BB962C8B-B14F-4D97-AF65-F5344CB8AC3E}">
        <p14:creationId xmlns:p14="http://schemas.microsoft.com/office/powerpoint/2010/main" val="78519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UCL is a community of 50,000 staff and students.</a:t>
            </a:r>
            <a:r>
              <a:rPr lang="en-GB" sz="1200" kern="1200" baseline="0" dirty="0" smtClean="0">
                <a:solidFill>
                  <a:schemeClr val="tx1"/>
                </a:solidFill>
                <a:effectLst/>
                <a:latin typeface="+mn-lt"/>
                <a:ea typeface="+mn-ea"/>
                <a:cs typeface="+mn-cs"/>
              </a:rPr>
              <a:t> E</a:t>
            </a:r>
            <a:r>
              <a:rPr lang="en-GB" sz="1200" kern="1200" dirty="0" smtClean="0">
                <a:solidFill>
                  <a:schemeClr val="tx1"/>
                </a:solidFill>
                <a:effectLst/>
                <a:latin typeface="+mn-lt"/>
                <a:ea typeface="+mn-ea"/>
                <a:cs typeface="+mn-cs"/>
              </a:rPr>
              <a:t>ssentially we are the</a:t>
            </a:r>
            <a:r>
              <a:rPr lang="en-GB" sz="1200" kern="1200" baseline="0" dirty="0" smtClean="0">
                <a:solidFill>
                  <a:schemeClr val="tx1"/>
                </a:solidFill>
                <a:effectLst/>
                <a:latin typeface="+mn-lt"/>
                <a:ea typeface="+mn-ea"/>
                <a:cs typeface="+mn-cs"/>
              </a:rPr>
              <a:t> size of a small town and so we have a large impact on society and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are some</a:t>
            </a:r>
            <a:r>
              <a:rPr lang="en-US" baseline="0" dirty="0" smtClean="0"/>
              <a:t> of our best achievements in recent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333333"/>
                </a:solidFill>
                <a:latin typeface="Helvetica Neue"/>
              </a:rPr>
              <a:t>Our academics are researching topics from bacteria eating plastics, to hydrogen cars and liveable cities. </a:t>
            </a:r>
            <a:r>
              <a:rPr lang="en-GB" sz="1200" b="1" dirty="0" smtClean="0">
                <a:solidFill>
                  <a:srgbClr val="333333"/>
                </a:solidFill>
                <a:latin typeface="Helvetica Neue"/>
              </a:rPr>
              <a:t>Insert an</a:t>
            </a:r>
            <a:r>
              <a:rPr lang="en-GB" sz="1200" b="1" baseline="0" dirty="0" smtClean="0">
                <a:solidFill>
                  <a:srgbClr val="333333"/>
                </a:solidFill>
                <a:latin typeface="Helvetica Neue"/>
              </a:rPr>
              <a:t> example from your department, if you like!</a:t>
            </a:r>
            <a:endParaRPr lang="en-GB" sz="1200" b="1" dirty="0" smtClean="0">
              <a:solidFill>
                <a:srgbClr val="333333"/>
              </a:solidFill>
              <a:latin typeface="Helvetica Neue"/>
            </a:endParaRPr>
          </a:p>
          <a:p>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2</a:t>
            </a:fld>
            <a:endParaRPr lang="en-GB" dirty="0"/>
          </a:p>
        </p:txBody>
      </p:sp>
    </p:spTree>
    <p:extLst>
      <p:ext uri="{BB962C8B-B14F-4D97-AF65-F5344CB8AC3E}">
        <p14:creationId xmlns:p14="http://schemas.microsoft.com/office/powerpoint/2010/main" val="1486228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To end with, maybe we could see a show of hands who is interested in engaging with sustainability either as part of their studies, free time, or professional career. </a:t>
            </a:r>
          </a:p>
          <a:p>
            <a:endParaRPr lang="en-GB" baseline="0" dirty="0" smtClean="0"/>
          </a:p>
          <a:p>
            <a:r>
              <a:rPr lang="en-GB" baseline="0" dirty="0" smtClean="0"/>
              <a:t>Show of hands for studies</a:t>
            </a:r>
          </a:p>
          <a:p>
            <a:r>
              <a:rPr lang="en-GB" baseline="0" dirty="0" smtClean="0"/>
              <a:t>Show of hands for free time</a:t>
            </a:r>
          </a:p>
          <a:p>
            <a:r>
              <a:rPr lang="en-GB" baseline="0" dirty="0" smtClean="0"/>
              <a:t>Show of hands for professional context/work experience</a:t>
            </a:r>
            <a:endParaRPr lang="en-GB" dirty="0" smtClean="0"/>
          </a:p>
          <a:p>
            <a:endParaRPr lang="en-GB" dirty="0" smtClean="0"/>
          </a:p>
          <a:p>
            <a:r>
              <a:rPr lang="en-GB" dirty="0" smtClean="0"/>
              <a:t>Well,</a:t>
            </a:r>
            <a:r>
              <a:rPr lang="en-GB" baseline="0" dirty="0" smtClean="0"/>
              <a:t> in whatever capacity you are interested in sustainability, make sure to c</a:t>
            </a:r>
            <a:r>
              <a:rPr lang="en-GB" dirty="0" smtClean="0"/>
              <a:t>heck out the Sustainable UCL website or social media channels for more information about sustainability at UCL</a:t>
            </a:r>
            <a:r>
              <a:rPr lang="en-GB" baseline="0" dirty="0" smtClean="0"/>
              <a:t> or join our very own Green Team.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AC53F45A-5594-40D9-BD10-D1F0625F2AB2}" type="slidenum">
              <a:rPr lang="en-GB" smtClean="0"/>
              <a:t>20</a:t>
            </a:fld>
            <a:endParaRPr lang="en-GB" dirty="0"/>
          </a:p>
        </p:txBody>
      </p:sp>
    </p:spTree>
    <p:extLst>
      <p:ext uri="{BB962C8B-B14F-4D97-AF65-F5344CB8AC3E}">
        <p14:creationId xmlns:p14="http://schemas.microsoft.com/office/powerpoint/2010/main" val="294111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our department, we are also doing our best to work towards UCL’s sustainability goals.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Please insert any sustainability work happening at the department: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dirty="0" smtClean="0"/>
              <a:t>Academic Research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dirty="0" smtClean="0"/>
              <a:t>Student initiatives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dirty="0" smtClean="0"/>
              <a:t>Green</a:t>
            </a:r>
            <a:r>
              <a:rPr lang="en-US" b="1" baseline="0" dirty="0" smtClean="0"/>
              <a:t> Impact Teams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See the following slides for examples. You don’t want to crowd the presentation so have one example per slide.</a:t>
            </a:r>
          </a:p>
        </p:txBody>
      </p:sp>
      <p:sp>
        <p:nvSpPr>
          <p:cNvPr id="4" name="Slide Number Placeholder 3"/>
          <p:cNvSpPr>
            <a:spLocks noGrp="1"/>
          </p:cNvSpPr>
          <p:nvPr>
            <p:ph type="sldNum" sz="quarter" idx="10"/>
          </p:nvPr>
        </p:nvSpPr>
        <p:spPr/>
        <p:txBody>
          <a:bodyPr/>
          <a:lstStyle/>
          <a:p>
            <a:fld id="{AC53F45A-5594-40D9-BD10-D1F0625F2AB2}" type="slidenum">
              <a:rPr lang="en-GB" smtClean="0"/>
              <a:t>3</a:t>
            </a:fld>
            <a:endParaRPr lang="en-GB" dirty="0"/>
          </a:p>
        </p:txBody>
      </p:sp>
    </p:spTree>
    <p:extLst>
      <p:ext uri="{BB962C8B-B14F-4D97-AF65-F5344CB8AC3E}">
        <p14:creationId xmlns:p14="http://schemas.microsoft.com/office/powerpoint/2010/main" val="287919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January PALS</a:t>
            </a:r>
            <a:r>
              <a:rPr lang="en-GB" baseline="0" dirty="0" smtClean="0"/>
              <a:t> took the decision to go vegetarian. They inspired a number of other departments to do the same. </a:t>
            </a:r>
          </a:p>
          <a:p>
            <a:endParaRPr lang="en-GB" baseline="0" dirty="0" smtClean="0"/>
          </a:p>
          <a:p>
            <a:r>
              <a:rPr lang="en-GB" baseline="0" dirty="0" smtClean="0"/>
              <a:t>Another example is around air travel and our carbon impact more broadly. We’re working with global partners all around the world. At the same time, we have become more and more interested in the carbon impact we are having as a university. So how do we stay connected while reducing our carbon impact? There are different UCL wide recommendations for reducing our carbon impact that are going to the academic board for discussion, but some departments are setting their own policies e.g. around only using the train for domestic travel. UCL has</a:t>
            </a:r>
            <a:r>
              <a:rPr lang="en-GB" dirty="0" smtClean="0"/>
              <a:t> also just launched Carbon</a:t>
            </a:r>
            <a:r>
              <a:rPr lang="en-GB" baseline="0" dirty="0" smtClean="0"/>
              <a:t> Accountability Pilot Scheme. </a:t>
            </a:r>
            <a:r>
              <a:rPr lang="en-GB" sz="1200" b="0" i="0" kern="1200" dirty="0" smtClean="0">
                <a:solidFill>
                  <a:schemeClr val="tx1"/>
                </a:solidFill>
                <a:effectLst/>
                <a:latin typeface="+mn-lt"/>
                <a:ea typeface="+mn-ea"/>
                <a:cs typeface="+mn-cs"/>
              </a:rPr>
              <a:t>The scheme brings together elements of carbon pricing and behavioural support to reduce carbon emissions from buildings and operations. Fifteen departments are taking part in the pilot in the academic year 2019/20, to determine how this might be implemented across UCL. </a:t>
            </a:r>
            <a:r>
              <a:rPr lang="en-GB" sz="1200" b="0" i="0" kern="1200" dirty="0" smtClean="0">
                <a:solidFill>
                  <a:schemeClr val="tx1"/>
                </a:solidFill>
                <a:effectLst/>
                <a:latin typeface="+mn-lt"/>
                <a:ea typeface="+mn-ea"/>
                <a:cs typeface="+mn-cs"/>
                <a:sym typeface="Wingdings" panose="05000000000000000000" pitchFamily="2" charset="2"/>
              </a:rPr>
              <a:t> </a:t>
            </a:r>
            <a:r>
              <a:rPr lang="en-GB" sz="1200" b="1" i="0" kern="1200" dirty="0" smtClean="0">
                <a:solidFill>
                  <a:srgbClr val="FF0000"/>
                </a:solidFill>
                <a:effectLst/>
                <a:latin typeface="+mn-lt"/>
                <a:ea typeface="+mn-ea"/>
                <a:cs typeface="+mn-cs"/>
                <a:sym typeface="Wingdings" panose="05000000000000000000" pitchFamily="2" charset="2"/>
              </a:rPr>
              <a:t>mention if your</a:t>
            </a:r>
            <a:r>
              <a:rPr lang="en-GB" sz="1200" b="1" i="0" kern="1200" baseline="0" dirty="0" smtClean="0">
                <a:solidFill>
                  <a:srgbClr val="FF0000"/>
                </a:solidFill>
                <a:effectLst/>
                <a:latin typeface="+mn-lt"/>
                <a:ea typeface="+mn-ea"/>
                <a:cs typeface="+mn-cs"/>
                <a:sym typeface="Wingdings" panose="05000000000000000000" pitchFamily="2" charset="2"/>
              </a:rPr>
              <a:t> department is one of the department’s involved in the pilot. </a:t>
            </a:r>
            <a:endParaRPr lang="en-GB" b="1" baseline="0" dirty="0" smtClean="0">
              <a:solidFill>
                <a:srgbClr val="FF0000"/>
              </a:solidFill>
            </a:endParaRPr>
          </a:p>
          <a:p>
            <a:endParaRPr lang="en-GB" dirty="0" smtClean="0"/>
          </a:p>
        </p:txBody>
      </p:sp>
      <p:sp>
        <p:nvSpPr>
          <p:cNvPr id="4" name="Slide Number Placeholder 3"/>
          <p:cNvSpPr>
            <a:spLocks noGrp="1"/>
          </p:cNvSpPr>
          <p:nvPr>
            <p:ph type="sldNum" sz="quarter" idx="10"/>
          </p:nvPr>
        </p:nvSpPr>
        <p:spPr/>
        <p:txBody>
          <a:bodyPr/>
          <a:lstStyle/>
          <a:p>
            <a:fld id="{AC53F45A-5594-40D9-BD10-D1F0625F2AB2}" type="slidenum">
              <a:rPr lang="en-GB" smtClean="0"/>
              <a:t>4</a:t>
            </a:fld>
            <a:endParaRPr lang="en-GB" dirty="0"/>
          </a:p>
        </p:txBody>
      </p:sp>
    </p:spTree>
    <p:extLst>
      <p:ext uri="{BB962C8B-B14F-4D97-AF65-F5344CB8AC3E}">
        <p14:creationId xmlns:p14="http://schemas.microsoft.com/office/powerpoint/2010/main" val="1286231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impetus</a:t>
            </a:r>
            <a:r>
              <a:rPr lang="en-GB" baseline="0" dirty="0" smtClean="0"/>
              <a:t> to change can also come from the student body. Last year, an architecture student at the Bartlett started a national campaign to increase sustainability in architecture education.  Bartlett are now putting together a citizen’s assembly to look at their teaching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5</a:t>
            </a:fld>
            <a:endParaRPr lang="en-GB" dirty="0"/>
          </a:p>
        </p:txBody>
      </p:sp>
    </p:spTree>
    <p:extLst>
      <p:ext uri="{BB962C8B-B14F-4D97-AF65-F5344CB8AC3E}">
        <p14:creationId xmlns:p14="http://schemas.microsoft.com/office/powerpoint/2010/main" val="217297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We’re very proud</a:t>
            </a:r>
            <a:r>
              <a:rPr lang="en-US" baseline="0" dirty="0" smtClean="0"/>
              <a:t> of the work we’ve done so far, but we know there’s so much more to do.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2018 Sustainable UCL spent an entire year listening to the UCL community of students and staff and together we came up to create UCL’s new Sustainability Manifesto “Change Possible”. This was launched in October 2019. Here are our 6 key pledges.</a:t>
            </a:r>
            <a:endParaRPr lang="en-US" dirty="0" smtClean="0"/>
          </a:p>
          <a:p>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6</a:t>
            </a:fld>
            <a:endParaRPr lang="en-GB" dirty="0"/>
          </a:p>
        </p:txBody>
      </p:sp>
    </p:spTree>
    <p:extLst>
      <p:ext uri="{BB962C8B-B14F-4D97-AF65-F5344CB8AC3E}">
        <p14:creationId xmlns:p14="http://schemas.microsoft.com/office/powerpoint/2010/main" val="194675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We’re very proud</a:t>
            </a:r>
            <a:r>
              <a:rPr lang="en-US" baseline="0" dirty="0" smtClean="0"/>
              <a:t> of the work we’ve done so far, but we know there’s so much more to do.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2018 Sustainable UCL spent an entire year listening to the UCL community of students and staff and together we came up to create UCL’s new Sustainability Manifesto “Change Possible”. This was launched in October 2019. Here are our 6 key pledges.</a:t>
            </a:r>
            <a:endParaRPr lang="en-US" dirty="0" smtClean="0"/>
          </a:p>
          <a:p>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7</a:t>
            </a:fld>
            <a:endParaRPr lang="en-GB" dirty="0"/>
          </a:p>
        </p:txBody>
      </p:sp>
    </p:spTree>
    <p:extLst>
      <p:ext uri="{BB962C8B-B14F-4D97-AF65-F5344CB8AC3E}">
        <p14:creationId xmlns:p14="http://schemas.microsoft.com/office/powerpoint/2010/main" val="338328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dirty="0" smtClean="0"/>
              <a:t>Firstly to wake you all</a:t>
            </a:r>
            <a:r>
              <a:rPr lang="en-GB" baseline="0" dirty="0" smtClean="0"/>
              <a:t> up, a quick quiz on how to recycle at UCL *remember this might be different to your home recycling. Grab a piece of paper and a pen and write down the following items and put yes or no for whether it can go in the recycling bin. Give yourself 1 point for each item you get right.</a:t>
            </a:r>
          </a:p>
          <a:p>
            <a:pPr fontAlgn="base"/>
            <a:endParaRPr lang="en-GB" baseline="0" dirty="0" smtClean="0"/>
          </a:p>
          <a:p>
            <a:pPr fontAlgn="base"/>
            <a:r>
              <a:rPr lang="en-GB" dirty="0" smtClean="0"/>
              <a:t>Apple</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Food packaging (Styrofoam box)</a:t>
            </a:r>
            <a:endParaRPr lang="en-GB" sz="1200" b="0" i="0" kern="1200" baseline="0" dirty="0" smtClean="0">
              <a:solidFill>
                <a:schemeClr val="tx1"/>
              </a:solidFill>
              <a:effectLst/>
              <a:latin typeface="+mn-lt"/>
              <a:ea typeface="+mn-ea"/>
              <a:cs typeface="+mn-cs"/>
            </a:endParaRPr>
          </a:p>
          <a:p>
            <a:pPr fontAlgn="base"/>
            <a:endParaRPr lang="en-GB" sz="1200" b="0" i="0" kern="1200" baseline="0" dirty="0" smtClean="0">
              <a:solidFill>
                <a:schemeClr val="tx1"/>
              </a:solidFill>
              <a:effectLst/>
              <a:latin typeface="+mn-lt"/>
              <a:ea typeface="+mn-ea"/>
              <a:cs typeface="+mn-cs"/>
            </a:endParaRPr>
          </a:p>
          <a:p>
            <a:pPr fontAlgn="base"/>
            <a:r>
              <a:rPr lang="en-GB" sz="1200" b="0" i="0" kern="1200" baseline="0" dirty="0" smtClean="0">
                <a:solidFill>
                  <a:schemeClr val="tx1"/>
                </a:solidFill>
                <a:effectLst/>
                <a:latin typeface="+mn-lt"/>
                <a:ea typeface="+mn-ea"/>
                <a:cs typeface="+mn-cs"/>
              </a:rPr>
              <a:t>Clean and empty can</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8</a:t>
            </a:fld>
            <a:endParaRPr lang="en-GB" dirty="0"/>
          </a:p>
        </p:txBody>
      </p:sp>
    </p:spTree>
    <p:extLst>
      <p:ext uri="{BB962C8B-B14F-4D97-AF65-F5344CB8AC3E}">
        <p14:creationId xmlns:p14="http://schemas.microsoft.com/office/powerpoint/2010/main" val="182271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9</a:t>
            </a:fld>
            <a:endParaRPr lang="en-GB" dirty="0"/>
          </a:p>
        </p:txBody>
      </p:sp>
    </p:spTree>
    <p:extLst>
      <p:ext uri="{BB962C8B-B14F-4D97-AF65-F5344CB8AC3E}">
        <p14:creationId xmlns:p14="http://schemas.microsoft.com/office/powerpoint/2010/main" val="211060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9035B7-75C9-41ED-A2FD-8EC9C93C35BC}" type="datetimeFigureOut">
              <a:rPr lang="en-GB" smtClean="0"/>
              <a:t>16/10/2020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175376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9035B7-75C9-41ED-A2FD-8EC9C93C35BC}" type="datetimeFigureOut">
              <a:rPr lang="en-GB" smtClean="0"/>
              <a:t>16/10/2020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103758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9035B7-75C9-41ED-A2FD-8EC9C93C35BC}" type="datetimeFigureOut">
              <a:rPr lang="en-GB" smtClean="0"/>
              <a:t>16/10/2020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383987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9035B7-75C9-41ED-A2FD-8EC9C93C35BC}" type="datetimeFigureOut">
              <a:rPr lang="en-GB" smtClean="0"/>
              <a:t>16/10/2020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178708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9035B7-75C9-41ED-A2FD-8EC9C93C35BC}" type="datetimeFigureOut">
              <a:rPr lang="en-GB" smtClean="0"/>
              <a:t>16/10/2020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167370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9035B7-75C9-41ED-A2FD-8EC9C93C35BC}" type="datetimeFigureOut">
              <a:rPr lang="en-GB" smtClean="0"/>
              <a:t>16/10/2020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152607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9035B7-75C9-41ED-A2FD-8EC9C93C35BC}" type="datetimeFigureOut">
              <a:rPr lang="en-GB" smtClean="0"/>
              <a:t>16/10/2020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159885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9035B7-75C9-41ED-A2FD-8EC9C93C35BC}" type="datetimeFigureOut">
              <a:rPr lang="en-GB" smtClean="0"/>
              <a:t>16/10/2020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3592535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035B7-75C9-41ED-A2FD-8EC9C93C35BC}" type="datetimeFigureOut">
              <a:rPr lang="en-GB" smtClean="0"/>
              <a:t>16/10/2020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255406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9035B7-75C9-41ED-A2FD-8EC9C93C35BC}" type="datetimeFigureOut">
              <a:rPr lang="en-GB" smtClean="0"/>
              <a:t>16/10/2020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108257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9035B7-75C9-41ED-A2FD-8EC9C93C35BC}" type="datetimeFigureOut">
              <a:rPr lang="en-GB" smtClean="0"/>
              <a:t>16/10/2020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35973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035B7-75C9-41ED-A2FD-8EC9C93C35BC}" type="datetimeFigureOut">
              <a:rPr lang="en-GB" smtClean="0"/>
              <a:t>16/10/2020</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574B8-237F-4883-AFBE-F2092A2DF8C4}" type="slidenum">
              <a:rPr lang="en-GB" smtClean="0"/>
              <a:t>‹#›</a:t>
            </a:fld>
            <a:endParaRPr lang="en-GB" dirty="0"/>
          </a:p>
        </p:txBody>
      </p:sp>
    </p:spTree>
    <p:extLst>
      <p:ext uri="{BB962C8B-B14F-4D97-AF65-F5344CB8AC3E}">
        <p14:creationId xmlns:p14="http://schemas.microsoft.com/office/powerpoint/2010/main" val="929923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7r8Yru6STuI"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3.jp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68538" y="1300468"/>
            <a:ext cx="8570661"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6" name="TextBox 5"/>
          <p:cNvSpPr txBox="1"/>
          <p:nvPr/>
        </p:nvSpPr>
        <p:spPr>
          <a:xfrm>
            <a:off x="268539" y="471163"/>
            <a:ext cx="8570661"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
        <p:nvSpPr>
          <p:cNvPr id="9" name="TextBox 8"/>
          <p:cNvSpPr txBox="1"/>
          <p:nvPr/>
        </p:nvSpPr>
        <p:spPr>
          <a:xfrm rot="21148348">
            <a:off x="238228" y="819248"/>
            <a:ext cx="3892910"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SUSTAINABILITY</a:t>
            </a:r>
            <a:endParaRPr lang="en-GB" sz="3600" dirty="0">
              <a:solidFill>
                <a:schemeClr val="bg1"/>
              </a:solidFill>
              <a:latin typeface="Helvetica" panose="020B0604020202020204" pitchFamily="34" charset="0"/>
              <a:cs typeface="Helvetica" panose="020B0604020202020204" pitchFamily="34" charset="0"/>
            </a:endParaRPr>
          </a:p>
        </p:txBody>
      </p:sp>
      <p:sp>
        <p:nvSpPr>
          <p:cNvPr id="10" name="Rectangle 9"/>
          <p:cNvSpPr/>
          <p:nvPr/>
        </p:nvSpPr>
        <p:spPr>
          <a:xfrm>
            <a:off x="1056670" y="1495707"/>
            <a:ext cx="1783565" cy="646331"/>
          </a:xfrm>
          <a:prstGeom prst="rect">
            <a:avLst/>
          </a:prstGeom>
          <a:solidFill>
            <a:schemeClr val="tx1"/>
          </a:solidFill>
        </p:spPr>
        <p:txBody>
          <a:bodyPr wrap="none">
            <a:spAutoFit/>
          </a:bodyPr>
          <a:lstStyle/>
          <a:p>
            <a:r>
              <a:rPr lang="en-GB" sz="3600" dirty="0" smtClean="0">
                <a:solidFill>
                  <a:schemeClr val="bg1"/>
                </a:solidFill>
                <a:latin typeface="Helvetica" panose="020B0604020202020204" pitchFamily="34" charset="0"/>
                <a:cs typeface="Helvetica" panose="020B0604020202020204" pitchFamily="34" charset="0"/>
              </a:rPr>
              <a:t>AT UCL</a:t>
            </a:r>
            <a:endParaRPr lang="en-GB" sz="3600" dirty="0"/>
          </a:p>
        </p:txBody>
      </p:sp>
      <p:pic>
        <p:nvPicPr>
          <p:cNvPr id="3" name="7r8Yru6STuI"/>
          <p:cNvPicPr>
            <a:picLocks noRot="1" noChangeAspect="1"/>
          </p:cNvPicPr>
          <p:nvPr>
            <a:videoFile r:link="rId1"/>
          </p:nvPr>
        </p:nvPicPr>
        <p:blipFill>
          <a:blip r:embed="rId6"/>
          <a:stretch>
            <a:fillRect/>
          </a:stretch>
        </p:blipFill>
        <p:spPr>
          <a:xfrm>
            <a:off x="1631486" y="2238000"/>
            <a:ext cx="5881028" cy="3308078"/>
          </a:xfrm>
          <a:prstGeom prst="rect">
            <a:avLst/>
          </a:prstGeom>
        </p:spPr>
      </p:pic>
    </p:spTree>
    <p:extLst>
      <p:ext uri="{BB962C8B-B14F-4D97-AF65-F5344CB8AC3E}">
        <p14:creationId xmlns:p14="http://schemas.microsoft.com/office/powerpoint/2010/main" val="2387111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7933" y="1219804"/>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p:cNvSpPr txBox="1"/>
          <p:nvPr/>
        </p:nvSpPr>
        <p:spPr>
          <a:xfrm>
            <a:off x="212666" y="316020"/>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sp>
        <p:nvSpPr>
          <p:cNvPr id="20" name="TextBox 19"/>
          <p:cNvSpPr txBox="1"/>
          <p:nvPr/>
        </p:nvSpPr>
        <p:spPr>
          <a:xfrm rot="21189433">
            <a:off x="168923" y="752636"/>
            <a:ext cx="2091811"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STAY IN</a:t>
            </a:r>
            <a:endParaRPr lang="en-GB" sz="3600" dirty="0">
              <a:solidFill>
                <a:schemeClr val="bg1"/>
              </a:solidFill>
              <a:latin typeface="Helvetica" panose="020B0604020202020204" pitchFamily="34" charset="0"/>
              <a:cs typeface="Helvetica" panose="020B0604020202020204" pitchFamily="34" charset="0"/>
            </a:endParaRPr>
          </a:p>
        </p:txBody>
      </p:sp>
      <p:sp>
        <p:nvSpPr>
          <p:cNvPr id="21" name="TextBox 20"/>
          <p:cNvSpPr txBox="1"/>
          <p:nvPr/>
        </p:nvSpPr>
        <p:spPr>
          <a:xfrm>
            <a:off x="137869" y="1539768"/>
            <a:ext cx="2822973"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#THE LOOP</a:t>
            </a:r>
            <a:endParaRPr lang="en-GB" sz="3600" dirty="0">
              <a:solidFill>
                <a:schemeClr val="bg1"/>
              </a:solidFill>
              <a:latin typeface="Helvetica" panose="020B0604020202020204" pitchFamily="34" charset="0"/>
              <a:cs typeface="Helvetica"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3508" y="1272142"/>
            <a:ext cx="2772186" cy="494065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Tree>
    <p:extLst>
      <p:ext uri="{BB962C8B-B14F-4D97-AF65-F5344CB8AC3E}">
        <p14:creationId xmlns:p14="http://schemas.microsoft.com/office/powerpoint/2010/main" val="355121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7933" y="1219804"/>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p:cNvSpPr txBox="1"/>
          <p:nvPr/>
        </p:nvSpPr>
        <p:spPr>
          <a:xfrm>
            <a:off x="212666" y="316020"/>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sp>
        <p:nvSpPr>
          <p:cNvPr id="20" name="TextBox 19"/>
          <p:cNvSpPr txBox="1"/>
          <p:nvPr/>
        </p:nvSpPr>
        <p:spPr>
          <a:xfrm rot="21189433">
            <a:off x="168923" y="752636"/>
            <a:ext cx="2091811"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STAY IN</a:t>
            </a:r>
            <a:endParaRPr lang="en-GB" sz="3600" dirty="0">
              <a:solidFill>
                <a:schemeClr val="bg1"/>
              </a:solidFill>
              <a:latin typeface="Helvetica" panose="020B0604020202020204" pitchFamily="34" charset="0"/>
              <a:cs typeface="Helvetica" panose="020B0604020202020204" pitchFamily="34" charset="0"/>
            </a:endParaRPr>
          </a:p>
        </p:txBody>
      </p:sp>
      <p:sp>
        <p:nvSpPr>
          <p:cNvPr id="21" name="TextBox 20"/>
          <p:cNvSpPr txBox="1"/>
          <p:nvPr/>
        </p:nvSpPr>
        <p:spPr>
          <a:xfrm>
            <a:off x="137869" y="1539768"/>
            <a:ext cx="2822973"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#THE LOOP</a:t>
            </a:r>
            <a:endParaRPr lang="en-GB" sz="3600" dirty="0">
              <a:solidFill>
                <a:schemeClr val="bg1"/>
              </a:solidFill>
              <a:latin typeface="Helvetica" panose="020B0604020202020204" pitchFamily="34" charset="0"/>
              <a:cs typeface="Helvetica"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6304" y="1326611"/>
            <a:ext cx="2522660" cy="449594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Tree>
    <p:extLst>
      <p:ext uri="{BB962C8B-B14F-4D97-AF65-F5344CB8AC3E}">
        <p14:creationId xmlns:p14="http://schemas.microsoft.com/office/powerpoint/2010/main" val="31647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7933" y="1219804"/>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p:cNvSpPr txBox="1"/>
          <p:nvPr/>
        </p:nvSpPr>
        <p:spPr>
          <a:xfrm>
            <a:off x="212666" y="316020"/>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sp>
        <p:nvSpPr>
          <p:cNvPr id="20" name="TextBox 19"/>
          <p:cNvSpPr txBox="1"/>
          <p:nvPr/>
        </p:nvSpPr>
        <p:spPr>
          <a:xfrm rot="21189433">
            <a:off x="168923" y="752636"/>
            <a:ext cx="2091811"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STAY IN</a:t>
            </a:r>
            <a:endParaRPr lang="en-GB" sz="3600" dirty="0">
              <a:solidFill>
                <a:schemeClr val="bg1"/>
              </a:solidFill>
              <a:latin typeface="Helvetica" panose="020B0604020202020204" pitchFamily="34" charset="0"/>
              <a:cs typeface="Helvetica" panose="020B0604020202020204" pitchFamily="34" charset="0"/>
            </a:endParaRPr>
          </a:p>
        </p:txBody>
      </p:sp>
      <p:sp>
        <p:nvSpPr>
          <p:cNvPr id="21" name="TextBox 20"/>
          <p:cNvSpPr txBox="1"/>
          <p:nvPr/>
        </p:nvSpPr>
        <p:spPr>
          <a:xfrm>
            <a:off x="137869" y="1539768"/>
            <a:ext cx="2822973"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#THE LOOP</a:t>
            </a:r>
            <a:endParaRPr lang="en-GB" sz="3600" dirty="0">
              <a:solidFill>
                <a:schemeClr val="bg1"/>
              </a:solidFill>
              <a:latin typeface="Helvetica" panose="020B0604020202020204" pitchFamily="34" charset="0"/>
              <a:cs typeface="Helvetica"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047" y="1286415"/>
            <a:ext cx="2515605" cy="448336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Tree>
    <p:extLst>
      <p:ext uri="{BB962C8B-B14F-4D97-AF65-F5344CB8AC3E}">
        <p14:creationId xmlns:p14="http://schemas.microsoft.com/office/powerpoint/2010/main" val="78666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7933" y="1219804"/>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p:cNvSpPr txBox="1"/>
          <p:nvPr/>
        </p:nvSpPr>
        <p:spPr>
          <a:xfrm>
            <a:off x="212666" y="316020"/>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sp>
        <p:nvSpPr>
          <p:cNvPr id="20" name="TextBox 19"/>
          <p:cNvSpPr txBox="1"/>
          <p:nvPr/>
        </p:nvSpPr>
        <p:spPr>
          <a:xfrm rot="21189433">
            <a:off x="168923" y="752636"/>
            <a:ext cx="2091811"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STAY IN</a:t>
            </a:r>
            <a:endParaRPr lang="en-GB" sz="3600" dirty="0">
              <a:solidFill>
                <a:schemeClr val="bg1"/>
              </a:solidFill>
              <a:latin typeface="Helvetica" panose="020B0604020202020204" pitchFamily="34" charset="0"/>
              <a:cs typeface="Helvetica" panose="020B0604020202020204" pitchFamily="34" charset="0"/>
            </a:endParaRPr>
          </a:p>
        </p:txBody>
      </p:sp>
      <p:sp>
        <p:nvSpPr>
          <p:cNvPr id="21" name="TextBox 20"/>
          <p:cNvSpPr txBox="1"/>
          <p:nvPr/>
        </p:nvSpPr>
        <p:spPr>
          <a:xfrm>
            <a:off x="137869" y="1539768"/>
            <a:ext cx="2822973"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#THE LOOP</a:t>
            </a:r>
            <a:endParaRPr lang="en-GB" sz="3600" dirty="0">
              <a:solidFill>
                <a:schemeClr val="bg1"/>
              </a:solidFill>
              <a:latin typeface="Helvetica" panose="020B0604020202020204" pitchFamily="34" charset="0"/>
              <a:cs typeface="Helvetica"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326" y="1413951"/>
            <a:ext cx="2417886" cy="430921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Tree>
    <p:extLst>
      <p:ext uri="{BB962C8B-B14F-4D97-AF65-F5344CB8AC3E}">
        <p14:creationId xmlns:p14="http://schemas.microsoft.com/office/powerpoint/2010/main" val="4114414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8539" y="0"/>
            <a:ext cx="8667528" cy="5078313"/>
          </a:xfrm>
          <a:prstGeom prst="rect">
            <a:avLst/>
          </a:prstGeom>
          <a:solidFill>
            <a:srgbClr val="00A2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6" name="TextBox 5"/>
          <p:cNvSpPr txBox="1"/>
          <p:nvPr/>
        </p:nvSpPr>
        <p:spPr>
          <a:xfrm>
            <a:off x="268539" y="1219804"/>
            <a:ext cx="8667528" cy="5078313"/>
          </a:xfrm>
          <a:prstGeom prst="rect">
            <a:avLst/>
          </a:prstGeom>
          <a:solidFill>
            <a:srgbClr val="00A2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4885" y="1768642"/>
            <a:ext cx="2406266" cy="4288502"/>
          </a:xfrm>
          <a:prstGeom prst="rect">
            <a:avLst/>
          </a:prstGeom>
        </p:spPr>
      </p:pic>
      <p:sp>
        <p:nvSpPr>
          <p:cNvPr id="5" name="TextBox 4"/>
          <p:cNvSpPr txBox="1"/>
          <p:nvPr/>
        </p:nvSpPr>
        <p:spPr>
          <a:xfrm>
            <a:off x="137869" y="1539768"/>
            <a:ext cx="2822973"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#THE LOOP</a:t>
            </a:r>
            <a:endParaRPr lang="en-GB" sz="3600" dirty="0">
              <a:solidFill>
                <a:schemeClr val="bg1"/>
              </a:solidFill>
              <a:latin typeface="Helvetica" panose="020B0604020202020204" pitchFamily="34" charset="0"/>
              <a:cs typeface="Helvetica"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5102"/>
            <a:ext cx="9144000" cy="1232611"/>
          </a:xfrm>
          <a:prstGeom prst="rect">
            <a:avLst/>
          </a:prstGeom>
        </p:spPr>
      </p:pic>
      <p:sp>
        <p:nvSpPr>
          <p:cNvPr id="4" name="TextBox 3"/>
          <p:cNvSpPr txBox="1"/>
          <p:nvPr/>
        </p:nvSpPr>
        <p:spPr>
          <a:xfrm rot="21189433">
            <a:off x="168923" y="752636"/>
            <a:ext cx="2091811"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STAY IN</a:t>
            </a:r>
            <a:endParaRPr lang="en-GB" sz="36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98878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3572" y="1420246"/>
            <a:ext cx="8728133" cy="5078313"/>
          </a:xfrm>
          <a:prstGeom prst="rect">
            <a:avLst/>
          </a:prstGeom>
          <a:solidFill>
            <a:srgbClr val="FF40EE"/>
          </a:solidFill>
        </p:spPr>
        <p:txBody>
          <a:bodyPr wrap="square" rtlCol="0">
            <a:spAutoFit/>
          </a:bodyPr>
          <a:lstStyle/>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dirty="0"/>
          </a:p>
        </p:txBody>
      </p:sp>
      <p:sp>
        <p:nvSpPr>
          <p:cNvPr id="4" name="TextBox 3"/>
          <p:cNvSpPr txBox="1"/>
          <p:nvPr/>
        </p:nvSpPr>
        <p:spPr>
          <a:xfrm>
            <a:off x="303573" y="100348"/>
            <a:ext cx="8728133" cy="5078313"/>
          </a:xfrm>
          <a:prstGeom prst="rect">
            <a:avLst/>
          </a:prstGeom>
          <a:solidFill>
            <a:srgbClr val="FF40EE"/>
          </a:solidFill>
        </p:spPr>
        <p:txBody>
          <a:bodyPr wrap="square" rtlCol="0">
            <a:spAutoFit/>
          </a:bodyPr>
          <a:lstStyle/>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4528"/>
          <a:stretch/>
        </p:blipFill>
        <p:spPr>
          <a:xfrm>
            <a:off x="748751" y="3923254"/>
            <a:ext cx="3734349" cy="220020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146"/>
          <a:stretch/>
        </p:blipFill>
        <p:spPr>
          <a:xfrm>
            <a:off x="5105400" y="3923254"/>
            <a:ext cx="3583620" cy="219760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25102"/>
            <a:ext cx="9144000" cy="1232611"/>
          </a:xfrm>
          <a:prstGeom prst="rect">
            <a:avLst/>
          </a:prstGeom>
        </p:spPr>
      </p:pic>
      <p:sp>
        <p:nvSpPr>
          <p:cNvPr id="12" name="Rectangle 11"/>
          <p:cNvSpPr/>
          <p:nvPr/>
        </p:nvSpPr>
        <p:spPr>
          <a:xfrm rot="21382783">
            <a:off x="850265" y="1004141"/>
            <a:ext cx="2484398" cy="646331"/>
          </a:xfrm>
          <a:prstGeom prst="rect">
            <a:avLst/>
          </a:prstGeom>
          <a:solidFill>
            <a:schemeClr val="tx1"/>
          </a:solidFill>
        </p:spPr>
        <p:txBody>
          <a:bodyPr wrap="none">
            <a:spAutoFit/>
          </a:bodyPr>
          <a:lstStyle/>
          <a:p>
            <a:r>
              <a:rPr lang="en-GB" sz="3600" dirty="0" smtClean="0">
                <a:solidFill>
                  <a:schemeClr val="bg1"/>
                </a:solidFill>
                <a:latin typeface="Helvetica" panose="020B0604020202020204" pitchFamily="34" charset="0"/>
              </a:rPr>
              <a:t>INVOLVED</a:t>
            </a:r>
            <a:endParaRPr lang="en-GB" sz="3600" dirty="0"/>
          </a:p>
        </p:txBody>
      </p:sp>
      <p:sp>
        <p:nvSpPr>
          <p:cNvPr id="6" name="Rectangle 5"/>
          <p:cNvSpPr/>
          <p:nvPr/>
        </p:nvSpPr>
        <p:spPr>
          <a:xfrm rot="21097443">
            <a:off x="478466" y="474997"/>
            <a:ext cx="1133644" cy="646331"/>
          </a:xfrm>
          <a:prstGeom prst="rect">
            <a:avLst/>
          </a:prstGeom>
          <a:solidFill>
            <a:schemeClr val="tx1"/>
          </a:solidFill>
        </p:spPr>
        <p:txBody>
          <a:bodyPr wrap="none">
            <a:spAutoFit/>
          </a:bodyPr>
          <a:lstStyle/>
          <a:p>
            <a:r>
              <a:rPr lang="en-GB" sz="3600" dirty="0" smtClean="0">
                <a:solidFill>
                  <a:schemeClr val="bg1"/>
                </a:solidFill>
                <a:latin typeface="Helvetica" panose="020B0604020202020204" pitchFamily="34" charset="0"/>
              </a:rPr>
              <a:t>GET</a:t>
            </a:r>
            <a:endParaRPr lang="en-GB" sz="3600" dirty="0"/>
          </a:p>
        </p:txBody>
      </p:sp>
      <p:sp>
        <p:nvSpPr>
          <p:cNvPr id="13" name="TextBox 12"/>
          <p:cNvSpPr txBox="1"/>
          <p:nvPr/>
        </p:nvSpPr>
        <p:spPr>
          <a:xfrm>
            <a:off x="730908" y="1904077"/>
            <a:ext cx="7787986" cy="1384995"/>
          </a:xfrm>
          <a:prstGeom prst="rect">
            <a:avLst/>
          </a:prstGeom>
          <a:noFill/>
        </p:spPr>
        <p:txBody>
          <a:bodyPr wrap="square" rtlCol="0">
            <a:spAutoFit/>
          </a:bodyPr>
          <a:lstStyle/>
          <a:p>
            <a:pPr fontAlgn="base"/>
            <a:r>
              <a:rPr lang="en-GB" sz="2800" dirty="0" smtClean="0">
                <a:latin typeface="Helvetica" panose="020B0604020202020204" pitchFamily="34" charset="0"/>
                <a:cs typeface="Helvetica" panose="020B0604020202020204" pitchFamily="34" charset="0"/>
              </a:rPr>
              <a:t>As students, you make up the largest proportion of the UCL community. There are 41,000 of you, and we need your help.</a:t>
            </a:r>
            <a:endParaRPr lang="en-GB" sz="3200" b="1" dirty="0">
              <a:latin typeface="Helvetica Neue"/>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2966">
            <a:off x="5528887" y="5776206"/>
            <a:ext cx="3604597" cy="859470"/>
          </a:xfrm>
          <a:prstGeom prst="rect">
            <a:avLst/>
          </a:prstGeom>
        </p:spPr>
      </p:pic>
    </p:spTree>
    <p:extLst>
      <p:ext uri="{BB962C8B-B14F-4D97-AF65-F5344CB8AC3E}">
        <p14:creationId xmlns:p14="http://schemas.microsoft.com/office/powerpoint/2010/main" val="274681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2665" y="1184128"/>
            <a:ext cx="8728133"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4" name="TextBox 3"/>
          <p:cNvSpPr txBox="1"/>
          <p:nvPr/>
        </p:nvSpPr>
        <p:spPr>
          <a:xfrm>
            <a:off x="212665" y="195311"/>
            <a:ext cx="8728133"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34"/>
            <a:ext cx="9144000" cy="1232611"/>
          </a:xfrm>
          <a:prstGeom prst="rect">
            <a:avLst/>
          </a:prstGeom>
        </p:spPr>
      </p:pic>
      <p:sp>
        <p:nvSpPr>
          <p:cNvPr id="3" name="TextBox 2"/>
          <p:cNvSpPr txBox="1"/>
          <p:nvPr/>
        </p:nvSpPr>
        <p:spPr>
          <a:xfrm rot="21148348">
            <a:off x="243329" y="262311"/>
            <a:ext cx="2709440" cy="646331"/>
          </a:xfrm>
          <a:prstGeom prst="rect">
            <a:avLst/>
          </a:prstGeom>
          <a:solidFill>
            <a:schemeClr val="tx1"/>
          </a:solidFill>
        </p:spPr>
        <p:txBody>
          <a:bodyPr wrap="square" rtlCol="0">
            <a:spAutoFit/>
          </a:bodyPr>
          <a:lstStyle/>
          <a:p>
            <a:pPr algn="ctr"/>
            <a:r>
              <a:rPr lang="en-GB" sz="3600" dirty="0" smtClean="0">
                <a:solidFill>
                  <a:schemeClr val="bg1"/>
                </a:solidFill>
                <a:latin typeface="Helvetica" panose="020B0604020202020204" pitchFamily="34" charset="0"/>
                <a:cs typeface="Helvetica" panose="020B0604020202020204" pitchFamily="34" charset="0"/>
              </a:rPr>
              <a:t>ACADEMIC</a:t>
            </a:r>
            <a:endParaRPr lang="en-GB" sz="3600" dirty="0">
              <a:solidFill>
                <a:schemeClr val="bg1"/>
              </a:solidFill>
              <a:latin typeface="Helvetica" panose="020B0604020202020204" pitchFamily="34" charset="0"/>
              <a:cs typeface="Helvetica" panose="020B0604020202020204" pitchFamily="34" charset="0"/>
            </a:endParaRPr>
          </a:p>
        </p:txBody>
      </p:sp>
      <p:pic>
        <p:nvPicPr>
          <p:cNvPr id="10" name="Picture 2" descr="livinglab"/>
          <p:cNvPicPr>
            <a:picLocks noChangeAspect="1" noChangeArrowheads="1"/>
          </p:cNvPicPr>
          <p:nvPr/>
        </p:nvPicPr>
        <p:blipFill rotWithShape="1">
          <a:blip r:embed="rId4">
            <a:extLst>
              <a:ext uri="{28A0092B-C50C-407E-A947-70E740481C1C}">
                <a14:useLocalDpi xmlns:a14="http://schemas.microsoft.com/office/drawing/2010/main" val="0"/>
              </a:ext>
            </a:extLst>
          </a:blip>
          <a:srcRect t="-1" b="65280"/>
          <a:stretch/>
        </p:blipFill>
        <p:spPr bwMode="auto">
          <a:xfrm>
            <a:off x="419849" y="1400580"/>
            <a:ext cx="5127162" cy="45572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696499">
            <a:off x="1711707" y="781796"/>
            <a:ext cx="1159292" cy="646331"/>
          </a:xfrm>
          <a:prstGeom prst="rect">
            <a:avLst/>
          </a:prstGeom>
          <a:solidFill>
            <a:schemeClr val="tx1"/>
          </a:solidFill>
        </p:spPr>
        <p:txBody>
          <a:bodyPr wrap="none">
            <a:spAutoFit/>
          </a:bodyPr>
          <a:lstStyle/>
          <a:p>
            <a:r>
              <a:rPr lang="en-GB" sz="3600" dirty="0" smtClean="0">
                <a:solidFill>
                  <a:schemeClr val="bg1"/>
                </a:solidFill>
                <a:latin typeface="Helvetica" panose="020B0604020202020204" pitchFamily="34" charset="0"/>
                <a:cs typeface="Helvetica" panose="020B0604020202020204" pitchFamily="34" charset="0"/>
              </a:rPr>
              <a:t>LIFE</a:t>
            </a:r>
            <a:endParaRPr lang="en-GB" sz="36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9294" y="1095966"/>
            <a:ext cx="3107391" cy="310739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Tree>
    <p:extLst>
      <p:ext uri="{BB962C8B-B14F-4D97-AF65-F5344CB8AC3E}">
        <p14:creationId xmlns:p14="http://schemas.microsoft.com/office/powerpoint/2010/main" val="1329875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2665" y="1184128"/>
            <a:ext cx="8728133"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4" name="TextBox 3"/>
          <p:cNvSpPr txBox="1"/>
          <p:nvPr/>
        </p:nvSpPr>
        <p:spPr>
          <a:xfrm>
            <a:off x="212665" y="195311"/>
            <a:ext cx="8728133"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34"/>
            <a:ext cx="9144000" cy="1232611"/>
          </a:xfrm>
          <a:prstGeom prst="rect">
            <a:avLst/>
          </a:prstGeom>
        </p:spPr>
      </p:pic>
      <p:sp>
        <p:nvSpPr>
          <p:cNvPr id="3" name="TextBox 2"/>
          <p:cNvSpPr txBox="1"/>
          <p:nvPr/>
        </p:nvSpPr>
        <p:spPr>
          <a:xfrm rot="21148348">
            <a:off x="243329" y="262311"/>
            <a:ext cx="2709440" cy="646331"/>
          </a:xfrm>
          <a:prstGeom prst="rect">
            <a:avLst/>
          </a:prstGeom>
          <a:solidFill>
            <a:schemeClr val="tx1"/>
          </a:solidFill>
        </p:spPr>
        <p:txBody>
          <a:bodyPr wrap="square" rtlCol="0">
            <a:spAutoFit/>
          </a:bodyPr>
          <a:lstStyle/>
          <a:p>
            <a:pPr algn="ctr"/>
            <a:r>
              <a:rPr lang="en-GB" sz="3600" dirty="0" smtClean="0">
                <a:solidFill>
                  <a:schemeClr val="bg1"/>
                </a:solidFill>
                <a:latin typeface="Helvetica" panose="020B0604020202020204" pitchFamily="34" charset="0"/>
                <a:cs typeface="Helvetica" panose="020B0604020202020204" pitchFamily="34" charset="0"/>
              </a:rPr>
              <a:t>ACADEMIC</a:t>
            </a:r>
            <a:endParaRPr lang="en-GB" sz="3600" dirty="0">
              <a:solidFill>
                <a:schemeClr val="bg1"/>
              </a:solidFill>
              <a:latin typeface="Helvetica" panose="020B0604020202020204" pitchFamily="34" charset="0"/>
              <a:cs typeface="Helvetica" panose="020B0604020202020204" pitchFamily="34" charset="0"/>
            </a:endParaRPr>
          </a:p>
        </p:txBody>
      </p:sp>
      <p:sp>
        <p:nvSpPr>
          <p:cNvPr id="6" name="Rectangle 5"/>
          <p:cNvSpPr/>
          <p:nvPr/>
        </p:nvSpPr>
        <p:spPr>
          <a:xfrm rot="20696499">
            <a:off x="1711707" y="781796"/>
            <a:ext cx="1159292" cy="646331"/>
          </a:xfrm>
          <a:prstGeom prst="rect">
            <a:avLst/>
          </a:prstGeom>
          <a:solidFill>
            <a:schemeClr val="tx1"/>
          </a:solidFill>
        </p:spPr>
        <p:txBody>
          <a:bodyPr wrap="none">
            <a:spAutoFit/>
          </a:bodyPr>
          <a:lstStyle/>
          <a:p>
            <a:r>
              <a:rPr lang="en-GB" sz="3600" dirty="0" smtClean="0">
                <a:solidFill>
                  <a:schemeClr val="bg1"/>
                </a:solidFill>
                <a:latin typeface="Helvetica" panose="020B0604020202020204" pitchFamily="34" charset="0"/>
                <a:cs typeface="Helvetica" panose="020B0604020202020204" pitchFamily="34" charset="0"/>
              </a:rPr>
              <a:t>LIFE</a:t>
            </a:r>
            <a:endParaRPr lang="en-GB" sz="3600" dirty="0"/>
          </a:p>
        </p:txBody>
      </p:sp>
      <p:sp>
        <p:nvSpPr>
          <p:cNvPr id="9" name="TextBox 8"/>
          <p:cNvSpPr txBox="1"/>
          <p:nvPr/>
        </p:nvSpPr>
        <p:spPr>
          <a:xfrm>
            <a:off x="298171" y="1819387"/>
            <a:ext cx="5620029" cy="3785652"/>
          </a:xfrm>
          <a:prstGeom prst="rect">
            <a:avLst/>
          </a:prstGeom>
          <a:noFill/>
        </p:spPr>
        <p:txBody>
          <a:bodyPr wrap="square" rtlCol="0">
            <a:spAutoFit/>
          </a:bodyPr>
          <a:lstStyle/>
          <a:p>
            <a:r>
              <a:rPr lang="en-GB" sz="2400" dirty="0" smtClean="0">
                <a:latin typeface="Helvetica" pitchFamily="2" charset="0"/>
                <a:ea typeface="Malgun Gothic" panose="020B0503020000020004" pitchFamily="34" charset="-127"/>
                <a:cs typeface="Miriam" panose="020B0502050101010101" pitchFamily="34" charset="-79"/>
              </a:rPr>
              <a:t>MSc Environmental Design and Engineering student, Isa Ibrahim, cleaned panels on the roof of Central House to assess the effect of dust on the panels’ efficiency. </a:t>
            </a:r>
          </a:p>
          <a:p>
            <a:endParaRPr lang="en-GB" sz="2400" dirty="0">
              <a:latin typeface="Helvetica" pitchFamily="2" charset="0"/>
              <a:ea typeface="Malgun Gothic" panose="020B0503020000020004" pitchFamily="34" charset="-127"/>
              <a:cs typeface="Miriam" panose="020B0502050101010101" pitchFamily="34" charset="-79"/>
            </a:endParaRPr>
          </a:p>
          <a:p>
            <a:r>
              <a:rPr lang="en-GB" sz="2400" dirty="0" smtClean="0">
                <a:latin typeface="Helvetica" pitchFamily="2" charset="0"/>
                <a:ea typeface="Malgun Gothic" panose="020B0503020000020004" pitchFamily="34" charset="-127"/>
                <a:cs typeface="Miriam" panose="020B0502050101010101" pitchFamily="34" charset="-79"/>
              </a:rPr>
              <a:t>This increased the electricity generation by 25%. Consequently UCL now regularly cleans its panels to reduce carbon emissions. </a:t>
            </a:r>
            <a:endParaRPr lang="en-GB" sz="2400" dirty="0">
              <a:latin typeface="Helvetica" pitchFamily="2" charset="0"/>
              <a:ea typeface="Malgun Gothic" panose="020B0503020000020004" pitchFamily="34" charset="-127"/>
              <a:cs typeface="Miriam" panose="020B0502050101010101" pitchFamily="34" charset="-79"/>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0865" y="1955760"/>
            <a:ext cx="2488398" cy="3317864"/>
          </a:xfrm>
          <a:prstGeom prst="rect">
            <a:avLst/>
          </a:prstGeom>
        </p:spPr>
      </p:pic>
    </p:spTree>
    <p:extLst>
      <p:ext uri="{BB962C8B-B14F-4D97-AF65-F5344CB8AC3E}">
        <p14:creationId xmlns:p14="http://schemas.microsoft.com/office/powerpoint/2010/main" val="3974451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3147" y="1994036"/>
            <a:ext cx="8728133" cy="4247317"/>
          </a:xfrm>
          <a:prstGeom prst="rect">
            <a:avLst/>
          </a:prstGeom>
          <a:solidFill>
            <a:srgbClr val="FFDD00"/>
          </a:solidFill>
        </p:spPr>
        <p:txBody>
          <a:bodyPr wrap="square" rtlCol="0">
            <a:spAutoFit/>
          </a:bodyPr>
          <a:lstStyle/>
          <a:p>
            <a:endParaRPr lang="en-GB" b="1" smtClean="0">
              <a:latin typeface="Helvetica" panose="020B0604020202020204" pitchFamily="34" charset="0"/>
              <a:cs typeface="Helvetica" panose="020B0604020202020204" pitchFamily="34" charset="0"/>
            </a:endParaRPr>
          </a:p>
          <a:p>
            <a:endParaRPr lang="en-GB" b="1" smtClean="0">
              <a:latin typeface="Helvetica" panose="020B0604020202020204" pitchFamily="34" charset="0"/>
              <a:cs typeface="Helvetica" panose="020B0604020202020204" pitchFamily="34" charset="0"/>
            </a:endParaRPr>
          </a:p>
          <a:p>
            <a:endParaRPr lang="en-GB" b="1" smtClean="0">
              <a:latin typeface="Helvetica" panose="020B0604020202020204" pitchFamily="34" charset="0"/>
              <a:cs typeface="Helvetica" panose="020B0604020202020204" pitchFamily="34" charset="0"/>
            </a:endParaRPr>
          </a:p>
          <a:p>
            <a:endParaRPr lang="en-GB" b="1" smtClean="0">
              <a:latin typeface="Helvetica" panose="020B0604020202020204" pitchFamily="34" charset="0"/>
              <a:cs typeface="Helvetica" panose="020B0604020202020204" pitchFamily="34" charset="0"/>
            </a:endParaRPr>
          </a:p>
          <a:p>
            <a:endParaRPr lang="en-GB" b="1" smtClean="0">
              <a:latin typeface="Helvetica" panose="020B0604020202020204" pitchFamily="34" charset="0"/>
              <a:cs typeface="Helvetica" panose="020B0604020202020204" pitchFamily="34" charset="0"/>
            </a:endParaRPr>
          </a:p>
          <a:p>
            <a:endParaRPr lang="en-GB" b="1" smtClean="0">
              <a:latin typeface="Helvetica" panose="020B0604020202020204" pitchFamily="34" charset="0"/>
              <a:cs typeface="Helvetica" panose="020B0604020202020204" pitchFamily="34" charset="0"/>
            </a:endParaRPr>
          </a:p>
          <a:p>
            <a:endParaRPr lang="en-GB" b="1" smtClean="0">
              <a:latin typeface="Helvetica" panose="020B0604020202020204" pitchFamily="34" charset="0"/>
              <a:cs typeface="Helvetica" panose="020B0604020202020204" pitchFamily="34" charset="0"/>
            </a:endParaRPr>
          </a:p>
          <a:p>
            <a:endParaRPr lang="en-GB" b="1" smtClean="0">
              <a:latin typeface="Helvetica" panose="020B0604020202020204" pitchFamily="34" charset="0"/>
              <a:cs typeface="Helvetica" panose="020B0604020202020204" pitchFamily="34" charset="0"/>
            </a:endParaRPr>
          </a:p>
          <a:p>
            <a:endParaRPr lang="en-GB" b="1" smtClean="0">
              <a:latin typeface="Helvetica" panose="020B0604020202020204" pitchFamily="34" charset="0"/>
              <a:cs typeface="Helvetica" panose="020B0604020202020204" pitchFamily="34" charset="0"/>
            </a:endParaRPr>
          </a:p>
          <a:p>
            <a:endParaRPr lang="en-GB" b="1" smtClean="0">
              <a:latin typeface="Helvetica" panose="020B0604020202020204" pitchFamily="34" charset="0"/>
              <a:cs typeface="Helvetica" panose="020B0604020202020204" pitchFamily="34" charset="0"/>
            </a:endParaRPr>
          </a:p>
          <a:p>
            <a:endParaRPr lang="en-GB" b="1" smtClean="0">
              <a:latin typeface="Helvetica" panose="020B0604020202020204" pitchFamily="34" charset="0"/>
              <a:cs typeface="Helvetica" panose="020B0604020202020204" pitchFamily="34" charset="0"/>
            </a:endParaRPr>
          </a:p>
          <a:p>
            <a:endParaRPr lang="en-GB" b="1" smtClean="0">
              <a:latin typeface="Helvetica" panose="020B0604020202020204" pitchFamily="34" charset="0"/>
              <a:cs typeface="Helvetica" panose="020B0604020202020204" pitchFamily="34" charset="0"/>
            </a:endParaRPr>
          </a:p>
          <a:p>
            <a:endParaRPr lang="en-GB" b="1" smtClean="0">
              <a:latin typeface="Helvetica" panose="020B0604020202020204" pitchFamily="34" charset="0"/>
              <a:cs typeface="Helvetica" panose="020B0604020202020204" pitchFamily="34" charset="0"/>
            </a:endParaRPr>
          </a:p>
          <a:p>
            <a:endParaRPr lang="en-GB" b="1"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p:txBody>
      </p:sp>
      <p:sp>
        <p:nvSpPr>
          <p:cNvPr id="4" name="TextBox 3"/>
          <p:cNvSpPr txBox="1"/>
          <p:nvPr/>
        </p:nvSpPr>
        <p:spPr>
          <a:xfrm>
            <a:off x="243147" y="502408"/>
            <a:ext cx="8728133" cy="2308324"/>
          </a:xfrm>
          <a:prstGeom prst="rect">
            <a:avLst/>
          </a:prstGeom>
          <a:solidFill>
            <a:srgbClr val="FFDD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330010"/>
            <a:ext cx="4090737" cy="4090737"/>
          </a:xfrm>
          <a:prstGeom prst="rect">
            <a:avLst/>
          </a:prstGeom>
        </p:spPr>
      </p:pic>
      <p:sp>
        <p:nvSpPr>
          <p:cNvPr id="3" name="TextBox 2"/>
          <p:cNvSpPr txBox="1"/>
          <p:nvPr/>
        </p:nvSpPr>
        <p:spPr>
          <a:xfrm rot="21148348">
            <a:off x="264163" y="495429"/>
            <a:ext cx="4947455"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EXTRACURRICULAR</a:t>
            </a:r>
            <a:endParaRPr lang="en-GB" sz="3600" dirty="0">
              <a:solidFill>
                <a:schemeClr val="bg1"/>
              </a:solidFill>
              <a:latin typeface="Helvetica" panose="020B0604020202020204" pitchFamily="34" charset="0"/>
              <a:cs typeface="Helvetica" panose="020B060402020202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990" y="2382787"/>
            <a:ext cx="3636034" cy="3636034"/>
          </a:xfrm>
          <a:prstGeom prst="rect">
            <a:avLst/>
          </a:prstGeom>
        </p:spPr>
      </p:pic>
      <p:sp>
        <p:nvSpPr>
          <p:cNvPr id="6" name="Rectangle 5"/>
          <p:cNvSpPr/>
          <p:nvPr/>
        </p:nvSpPr>
        <p:spPr>
          <a:xfrm rot="21331353">
            <a:off x="2158244" y="1193233"/>
            <a:ext cx="1159292" cy="646331"/>
          </a:xfrm>
          <a:prstGeom prst="rect">
            <a:avLst/>
          </a:prstGeom>
          <a:solidFill>
            <a:schemeClr val="tx1"/>
          </a:solidFill>
        </p:spPr>
        <p:txBody>
          <a:bodyPr wrap="none">
            <a:spAutoFit/>
          </a:bodyPr>
          <a:lstStyle/>
          <a:p>
            <a:r>
              <a:rPr lang="en-GB" sz="3600" dirty="0" smtClean="0">
                <a:solidFill>
                  <a:schemeClr val="bg1"/>
                </a:solidFill>
                <a:latin typeface="Helvetica" panose="020B0604020202020204" pitchFamily="34" charset="0"/>
                <a:cs typeface="Helvetica" panose="020B0604020202020204" pitchFamily="34" charset="0"/>
              </a:rPr>
              <a:t>LIFE</a:t>
            </a:r>
            <a:endParaRPr lang="en-GB" sz="3600" dirty="0"/>
          </a:p>
        </p:txBody>
      </p:sp>
    </p:spTree>
    <p:extLst>
      <p:ext uri="{BB962C8B-B14F-4D97-AF65-F5344CB8AC3E}">
        <p14:creationId xmlns:p14="http://schemas.microsoft.com/office/powerpoint/2010/main" val="1791705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7933" y="1219804"/>
            <a:ext cx="8728133" cy="5078313"/>
          </a:xfrm>
          <a:prstGeom prst="rect">
            <a:avLst/>
          </a:prstGeom>
          <a:solidFill>
            <a:srgbClr val="00A2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p:cNvSpPr txBox="1"/>
          <p:nvPr/>
        </p:nvSpPr>
        <p:spPr>
          <a:xfrm>
            <a:off x="212666" y="316020"/>
            <a:ext cx="8728133" cy="5078313"/>
          </a:xfrm>
          <a:prstGeom prst="rect">
            <a:avLst/>
          </a:prstGeom>
          <a:solidFill>
            <a:srgbClr val="00A2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3" name="TextBox 12"/>
          <p:cNvSpPr txBox="1"/>
          <p:nvPr/>
        </p:nvSpPr>
        <p:spPr>
          <a:xfrm>
            <a:off x="3238993" y="1159319"/>
            <a:ext cx="1223824" cy="646331"/>
          </a:xfrm>
          <a:prstGeom prst="rect">
            <a:avLst/>
          </a:prstGeom>
          <a:solidFill>
            <a:schemeClr val="tx1"/>
          </a:solidFill>
        </p:spPr>
        <p:txBody>
          <a:bodyPr wrap="square" rtlCol="0">
            <a:spAutoFit/>
          </a:bodyPr>
          <a:lstStyle/>
          <a:p>
            <a:pPr algn="ctr"/>
            <a:r>
              <a:rPr lang="en-GB" sz="3600" dirty="0" smtClean="0">
                <a:solidFill>
                  <a:schemeClr val="bg1"/>
                </a:solidFill>
                <a:latin typeface="Helvetica" panose="020B0604020202020204" pitchFamily="34" charset="0"/>
                <a:cs typeface="Helvetica" panose="020B0604020202020204" pitchFamily="34" charset="0"/>
              </a:rPr>
              <a:t>LIFE</a:t>
            </a:r>
            <a:endParaRPr lang="en-GB" sz="3600" dirty="0">
              <a:solidFill>
                <a:schemeClr val="bg1"/>
              </a:solidFill>
              <a:latin typeface="Helvetica" panose="020B0604020202020204" pitchFamily="34" charset="0"/>
              <a:cs typeface="Helvetica" panose="020B0604020202020204" pitchFamily="34" charset="0"/>
            </a:endParaRPr>
          </a:p>
        </p:txBody>
      </p:sp>
      <p:sp>
        <p:nvSpPr>
          <p:cNvPr id="4" name="TextBox 3"/>
          <p:cNvSpPr txBox="1"/>
          <p:nvPr/>
        </p:nvSpPr>
        <p:spPr>
          <a:xfrm>
            <a:off x="471056" y="2168852"/>
            <a:ext cx="4771631" cy="3648884"/>
          </a:xfrm>
          <a:prstGeom prst="rect">
            <a:avLst/>
          </a:prstGeom>
          <a:noFill/>
        </p:spPr>
        <p:txBody>
          <a:bodyPr wrap="square" rtlCol="0">
            <a:spAutoFit/>
          </a:bodyPr>
          <a:lstStyle/>
          <a:p>
            <a:pPr>
              <a:lnSpc>
                <a:spcPct val="107000"/>
              </a:lnSpc>
              <a:spcAft>
                <a:spcPts val="800"/>
              </a:spcAft>
            </a:pPr>
            <a:r>
              <a:rPr lang="en-US" sz="2400" dirty="0">
                <a:latin typeface="Helvetica" pitchFamily="2" charset="0"/>
                <a:ea typeface="Calibri" charset="0"/>
                <a:cs typeface="Times New Roman" charset="0"/>
              </a:rPr>
              <a:t>Rice </a:t>
            </a:r>
            <a:r>
              <a:rPr lang="en-US" sz="2400" dirty="0" err="1" smtClean="0">
                <a:latin typeface="Helvetica" pitchFamily="2" charset="0"/>
                <a:ea typeface="Calibri" charset="0"/>
                <a:cs typeface="Times New Roman" charset="0"/>
              </a:rPr>
              <a:t>Inc</a:t>
            </a:r>
            <a:r>
              <a:rPr lang="en-US" sz="2400" dirty="0">
                <a:latin typeface="Helvetica" pitchFamily="2" charset="0"/>
                <a:ea typeface="Calibri" charset="0"/>
                <a:cs typeface="Times New Roman" charset="0"/>
              </a:rPr>
              <a:t> </a:t>
            </a:r>
            <a:r>
              <a:rPr lang="en-US" sz="2400" dirty="0" smtClean="0">
                <a:latin typeface="Helvetica" pitchFamily="2" charset="0"/>
                <a:ea typeface="Calibri" charset="0"/>
                <a:cs typeface="Times New Roman" charset="0"/>
              </a:rPr>
              <a:t>– a social enterprise founded by UCL students -  aims </a:t>
            </a:r>
            <a:r>
              <a:rPr lang="en-US" sz="2400" dirty="0">
                <a:latin typeface="Helvetica" pitchFamily="2" charset="0"/>
                <a:ea typeface="Calibri" charset="0"/>
                <a:cs typeface="Times New Roman" charset="0"/>
              </a:rPr>
              <a:t>to alleviate food poverty in South East Asia, </a:t>
            </a:r>
            <a:r>
              <a:rPr lang="en-US" sz="2400" dirty="0" smtClean="0">
                <a:latin typeface="Helvetica" pitchFamily="2" charset="0"/>
                <a:ea typeface="Calibri" charset="0"/>
                <a:cs typeface="Times New Roman" charset="0"/>
              </a:rPr>
              <a:t>by installing rice drying facilities that will boost rice crop yields by 30-40%. They won the </a:t>
            </a:r>
            <a:r>
              <a:rPr lang="en-US" sz="2400" dirty="0" err="1" smtClean="0">
                <a:latin typeface="Helvetica" pitchFamily="2" charset="0"/>
                <a:ea typeface="Calibri" charset="0"/>
                <a:cs typeface="Times New Roman" charset="0"/>
              </a:rPr>
              <a:t>Hult</a:t>
            </a:r>
            <a:r>
              <a:rPr lang="en-US" sz="2400" dirty="0" smtClean="0">
                <a:latin typeface="Helvetica" pitchFamily="2" charset="0"/>
                <a:ea typeface="Calibri" charset="0"/>
                <a:cs typeface="Times New Roman" charset="0"/>
              </a:rPr>
              <a:t> Prize to fund their project and are now planning on selling rice commercially.</a:t>
            </a:r>
            <a:endParaRPr lang="en-GB" sz="3200" dirty="0">
              <a:latin typeface="Helvetica" pitchFamily="2" charset="0"/>
              <a:ea typeface="Malgun Gothic" panose="020B0503020000020004" pitchFamily="34" charset="-127"/>
              <a:cs typeface="Miriam" panose="020B0502050101010101" pitchFamily="34" charset="-79"/>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sp>
        <p:nvSpPr>
          <p:cNvPr id="12" name="TextBox 11"/>
          <p:cNvSpPr txBox="1"/>
          <p:nvPr/>
        </p:nvSpPr>
        <p:spPr>
          <a:xfrm rot="21148348">
            <a:off x="238664" y="825865"/>
            <a:ext cx="3791908" cy="646331"/>
          </a:xfrm>
          <a:prstGeom prst="rect">
            <a:avLst/>
          </a:prstGeom>
          <a:solidFill>
            <a:schemeClr val="tx1"/>
          </a:solidFill>
        </p:spPr>
        <p:txBody>
          <a:bodyPr wrap="square" rtlCol="0">
            <a:spAutoFit/>
          </a:bodyPr>
          <a:lstStyle/>
          <a:p>
            <a:pPr algn="ctr"/>
            <a:r>
              <a:rPr lang="en-GB" sz="3600" dirty="0" smtClean="0">
                <a:solidFill>
                  <a:schemeClr val="bg1"/>
                </a:solidFill>
                <a:latin typeface="Helvetica" panose="020B0604020202020204" pitchFamily="34" charset="0"/>
                <a:cs typeface="Helvetica" panose="020B0604020202020204" pitchFamily="34" charset="0"/>
              </a:rPr>
              <a:t>PROFESSIONAL</a:t>
            </a:r>
            <a:endParaRPr lang="en-GB" sz="3600" dirty="0">
              <a:solidFill>
                <a:schemeClr val="bg1"/>
              </a:solidFill>
              <a:latin typeface="Helvetica" panose="020B0604020202020204" pitchFamily="34" charset="0"/>
              <a:cs typeface="Helvetica" panose="020B0604020202020204" pitchFamily="34"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 r="5807"/>
          <a:stretch/>
        </p:blipFill>
        <p:spPr>
          <a:xfrm>
            <a:off x="5242687" y="2724009"/>
            <a:ext cx="3525917" cy="2339548"/>
          </a:xfrm>
          <a:prstGeom prst="rect">
            <a:avLst/>
          </a:prstGeom>
        </p:spPr>
      </p:pic>
    </p:spTree>
    <p:extLst>
      <p:ext uri="{BB962C8B-B14F-4D97-AF65-F5344CB8AC3E}">
        <p14:creationId xmlns:p14="http://schemas.microsoft.com/office/powerpoint/2010/main" val="1593306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2667" y="1265766"/>
            <a:ext cx="8728133" cy="5078313"/>
          </a:xfrm>
          <a:prstGeom prst="rect">
            <a:avLst/>
          </a:prstGeom>
          <a:solidFill>
            <a:srgbClr val="FFDD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7" name="TextBox 6"/>
          <p:cNvSpPr txBox="1"/>
          <p:nvPr/>
        </p:nvSpPr>
        <p:spPr>
          <a:xfrm>
            <a:off x="212667" y="535742"/>
            <a:ext cx="8728133" cy="5078313"/>
          </a:xfrm>
          <a:prstGeom prst="rect">
            <a:avLst/>
          </a:prstGeom>
          <a:solidFill>
            <a:srgbClr val="FFDD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4" name="TextBox 3"/>
          <p:cNvSpPr txBox="1"/>
          <p:nvPr/>
        </p:nvSpPr>
        <p:spPr>
          <a:xfrm>
            <a:off x="727364" y="1650666"/>
            <a:ext cx="7787986" cy="4893647"/>
          </a:xfrm>
          <a:prstGeom prst="rect">
            <a:avLst/>
          </a:prstGeom>
          <a:noFill/>
        </p:spPr>
        <p:txBody>
          <a:bodyPr wrap="square" rtlCol="0">
            <a:spAutoFit/>
          </a:bodyPr>
          <a:lstStyle/>
          <a:p>
            <a:pPr marL="342900" indent="-342900" fontAlgn="base">
              <a:buFont typeface="Arial" panose="020B0604020202020204" pitchFamily="34" charset="0"/>
              <a:buChar char="•"/>
            </a:pPr>
            <a:endParaRPr lang="en-GB" sz="2800" dirty="0" smtClean="0">
              <a:latin typeface="Helvetica Neue"/>
            </a:endParaRPr>
          </a:p>
          <a:p>
            <a:pPr marL="342900" indent="-342900" fontAlgn="base">
              <a:buFont typeface="Arial" panose="020B0604020202020204" pitchFamily="34" charset="0"/>
              <a:buChar char="•"/>
            </a:pPr>
            <a:r>
              <a:rPr lang="en-GB" sz="2800" dirty="0" smtClean="0">
                <a:latin typeface="Helvetica Neue"/>
              </a:rPr>
              <a:t>18</a:t>
            </a:r>
            <a:r>
              <a:rPr lang="en-GB" sz="2800" baseline="30000" dirty="0" smtClean="0">
                <a:latin typeface="Helvetica Neue"/>
              </a:rPr>
              <a:t>th</a:t>
            </a:r>
            <a:r>
              <a:rPr lang="en-GB" sz="2800" dirty="0" smtClean="0">
                <a:latin typeface="Helvetica Neue"/>
              </a:rPr>
              <a:t> </a:t>
            </a:r>
            <a:r>
              <a:rPr lang="en-GB" sz="2800" dirty="0">
                <a:latin typeface="Helvetica Neue"/>
              </a:rPr>
              <a:t>most sustainable university out of </a:t>
            </a:r>
            <a:r>
              <a:rPr lang="en-GB" sz="2800" dirty="0" smtClean="0">
                <a:latin typeface="Helvetica Neue"/>
              </a:rPr>
              <a:t>254</a:t>
            </a:r>
          </a:p>
          <a:p>
            <a:pPr marL="342900" indent="-342900" fontAlgn="base">
              <a:buFont typeface="Arial" panose="020B0604020202020204" pitchFamily="34" charset="0"/>
              <a:buChar char="•"/>
            </a:pPr>
            <a:r>
              <a:rPr lang="en-GB" sz="2800" dirty="0" smtClean="0">
                <a:latin typeface="Helvetica Neue"/>
              </a:rPr>
              <a:t>Top </a:t>
            </a:r>
            <a:r>
              <a:rPr lang="en-GB" sz="2800" dirty="0">
                <a:latin typeface="Helvetica Neue"/>
              </a:rPr>
              <a:t>climate scientists in the </a:t>
            </a:r>
            <a:r>
              <a:rPr lang="en-GB" sz="2800" dirty="0" smtClean="0">
                <a:latin typeface="Helvetica Neue"/>
              </a:rPr>
              <a:t>world </a:t>
            </a:r>
            <a:endParaRPr lang="en-GB" sz="2800" dirty="0">
              <a:latin typeface="Helvetica Neue"/>
            </a:endParaRPr>
          </a:p>
          <a:p>
            <a:pPr marL="342900" indent="-342900" fontAlgn="base">
              <a:buFont typeface="Arial" panose="020B0604020202020204" pitchFamily="34" charset="0"/>
              <a:buChar char="•"/>
            </a:pPr>
            <a:r>
              <a:rPr lang="en-GB" sz="2800" dirty="0">
                <a:latin typeface="Helvetica Neue"/>
              </a:rPr>
              <a:t>Reduced 15% carbon emissions in the last 10 years despite significant growth in students and </a:t>
            </a:r>
            <a:r>
              <a:rPr lang="en-GB" sz="2800" dirty="0" smtClean="0">
                <a:latin typeface="Helvetica Neue"/>
              </a:rPr>
              <a:t>buildings</a:t>
            </a:r>
            <a:endParaRPr lang="en-GB" sz="2800" dirty="0">
              <a:latin typeface="Helvetica Neue"/>
            </a:endParaRPr>
          </a:p>
          <a:p>
            <a:pPr marL="342900" indent="-342900" fontAlgn="base">
              <a:buFont typeface="Arial" panose="020B0604020202020204" pitchFamily="34" charset="0"/>
              <a:buChar char="•"/>
            </a:pPr>
            <a:r>
              <a:rPr lang="en-GB" sz="2800" dirty="0">
                <a:latin typeface="Helvetica Neue"/>
              </a:rPr>
              <a:t>None of our waste goes </a:t>
            </a:r>
            <a:r>
              <a:rPr lang="en-GB" sz="2800" dirty="0" smtClean="0">
                <a:latin typeface="Helvetica Neue"/>
              </a:rPr>
              <a:t>to landfill</a:t>
            </a:r>
            <a:endParaRPr lang="en-GB" sz="2800" dirty="0">
              <a:latin typeface="Helvetica Neue"/>
            </a:endParaRPr>
          </a:p>
          <a:p>
            <a:pPr marL="342900" indent="-342900" fontAlgn="base">
              <a:buFont typeface="Arial" panose="020B0604020202020204" pitchFamily="34" charset="0"/>
              <a:buChar char="•"/>
            </a:pPr>
            <a:r>
              <a:rPr lang="en-GB" sz="2800" dirty="0">
                <a:latin typeface="Helvetica Neue"/>
              </a:rPr>
              <a:t>Student Centre achieved </a:t>
            </a:r>
            <a:r>
              <a:rPr lang="en-GB" sz="2800" dirty="0" smtClean="0">
                <a:latin typeface="Helvetica Neue"/>
              </a:rPr>
              <a:t>               outstanding sustainability                           rating</a:t>
            </a:r>
            <a:endParaRPr lang="en-GB" sz="2800" dirty="0">
              <a:latin typeface="Helvetica Neue"/>
            </a:endParaRPr>
          </a:p>
          <a:p>
            <a:pPr marL="342900" indent="-342900" fontAlgn="base">
              <a:buFont typeface="Arial" panose="020B0604020202020204" pitchFamily="34" charset="0"/>
              <a:buChar char="•"/>
            </a:pPr>
            <a:endParaRPr lang="en-GB" sz="3200" b="1" dirty="0">
              <a:solidFill>
                <a:srgbClr val="333333"/>
              </a:solidFill>
              <a:latin typeface="Helvetica Neue"/>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sp>
        <p:nvSpPr>
          <p:cNvPr id="8" name="TextBox 7"/>
          <p:cNvSpPr txBox="1"/>
          <p:nvPr/>
        </p:nvSpPr>
        <p:spPr>
          <a:xfrm rot="21369950">
            <a:off x="228676" y="334172"/>
            <a:ext cx="5004630" cy="646331"/>
          </a:xfrm>
          <a:prstGeom prst="rect">
            <a:avLst/>
          </a:prstGeom>
          <a:solidFill>
            <a:schemeClr val="tx1"/>
          </a:solidFill>
        </p:spPr>
        <p:txBody>
          <a:bodyPr wrap="square" rtlCol="0">
            <a:spAutoFit/>
          </a:bodyPr>
          <a:lstStyle/>
          <a:p>
            <a:pPr algn="ctr"/>
            <a:r>
              <a:rPr lang="en-GB" sz="3600" dirty="0" smtClean="0">
                <a:solidFill>
                  <a:schemeClr val="bg1"/>
                </a:solidFill>
                <a:latin typeface="Helvetica" panose="020B0604020202020204" pitchFamily="34" charset="0"/>
                <a:cs typeface="Helvetica" panose="020B0604020202020204" pitchFamily="34" charset="0"/>
              </a:rPr>
              <a:t>THE SUSTAINABILITY</a:t>
            </a:r>
            <a:endParaRPr lang="en-GB" sz="3600" dirty="0">
              <a:solidFill>
                <a:schemeClr val="bg1"/>
              </a:solidFill>
              <a:latin typeface="Helvetica" panose="020B0604020202020204" pitchFamily="34" charset="0"/>
              <a:cs typeface="Helvetica" panose="020B0604020202020204" pitchFamily="34" charset="0"/>
            </a:endParaRPr>
          </a:p>
        </p:txBody>
      </p:sp>
      <p:sp>
        <p:nvSpPr>
          <p:cNvPr id="11" name="TextBox 10"/>
          <p:cNvSpPr txBox="1"/>
          <p:nvPr/>
        </p:nvSpPr>
        <p:spPr>
          <a:xfrm rot="20961384">
            <a:off x="526864" y="1017365"/>
            <a:ext cx="2041789" cy="646331"/>
          </a:xfrm>
          <a:prstGeom prst="rect">
            <a:avLst/>
          </a:prstGeom>
          <a:solidFill>
            <a:schemeClr val="tx1"/>
          </a:solidFill>
        </p:spPr>
        <p:txBody>
          <a:bodyPr wrap="square" rtlCol="0">
            <a:spAutoFit/>
          </a:bodyPr>
          <a:lstStyle/>
          <a:p>
            <a:pPr algn="ctr"/>
            <a:r>
              <a:rPr lang="en-GB" sz="3600" dirty="0" smtClean="0">
                <a:solidFill>
                  <a:schemeClr val="bg1"/>
                </a:solidFill>
                <a:latin typeface="Helvetica" panose="020B0604020202020204" pitchFamily="34" charset="0"/>
                <a:cs typeface="Helvetica" panose="020B0604020202020204" pitchFamily="34" charset="0"/>
              </a:rPr>
              <a:t>STORY</a:t>
            </a:r>
            <a:endParaRPr lang="en-GB" sz="3600" dirty="0">
              <a:solidFill>
                <a:schemeClr val="bg1"/>
              </a:solidFill>
              <a:latin typeface="Helvetica" panose="020B0604020202020204" pitchFamily="34" charset="0"/>
              <a:cs typeface="Helvetica" panose="020B0604020202020204" pitchFamily="34" charset="0"/>
            </a:endParaRPr>
          </a:p>
        </p:txBody>
      </p:sp>
      <p:sp>
        <p:nvSpPr>
          <p:cNvPr id="10" name="TextBox 9"/>
          <p:cNvSpPr txBox="1"/>
          <p:nvPr/>
        </p:nvSpPr>
        <p:spPr>
          <a:xfrm>
            <a:off x="1852471" y="1340530"/>
            <a:ext cx="2546007" cy="646331"/>
          </a:xfrm>
          <a:prstGeom prst="rect">
            <a:avLst/>
          </a:prstGeom>
          <a:solidFill>
            <a:schemeClr val="tx1"/>
          </a:solidFill>
        </p:spPr>
        <p:txBody>
          <a:bodyPr wrap="square" rtlCol="0">
            <a:spAutoFit/>
          </a:bodyPr>
          <a:lstStyle/>
          <a:p>
            <a:pPr algn="ctr"/>
            <a:r>
              <a:rPr lang="en-GB" sz="3600" dirty="0" smtClean="0">
                <a:solidFill>
                  <a:schemeClr val="bg1"/>
                </a:solidFill>
                <a:latin typeface="Helvetica" panose="020B0604020202020204" pitchFamily="34" charset="0"/>
                <a:cs typeface="Helvetica" panose="020B0604020202020204" pitchFamily="34" charset="0"/>
              </a:rPr>
              <a:t>SO FAR …</a:t>
            </a:r>
            <a:endParaRPr lang="en-GB" sz="3600" dirty="0">
              <a:solidFill>
                <a:schemeClr val="bg1"/>
              </a:solidFill>
              <a:latin typeface="Helvetica" panose="020B0604020202020204" pitchFamily="34" charset="0"/>
              <a:cs typeface="Helvetica" panose="020B0604020202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528887" y="5776206"/>
            <a:ext cx="3604597" cy="859470"/>
          </a:xfrm>
          <a:prstGeom prst="rect">
            <a:avLst/>
          </a:prstGeom>
        </p:spPr>
      </p:pic>
    </p:spTree>
    <p:extLst>
      <p:ext uri="{BB962C8B-B14F-4D97-AF65-F5344CB8AC3E}">
        <p14:creationId xmlns:p14="http://schemas.microsoft.com/office/powerpoint/2010/main" val="165561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7933" y="525680"/>
            <a:ext cx="8728133" cy="5078313"/>
          </a:xfrm>
          <a:prstGeom prst="rect">
            <a:avLst/>
          </a:prstGeom>
          <a:solidFill>
            <a:srgbClr val="93E4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1414">
            <a:off x="5391857" y="5381953"/>
            <a:ext cx="3604597" cy="85947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5102"/>
            <a:ext cx="9144000" cy="1232611"/>
          </a:xfrm>
          <a:prstGeom prst="rect">
            <a:avLst/>
          </a:prstGeom>
        </p:spPr>
      </p:pic>
      <p:sp>
        <p:nvSpPr>
          <p:cNvPr id="15" name="Rectangle 14"/>
          <p:cNvSpPr/>
          <p:nvPr/>
        </p:nvSpPr>
        <p:spPr>
          <a:xfrm rot="21218660">
            <a:off x="147275" y="784343"/>
            <a:ext cx="3159839" cy="646331"/>
          </a:xfrm>
          <a:prstGeom prst="rect">
            <a:avLst/>
          </a:prstGeom>
          <a:solidFill>
            <a:schemeClr val="tx1"/>
          </a:solidFill>
        </p:spPr>
        <p:txBody>
          <a:bodyPr wrap="none">
            <a:spAutoFit/>
          </a:bodyPr>
          <a:lstStyle/>
          <a:p>
            <a:r>
              <a:rPr lang="en-GB" sz="3600" dirty="0" smtClean="0">
                <a:solidFill>
                  <a:schemeClr val="bg1"/>
                </a:solidFill>
                <a:latin typeface="Helvetica" panose="020B0604020202020204" pitchFamily="34" charset="0"/>
                <a:cs typeface="Helvetica" panose="020B0604020202020204" pitchFamily="34" charset="0"/>
              </a:rPr>
              <a:t>Find out more!</a:t>
            </a:r>
            <a:endParaRPr lang="en-GB" sz="3600" dirty="0"/>
          </a:p>
        </p:txBody>
      </p:sp>
      <p:sp>
        <p:nvSpPr>
          <p:cNvPr id="3" name="TextBox 2"/>
          <p:cNvSpPr txBox="1"/>
          <p:nvPr/>
        </p:nvSpPr>
        <p:spPr>
          <a:xfrm>
            <a:off x="773059" y="1536756"/>
            <a:ext cx="5657318" cy="400110"/>
          </a:xfrm>
          <a:prstGeom prst="rect">
            <a:avLst/>
          </a:prstGeom>
          <a:solidFill>
            <a:schemeClr val="tx1"/>
          </a:solidFill>
        </p:spPr>
        <p:txBody>
          <a:bodyPr wrap="none" rtlCol="0">
            <a:spAutoFit/>
          </a:bodyPr>
          <a:lstStyle/>
          <a:p>
            <a:r>
              <a:rPr lang="en-GB" sz="2000" dirty="0" smtClean="0">
                <a:solidFill>
                  <a:schemeClr val="bg1"/>
                </a:solidFill>
                <a:latin typeface="Helvetica" pitchFamily="2" charset="0"/>
              </a:rPr>
              <a:t>www.ucl.ac.uk/sustainable/student-opportunities</a:t>
            </a:r>
            <a:endParaRPr lang="en-GB" sz="2000" dirty="0">
              <a:solidFill>
                <a:schemeClr val="bg1"/>
              </a:solidFill>
              <a:latin typeface="Helvetica" pitchFamily="2"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066" y="3283264"/>
            <a:ext cx="719876" cy="71987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58" y="4126747"/>
            <a:ext cx="640694" cy="640694"/>
          </a:xfrm>
          <a:prstGeom prst="rect">
            <a:avLst/>
          </a:prstGeom>
        </p:spPr>
      </p:pic>
      <p:pic>
        <p:nvPicPr>
          <p:cNvPr id="1028" name="Picture 4" descr="Linkedin, linkedin logo, logo, websit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583" y="4588965"/>
            <a:ext cx="1152833" cy="1152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stagram Logo New PNG Transparent Background Download | Desain banner,  Desain logo bisnis, Seniman jalan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059" y="2494147"/>
            <a:ext cx="719883" cy="7198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21686" y="2528014"/>
            <a:ext cx="2857898" cy="2677656"/>
          </a:xfrm>
          <a:prstGeom prst="rect">
            <a:avLst/>
          </a:prstGeom>
          <a:noFill/>
        </p:spPr>
        <p:txBody>
          <a:bodyPr wrap="square" rtlCol="0">
            <a:spAutoFit/>
          </a:bodyPr>
          <a:lstStyle/>
          <a:p>
            <a:r>
              <a:rPr lang="en-GB" sz="2400" dirty="0" smtClean="0">
                <a:latin typeface="Helvetica" pitchFamily="2" charset="0"/>
              </a:rPr>
              <a:t>@Sustainable UCL</a:t>
            </a:r>
          </a:p>
          <a:p>
            <a:endParaRPr lang="en-GB" sz="2400" dirty="0">
              <a:latin typeface="Helvetica" pitchFamily="2" charset="0"/>
            </a:endParaRPr>
          </a:p>
          <a:p>
            <a:r>
              <a:rPr lang="en-GB" sz="2400" dirty="0" smtClean="0">
                <a:latin typeface="Helvetica" pitchFamily="2" charset="0"/>
              </a:rPr>
              <a:t>@</a:t>
            </a:r>
            <a:r>
              <a:rPr lang="en-GB" sz="2400" dirty="0" err="1" smtClean="0">
                <a:latin typeface="Helvetica" pitchFamily="2" charset="0"/>
              </a:rPr>
              <a:t>SustainableUCL</a:t>
            </a:r>
            <a:endParaRPr lang="en-GB" sz="2400" dirty="0" smtClean="0">
              <a:latin typeface="Helvetica" pitchFamily="2" charset="0"/>
            </a:endParaRPr>
          </a:p>
          <a:p>
            <a:endParaRPr lang="en-GB" sz="2400" dirty="0">
              <a:latin typeface="Helvetica" pitchFamily="2" charset="0"/>
            </a:endParaRPr>
          </a:p>
          <a:p>
            <a:r>
              <a:rPr lang="en-GB" sz="2400" dirty="0" smtClean="0">
                <a:latin typeface="Helvetica" pitchFamily="2" charset="0"/>
              </a:rPr>
              <a:t>@</a:t>
            </a:r>
            <a:r>
              <a:rPr lang="en-GB" sz="2400" dirty="0" err="1" smtClean="0">
                <a:latin typeface="Helvetica" pitchFamily="2" charset="0"/>
              </a:rPr>
              <a:t>SustainableUCL</a:t>
            </a:r>
            <a:endParaRPr lang="en-GB" sz="2400" dirty="0" smtClean="0">
              <a:latin typeface="Helvetica" pitchFamily="2" charset="0"/>
            </a:endParaRPr>
          </a:p>
          <a:p>
            <a:endParaRPr lang="en-GB" sz="2400" dirty="0">
              <a:latin typeface="Helvetica" pitchFamily="2" charset="0"/>
            </a:endParaRPr>
          </a:p>
          <a:p>
            <a:r>
              <a:rPr lang="en-GB" sz="2400" dirty="0" smtClean="0">
                <a:latin typeface="Helvetica" pitchFamily="2" charset="0"/>
              </a:rPr>
              <a:t>@</a:t>
            </a:r>
            <a:r>
              <a:rPr lang="en-GB" sz="2400" dirty="0" err="1" smtClean="0">
                <a:latin typeface="Helvetica" pitchFamily="2" charset="0"/>
              </a:rPr>
              <a:t>sustainableucl</a:t>
            </a:r>
            <a:endParaRPr lang="en-GB" sz="2400" dirty="0">
              <a:latin typeface="Helvetica" pitchFamily="2" charset="0"/>
            </a:endParaRPr>
          </a:p>
        </p:txBody>
      </p:sp>
      <p:sp>
        <p:nvSpPr>
          <p:cNvPr id="2" name="TextBox 1"/>
          <p:cNvSpPr txBox="1"/>
          <p:nvPr/>
        </p:nvSpPr>
        <p:spPr>
          <a:xfrm rot="348606">
            <a:off x="5418129" y="2793939"/>
            <a:ext cx="2579391" cy="1569660"/>
          </a:xfrm>
          <a:prstGeom prst="rect">
            <a:avLst/>
          </a:prstGeom>
          <a:solidFill>
            <a:schemeClr val="tx1"/>
          </a:solidFill>
        </p:spPr>
        <p:txBody>
          <a:bodyPr wrap="square" rtlCol="0">
            <a:spAutoFit/>
          </a:bodyPr>
          <a:lstStyle/>
          <a:p>
            <a:pPr algn="ctr"/>
            <a:r>
              <a:rPr lang="en-GB" sz="3200" dirty="0" smtClean="0">
                <a:solidFill>
                  <a:schemeClr val="bg1"/>
                </a:solidFill>
                <a:latin typeface="Helvetica" pitchFamily="2" charset="0"/>
              </a:rPr>
              <a:t>Or join our department’s Green Team!</a:t>
            </a:r>
            <a:endParaRPr lang="en-GB" sz="3200" dirty="0">
              <a:solidFill>
                <a:schemeClr val="bg1"/>
              </a:solidFill>
              <a:latin typeface="Helvetica" pitchFamily="2" charset="0"/>
            </a:endParaRPr>
          </a:p>
        </p:txBody>
      </p:sp>
    </p:spTree>
    <p:extLst>
      <p:ext uri="{BB962C8B-B14F-4D97-AF65-F5344CB8AC3E}">
        <p14:creationId xmlns:p14="http://schemas.microsoft.com/office/powerpoint/2010/main" val="3547882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7933" y="1219804"/>
            <a:ext cx="8728133" cy="5078313"/>
          </a:xfrm>
          <a:prstGeom prst="rect">
            <a:avLst/>
          </a:prstGeom>
          <a:solidFill>
            <a:srgbClr val="00A2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p:cNvSpPr txBox="1"/>
          <p:nvPr/>
        </p:nvSpPr>
        <p:spPr>
          <a:xfrm>
            <a:off x="212666" y="316020"/>
            <a:ext cx="8728133" cy="5078313"/>
          </a:xfrm>
          <a:prstGeom prst="rect">
            <a:avLst/>
          </a:prstGeom>
          <a:solidFill>
            <a:srgbClr val="00A2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3" name="TextBox 12"/>
          <p:cNvSpPr txBox="1"/>
          <p:nvPr/>
        </p:nvSpPr>
        <p:spPr>
          <a:xfrm>
            <a:off x="1943100" y="1332494"/>
            <a:ext cx="2022186" cy="646331"/>
          </a:xfrm>
          <a:prstGeom prst="rect">
            <a:avLst/>
          </a:prstGeom>
          <a:solidFill>
            <a:schemeClr val="tx1"/>
          </a:solidFill>
        </p:spPr>
        <p:txBody>
          <a:bodyPr wrap="square" rtlCol="0">
            <a:spAutoFit/>
          </a:bodyPr>
          <a:lstStyle/>
          <a:p>
            <a:pPr algn="ctr"/>
            <a:r>
              <a:rPr lang="en-GB" sz="3600" dirty="0" smtClean="0">
                <a:solidFill>
                  <a:schemeClr val="bg1"/>
                </a:solidFill>
                <a:latin typeface="Helvetica" panose="020B0604020202020204" pitchFamily="34" charset="0"/>
                <a:cs typeface="Helvetica" panose="020B0604020202020204" pitchFamily="34" charset="0"/>
              </a:rPr>
              <a:t>ACTION</a:t>
            </a:r>
            <a:endParaRPr lang="en-GB" sz="3600" dirty="0">
              <a:solidFill>
                <a:schemeClr val="bg1"/>
              </a:solidFill>
              <a:latin typeface="Helvetica" panose="020B0604020202020204" pitchFamily="34" charset="0"/>
              <a:cs typeface="Helvetica" panose="020B0604020202020204" pitchFamily="34" charset="0"/>
            </a:endParaRPr>
          </a:p>
        </p:txBody>
      </p:sp>
      <p:sp>
        <p:nvSpPr>
          <p:cNvPr id="4" name="TextBox 3"/>
          <p:cNvSpPr txBox="1"/>
          <p:nvPr/>
        </p:nvSpPr>
        <p:spPr>
          <a:xfrm>
            <a:off x="678006" y="2432261"/>
            <a:ext cx="7787986" cy="3539430"/>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a:t>Please insert any sustainability work happening at the </a:t>
            </a:r>
            <a:r>
              <a:rPr lang="en-US" sz="3200" dirty="0" smtClean="0"/>
              <a:t>department:</a:t>
            </a:r>
          </a:p>
          <a:p>
            <a:pPr marL="914400" lvl="1" indent="-457200">
              <a:buFont typeface="Arial" panose="020B0604020202020204" pitchFamily="34" charset="0"/>
              <a:buChar char="•"/>
              <a:defRPr/>
            </a:pPr>
            <a:r>
              <a:rPr lang="en-US" sz="3200" dirty="0" smtClean="0"/>
              <a:t>Academic Research</a:t>
            </a:r>
          </a:p>
          <a:p>
            <a:pPr marL="914400" lvl="1" indent="-457200">
              <a:buFont typeface="Arial" panose="020B0604020202020204" pitchFamily="34" charset="0"/>
              <a:buChar char="•"/>
              <a:defRPr/>
            </a:pPr>
            <a:r>
              <a:rPr lang="en-US" sz="3200" dirty="0" smtClean="0"/>
              <a:t>Student initiatives</a:t>
            </a:r>
          </a:p>
          <a:p>
            <a:pPr marL="914400" lvl="1" indent="-457200">
              <a:buFont typeface="Arial" panose="020B0604020202020204" pitchFamily="34" charset="0"/>
              <a:buChar char="•"/>
              <a:defRPr/>
            </a:pPr>
            <a:r>
              <a:rPr lang="en-US" sz="3200" dirty="0" smtClean="0"/>
              <a:t>Green </a:t>
            </a:r>
            <a:r>
              <a:rPr lang="en-US" sz="3200" dirty="0"/>
              <a:t>Impact </a:t>
            </a:r>
            <a:r>
              <a:rPr lang="en-US" sz="3200" dirty="0" smtClean="0"/>
              <a:t>Teams</a:t>
            </a:r>
          </a:p>
          <a:p>
            <a:pPr marL="914400" lvl="1" indent="-457200">
              <a:buFont typeface="Arial" panose="020B0604020202020204" pitchFamily="34" charset="0"/>
              <a:buChar char="•"/>
              <a:defRPr/>
            </a:pPr>
            <a:r>
              <a:rPr lang="en-US" sz="3200" dirty="0" smtClean="0"/>
              <a:t>See the following slides for examples</a:t>
            </a:r>
            <a:endParaRPr lang="en-US" sz="3200" dirty="0"/>
          </a:p>
          <a:p>
            <a:pPr marL="457200" indent="-457200">
              <a:buFont typeface="Arial" panose="020B0604020202020204" pitchFamily="34" charset="0"/>
              <a:buChar char="•"/>
            </a:pPr>
            <a:endParaRPr lang="en-GB" sz="3200" dirty="0">
              <a:latin typeface="Helvetica" pitchFamily="2" charset="0"/>
              <a:ea typeface="Malgun Gothic" panose="020B0503020000020004" pitchFamily="34" charset="-127"/>
              <a:cs typeface="Miriam" panose="020B0502050101010101" pitchFamily="34" charset="-79"/>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528887" y="5776206"/>
            <a:ext cx="3604597" cy="859470"/>
          </a:xfrm>
          <a:prstGeom prst="rect">
            <a:avLst/>
          </a:prstGeom>
        </p:spPr>
      </p:pic>
      <p:sp>
        <p:nvSpPr>
          <p:cNvPr id="12" name="TextBox 11"/>
          <p:cNvSpPr txBox="1"/>
          <p:nvPr/>
        </p:nvSpPr>
        <p:spPr>
          <a:xfrm rot="21148348">
            <a:off x="137614" y="700656"/>
            <a:ext cx="3948489" cy="646331"/>
          </a:xfrm>
          <a:prstGeom prst="rect">
            <a:avLst/>
          </a:prstGeom>
          <a:solidFill>
            <a:schemeClr val="tx1"/>
          </a:solidFill>
        </p:spPr>
        <p:txBody>
          <a:bodyPr wrap="square" rtlCol="0">
            <a:spAutoFit/>
          </a:bodyPr>
          <a:lstStyle/>
          <a:p>
            <a:pPr algn="ctr"/>
            <a:r>
              <a:rPr lang="en-GB" sz="3600" dirty="0" smtClean="0">
                <a:solidFill>
                  <a:schemeClr val="bg1"/>
                </a:solidFill>
                <a:latin typeface="Helvetica" panose="020B0604020202020204" pitchFamily="34" charset="0"/>
                <a:cs typeface="Helvetica" panose="020B0604020202020204" pitchFamily="34" charset="0"/>
              </a:rPr>
              <a:t>DEPARTMENTAL</a:t>
            </a:r>
            <a:endParaRPr lang="en-GB" sz="36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0805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7933" y="1338070"/>
            <a:ext cx="8728133" cy="5078313"/>
          </a:xfrm>
          <a:prstGeom prst="rect">
            <a:avLst/>
          </a:prstGeom>
          <a:solidFill>
            <a:srgbClr val="C4B0FF"/>
          </a:solidFill>
        </p:spPr>
        <p:txBody>
          <a:bodyPr wrap="square" rtlCol="0">
            <a:spAutoFit/>
          </a:bodyPr>
          <a:lstStyle/>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dirty="0"/>
          </a:p>
        </p:txBody>
      </p:sp>
      <p:sp>
        <p:nvSpPr>
          <p:cNvPr id="4" name="TextBox 3"/>
          <p:cNvSpPr txBox="1"/>
          <p:nvPr/>
        </p:nvSpPr>
        <p:spPr>
          <a:xfrm>
            <a:off x="207933" y="436967"/>
            <a:ext cx="8728133" cy="5078313"/>
          </a:xfrm>
          <a:prstGeom prst="rect">
            <a:avLst/>
          </a:prstGeom>
          <a:solidFill>
            <a:srgbClr val="C4B0FF"/>
          </a:solidFill>
        </p:spPr>
        <p:txBody>
          <a:bodyPr wrap="square" rtlCol="0">
            <a:spAutoFit/>
          </a:bodyPr>
          <a:lstStyle/>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4424" y="1228591"/>
            <a:ext cx="4643119" cy="2901949"/>
          </a:xfrm>
          <a:prstGeom prst="rect">
            <a:avLst/>
          </a:prstGeom>
        </p:spPr>
      </p:pic>
      <p:sp>
        <p:nvSpPr>
          <p:cNvPr id="10" name="TextBox 9"/>
          <p:cNvSpPr txBox="1"/>
          <p:nvPr/>
        </p:nvSpPr>
        <p:spPr>
          <a:xfrm rot="21148348">
            <a:off x="195067" y="336372"/>
            <a:ext cx="1676900"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SOME</a:t>
            </a:r>
            <a:endParaRPr lang="en-GB" sz="3600" dirty="0">
              <a:solidFill>
                <a:schemeClr val="bg1"/>
              </a:solidFill>
              <a:latin typeface="Helvetica" panose="020B0604020202020204" pitchFamily="34" charset="0"/>
              <a:cs typeface="Helvetica" panose="020B0604020202020204" pitchFamily="34" charset="0"/>
            </a:endParaRPr>
          </a:p>
        </p:txBody>
      </p:sp>
      <p:sp>
        <p:nvSpPr>
          <p:cNvPr id="11" name="Rectangle 10"/>
          <p:cNvSpPr/>
          <p:nvPr/>
        </p:nvSpPr>
        <p:spPr>
          <a:xfrm rot="20696499">
            <a:off x="955088" y="1518351"/>
            <a:ext cx="2672526" cy="646331"/>
          </a:xfrm>
          <a:prstGeom prst="rect">
            <a:avLst/>
          </a:prstGeom>
          <a:solidFill>
            <a:schemeClr val="tx1"/>
          </a:solidFill>
        </p:spPr>
        <p:txBody>
          <a:bodyPr wrap="none">
            <a:spAutoFit/>
          </a:bodyPr>
          <a:lstStyle/>
          <a:p>
            <a:r>
              <a:rPr lang="en-GB" sz="3600" dirty="0" smtClean="0">
                <a:solidFill>
                  <a:schemeClr val="bg1"/>
                </a:solidFill>
                <a:latin typeface="Helvetica" panose="020B0604020202020204" pitchFamily="34" charset="0"/>
                <a:cs typeface="Helvetica" panose="020B0604020202020204" pitchFamily="34" charset="0"/>
              </a:rPr>
              <a:t>EXAMPLES</a:t>
            </a:r>
            <a:endParaRPr lang="en-GB" sz="3600" dirty="0"/>
          </a:p>
        </p:txBody>
      </p:sp>
      <p:pic>
        <p:nvPicPr>
          <p:cNvPr id="12" name="Picture 4" descr="Image result for ucl air tra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63" y="2588904"/>
            <a:ext cx="4682202" cy="29263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528887" y="5776206"/>
            <a:ext cx="3604597" cy="85947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25102"/>
            <a:ext cx="9144000" cy="1232611"/>
          </a:xfrm>
          <a:prstGeom prst="rect">
            <a:avLst/>
          </a:prstGeom>
        </p:spPr>
      </p:pic>
      <p:sp>
        <p:nvSpPr>
          <p:cNvPr id="6" name="Rectangle 5"/>
          <p:cNvSpPr/>
          <p:nvPr/>
        </p:nvSpPr>
        <p:spPr>
          <a:xfrm rot="20696499">
            <a:off x="388213" y="922379"/>
            <a:ext cx="1544012" cy="646331"/>
          </a:xfrm>
          <a:prstGeom prst="rect">
            <a:avLst/>
          </a:prstGeom>
          <a:solidFill>
            <a:schemeClr val="tx1"/>
          </a:solidFill>
        </p:spPr>
        <p:txBody>
          <a:bodyPr wrap="none">
            <a:spAutoFit/>
          </a:bodyPr>
          <a:lstStyle/>
          <a:p>
            <a:r>
              <a:rPr lang="en-GB" sz="3600" dirty="0" smtClean="0">
                <a:solidFill>
                  <a:schemeClr val="bg1"/>
                </a:solidFill>
                <a:latin typeface="Helvetica" panose="020B0604020202020204" pitchFamily="34" charset="0"/>
                <a:cs typeface="Helvetica" panose="020B0604020202020204" pitchFamily="34" charset="0"/>
              </a:rPr>
              <a:t>SOME</a:t>
            </a:r>
            <a:endParaRPr lang="en-GB" sz="3600" dirty="0"/>
          </a:p>
        </p:txBody>
      </p:sp>
    </p:spTree>
    <p:extLst>
      <p:ext uri="{BB962C8B-B14F-4D97-AF65-F5344CB8AC3E}">
        <p14:creationId xmlns:p14="http://schemas.microsoft.com/office/powerpoint/2010/main" val="915700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7933" y="-77166"/>
            <a:ext cx="8728133" cy="5078313"/>
          </a:xfrm>
          <a:prstGeom prst="rect">
            <a:avLst/>
          </a:prstGeom>
          <a:solidFill>
            <a:srgbClr val="FF0000"/>
          </a:solidFill>
        </p:spPr>
        <p:txBody>
          <a:bodyPr wrap="square" rtlCol="0">
            <a:spAutoFit/>
          </a:bodyPr>
          <a:lstStyle/>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dirty="0"/>
          </a:p>
        </p:txBody>
      </p:sp>
      <p:sp>
        <p:nvSpPr>
          <p:cNvPr id="4" name="TextBox 3"/>
          <p:cNvSpPr txBox="1"/>
          <p:nvPr/>
        </p:nvSpPr>
        <p:spPr>
          <a:xfrm>
            <a:off x="207933" y="1557568"/>
            <a:ext cx="8728133" cy="5078313"/>
          </a:xfrm>
          <a:prstGeom prst="rect">
            <a:avLst/>
          </a:prstGeom>
          <a:solidFill>
            <a:srgbClr val="FF0000"/>
          </a:solidFill>
        </p:spPr>
        <p:txBody>
          <a:bodyPr wrap="square" rtlCol="0">
            <a:spAutoFit/>
          </a:bodyPr>
          <a:lstStyle/>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smtClean="0">
              <a:latin typeface="Helvetica" panose="020B0604020202020204" pitchFamily="34" charset="0"/>
              <a:cs typeface="Helvetica" panose="020B0604020202020204" pitchFamily="34" charset="0"/>
            </a:endParaRPr>
          </a:p>
          <a:p>
            <a:endParaRPr lang="en-GB" dirty="0"/>
          </a:p>
        </p:txBody>
      </p:sp>
      <p:sp>
        <p:nvSpPr>
          <p:cNvPr id="6" name="Rectangle 5"/>
          <p:cNvSpPr/>
          <p:nvPr/>
        </p:nvSpPr>
        <p:spPr>
          <a:xfrm rot="20696499">
            <a:off x="839132" y="1504991"/>
            <a:ext cx="2672526" cy="646331"/>
          </a:xfrm>
          <a:prstGeom prst="rect">
            <a:avLst/>
          </a:prstGeom>
          <a:solidFill>
            <a:schemeClr val="tx1"/>
          </a:solidFill>
        </p:spPr>
        <p:txBody>
          <a:bodyPr wrap="none">
            <a:spAutoFit/>
          </a:bodyPr>
          <a:lstStyle/>
          <a:p>
            <a:r>
              <a:rPr lang="en-GB" sz="3600" dirty="0" smtClean="0">
                <a:solidFill>
                  <a:schemeClr val="bg1"/>
                </a:solidFill>
                <a:latin typeface="Helvetica" panose="020B0604020202020204" pitchFamily="34" charset="0"/>
                <a:cs typeface="Helvetica" panose="020B0604020202020204" pitchFamily="34" charset="0"/>
              </a:rPr>
              <a:t>EXAMPLES</a:t>
            </a:r>
            <a:endParaRPr lang="en-GB" sz="3600" dirty="0"/>
          </a:p>
        </p:txBody>
      </p:sp>
      <p:pic>
        <p:nvPicPr>
          <p:cNvPr id="10" name="Picture 2" descr="UCL Global Citizenship Program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87" y="3039809"/>
            <a:ext cx="5040448" cy="3150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1343463"/>
            <a:ext cx="4259112" cy="425911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528887" y="5776206"/>
            <a:ext cx="3604597" cy="85947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25102"/>
            <a:ext cx="9143999" cy="1232611"/>
          </a:xfrm>
          <a:prstGeom prst="rect">
            <a:avLst/>
          </a:prstGeom>
        </p:spPr>
      </p:pic>
      <p:sp>
        <p:nvSpPr>
          <p:cNvPr id="3" name="TextBox 2"/>
          <p:cNvSpPr txBox="1"/>
          <p:nvPr/>
        </p:nvSpPr>
        <p:spPr>
          <a:xfrm rot="21148348">
            <a:off x="410906" y="845127"/>
            <a:ext cx="1676900"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SOME</a:t>
            </a:r>
            <a:endParaRPr lang="en-GB" sz="36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07146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8539" y="1279645"/>
            <a:ext cx="8728133" cy="5078313"/>
          </a:xfrm>
          <a:prstGeom prst="rect">
            <a:avLst/>
          </a:prstGeom>
          <a:solidFill>
            <a:srgbClr val="93E4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9" name="TextBox 8"/>
          <p:cNvSpPr txBox="1"/>
          <p:nvPr/>
        </p:nvSpPr>
        <p:spPr>
          <a:xfrm>
            <a:off x="268539" y="-47353"/>
            <a:ext cx="8728133" cy="5078313"/>
          </a:xfrm>
          <a:prstGeom prst="rect">
            <a:avLst/>
          </a:prstGeom>
          <a:solidFill>
            <a:srgbClr val="93E4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102"/>
            <a:ext cx="9144000" cy="1232611"/>
          </a:xfrm>
          <a:prstGeom prst="rect">
            <a:avLst/>
          </a:prstGeom>
        </p:spPr>
      </p:pic>
      <p:sp>
        <p:nvSpPr>
          <p:cNvPr id="14" name="TextBox 13"/>
          <p:cNvSpPr txBox="1"/>
          <p:nvPr/>
        </p:nvSpPr>
        <p:spPr>
          <a:xfrm rot="21148348">
            <a:off x="235118" y="384487"/>
            <a:ext cx="3516129"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BUT WE NEED</a:t>
            </a:r>
            <a:endParaRPr lang="en-GB" sz="3600" dirty="0">
              <a:solidFill>
                <a:schemeClr val="bg1"/>
              </a:solidFill>
              <a:latin typeface="Helvetica" panose="020B0604020202020204" pitchFamily="34" charset="0"/>
              <a:cs typeface="Helvetica" panose="020B0604020202020204" pitchFamily="34" charset="0"/>
            </a:endParaRPr>
          </a:p>
        </p:txBody>
      </p:sp>
      <p:sp>
        <p:nvSpPr>
          <p:cNvPr id="15" name="Rectangle 14"/>
          <p:cNvSpPr/>
          <p:nvPr/>
        </p:nvSpPr>
        <p:spPr>
          <a:xfrm>
            <a:off x="1269599" y="1082250"/>
            <a:ext cx="3258766" cy="646331"/>
          </a:xfrm>
          <a:prstGeom prst="rect">
            <a:avLst/>
          </a:prstGeom>
          <a:solidFill>
            <a:schemeClr val="tx1"/>
          </a:solidFill>
        </p:spPr>
        <p:txBody>
          <a:bodyPr wrap="square">
            <a:spAutoFit/>
          </a:bodyPr>
          <a:lstStyle/>
          <a:p>
            <a:r>
              <a:rPr lang="en-GB" sz="3600" dirty="0" smtClean="0">
                <a:solidFill>
                  <a:schemeClr val="bg1"/>
                </a:solidFill>
                <a:latin typeface="Helvetica" panose="020B0604020202020204" pitchFamily="34" charset="0"/>
                <a:cs typeface="Helvetica" panose="020B0604020202020204" pitchFamily="34" charset="0"/>
              </a:rPr>
              <a:t>TO DO MORE</a:t>
            </a:r>
            <a:endParaRPr lang="en-GB" sz="3600" dirty="0"/>
          </a:p>
        </p:txBody>
      </p:sp>
      <p:pic>
        <p:nvPicPr>
          <p:cNvPr id="1026" name="Picture 2" descr="Image of UCL's six commit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605" y="213827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4547" y="2689980"/>
            <a:ext cx="4303461" cy="270657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2966">
            <a:off x="5528887" y="5776206"/>
            <a:ext cx="3604597" cy="859470"/>
          </a:xfrm>
          <a:prstGeom prst="rect">
            <a:avLst/>
          </a:prstGeom>
        </p:spPr>
      </p:pic>
    </p:spTree>
    <p:extLst>
      <p:ext uri="{BB962C8B-B14F-4D97-AF65-F5344CB8AC3E}">
        <p14:creationId xmlns:p14="http://schemas.microsoft.com/office/powerpoint/2010/main" val="782283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8539" y="1279645"/>
            <a:ext cx="8728133" cy="5078313"/>
          </a:xfrm>
          <a:prstGeom prst="rect">
            <a:avLst/>
          </a:prstGeom>
          <a:solidFill>
            <a:srgbClr val="93E4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9" name="TextBox 8"/>
          <p:cNvSpPr txBox="1"/>
          <p:nvPr/>
        </p:nvSpPr>
        <p:spPr>
          <a:xfrm>
            <a:off x="268539" y="-47353"/>
            <a:ext cx="8728133" cy="5078313"/>
          </a:xfrm>
          <a:prstGeom prst="rect">
            <a:avLst/>
          </a:prstGeom>
          <a:solidFill>
            <a:srgbClr val="93E4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102"/>
            <a:ext cx="9144000" cy="123261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528887" y="5776206"/>
            <a:ext cx="3604597" cy="859470"/>
          </a:xfrm>
          <a:prstGeom prst="rect">
            <a:avLst/>
          </a:prstGeom>
        </p:spPr>
      </p:pic>
      <p:sp>
        <p:nvSpPr>
          <p:cNvPr id="12" name="TextBox 11"/>
          <p:cNvSpPr txBox="1"/>
          <p:nvPr/>
        </p:nvSpPr>
        <p:spPr>
          <a:xfrm rot="21189433">
            <a:off x="126999" y="853894"/>
            <a:ext cx="4572001" cy="646331"/>
          </a:xfrm>
          <a:prstGeom prst="rect">
            <a:avLst/>
          </a:prstGeom>
          <a:solidFill>
            <a:schemeClr val="tx1"/>
          </a:solidFill>
        </p:spPr>
        <p:txBody>
          <a:bodyPr wrap="square" rtlCol="0">
            <a:spAutoFit/>
          </a:bodyPr>
          <a:lstStyle/>
          <a:p>
            <a:r>
              <a:rPr lang="en-GB" sz="3600" dirty="0">
                <a:solidFill>
                  <a:schemeClr val="bg1"/>
                </a:solidFill>
                <a:latin typeface="Helvetica" panose="020B0604020202020204" pitchFamily="34" charset="0"/>
                <a:cs typeface="Helvetica" panose="020B0604020202020204" pitchFamily="34" charset="0"/>
              </a:rPr>
              <a:t>SUSTAINABLE UCL:</a:t>
            </a:r>
          </a:p>
        </p:txBody>
      </p:sp>
      <p:sp>
        <p:nvSpPr>
          <p:cNvPr id="13" name="Rectangle 12"/>
          <p:cNvSpPr/>
          <p:nvPr/>
        </p:nvSpPr>
        <p:spPr>
          <a:xfrm rot="21333233">
            <a:off x="2265859" y="1200182"/>
            <a:ext cx="5451557" cy="646331"/>
          </a:xfrm>
          <a:prstGeom prst="rect">
            <a:avLst/>
          </a:prstGeom>
          <a:solidFill>
            <a:schemeClr val="tx1"/>
          </a:solidFill>
        </p:spPr>
        <p:txBody>
          <a:bodyPr wrap="none">
            <a:spAutoFit/>
          </a:bodyPr>
          <a:lstStyle/>
          <a:p>
            <a:r>
              <a:rPr lang="en-GB" sz="3600" dirty="0">
                <a:solidFill>
                  <a:schemeClr val="bg1"/>
                </a:solidFill>
                <a:latin typeface="Helvetica" panose="020B0604020202020204" pitchFamily="34" charset="0"/>
                <a:cs typeface="Helvetica" panose="020B0604020202020204" pitchFamily="34" charset="0"/>
              </a:rPr>
              <a:t>A STRATEGY, 2019-2024</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09537">
            <a:off x="5046833" y="2480131"/>
            <a:ext cx="3438274" cy="2158585"/>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7155" y="4450469"/>
            <a:ext cx="3617844" cy="227132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19484">
            <a:off x="245696" y="2246041"/>
            <a:ext cx="3511294" cy="2204428"/>
          </a:xfrm>
          <a:prstGeom prst="rect">
            <a:avLst/>
          </a:prstGeom>
        </p:spPr>
      </p:pic>
    </p:spTree>
    <p:extLst>
      <p:ext uri="{BB962C8B-B14F-4D97-AF65-F5344CB8AC3E}">
        <p14:creationId xmlns:p14="http://schemas.microsoft.com/office/powerpoint/2010/main" val="4137605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7933" y="1219804"/>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p:cNvSpPr txBox="1"/>
          <p:nvPr/>
        </p:nvSpPr>
        <p:spPr>
          <a:xfrm>
            <a:off x="212666" y="316020"/>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3957" y="1347537"/>
            <a:ext cx="2601402" cy="4636277"/>
          </a:xfrm>
          <a:prstGeom prst="rect">
            <a:avLst/>
          </a:prstGeom>
        </p:spPr>
      </p:pic>
      <p:sp>
        <p:nvSpPr>
          <p:cNvPr id="20" name="TextBox 19"/>
          <p:cNvSpPr txBox="1"/>
          <p:nvPr/>
        </p:nvSpPr>
        <p:spPr>
          <a:xfrm rot="21189433">
            <a:off x="168923" y="752636"/>
            <a:ext cx="2091811"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STAY IN</a:t>
            </a:r>
            <a:endParaRPr lang="en-GB" sz="3600" dirty="0">
              <a:solidFill>
                <a:schemeClr val="bg1"/>
              </a:solidFill>
              <a:latin typeface="Helvetica" panose="020B0604020202020204" pitchFamily="34" charset="0"/>
              <a:cs typeface="Helvetica" panose="020B0604020202020204" pitchFamily="34" charset="0"/>
            </a:endParaRPr>
          </a:p>
        </p:txBody>
      </p:sp>
      <p:sp>
        <p:nvSpPr>
          <p:cNvPr id="21" name="TextBox 20"/>
          <p:cNvSpPr txBox="1"/>
          <p:nvPr/>
        </p:nvSpPr>
        <p:spPr>
          <a:xfrm>
            <a:off x="137869" y="1539768"/>
            <a:ext cx="2822973"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#THE LOOP</a:t>
            </a:r>
            <a:endParaRPr lang="en-GB" sz="3600" dirty="0">
              <a:solidFill>
                <a:schemeClr val="bg1"/>
              </a:solidFill>
              <a:latin typeface="Helvetica" panose="020B0604020202020204" pitchFamily="34" charset="0"/>
              <a:cs typeface="Helvetica" panose="020B0604020202020204"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Tree>
    <p:extLst>
      <p:ext uri="{BB962C8B-B14F-4D97-AF65-F5344CB8AC3E}">
        <p14:creationId xmlns:p14="http://schemas.microsoft.com/office/powerpoint/2010/main" val="3598178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7933" y="1219804"/>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p:cNvSpPr txBox="1"/>
          <p:nvPr/>
        </p:nvSpPr>
        <p:spPr>
          <a:xfrm>
            <a:off x="212666" y="316020"/>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sp>
        <p:nvSpPr>
          <p:cNvPr id="20" name="TextBox 19"/>
          <p:cNvSpPr txBox="1"/>
          <p:nvPr/>
        </p:nvSpPr>
        <p:spPr>
          <a:xfrm rot="21189433">
            <a:off x="168923" y="752636"/>
            <a:ext cx="2091811"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STAY IN</a:t>
            </a:r>
            <a:endParaRPr lang="en-GB" sz="3600" dirty="0">
              <a:solidFill>
                <a:schemeClr val="bg1"/>
              </a:solidFill>
              <a:latin typeface="Helvetica" panose="020B0604020202020204" pitchFamily="34" charset="0"/>
              <a:cs typeface="Helvetica" panose="020B0604020202020204" pitchFamily="34" charset="0"/>
            </a:endParaRPr>
          </a:p>
        </p:txBody>
      </p:sp>
      <p:sp>
        <p:nvSpPr>
          <p:cNvPr id="21" name="TextBox 20"/>
          <p:cNvSpPr txBox="1"/>
          <p:nvPr/>
        </p:nvSpPr>
        <p:spPr>
          <a:xfrm>
            <a:off x="137869" y="1539768"/>
            <a:ext cx="2822973" cy="646331"/>
          </a:xfrm>
          <a:prstGeom prst="rect">
            <a:avLst/>
          </a:prstGeom>
          <a:solidFill>
            <a:schemeClr val="tx1"/>
          </a:solidFill>
        </p:spPr>
        <p:txBody>
          <a:bodyPr wrap="square" rtlCol="0">
            <a:spAutoFit/>
          </a:bodyPr>
          <a:lstStyle/>
          <a:p>
            <a:r>
              <a:rPr lang="en-GB" sz="3600" dirty="0" smtClean="0">
                <a:solidFill>
                  <a:schemeClr val="bg1"/>
                </a:solidFill>
                <a:latin typeface="Helvetica" panose="020B0604020202020204" pitchFamily="34" charset="0"/>
                <a:cs typeface="Helvetica" panose="020B0604020202020204" pitchFamily="34" charset="0"/>
              </a:rPr>
              <a:t>#THE LOOP</a:t>
            </a:r>
            <a:endParaRPr lang="en-GB" sz="3600" dirty="0">
              <a:solidFill>
                <a:schemeClr val="bg1"/>
              </a:solidFill>
              <a:latin typeface="Helvetica" panose="020B0604020202020204" pitchFamily="34" charset="0"/>
              <a:cs typeface="Helvetica"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8888" y="1297075"/>
            <a:ext cx="2785173" cy="496379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Tree>
    <p:extLst>
      <p:ext uri="{BB962C8B-B14F-4D97-AF65-F5344CB8AC3E}">
        <p14:creationId xmlns:p14="http://schemas.microsoft.com/office/powerpoint/2010/main" val="218588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2123</TotalTime>
  <Words>1807</Words>
  <Application>Microsoft Office PowerPoint</Application>
  <PresentationFormat>On-screen Show (4:3)</PresentationFormat>
  <Paragraphs>794</Paragraphs>
  <Slides>20</Slides>
  <Notes>20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Malgun Gothic</vt:lpstr>
      <vt:lpstr>Arial</vt:lpstr>
      <vt:lpstr>Calibri</vt:lpstr>
      <vt:lpstr>Calibri Light</vt:lpstr>
      <vt:lpstr>Helvetica</vt:lpstr>
      <vt:lpstr>Helvetica Neue</vt:lpstr>
      <vt:lpstr>Mangal</vt:lpstr>
      <vt:lpstr>Miriam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Marshall-Cook</dc:creator>
  <cp:lastModifiedBy>Morfeo, Chiara</cp:lastModifiedBy>
  <cp:revision>201</cp:revision>
  <dcterms:created xsi:type="dcterms:W3CDTF">2019-09-25T14:42:40Z</dcterms:created>
  <dcterms:modified xsi:type="dcterms:W3CDTF">2020-10-16T12:56:02Z</dcterms:modified>
</cp:coreProperties>
</file>