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33" r:id="rId2"/>
    <p:sldId id="338" r:id="rId3"/>
    <p:sldId id="339" r:id="rId4"/>
    <p:sldId id="268" r:id="rId5"/>
    <p:sldId id="336" r:id="rId6"/>
    <p:sldId id="337" r:id="rId7"/>
    <p:sldId id="340" r:id="rId8"/>
    <p:sldId id="305" r:id="rId9"/>
    <p:sldId id="309" r:id="rId10"/>
    <p:sldId id="311" r:id="rId11"/>
    <p:sldId id="325" r:id="rId12"/>
    <p:sldId id="327" r:id="rId13"/>
    <p:sldId id="326" r:id="rId14"/>
    <p:sldId id="328" r:id="rId15"/>
    <p:sldId id="329" r:id="rId16"/>
    <p:sldId id="330" r:id="rId17"/>
    <p:sldId id="323" r:id="rId18"/>
    <p:sldId id="306" r:id="rId19"/>
    <p:sldId id="312" r:id="rId20"/>
    <p:sldId id="267" r:id="rId21"/>
    <p:sldId id="258" r:id="rId22"/>
    <p:sldId id="341" r:id="rId23"/>
    <p:sldId id="332" r:id="rId24"/>
    <p:sldId id="307" r:id="rId25"/>
    <p:sldId id="30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feo, Chiara" initials="MC" lastIdx="2" clrIdx="0">
    <p:extLst>
      <p:ext uri="{19B8F6BF-5375-455C-9EA6-DF929625EA0E}">
        <p15:presenceInfo xmlns:p15="http://schemas.microsoft.com/office/powerpoint/2012/main" userId="Morfeo, Chiara" providerId="None"/>
      </p:ext>
    </p:extLst>
  </p:cmAuthor>
  <p:cmAuthor id="2" name="Biggs, Hannah" initials="BH" lastIdx="21" clrIdx="1">
    <p:extLst>
      <p:ext uri="{19B8F6BF-5375-455C-9EA6-DF929625EA0E}">
        <p15:presenceInfo xmlns:p15="http://schemas.microsoft.com/office/powerpoint/2012/main" userId="S::uczbhbb@ucl.ac.uk::561bf9fa-241f-45fc-b6e9-b783be3001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00"/>
    <a:srgbClr val="0097FF"/>
    <a:srgbClr val="00A2FF"/>
    <a:srgbClr val="B5FF00"/>
    <a:srgbClr val="93E4FF"/>
    <a:srgbClr val="0097FC"/>
    <a:srgbClr val="FF40EE"/>
    <a:srgbClr val="FF0000"/>
    <a:srgbClr val="C4B0FF"/>
    <a:srgbClr val="00A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1971" autoAdjust="0"/>
  </p:normalViewPr>
  <p:slideViewPr>
    <p:cSldViewPr snapToGrid="0">
      <p:cViewPr varScale="1">
        <p:scale>
          <a:sx n="67" d="100"/>
          <a:sy n="67" d="100"/>
        </p:scale>
        <p:origin x="14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93465D-D572-4B7B-93BB-D5AED390BA60}" type="datetimeFigureOut">
              <a:rPr lang="en-GB" smtClean="0"/>
              <a:t>06/09/2021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53F45A-5594-40D9-BD10-D1F0625F2AB2}" type="slidenum">
              <a:rPr lang="en-GB" smtClean="0"/>
              <a:t>‹#›</a:t>
            </a:fld>
            <a:endParaRPr lang="en-GB" dirty="0"/>
          </a:p>
        </p:txBody>
      </p:sp>
    </p:spTree>
    <p:extLst>
      <p:ext uri="{BB962C8B-B14F-4D97-AF65-F5344CB8AC3E}">
        <p14:creationId xmlns:p14="http://schemas.microsoft.com/office/powerpoint/2010/main" val="1364474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ucl.ac.uk/sustainable/green-societies-uc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First start of with an introduction.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Hi, my name is</a:t>
            </a:r>
            <a:r>
              <a:rPr lang="en-GB" sz="1200" kern="1200" baseline="0" dirty="0">
                <a:solidFill>
                  <a:schemeClr val="tx1"/>
                </a:solidFill>
                <a:effectLst/>
                <a:latin typeface="+mn-lt"/>
                <a:ea typeface="+mn-ea"/>
                <a:cs typeface="+mn-cs"/>
              </a:rPr>
              <a:t> </a:t>
            </a:r>
            <a:r>
              <a:rPr lang="en-GB" sz="1200" b="1" kern="1200" baseline="0" dirty="0">
                <a:solidFill>
                  <a:schemeClr val="tx1"/>
                </a:solidFill>
                <a:effectLst/>
                <a:latin typeface="+mn-lt"/>
                <a:ea typeface="+mn-ea"/>
                <a:cs typeface="+mn-cs"/>
              </a:rPr>
              <a:t>XYZ</a:t>
            </a:r>
            <a:r>
              <a:rPr lang="en-GB" sz="1200" kern="1200" baseline="0" dirty="0">
                <a:solidFill>
                  <a:schemeClr val="tx1"/>
                </a:solidFill>
                <a:effectLst/>
                <a:latin typeface="+mn-lt"/>
                <a:ea typeface="+mn-ea"/>
                <a:cs typeface="+mn-cs"/>
              </a:rPr>
              <a:t>. I’m the Green Champion from </a:t>
            </a:r>
            <a:r>
              <a:rPr lang="en-GB" sz="1200" b="1" kern="1200" baseline="0" dirty="0">
                <a:solidFill>
                  <a:schemeClr val="tx1"/>
                </a:solidFill>
                <a:effectLst/>
                <a:latin typeface="+mn-lt"/>
                <a:ea typeface="+mn-ea"/>
                <a:cs typeface="+mn-cs"/>
              </a:rPr>
              <a:t>XYZ</a:t>
            </a:r>
            <a:r>
              <a:rPr lang="en-GB" sz="1200" kern="1200" baseline="0" dirty="0">
                <a:solidFill>
                  <a:schemeClr val="tx1"/>
                </a:solidFill>
                <a:effectLst/>
                <a:latin typeface="+mn-lt"/>
                <a:ea typeface="+mn-ea"/>
                <a:cs typeface="+mn-cs"/>
              </a:rPr>
              <a:t> department. I’m here to give you a brief presentation on sustainability at UCL and within the department.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baseline="0" dirty="0">
              <a:solidFill>
                <a:schemeClr val="tx1"/>
              </a:solidFill>
              <a:effectLst/>
              <a:latin typeface="+mn-lt"/>
              <a:ea typeface="+mn-ea"/>
              <a:cs typeface="+mn-cs"/>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AC53F45A-5594-40D9-BD10-D1F0625F2AB2}" type="slidenum">
              <a:rPr lang="en-GB" smtClean="0"/>
              <a:t>1</a:t>
            </a:fld>
            <a:endParaRPr lang="en-GB" dirty="0"/>
          </a:p>
        </p:txBody>
      </p:sp>
    </p:spTree>
    <p:extLst>
      <p:ext uri="{BB962C8B-B14F-4D97-AF65-F5344CB8AC3E}">
        <p14:creationId xmlns:p14="http://schemas.microsoft.com/office/powerpoint/2010/main" val="1752563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impetus</a:t>
            </a:r>
            <a:r>
              <a:rPr lang="en-GB" baseline="0" dirty="0"/>
              <a:t> to change can also come from the student body. In 2019, an architecture student at the Bartlett started a national campaign to increase sustainability in architecture education. As a result, the Bartlett declared a climate emergency and held</a:t>
            </a:r>
            <a:r>
              <a:rPr lang="en-GB" sz="1200" b="0" i="0" kern="1200" dirty="0">
                <a:solidFill>
                  <a:schemeClr val="tx1"/>
                </a:solidFill>
                <a:effectLst/>
                <a:latin typeface="+mn-lt"/>
                <a:ea typeface="+mn-ea"/>
                <a:cs typeface="+mn-cs"/>
              </a:rPr>
              <a:t> an open Student forum to hear from students</a:t>
            </a:r>
            <a:r>
              <a:rPr lang="en-GB" sz="1200" b="0" i="0" kern="1200" baseline="0" dirty="0">
                <a:solidFill>
                  <a:schemeClr val="tx1"/>
                </a:solidFill>
                <a:effectLst/>
                <a:latin typeface="+mn-lt"/>
                <a:ea typeface="+mn-ea"/>
                <a:cs typeface="+mn-cs"/>
              </a:rPr>
              <a:t> about</a:t>
            </a:r>
            <a:r>
              <a:rPr lang="en-GB" sz="1200" b="0" i="0" kern="1200" dirty="0">
                <a:solidFill>
                  <a:schemeClr val="tx1"/>
                </a:solidFill>
                <a:effectLst/>
                <a:latin typeface="+mn-lt"/>
                <a:ea typeface="+mn-ea"/>
                <a:cs typeface="+mn-cs"/>
              </a:rPr>
              <a:t> what the</a:t>
            </a:r>
            <a:r>
              <a:rPr lang="en-GB" sz="1200" b="0" i="0" kern="1200" baseline="0" dirty="0">
                <a:solidFill>
                  <a:schemeClr val="tx1"/>
                </a:solidFill>
                <a:effectLst/>
                <a:latin typeface="+mn-lt"/>
                <a:ea typeface="+mn-ea"/>
                <a:cs typeface="+mn-cs"/>
              </a:rPr>
              <a:t> Bartlett</a:t>
            </a:r>
            <a:r>
              <a:rPr lang="en-GB" sz="1200" b="0" i="0" kern="1200" dirty="0">
                <a:solidFill>
                  <a:schemeClr val="tx1"/>
                </a:solidFill>
                <a:effectLst/>
                <a:latin typeface="+mn-lt"/>
                <a:ea typeface="+mn-ea"/>
                <a:cs typeface="+mn-cs"/>
              </a:rPr>
              <a:t> should be doing at a programme, school, faculty and institutional level to help reduce our negative impact on the world. Bartlett</a:t>
            </a:r>
            <a:r>
              <a:rPr lang="en-GB" sz="1200" b="0" i="0" kern="1200" baseline="0" dirty="0">
                <a:solidFill>
                  <a:schemeClr val="tx1"/>
                </a:solidFill>
                <a:effectLst/>
                <a:latin typeface="+mn-lt"/>
                <a:ea typeface="+mn-ea"/>
                <a:cs typeface="+mn-cs"/>
              </a:rPr>
              <a:t> students are also </a:t>
            </a:r>
            <a:r>
              <a:rPr lang="en-GB" sz="1200" b="0" i="0" kern="1200" dirty="0">
                <a:solidFill>
                  <a:schemeClr val="tx1"/>
                </a:solidFill>
                <a:effectLst/>
                <a:latin typeface="+mn-lt"/>
                <a:ea typeface="+mn-ea"/>
                <a:cs typeface="+mn-cs"/>
              </a:rPr>
              <a:t>co-leading an inter-architecture school call for change – ‘Architectural Education Declares’, that invites other schools to pledge</a:t>
            </a:r>
            <a:r>
              <a:rPr lang="en-GB" sz="1200" b="0" i="0" kern="1200" baseline="0" dirty="0">
                <a:solidFill>
                  <a:schemeClr val="tx1"/>
                </a:solidFill>
                <a:effectLst/>
                <a:latin typeface="+mn-lt"/>
                <a:ea typeface="+mn-ea"/>
                <a:cs typeface="+mn-cs"/>
              </a:rPr>
              <a:t> to incorporate climate considerations into their curriculums – So far the call has received 2517 signatures</a:t>
            </a:r>
            <a:endParaRPr lang="en-GB" dirty="0"/>
          </a:p>
        </p:txBody>
      </p:sp>
      <p:sp>
        <p:nvSpPr>
          <p:cNvPr id="4" name="Slide Number Placeholder 3"/>
          <p:cNvSpPr>
            <a:spLocks noGrp="1"/>
          </p:cNvSpPr>
          <p:nvPr>
            <p:ph type="sldNum" sz="quarter" idx="10"/>
          </p:nvPr>
        </p:nvSpPr>
        <p:spPr/>
        <p:txBody>
          <a:bodyPr/>
          <a:lstStyle/>
          <a:p>
            <a:fld id="{AC53F45A-5594-40D9-BD10-D1F0625F2AB2}" type="slidenum">
              <a:rPr lang="en-GB" smtClean="0"/>
              <a:t>10</a:t>
            </a:fld>
            <a:endParaRPr lang="en-GB" dirty="0"/>
          </a:p>
        </p:txBody>
      </p:sp>
    </p:spTree>
    <p:extLst>
      <p:ext uri="{BB962C8B-B14F-4D97-AF65-F5344CB8AC3E}">
        <p14:creationId xmlns:p14="http://schemas.microsoft.com/office/powerpoint/2010/main" val="2172970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dirty="0"/>
              <a:t>It’s a lot to take in,</a:t>
            </a:r>
            <a:r>
              <a:rPr lang="en-GB" baseline="0" dirty="0"/>
              <a:t> so we thought we could to a quick quiz on how to recycle at UCL as a break. *Remember this might be different to your home recycling. Grab a piece of paper and a pen and write down the following items and put yes or no for whether it can go in the recycling bin. Give yourself 1 point for each item you get right.</a:t>
            </a:r>
          </a:p>
          <a:p>
            <a:pPr fontAlgn="base"/>
            <a:endParaRPr lang="en-GB" baseline="0" dirty="0"/>
          </a:p>
          <a:p>
            <a:pPr fontAlgn="base"/>
            <a:r>
              <a:rPr lang="en-GB" dirty="0"/>
              <a:t>Apple</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Food packaging (Styrofoam box)</a:t>
            </a:r>
            <a:endParaRPr lang="en-GB" sz="1200" b="0" i="0" kern="1200" baseline="0" dirty="0">
              <a:solidFill>
                <a:schemeClr val="tx1"/>
              </a:solidFill>
              <a:effectLst/>
              <a:latin typeface="+mn-lt"/>
              <a:ea typeface="+mn-ea"/>
              <a:cs typeface="+mn-cs"/>
            </a:endParaRPr>
          </a:p>
          <a:p>
            <a:pPr fontAlgn="base"/>
            <a:endParaRPr lang="en-GB" sz="1200" b="0" i="0" kern="1200" baseline="0" dirty="0">
              <a:solidFill>
                <a:schemeClr val="tx1"/>
              </a:solidFill>
              <a:effectLst/>
              <a:latin typeface="+mn-lt"/>
              <a:ea typeface="+mn-ea"/>
              <a:cs typeface="+mn-cs"/>
            </a:endParaRPr>
          </a:p>
          <a:p>
            <a:pPr fontAlgn="base"/>
            <a:r>
              <a:rPr lang="en-GB" sz="1200" b="0" i="0" kern="1200" baseline="0" dirty="0">
                <a:solidFill>
                  <a:schemeClr val="tx1"/>
                </a:solidFill>
                <a:effectLst/>
                <a:latin typeface="+mn-lt"/>
                <a:ea typeface="+mn-ea"/>
                <a:cs typeface="+mn-cs"/>
              </a:rPr>
              <a:t>Clean and empty can</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53F45A-5594-40D9-BD10-D1F0625F2AB2}" type="slidenum">
              <a:rPr lang="en-GB" smtClean="0"/>
              <a:t>11</a:t>
            </a:fld>
            <a:endParaRPr lang="en-GB" dirty="0"/>
          </a:p>
        </p:txBody>
      </p:sp>
    </p:spTree>
    <p:extLst>
      <p:ext uri="{BB962C8B-B14F-4D97-AF65-F5344CB8AC3E}">
        <p14:creationId xmlns:p14="http://schemas.microsoft.com/office/powerpoint/2010/main" val="1822714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53F45A-5594-40D9-BD10-D1F0625F2AB2}" type="slidenum">
              <a:rPr lang="en-GB" smtClean="0"/>
              <a:t>12</a:t>
            </a:fld>
            <a:endParaRPr lang="en-GB" dirty="0"/>
          </a:p>
        </p:txBody>
      </p:sp>
    </p:spTree>
    <p:extLst>
      <p:ext uri="{BB962C8B-B14F-4D97-AF65-F5344CB8AC3E}">
        <p14:creationId xmlns:p14="http://schemas.microsoft.com/office/powerpoint/2010/main" val="2110607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a:solidFill>
                  <a:schemeClr val="tx1"/>
                </a:solidFill>
                <a:effectLst/>
                <a:latin typeface="+mn-lt"/>
                <a:ea typeface="+mn-ea"/>
                <a:cs typeface="+mn-cs"/>
              </a:rPr>
              <a:t>Next</a:t>
            </a:r>
            <a:r>
              <a:rPr lang="en-GB" sz="1200" b="0" i="0" kern="1200" baseline="0" dirty="0">
                <a:solidFill>
                  <a:schemeClr val="tx1"/>
                </a:solidFill>
                <a:effectLst/>
                <a:latin typeface="+mn-lt"/>
                <a:ea typeface="+mn-ea"/>
                <a:cs typeface="+mn-cs"/>
              </a:rPr>
              <a:t> up we have the following:</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Paper</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Coffee</a:t>
            </a:r>
            <a:r>
              <a:rPr lang="en-GB" sz="1200" b="0" i="0" kern="1200" baseline="0" dirty="0">
                <a:solidFill>
                  <a:schemeClr val="tx1"/>
                </a:solidFill>
                <a:effectLst/>
                <a:latin typeface="+mn-lt"/>
                <a:ea typeface="+mn-ea"/>
                <a:cs typeface="+mn-cs"/>
              </a:rPr>
              <a:t> cup</a:t>
            </a:r>
          </a:p>
          <a:p>
            <a:pPr fontAlgn="base"/>
            <a:endParaRPr lang="en-GB" sz="1200" b="0" i="0" kern="1200" baseline="0" dirty="0">
              <a:solidFill>
                <a:schemeClr val="tx1"/>
              </a:solidFill>
              <a:effectLst/>
              <a:latin typeface="+mn-lt"/>
              <a:ea typeface="+mn-ea"/>
              <a:cs typeface="+mn-cs"/>
            </a:endParaRPr>
          </a:p>
          <a:p>
            <a:pPr fontAlgn="base"/>
            <a:r>
              <a:rPr lang="en-GB" sz="1200" b="0" i="0" kern="1200" baseline="0" dirty="0">
                <a:solidFill>
                  <a:schemeClr val="tx1"/>
                </a:solidFill>
                <a:effectLst/>
                <a:latin typeface="+mn-lt"/>
                <a:ea typeface="+mn-ea"/>
                <a:cs typeface="+mn-cs"/>
              </a:rPr>
              <a:t>Sandwich Packaging</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53F45A-5594-40D9-BD10-D1F0625F2AB2}" type="slidenum">
              <a:rPr lang="en-GB" smtClean="0"/>
              <a:t>13</a:t>
            </a:fld>
            <a:endParaRPr lang="en-GB" dirty="0"/>
          </a:p>
        </p:txBody>
      </p:sp>
    </p:spTree>
    <p:extLst>
      <p:ext uri="{BB962C8B-B14F-4D97-AF65-F5344CB8AC3E}">
        <p14:creationId xmlns:p14="http://schemas.microsoft.com/office/powerpoint/2010/main" val="3841867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a:solidFill>
                  <a:schemeClr val="tx1"/>
                </a:solidFill>
                <a:effectLst/>
                <a:latin typeface="+mn-lt"/>
                <a:ea typeface="+mn-ea"/>
                <a:cs typeface="+mn-cs"/>
              </a:rPr>
              <a:t>Paper</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Coffee</a:t>
            </a:r>
            <a:r>
              <a:rPr lang="en-GB" sz="1200" b="0" i="0" kern="1200" baseline="0" dirty="0">
                <a:solidFill>
                  <a:schemeClr val="tx1"/>
                </a:solidFill>
                <a:effectLst/>
                <a:latin typeface="+mn-lt"/>
                <a:ea typeface="+mn-ea"/>
                <a:cs typeface="+mn-cs"/>
              </a:rPr>
              <a:t> cup</a:t>
            </a:r>
          </a:p>
          <a:p>
            <a:pPr fontAlgn="base"/>
            <a:endParaRPr lang="en-GB" sz="1200" b="0" i="0" kern="1200" baseline="0" dirty="0">
              <a:solidFill>
                <a:schemeClr val="tx1"/>
              </a:solidFill>
              <a:effectLst/>
              <a:latin typeface="+mn-lt"/>
              <a:ea typeface="+mn-ea"/>
              <a:cs typeface="+mn-cs"/>
            </a:endParaRPr>
          </a:p>
          <a:p>
            <a:pPr fontAlgn="base"/>
            <a:r>
              <a:rPr lang="en-GB" sz="1200" b="0" i="0" kern="1200" baseline="0" dirty="0">
                <a:solidFill>
                  <a:schemeClr val="tx1"/>
                </a:solidFill>
                <a:effectLst/>
                <a:latin typeface="+mn-lt"/>
                <a:ea typeface="+mn-ea"/>
                <a:cs typeface="+mn-cs"/>
              </a:rPr>
              <a:t>Sandwich Packaging</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53F45A-5594-40D9-BD10-D1F0625F2AB2}" type="slidenum">
              <a:rPr lang="en-GB" smtClean="0"/>
              <a:t>14</a:t>
            </a:fld>
            <a:endParaRPr lang="en-GB" dirty="0"/>
          </a:p>
        </p:txBody>
      </p:sp>
    </p:spTree>
    <p:extLst>
      <p:ext uri="{BB962C8B-B14F-4D97-AF65-F5344CB8AC3E}">
        <p14:creationId xmlns:p14="http://schemas.microsoft.com/office/powerpoint/2010/main" val="2615980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 finally:</a:t>
            </a:r>
          </a:p>
          <a:p>
            <a:endParaRPr lang="en-GB" dirty="0"/>
          </a:p>
          <a:p>
            <a:r>
              <a:rPr lang="en-GB" dirty="0"/>
              <a:t>Takeaway packaging</a:t>
            </a:r>
          </a:p>
          <a:p>
            <a:endParaRPr lang="en-GB" dirty="0"/>
          </a:p>
          <a:p>
            <a:r>
              <a:rPr lang="en-GB" dirty="0"/>
              <a:t>Pizza</a:t>
            </a:r>
            <a:r>
              <a:rPr lang="en-GB" baseline="0" dirty="0"/>
              <a:t> boxes</a:t>
            </a:r>
          </a:p>
          <a:p>
            <a:endParaRPr lang="en-GB" baseline="0" dirty="0"/>
          </a:p>
          <a:p>
            <a:r>
              <a:rPr lang="en-GB" baseline="0" dirty="0"/>
              <a:t>Clean and Empty plastic bottle</a:t>
            </a:r>
            <a:endParaRPr lang="en-GB" dirty="0"/>
          </a:p>
        </p:txBody>
      </p:sp>
      <p:sp>
        <p:nvSpPr>
          <p:cNvPr id="4" name="Slide Number Placeholder 3"/>
          <p:cNvSpPr>
            <a:spLocks noGrp="1"/>
          </p:cNvSpPr>
          <p:nvPr>
            <p:ph type="sldNum" sz="quarter" idx="10"/>
          </p:nvPr>
        </p:nvSpPr>
        <p:spPr/>
        <p:txBody>
          <a:bodyPr/>
          <a:lstStyle/>
          <a:p>
            <a:fld id="{AC53F45A-5594-40D9-BD10-D1F0625F2AB2}" type="slidenum">
              <a:rPr lang="en-GB" smtClean="0"/>
              <a:t>15</a:t>
            </a:fld>
            <a:endParaRPr lang="en-GB" dirty="0"/>
          </a:p>
        </p:txBody>
      </p:sp>
    </p:spTree>
    <p:extLst>
      <p:ext uri="{BB962C8B-B14F-4D97-AF65-F5344CB8AC3E}">
        <p14:creationId xmlns:p14="http://schemas.microsoft.com/office/powerpoint/2010/main" val="224587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Takeaway packaging</a:t>
            </a:r>
          </a:p>
          <a:p>
            <a:endParaRPr lang="en-GB" dirty="0"/>
          </a:p>
          <a:p>
            <a:r>
              <a:rPr lang="en-GB" dirty="0"/>
              <a:t>Pizza</a:t>
            </a:r>
            <a:r>
              <a:rPr lang="en-GB" baseline="0" dirty="0"/>
              <a:t> boxes</a:t>
            </a:r>
          </a:p>
          <a:p>
            <a:endParaRPr lang="en-GB" baseline="0" dirty="0"/>
          </a:p>
          <a:p>
            <a:r>
              <a:rPr lang="en-GB" baseline="0" dirty="0"/>
              <a:t>Clean and Empty plastic bottle</a:t>
            </a:r>
            <a:endParaRPr lang="en-GB" dirty="0"/>
          </a:p>
        </p:txBody>
      </p:sp>
      <p:sp>
        <p:nvSpPr>
          <p:cNvPr id="4" name="Slide Number Placeholder 3"/>
          <p:cNvSpPr>
            <a:spLocks noGrp="1"/>
          </p:cNvSpPr>
          <p:nvPr>
            <p:ph type="sldNum" sz="quarter" idx="10"/>
          </p:nvPr>
        </p:nvSpPr>
        <p:spPr/>
        <p:txBody>
          <a:bodyPr/>
          <a:lstStyle/>
          <a:p>
            <a:fld id="{AC53F45A-5594-40D9-BD10-D1F0625F2AB2}" type="slidenum">
              <a:rPr lang="en-GB" smtClean="0"/>
              <a:t>16</a:t>
            </a:fld>
            <a:endParaRPr lang="en-GB" dirty="0"/>
          </a:p>
        </p:txBody>
      </p:sp>
    </p:spTree>
    <p:extLst>
      <p:ext uri="{BB962C8B-B14F-4D97-AF65-F5344CB8AC3E}">
        <p14:creationId xmlns:p14="http://schemas.microsoft.com/office/powerpoint/2010/main" val="1308353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all these</a:t>
            </a:r>
            <a:r>
              <a:rPr lang="en-GB" baseline="0" dirty="0"/>
              <a:t> answers? Have you noticed a pattern? Only these items - when empty, clean, and dry - can go into the recycling at UCL</a:t>
            </a:r>
            <a:endParaRPr lang="en-GB" dirty="0"/>
          </a:p>
        </p:txBody>
      </p:sp>
      <p:sp>
        <p:nvSpPr>
          <p:cNvPr id="4" name="Slide Number Placeholder 3"/>
          <p:cNvSpPr>
            <a:spLocks noGrp="1"/>
          </p:cNvSpPr>
          <p:nvPr>
            <p:ph type="sldNum" sz="quarter" idx="10"/>
          </p:nvPr>
        </p:nvSpPr>
        <p:spPr/>
        <p:txBody>
          <a:bodyPr/>
          <a:lstStyle/>
          <a:p>
            <a:fld id="{AC53F45A-5594-40D9-BD10-D1F0625F2AB2}" type="slidenum">
              <a:rPr lang="en-GB" smtClean="0"/>
              <a:t>17</a:t>
            </a:fld>
            <a:endParaRPr lang="en-GB" dirty="0"/>
          </a:p>
        </p:txBody>
      </p:sp>
    </p:spTree>
    <p:extLst>
      <p:ext uri="{BB962C8B-B14F-4D97-AF65-F5344CB8AC3E}">
        <p14:creationId xmlns:p14="http://schemas.microsoft.com/office/powerpoint/2010/main" val="3171269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GB" sz="1200" kern="1200" dirty="0">
                <a:solidFill>
                  <a:schemeClr val="tx1"/>
                </a:solidFill>
                <a:effectLst/>
                <a:latin typeface="+mn-lt"/>
                <a:ea typeface="+mn-ea"/>
                <a:cs typeface="+mn-cs"/>
              </a:rPr>
              <a:t>As you</a:t>
            </a:r>
            <a:r>
              <a:rPr lang="en-GB" sz="1200" kern="1200" baseline="0" dirty="0">
                <a:solidFill>
                  <a:schemeClr val="tx1"/>
                </a:solidFill>
                <a:effectLst/>
                <a:latin typeface="+mn-lt"/>
                <a:ea typeface="+mn-ea"/>
                <a:cs typeface="+mn-cs"/>
              </a:rPr>
              <a:t> might tell from activities like recycling, we </a:t>
            </a:r>
            <a:r>
              <a:rPr lang="en-GB" sz="1200" kern="1200" dirty="0">
                <a:solidFill>
                  <a:schemeClr val="tx1"/>
                </a:solidFill>
                <a:effectLst/>
                <a:latin typeface="+mn-lt"/>
                <a:ea typeface="+mn-ea"/>
                <a:cs typeface="+mn-cs"/>
              </a:rPr>
              <a:t>need your help to reach our sustainability goals. We want to give you the tools to be sustainability literate and give you a platform to integrate sustainability into your research, personal, or professional life,</a:t>
            </a:r>
            <a:r>
              <a:rPr lang="en-GB" sz="1200" kern="1200" baseline="0" dirty="0">
                <a:solidFill>
                  <a:schemeClr val="tx1"/>
                </a:solidFill>
                <a:effectLst/>
                <a:latin typeface="+mn-lt"/>
                <a:ea typeface="+mn-ea"/>
                <a:cs typeface="+mn-cs"/>
              </a:rPr>
              <a:t> if you like. </a:t>
            </a:r>
          </a:p>
          <a:p>
            <a:pPr marL="457200" lvl="1" indent="0">
              <a:buFont typeface="Arial" panose="020B0604020202020204" pitchFamily="34" charset="0"/>
              <a:buNone/>
            </a:pPr>
            <a:endParaRPr lang="en-GB"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There are lots of ways you can get involved on campus from putting your trash into the recycling bins to joining</a:t>
            </a:r>
            <a:r>
              <a:rPr lang="en-GB" sz="1200" kern="1200" baseline="0" dirty="0">
                <a:solidFill>
                  <a:schemeClr val="tx1"/>
                </a:solidFill>
                <a:effectLst/>
                <a:latin typeface="+mn-lt"/>
                <a:ea typeface="+mn-ea"/>
                <a:cs typeface="+mn-cs"/>
              </a:rPr>
              <a:t> a society</a:t>
            </a:r>
            <a:r>
              <a:rPr lang="en-GB" sz="1200" kern="1200" dirty="0">
                <a:solidFill>
                  <a:schemeClr val="tx1"/>
                </a:solidFill>
                <a:effectLst/>
                <a:latin typeface="+mn-lt"/>
                <a:ea typeface="+mn-ea"/>
                <a:cs typeface="+mn-cs"/>
              </a:rPr>
              <a:t> …</a:t>
            </a:r>
          </a:p>
          <a:p>
            <a:pPr lvl="1"/>
            <a:endParaRPr lang="en-GB"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I’m about to give</a:t>
            </a:r>
            <a:r>
              <a:rPr lang="en-GB" sz="1200" kern="1200" baseline="0" dirty="0">
                <a:solidFill>
                  <a:schemeClr val="tx1"/>
                </a:solidFill>
                <a:effectLst/>
                <a:latin typeface="+mn-lt"/>
                <a:ea typeface="+mn-ea"/>
                <a:cs typeface="+mn-cs"/>
              </a:rPr>
              <a:t> you </a:t>
            </a:r>
            <a:r>
              <a:rPr lang="en-GB" sz="1200" kern="1200" dirty="0">
                <a:solidFill>
                  <a:schemeClr val="tx1"/>
                </a:solidFill>
                <a:effectLst/>
                <a:latin typeface="+mn-lt"/>
                <a:ea typeface="+mn-ea"/>
                <a:cs typeface="+mn-cs"/>
              </a:rPr>
              <a:t>some examples of the kind</a:t>
            </a:r>
            <a:r>
              <a:rPr lang="en-GB" sz="1200" kern="1200" baseline="0" dirty="0">
                <a:solidFill>
                  <a:schemeClr val="tx1"/>
                </a:solidFill>
                <a:effectLst/>
                <a:latin typeface="+mn-lt"/>
                <a:ea typeface="+mn-ea"/>
                <a:cs typeface="+mn-cs"/>
              </a:rPr>
              <a:t> of work </a:t>
            </a:r>
            <a:r>
              <a:rPr lang="en-GB" sz="1200" kern="1200" dirty="0">
                <a:solidFill>
                  <a:schemeClr val="tx1"/>
                </a:solidFill>
                <a:effectLst/>
                <a:latin typeface="+mn-lt"/>
                <a:ea typeface="+mn-ea"/>
                <a:cs typeface="+mn-cs"/>
              </a:rPr>
              <a:t>students have done previously</a:t>
            </a:r>
            <a:r>
              <a:rPr lang="mr-IN" sz="1200" kern="1200" dirty="0">
                <a:solidFill>
                  <a:schemeClr val="tx1"/>
                </a:solidFill>
                <a:effectLst/>
                <a:latin typeface="+mn-lt"/>
                <a:ea typeface="+mn-ea"/>
                <a:cs typeface="+mn-cs"/>
              </a:rPr>
              <a:t>…</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AC53F45A-5594-40D9-BD10-D1F0625F2AB2}" type="slidenum">
              <a:rPr lang="en-GB" smtClean="0"/>
              <a:t>18</a:t>
            </a:fld>
            <a:endParaRPr lang="en-GB" dirty="0"/>
          </a:p>
        </p:txBody>
      </p:sp>
    </p:spTree>
    <p:extLst>
      <p:ext uri="{BB962C8B-B14F-4D97-AF65-F5344CB8AC3E}">
        <p14:creationId xmlns:p14="http://schemas.microsoft.com/office/powerpoint/2010/main" val="412272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Over 80%</a:t>
            </a:r>
            <a:r>
              <a:rPr lang="en-GB" baseline="0" dirty="0"/>
              <a:t> of students now want to study sustainability.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UCL we have a programme</a:t>
            </a:r>
            <a:r>
              <a:rPr lang="en-GB" baseline="0" dirty="0"/>
              <a:t> called Living Labs which means you can undertake your dissertation or research whilst solving some of UCL’s sustainability challenges on campus. After choosing a topic (we have a sustainability topic list for your inspiration) and speaking to your supervisor, get in touch with the Sustainable UCL team, who can provide feedback on your idea and share relevant data. All details can be found here: https://www.ucl.ac.uk/sustainable/education/living-lab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On the next slide, you can see an example of a student’s Living Lab Project.</a:t>
            </a:r>
          </a:p>
        </p:txBody>
      </p:sp>
      <p:sp>
        <p:nvSpPr>
          <p:cNvPr id="4" name="Slide Number Placeholder 3"/>
          <p:cNvSpPr>
            <a:spLocks noGrp="1"/>
          </p:cNvSpPr>
          <p:nvPr>
            <p:ph type="sldNum" sz="quarter" idx="10"/>
          </p:nvPr>
        </p:nvSpPr>
        <p:spPr/>
        <p:txBody>
          <a:bodyPr/>
          <a:lstStyle/>
          <a:p>
            <a:fld id="{AC53F45A-5594-40D9-BD10-D1F0625F2AB2}" type="slidenum">
              <a:rPr lang="en-GB" smtClean="0"/>
              <a:t>19</a:t>
            </a:fld>
            <a:endParaRPr lang="en-GB" dirty="0"/>
          </a:p>
        </p:txBody>
      </p:sp>
    </p:spTree>
    <p:extLst>
      <p:ext uri="{BB962C8B-B14F-4D97-AF65-F5344CB8AC3E}">
        <p14:creationId xmlns:p14="http://schemas.microsoft.com/office/powerpoint/2010/main" val="953545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Agenda: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Today,</a:t>
            </a:r>
            <a:r>
              <a:rPr lang="en-GB" sz="1200" kern="1200" baseline="0" dirty="0">
                <a:solidFill>
                  <a:schemeClr val="tx1"/>
                </a:solidFill>
                <a:effectLst/>
                <a:latin typeface="+mn-lt"/>
                <a:ea typeface="+mn-ea"/>
                <a:cs typeface="+mn-cs"/>
              </a:rPr>
              <a:t> we’ll s</a:t>
            </a:r>
            <a:r>
              <a:rPr lang="en-GB" sz="1200" kern="1200" dirty="0">
                <a:solidFill>
                  <a:schemeClr val="tx1"/>
                </a:solidFill>
                <a:effectLst/>
                <a:latin typeface="+mn-lt"/>
                <a:ea typeface="+mn-ea"/>
                <a:cs typeface="+mn-cs"/>
              </a:rPr>
              <a:t>tart with an explanation of UCL’s sustainability work. UCL has a sector leading sustainability strategy, set out by the central sustainability team. We’ll then present some of the sustainability work we do at the departmental</a:t>
            </a:r>
            <a:r>
              <a:rPr lang="en-GB" sz="1200" kern="1200" baseline="0" dirty="0">
                <a:solidFill>
                  <a:schemeClr val="tx1"/>
                </a:solidFill>
                <a:effectLst/>
                <a:latin typeface="+mn-lt"/>
                <a:ea typeface="+mn-ea"/>
                <a:cs typeface="+mn-cs"/>
              </a:rPr>
              <a:t> level. </a:t>
            </a:r>
            <a:r>
              <a:rPr lang="en-GB" sz="1200" kern="1200" dirty="0">
                <a:solidFill>
                  <a:schemeClr val="tx1"/>
                </a:solidFill>
                <a:effectLst/>
                <a:latin typeface="+mn-lt"/>
                <a:ea typeface="+mn-ea"/>
                <a:cs typeface="+mn-cs"/>
              </a:rPr>
              <a:t>Many departments also have a green champion, such as</a:t>
            </a:r>
            <a:r>
              <a:rPr lang="en-GB" sz="1200" kern="1200" baseline="0" dirty="0">
                <a:solidFill>
                  <a:schemeClr val="tx1"/>
                </a:solidFill>
                <a:effectLst/>
                <a:latin typeface="+mn-lt"/>
                <a:ea typeface="+mn-ea"/>
                <a:cs typeface="+mn-cs"/>
              </a:rPr>
              <a:t> myself,</a:t>
            </a:r>
            <a:r>
              <a:rPr lang="en-GB" sz="1200" kern="1200" dirty="0">
                <a:solidFill>
                  <a:schemeClr val="tx1"/>
                </a:solidFill>
                <a:effectLst/>
                <a:latin typeface="+mn-lt"/>
                <a:ea typeface="+mn-ea"/>
                <a:cs typeface="+mn-cs"/>
              </a:rPr>
              <a:t> to make the department more sustainable. This</a:t>
            </a:r>
            <a:r>
              <a:rPr lang="en-GB" sz="1200" kern="1200" baseline="0" dirty="0">
                <a:solidFill>
                  <a:schemeClr val="tx1"/>
                </a:solidFill>
                <a:effectLst/>
                <a:latin typeface="+mn-lt"/>
                <a:ea typeface="+mn-ea"/>
                <a:cs typeface="+mn-cs"/>
              </a:rPr>
              <a:t> will be followed by a recycling quiz and we’ll conclude with an overview of all the ways in which you can get involved in sustainability either as part of your studies or during your extracurricular activities.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baseline="0" dirty="0">
              <a:solidFill>
                <a:schemeClr val="tx1"/>
              </a:solidFill>
              <a:effectLst/>
              <a:latin typeface="+mn-lt"/>
              <a:ea typeface="+mn-ea"/>
              <a:cs typeface="+mn-cs"/>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AC53F45A-5594-40D9-BD10-D1F0625F2AB2}" type="slidenum">
              <a:rPr lang="en-GB" smtClean="0"/>
              <a:t>2</a:t>
            </a:fld>
            <a:endParaRPr lang="en-GB" dirty="0"/>
          </a:p>
        </p:txBody>
      </p:sp>
    </p:spTree>
    <p:extLst>
      <p:ext uri="{BB962C8B-B14F-4D97-AF65-F5344CB8AC3E}">
        <p14:creationId xmlns:p14="http://schemas.microsoft.com/office/powerpoint/2010/main" val="2688429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r>
              <a:rPr lang="en-GB" sz="1200" dirty="0">
                <a:latin typeface="Helvetica" pitchFamily="2" charset="0"/>
                <a:ea typeface="Malgun Gothic" panose="020B0503020000020004" pitchFamily="34" charset="-127"/>
                <a:cs typeface="Miriam" panose="020B0502050101010101" pitchFamily="34" charset="-79"/>
              </a:rPr>
              <a:t>MSc Environmental Design and Engineering student, Isa Ibrahim, monitored a small array of panels on the roof of Central House and carried out cleaning tests to assess the effect of dust on the panels’ efficiency. </a:t>
            </a:r>
          </a:p>
          <a:p>
            <a:endParaRPr lang="en-GB" sz="1200" dirty="0">
              <a:latin typeface="Helvetica" pitchFamily="2" charset="0"/>
              <a:ea typeface="Malgun Gothic" panose="020B0503020000020004" pitchFamily="34" charset="-127"/>
              <a:cs typeface="Miriam" panose="020B0502050101010101" pitchFamily="34" charset="-79"/>
            </a:endParaRPr>
          </a:p>
          <a:p>
            <a:r>
              <a:rPr lang="en-GB" sz="1200" dirty="0">
                <a:latin typeface="Helvetica" pitchFamily="2" charset="0"/>
                <a:ea typeface="Malgun Gothic" panose="020B0503020000020004" pitchFamily="34" charset="-127"/>
                <a:cs typeface="Miriam" panose="020B0502050101010101" pitchFamily="34" charset="-79"/>
              </a:rPr>
              <a:t>On average, the electricity generated by the panels increased by around 25% after two rounds of cleaning, thereby showing the importance of regular panel cleaning in reducing carbon emissions. </a:t>
            </a:r>
          </a:p>
          <a:p>
            <a:endParaRPr lang="en-GB" baseline="0" dirty="0"/>
          </a:p>
          <a:p>
            <a:pPr marL="0" indent="0">
              <a:buFontTx/>
              <a:buNone/>
            </a:pPr>
            <a:r>
              <a:rPr lang="en-GB" baseline="0" dirty="0"/>
              <a:t>We’ve also had engineering students make UCL’s urinals more water efficient!</a:t>
            </a:r>
            <a:endParaRPr lang="en-GB" dirty="0"/>
          </a:p>
          <a:p>
            <a:pPr marL="0" indent="0">
              <a:buFontTx/>
              <a:buNone/>
            </a:pPr>
            <a:endParaRPr lang="en-GB" baseline="0" dirty="0"/>
          </a:p>
          <a:p>
            <a:pPr marL="0" indent="0">
              <a:buFontTx/>
              <a:buNone/>
            </a:pPr>
            <a:r>
              <a:rPr lang="en-GB" baseline="0" dirty="0"/>
              <a:t>But you don’t have to be an engineering or geography student to participate in the Living Lab programme. We’ve had students in the SLADE art school do artwork showcasing sustainability challenges and we’ve had behavioural change students looking at how to make recycling easier at UCL! So no matter what you are studying, you can link it to sustainability, if you like. </a:t>
            </a:r>
            <a:endParaRPr lang="en-GB" dirty="0"/>
          </a:p>
        </p:txBody>
      </p:sp>
      <p:sp>
        <p:nvSpPr>
          <p:cNvPr id="4" name="Slide Number Placeholder 3"/>
          <p:cNvSpPr>
            <a:spLocks noGrp="1"/>
          </p:cNvSpPr>
          <p:nvPr>
            <p:ph type="sldNum" sz="quarter" idx="10"/>
          </p:nvPr>
        </p:nvSpPr>
        <p:spPr/>
        <p:txBody>
          <a:bodyPr/>
          <a:lstStyle/>
          <a:p>
            <a:fld id="{AC53F45A-5594-40D9-BD10-D1F0625F2AB2}" type="slidenum">
              <a:rPr lang="en-GB" smtClean="0"/>
              <a:t>20</a:t>
            </a:fld>
            <a:endParaRPr lang="en-GB" dirty="0"/>
          </a:p>
        </p:txBody>
      </p:sp>
    </p:spTree>
    <p:extLst>
      <p:ext uri="{BB962C8B-B14F-4D97-AF65-F5344CB8AC3E}">
        <p14:creationId xmlns:p14="http://schemas.microsoft.com/office/powerpoint/2010/main" val="917575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However, engaging with sustainability</a:t>
            </a:r>
            <a:r>
              <a:rPr lang="en-GB" sz="1200" b="0" i="0" kern="1200" baseline="0" dirty="0">
                <a:solidFill>
                  <a:schemeClr val="tx1"/>
                </a:solidFill>
                <a:effectLst/>
                <a:latin typeface="+mn-lt"/>
                <a:ea typeface="+mn-ea"/>
                <a:cs typeface="+mn-cs"/>
              </a:rPr>
              <a:t> is not limited to your studies. Here are some extracurricular activities you can do:</a:t>
            </a:r>
          </a:p>
          <a:p>
            <a:endParaRPr lang="en-GB"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Join the Sustainability</a:t>
            </a:r>
            <a:r>
              <a:rPr lang="en-GB" sz="1200" b="0" i="0" kern="1200" baseline="0" dirty="0">
                <a:solidFill>
                  <a:schemeClr val="tx1"/>
                </a:solidFill>
                <a:effectLst/>
                <a:latin typeface="+mn-lt"/>
                <a:ea typeface="+mn-ea"/>
                <a:cs typeface="+mn-cs"/>
              </a:rPr>
              <a:t> Ambassador Programme: At the beginning of the academic year, Sustainable UCL recruit </a:t>
            </a:r>
            <a:r>
              <a:rPr lang="en-GB" sz="1200" b="0" i="0" kern="1200" dirty="0">
                <a:solidFill>
                  <a:schemeClr val="tx1"/>
                </a:solidFill>
                <a:effectLst/>
                <a:latin typeface="+mn-lt"/>
                <a:ea typeface="+mn-ea"/>
                <a:cs typeface="+mn-cs"/>
              </a:rPr>
              <a:t>passionate students, both undergraduate and postgraduate, who work</a:t>
            </a:r>
            <a:r>
              <a:rPr lang="en-GB" sz="1200" b="0" i="0" kern="1200" baseline="0" dirty="0">
                <a:solidFill>
                  <a:schemeClr val="tx1"/>
                </a:solidFill>
                <a:effectLst/>
                <a:latin typeface="+mn-lt"/>
                <a:ea typeface="+mn-ea"/>
                <a:cs typeface="+mn-cs"/>
              </a:rPr>
              <a:t> on projects related to UCL’s sustainability commitments and want to</a:t>
            </a:r>
            <a:r>
              <a:rPr lang="en-GB" sz="1200" b="0" i="0" kern="1200" dirty="0">
                <a:solidFill>
                  <a:schemeClr val="tx1"/>
                </a:solidFill>
                <a:effectLst/>
                <a:latin typeface="+mn-lt"/>
                <a:ea typeface="+mn-ea"/>
                <a:cs typeface="+mn-cs"/>
              </a:rPr>
              <a:t> develop their skills in project management, sustainability, team work, communications and leadership. The application</a:t>
            </a:r>
            <a:r>
              <a:rPr lang="en-GB" sz="1200" b="0" i="0" kern="1200" baseline="0" dirty="0">
                <a:solidFill>
                  <a:schemeClr val="tx1"/>
                </a:solidFill>
                <a:effectLst/>
                <a:latin typeface="+mn-lt"/>
                <a:ea typeface="+mn-ea"/>
                <a:cs typeface="+mn-cs"/>
              </a:rPr>
              <a:t> deadline is 15</a:t>
            </a:r>
            <a:r>
              <a:rPr lang="en-GB" sz="1200" b="0" i="0" kern="1200" baseline="30000" dirty="0">
                <a:solidFill>
                  <a:schemeClr val="tx1"/>
                </a:solidFill>
                <a:effectLst/>
                <a:latin typeface="+mn-lt"/>
                <a:ea typeface="+mn-ea"/>
                <a:cs typeface="+mn-cs"/>
              </a:rPr>
              <a:t>th</a:t>
            </a:r>
            <a:r>
              <a:rPr lang="en-GB" sz="1200" b="0" i="0" kern="1200" baseline="0" dirty="0">
                <a:solidFill>
                  <a:schemeClr val="tx1"/>
                </a:solidFill>
                <a:effectLst/>
                <a:latin typeface="+mn-lt"/>
                <a:ea typeface="+mn-ea"/>
                <a:cs typeface="+mn-cs"/>
              </a:rPr>
              <a:t> October: https://www.ucl.ac.uk/sustainable/students/sustainability-ambassadors </a:t>
            </a:r>
          </a:p>
          <a:p>
            <a:endParaRPr lang="en-GB"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baseline="0" dirty="0">
                <a:solidFill>
                  <a:schemeClr val="tx1"/>
                </a:solidFill>
                <a:effectLst/>
                <a:latin typeface="+mn-lt"/>
                <a:ea typeface="+mn-ea"/>
                <a:cs typeface="+mn-cs"/>
              </a:rPr>
              <a:t>Join the Student Sustainability Council: </a:t>
            </a:r>
            <a:r>
              <a:rPr lang="en-GB" sz="1200" b="0" i="0" kern="1200" dirty="0">
                <a:solidFill>
                  <a:schemeClr val="tx1"/>
                </a:solidFill>
                <a:effectLst/>
                <a:latin typeface="+mn-lt"/>
                <a:ea typeface="+mn-ea"/>
                <a:cs typeface="+mn-cs"/>
              </a:rPr>
              <a:t>The student sustainability council is the chance for students to shape UCL and the Students Union’s Sustainability Visions. Council members meet two times per term and provide feedback and input on the SU’s and UCL’s sustainability work:</a:t>
            </a:r>
            <a:r>
              <a:rPr lang="en-GB" sz="1200" b="0" i="0" kern="1200" baseline="0" dirty="0">
                <a:solidFill>
                  <a:schemeClr val="tx1"/>
                </a:solidFill>
                <a:effectLst/>
                <a:latin typeface="+mn-lt"/>
                <a:ea typeface="+mn-ea"/>
                <a:cs typeface="+mn-cs"/>
              </a:rPr>
              <a:t> https://studentsunionucl.org/sustainability-council </a:t>
            </a:r>
            <a:endParaRPr lang="en-GB" sz="1200" b="0" i="0" kern="1200" dirty="0">
              <a:solidFill>
                <a:schemeClr val="tx1"/>
              </a:solidFill>
              <a:effectLst/>
              <a:latin typeface="+mn-lt"/>
              <a:ea typeface="+mn-ea"/>
              <a:cs typeface="+mn-cs"/>
            </a:endParaRPr>
          </a:p>
          <a:p>
            <a:endParaRPr lang="en-GB"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Many of UCL’s </a:t>
            </a:r>
            <a:r>
              <a:rPr lang="en-GB" sz="1200" b="0" i="0" u="none" strike="noStrike" kern="1200" dirty="0">
                <a:solidFill>
                  <a:schemeClr val="tx1"/>
                </a:solidFill>
                <a:effectLst/>
                <a:latin typeface="+mn-lt"/>
                <a:ea typeface="+mn-ea"/>
                <a:cs typeface="+mn-cs"/>
                <a:hlinkClick r:id="rId3"/>
              </a:rPr>
              <a:t>clubs and societies</a:t>
            </a:r>
            <a:r>
              <a:rPr lang="en-GB" sz="1200" b="0" i="0" kern="1200" dirty="0">
                <a:solidFill>
                  <a:schemeClr val="tx1"/>
                </a:solidFill>
                <a:effectLst/>
                <a:latin typeface="+mn-lt"/>
                <a:ea typeface="+mn-ea"/>
                <a:cs typeface="+mn-cs"/>
              </a:rPr>
              <a:t> also</a:t>
            </a:r>
            <a:r>
              <a:rPr lang="en-GB" sz="1200" b="0" i="0" kern="1200" baseline="0" dirty="0">
                <a:solidFill>
                  <a:schemeClr val="tx1"/>
                </a:solidFill>
                <a:effectLst/>
                <a:latin typeface="+mn-lt"/>
                <a:ea typeface="+mn-ea"/>
                <a:cs typeface="+mn-cs"/>
              </a:rPr>
              <a:t> have</a:t>
            </a:r>
            <a:r>
              <a:rPr lang="en-GB" sz="1200" b="0" i="0" kern="1200" dirty="0">
                <a:solidFill>
                  <a:schemeClr val="tx1"/>
                </a:solidFill>
                <a:effectLst/>
                <a:latin typeface="+mn-lt"/>
                <a:ea typeface="+mn-ea"/>
                <a:cs typeface="+mn-cs"/>
              </a:rPr>
              <a:t> an environmental and social focus. From re-distributing food waste to homeless shelters with the Zero Waste Society, to engaging students in justice activism with the Environmental Justice Project, there are many to choose from,</a:t>
            </a:r>
            <a:r>
              <a:rPr lang="en-GB" sz="1200" b="0" i="0" kern="1200" baseline="0" dirty="0">
                <a:solidFill>
                  <a:schemeClr val="tx1"/>
                </a:solidFill>
                <a:effectLst/>
                <a:latin typeface="+mn-lt"/>
                <a:ea typeface="+mn-ea"/>
                <a:cs typeface="+mn-cs"/>
              </a:rPr>
              <a:t> you can meet them all during the Sustainability Welcome Fair on 27</a:t>
            </a:r>
            <a:r>
              <a:rPr lang="en-GB" sz="1200" b="0" i="0" kern="1200" baseline="30000" dirty="0">
                <a:solidFill>
                  <a:schemeClr val="tx1"/>
                </a:solidFill>
                <a:effectLst/>
                <a:latin typeface="+mn-lt"/>
                <a:ea typeface="+mn-ea"/>
                <a:cs typeface="+mn-cs"/>
              </a:rPr>
              <a:t>th</a:t>
            </a:r>
            <a:r>
              <a:rPr lang="en-GB" sz="1200" b="0" i="0" kern="1200" baseline="0" dirty="0">
                <a:solidFill>
                  <a:schemeClr val="tx1"/>
                </a:solidFill>
                <a:effectLst/>
                <a:latin typeface="+mn-lt"/>
                <a:ea typeface="+mn-ea"/>
                <a:cs typeface="+mn-cs"/>
              </a:rPr>
              <a:t> September! </a:t>
            </a:r>
          </a:p>
          <a:p>
            <a:endParaRPr lang="en-GB"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baseline="0" dirty="0">
                <a:solidFill>
                  <a:schemeClr val="tx1"/>
                </a:solidFill>
                <a:effectLst/>
                <a:latin typeface="+mn-lt"/>
                <a:ea typeface="+mn-ea"/>
                <a:cs typeface="+mn-cs"/>
              </a:rPr>
              <a:t>Events: Throughout the year, Sustainable UCL also run bike sales and repair events, clothes swaps and planting events. Check out the Sustainable UCL website or Instagram pages to find out more about the dates for these events. </a:t>
            </a:r>
            <a:endParaRPr lang="en-US" dirty="0"/>
          </a:p>
        </p:txBody>
      </p:sp>
      <p:sp>
        <p:nvSpPr>
          <p:cNvPr id="4" name="Slide Number Placeholder 3"/>
          <p:cNvSpPr>
            <a:spLocks noGrp="1"/>
          </p:cNvSpPr>
          <p:nvPr>
            <p:ph type="sldNum" sz="quarter" idx="10"/>
          </p:nvPr>
        </p:nvSpPr>
        <p:spPr/>
        <p:txBody>
          <a:bodyPr/>
          <a:lstStyle/>
          <a:p>
            <a:fld id="{AC53F45A-5594-40D9-BD10-D1F0625F2AB2}" type="slidenum">
              <a:rPr lang="en-GB" smtClean="0"/>
              <a:t>21</a:t>
            </a:fld>
            <a:endParaRPr lang="en-GB" dirty="0"/>
          </a:p>
        </p:txBody>
      </p:sp>
    </p:spTree>
    <p:extLst>
      <p:ext uri="{BB962C8B-B14F-4D97-AF65-F5344CB8AC3E}">
        <p14:creationId xmlns:p14="http://schemas.microsoft.com/office/powerpoint/2010/main" val="4033910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baseline="0" dirty="0">
                <a:solidFill>
                  <a:schemeClr val="tx1"/>
                </a:solidFill>
                <a:effectLst/>
                <a:latin typeface="+mn-lt"/>
                <a:ea typeface="+mn-ea"/>
                <a:cs typeface="+mn-cs"/>
              </a:rPr>
              <a:t>If you prefer to join one-off activities, check out UCL’s sustainability events. Throughout the year, Sustainable UCL run bike sales and repair events, clothes swaps and planting events. Check out the Sustainable UCL website or Instagram pages to find out more about the dates for these events. </a:t>
            </a:r>
          </a:p>
          <a:p>
            <a:endParaRPr lang="en-GB" sz="1200" b="0" i="0" kern="1200" baseline="0" dirty="0">
              <a:solidFill>
                <a:schemeClr val="tx1"/>
              </a:solidFill>
              <a:effectLst/>
              <a:latin typeface="+mn-lt"/>
              <a:ea typeface="+mn-ea"/>
              <a:cs typeface="+mn-cs"/>
            </a:endParaRPr>
          </a:p>
          <a:p>
            <a:endParaRPr lang="en-GB" sz="1200" b="0"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You can also search for Sustainable UCL’s “Small Steps, Big Change” article, for things you can do </a:t>
            </a:r>
            <a:r>
              <a:rPr lang="en-GB" sz="1200" b="0" i="0" kern="1200" baseline="0">
                <a:solidFill>
                  <a:schemeClr val="tx1"/>
                </a:solidFill>
                <a:effectLst/>
                <a:latin typeface="+mn-lt"/>
                <a:ea typeface="+mn-ea"/>
                <a:cs typeface="+mn-cs"/>
              </a:rPr>
              <a:t>straight away: https://www.ucl.ac.uk/sustainable/small-steps-big-change </a:t>
            </a:r>
            <a:endParaRPr lang="en-US" dirty="0"/>
          </a:p>
        </p:txBody>
      </p:sp>
      <p:sp>
        <p:nvSpPr>
          <p:cNvPr id="4" name="Slide Number Placeholder 3"/>
          <p:cNvSpPr>
            <a:spLocks noGrp="1"/>
          </p:cNvSpPr>
          <p:nvPr>
            <p:ph type="sldNum" sz="quarter" idx="10"/>
          </p:nvPr>
        </p:nvSpPr>
        <p:spPr/>
        <p:txBody>
          <a:bodyPr/>
          <a:lstStyle/>
          <a:p>
            <a:fld id="{AC53F45A-5594-40D9-BD10-D1F0625F2AB2}" type="slidenum">
              <a:rPr lang="en-GB" smtClean="0"/>
              <a:t>22</a:t>
            </a:fld>
            <a:endParaRPr lang="en-GB" dirty="0"/>
          </a:p>
        </p:txBody>
      </p:sp>
    </p:spTree>
    <p:extLst>
      <p:ext uri="{BB962C8B-B14F-4D97-AF65-F5344CB8AC3E}">
        <p14:creationId xmlns:p14="http://schemas.microsoft.com/office/powerpoint/2010/main" val="1889487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year</a:t>
            </a:r>
            <a:r>
              <a:rPr lang="en-US" baseline="0" dirty="0"/>
              <a:t> we launched the UCL Climate Hub, a website to demonstrate the breadth of climate change research and action happening at UCL. Visit ucl.ac.uk/climate-change to find out what climate action and research UCL is doing and get inspired for your own studies or climate action. </a:t>
            </a:r>
            <a:endParaRPr lang="en-US" dirty="0"/>
          </a:p>
        </p:txBody>
      </p:sp>
      <p:sp>
        <p:nvSpPr>
          <p:cNvPr id="4" name="Slide Number Placeholder 3"/>
          <p:cNvSpPr>
            <a:spLocks noGrp="1"/>
          </p:cNvSpPr>
          <p:nvPr>
            <p:ph type="sldNum" sz="quarter" idx="10"/>
          </p:nvPr>
        </p:nvSpPr>
        <p:spPr/>
        <p:txBody>
          <a:bodyPr/>
          <a:lstStyle/>
          <a:p>
            <a:fld id="{AC53F45A-5594-40D9-BD10-D1F0625F2AB2}" type="slidenum">
              <a:rPr lang="en-GB" smtClean="0"/>
              <a:t>23</a:t>
            </a:fld>
            <a:endParaRPr lang="en-GB" dirty="0"/>
          </a:p>
        </p:txBody>
      </p:sp>
    </p:spTree>
    <p:extLst>
      <p:ext uri="{BB962C8B-B14F-4D97-AF65-F5344CB8AC3E}">
        <p14:creationId xmlns:p14="http://schemas.microsoft.com/office/powerpoint/2010/main" val="280908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a:solidFill>
                  <a:schemeClr val="tx1"/>
                </a:solidFill>
                <a:effectLst/>
                <a:latin typeface="+mn-lt"/>
                <a:ea typeface="+mn-ea"/>
                <a:cs typeface="+mn-cs"/>
              </a:rPr>
              <a:t>Sustainability is a hot topic</a:t>
            </a:r>
            <a:r>
              <a:rPr lang="en-GB" sz="1200" b="0" i="0" kern="1200" baseline="0" dirty="0">
                <a:solidFill>
                  <a:schemeClr val="tx1"/>
                </a:solidFill>
                <a:effectLst/>
                <a:latin typeface="+mn-lt"/>
                <a:ea typeface="+mn-ea"/>
                <a:cs typeface="+mn-cs"/>
              </a:rPr>
              <a:t> and i</a:t>
            </a:r>
            <a:r>
              <a:rPr lang="en-GB" sz="1200" b="0" i="0" kern="1200" dirty="0">
                <a:solidFill>
                  <a:schemeClr val="tx1"/>
                </a:solidFill>
                <a:effectLst/>
                <a:latin typeface="+mn-lt"/>
                <a:ea typeface="+mn-ea"/>
                <a:cs typeface="+mn-cs"/>
              </a:rPr>
              <a:t>ncreasingly more employers, are looking for students with sustainability skills and literacy. And not just in environmentally focused jobs, but in engineering, retail, urban planning and many more!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There are lots of opportunities for students at UCL to gain</a:t>
            </a:r>
            <a:r>
              <a:rPr lang="en-GB" sz="1200" b="0" i="0" kern="1200" baseline="0" dirty="0">
                <a:solidFill>
                  <a:schemeClr val="tx1"/>
                </a:solidFill>
                <a:effectLst/>
                <a:latin typeface="+mn-lt"/>
                <a:ea typeface="+mn-ea"/>
                <a:cs typeface="+mn-cs"/>
              </a:rPr>
              <a:t> these skills. In February Sustainable UCL is organising a Sustainability Careers Fortnight to show</a:t>
            </a:r>
            <a:r>
              <a:rPr lang="en-GB" sz="1200" b="0" i="0" kern="1200" dirty="0">
                <a:solidFill>
                  <a:schemeClr val="tx1"/>
                </a:solidFill>
                <a:effectLst/>
                <a:latin typeface="+mn-lt"/>
                <a:ea typeface="+mn-ea"/>
                <a:cs typeface="+mn-cs"/>
              </a:rPr>
              <a:t> the breadth of opportunities in this rapidly growing sector and introduce you to leading organisations. Check out the</a:t>
            </a:r>
            <a:r>
              <a:rPr lang="en-GB" sz="1200" b="0" i="0" kern="1200" baseline="0" dirty="0">
                <a:solidFill>
                  <a:schemeClr val="tx1"/>
                </a:solidFill>
                <a:effectLst/>
                <a:latin typeface="+mn-lt"/>
                <a:ea typeface="+mn-ea"/>
                <a:cs typeface="+mn-cs"/>
              </a:rPr>
              <a:t> Sustainable UCL website nearer the time to find out more.</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UCL</a:t>
            </a:r>
            <a:r>
              <a:rPr lang="en-GB" sz="1200" b="0" i="0" kern="1200" baseline="0" dirty="0">
                <a:solidFill>
                  <a:schemeClr val="tx1"/>
                </a:solidFill>
                <a:effectLst/>
                <a:latin typeface="+mn-lt"/>
                <a:ea typeface="+mn-ea"/>
                <a:cs typeface="+mn-cs"/>
              </a:rPr>
              <a:t> Innovation and Enterprise also provides funding and support for students with enterprising ideas. </a:t>
            </a:r>
            <a:r>
              <a:rPr lang="en-US" sz="1200" dirty="0">
                <a:latin typeface="Arial" charset="0"/>
                <a:ea typeface="Calibri" charset="0"/>
                <a:cs typeface="Times New Roman" charset="0"/>
              </a:rPr>
              <a:t>The students and founders of Rice </a:t>
            </a:r>
            <a:r>
              <a:rPr lang="en-US" sz="1200" dirty="0" err="1">
                <a:latin typeface="Arial" charset="0"/>
                <a:ea typeface="Calibri" charset="0"/>
                <a:cs typeface="Times New Roman" charset="0"/>
              </a:rPr>
              <a:t>Ing</a:t>
            </a:r>
            <a:r>
              <a:rPr lang="en-US" sz="1200" dirty="0">
                <a:latin typeface="Arial" charset="0"/>
                <a:ea typeface="Calibri" charset="0"/>
                <a:cs typeface="Times New Roman" charset="0"/>
              </a:rPr>
              <a:t> developed the idea to install rice drying facilities in remote villages in </a:t>
            </a:r>
            <a:r>
              <a:rPr lang="en-GB" sz="1200" b="0" i="0" kern="1200" dirty="0">
                <a:solidFill>
                  <a:schemeClr val="tx1"/>
                </a:solidFill>
                <a:effectLst/>
                <a:latin typeface="+mn-lt"/>
                <a:ea typeface="+mn-ea"/>
                <a:cs typeface="+mn-cs"/>
              </a:rPr>
              <a:t>Myanmar, Vietnam, Malaysia and the Philippines </a:t>
            </a:r>
            <a:r>
              <a:rPr lang="en-US" sz="1200" dirty="0">
                <a:latin typeface="Arial" charset="0"/>
                <a:ea typeface="Calibri" charset="0"/>
                <a:cs typeface="Times New Roman" charset="0"/>
              </a:rPr>
              <a:t>to help boost their yields by 30-40%,</a:t>
            </a:r>
            <a:r>
              <a:rPr lang="en-US" sz="1200" baseline="0" dirty="0">
                <a:latin typeface="Arial" charset="0"/>
                <a:ea typeface="Calibri" charset="0"/>
                <a:cs typeface="Times New Roman" charset="0"/>
              </a:rPr>
              <a:t> thus</a:t>
            </a:r>
            <a:r>
              <a:rPr lang="en-US" sz="1200" dirty="0">
                <a:latin typeface="Arial" charset="0"/>
                <a:ea typeface="Calibri" charset="0"/>
                <a:cs typeface="Times New Roman" charset="0"/>
              </a:rPr>
              <a:t> alleviating food poverty in South East Asia.</a:t>
            </a:r>
            <a:r>
              <a:rPr lang="en-US" sz="1200" baseline="0" dirty="0">
                <a:latin typeface="Arial" charset="0"/>
                <a:ea typeface="Calibri" charset="0"/>
                <a:cs typeface="Times New Roman" charset="0"/>
              </a:rPr>
              <a:t> They won the</a:t>
            </a:r>
            <a:r>
              <a:rPr lang="en-US" sz="1200" dirty="0">
                <a:latin typeface="Arial" charset="0"/>
                <a:ea typeface="Calibri" charset="0"/>
                <a:cs typeface="Times New Roman" charset="0"/>
              </a:rPr>
              <a:t> </a:t>
            </a:r>
            <a:r>
              <a:rPr lang="en-US" sz="1200" dirty="0" err="1">
                <a:latin typeface="Arial" charset="0"/>
                <a:ea typeface="Calibri" charset="0"/>
                <a:cs typeface="Times New Roman" charset="0"/>
              </a:rPr>
              <a:t>Hult</a:t>
            </a:r>
            <a:r>
              <a:rPr lang="en-US" sz="1200" dirty="0">
                <a:latin typeface="Arial" charset="0"/>
                <a:ea typeface="Calibri" charset="0"/>
                <a:cs typeface="Times New Roman" charset="0"/>
              </a:rPr>
              <a:t> Prize</a:t>
            </a:r>
            <a:r>
              <a:rPr lang="en-US" sz="1200" baseline="0" dirty="0">
                <a:latin typeface="Arial" charset="0"/>
                <a:ea typeface="Calibri" charset="0"/>
                <a:cs typeface="Times New Roman" charset="0"/>
              </a:rPr>
              <a:t> to fund their</a:t>
            </a:r>
            <a:r>
              <a:rPr lang="en-US" sz="1200" dirty="0">
                <a:latin typeface="Arial" charset="0"/>
                <a:ea typeface="Calibri" charset="0"/>
                <a:cs typeface="Times New Roman" charset="0"/>
              </a:rPr>
              <a:t> social enterprise</a:t>
            </a:r>
            <a:r>
              <a:rPr lang="en-US" sz="1200" baseline="0" dirty="0">
                <a:latin typeface="Arial" charset="0"/>
                <a:ea typeface="Calibri" charset="0"/>
                <a:cs typeface="Times New Roman" charset="0"/>
              </a:rPr>
              <a:t> and now they are</a:t>
            </a:r>
            <a:r>
              <a:rPr lang="en-US" sz="1200" dirty="0">
                <a:latin typeface="Arial" charset="0"/>
                <a:ea typeface="Calibri" charset="0"/>
                <a:cs typeface="Times New Roman" charset="0"/>
              </a:rPr>
              <a:t> planning to sell rice commercially,</a:t>
            </a:r>
            <a:r>
              <a:rPr lang="en-US" sz="1200" baseline="0" dirty="0">
                <a:latin typeface="Arial" charset="0"/>
                <a:ea typeface="Calibri" charset="0"/>
                <a:cs typeface="Times New Roman" charset="0"/>
              </a:rPr>
              <a:t> having delivered </a:t>
            </a:r>
            <a:r>
              <a:rPr lang="en-US" sz="1200" dirty="0">
                <a:latin typeface="Arial" charset="0"/>
                <a:ea typeface="Calibri" charset="0"/>
                <a:cs typeface="Times New Roman" charset="0"/>
              </a:rPr>
              <a:t>on their</a:t>
            </a:r>
            <a:r>
              <a:rPr lang="en-US" sz="1200" baseline="0" dirty="0">
                <a:latin typeface="Arial" charset="0"/>
                <a:ea typeface="Calibri" charset="0"/>
                <a:cs typeface="Times New Roman" charset="0"/>
              </a:rPr>
              <a:t> </a:t>
            </a:r>
            <a:r>
              <a:rPr lang="en-US" sz="1200" dirty="0">
                <a:latin typeface="Arial" charset="0"/>
                <a:ea typeface="Calibri" charset="0"/>
                <a:cs typeface="Times New Roman" charset="0"/>
              </a:rPr>
              <a:t>vision to install rice drying facilities.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charset="0"/>
              <a:ea typeface="Calibri" charset="0"/>
              <a:cs typeface="Times New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charset="0"/>
              <a:ea typeface="Calibri" charset="0"/>
              <a:cs typeface="Times New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charset="0"/>
              <a:ea typeface="Calibri" charset="0"/>
              <a:cs typeface="Times New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AC53F45A-5594-40D9-BD10-D1F0625F2AB2}" type="slidenum">
              <a:rPr lang="en-GB" smtClean="0"/>
              <a:t>24</a:t>
            </a:fld>
            <a:endParaRPr lang="en-GB" dirty="0"/>
          </a:p>
        </p:txBody>
      </p:sp>
    </p:spTree>
    <p:extLst>
      <p:ext uri="{BB962C8B-B14F-4D97-AF65-F5344CB8AC3E}">
        <p14:creationId xmlns:p14="http://schemas.microsoft.com/office/powerpoint/2010/main" val="785195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To end with, maybe we could see a show of hands who is interested in engaging with sustainability either as part of their studies, free time, or professional career. </a:t>
            </a:r>
          </a:p>
          <a:p>
            <a:endParaRPr lang="en-GB" baseline="0" dirty="0"/>
          </a:p>
          <a:p>
            <a:r>
              <a:rPr lang="en-GB" baseline="0" dirty="0"/>
              <a:t>Show of hands for studies</a:t>
            </a:r>
          </a:p>
          <a:p>
            <a:r>
              <a:rPr lang="en-GB" baseline="0" dirty="0"/>
              <a:t>Show of hands for free time</a:t>
            </a:r>
          </a:p>
          <a:p>
            <a:r>
              <a:rPr lang="en-GB" baseline="0" dirty="0"/>
              <a:t>Show of hands for professional context/work experience</a:t>
            </a:r>
            <a:endParaRPr lang="en-GB" dirty="0"/>
          </a:p>
          <a:p>
            <a:endParaRPr lang="en-GB" dirty="0"/>
          </a:p>
          <a:p>
            <a:r>
              <a:rPr lang="en-GB" dirty="0"/>
              <a:t>Well,</a:t>
            </a:r>
            <a:r>
              <a:rPr lang="en-GB" baseline="0" dirty="0"/>
              <a:t> in whatever capacity you are interested in sustainability, make sure to c</a:t>
            </a:r>
            <a:r>
              <a:rPr lang="en-GB" dirty="0"/>
              <a:t>heck out the Sustainable UCL website or social media channels for more information about sustainability at UCL</a:t>
            </a:r>
            <a:r>
              <a:rPr lang="en-GB" baseline="0" dirty="0"/>
              <a:t> or join our very own Green Team. </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AC53F45A-5594-40D9-BD10-D1F0625F2AB2}" type="slidenum">
              <a:rPr lang="en-GB" smtClean="0"/>
              <a:t>25</a:t>
            </a:fld>
            <a:endParaRPr lang="en-GB" dirty="0"/>
          </a:p>
        </p:txBody>
      </p:sp>
    </p:spTree>
    <p:extLst>
      <p:ext uri="{BB962C8B-B14F-4D97-AF65-F5344CB8AC3E}">
        <p14:creationId xmlns:p14="http://schemas.microsoft.com/office/powerpoint/2010/main" val="2941117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Before I start, it would be great to hear from you! </a:t>
            </a:r>
            <a:r>
              <a:rPr lang="en-GB" sz="1200" b="1" kern="1200" baseline="0" dirty="0">
                <a:solidFill>
                  <a:schemeClr val="tx1"/>
                </a:solidFill>
                <a:effectLst/>
                <a:latin typeface="+mn-lt"/>
                <a:ea typeface="+mn-ea"/>
                <a:cs typeface="+mn-cs"/>
              </a:rPr>
              <a:t>Would anybody be happy to share, what the best example of sustainability is, that they have seen? This could have been in your school or your home town, for example. </a:t>
            </a:r>
            <a:r>
              <a:rPr lang="en-GB" sz="1200" b="1" kern="1200" baseline="0" dirty="0">
                <a:solidFill>
                  <a:schemeClr val="tx1"/>
                </a:solidFill>
                <a:effectLst/>
                <a:latin typeface="+mn-lt"/>
                <a:ea typeface="+mn-ea"/>
                <a:cs typeface="+mn-cs"/>
                <a:sym typeface="Wingdings" panose="05000000000000000000" pitchFamily="2" charset="2"/>
              </a:rPr>
              <a:t> Feel free to adapt that question to your audience. – Consider using an interactive platform such as </a:t>
            </a:r>
            <a:r>
              <a:rPr lang="en-GB" sz="1200" b="1" kern="1200" baseline="0" dirty="0" err="1">
                <a:solidFill>
                  <a:schemeClr val="tx1"/>
                </a:solidFill>
                <a:effectLst/>
                <a:latin typeface="+mn-lt"/>
                <a:ea typeface="+mn-ea"/>
                <a:cs typeface="+mn-cs"/>
                <a:sym typeface="Wingdings" panose="05000000000000000000" pitchFamily="2" charset="2"/>
              </a:rPr>
              <a:t>menti</a:t>
            </a:r>
            <a:r>
              <a:rPr lang="en-GB" sz="1200" b="1" kern="1200" baseline="0" dirty="0">
                <a:solidFill>
                  <a:schemeClr val="tx1"/>
                </a:solidFill>
                <a:effectLst/>
                <a:latin typeface="+mn-lt"/>
                <a:ea typeface="+mn-ea"/>
                <a:cs typeface="+mn-cs"/>
                <a:sym typeface="Wingdings" panose="05000000000000000000" pitchFamily="2" charset="2"/>
              </a:rPr>
              <a:t> for this: https://www.mentimeter.com/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53F45A-5594-40D9-BD10-D1F0625F2AB2}" type="slidenum">
              <a:rPr lang="en-GB" smtClean="0"/>
              <a:t>3</a:t>
            </a:fld>
            <a:endParaRPr lang="en-GB" dirty="0"/>
          </a:p>
        </p:txBody>
      </p:sp>
    </p:spTree>
    <p:extLst>
      <p:ext uri="{BB962C8B-B14F-4D97-AF65-F5344CB8AC3E}">
        <p14:creationId xmlns:p14="http://schemas.microsoft.com/office/powerpoint/2010/main" val="3867269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Here is a message from the Sustainable UCL team, the team that works with researchers, students, and staff to drive UCL’s sustainability goals forward, and UCL students and staff from around the world. They are sharing examples of sustainability activities that are happening at UCL.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Link</a:t>
            </a:r>
            <a:r>
              <a:rPr lang="en-GB" sz="1200" kern="1200" baseline="0" dirty="0">
                <a:solidFill>
                  <a:schemeClr val="tx1"/>
                </a:solidFill>
                <a:effectLst/>
                <a:latin typeface="+mn-lt"/>
                <a:ea typeface="+mn-ea"/>
                <a:cs typeface="+mn-cs"/>
              </a:rPr>
              <a:t> to our YouTube video: https://www.youtube.com/watch?v=7r8Yru6STuI&amp;t=1s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Play</a:t>
            </a:r>
            <a:r>
              <a:rPr lang="en-GB" sz="1200" kern="1200" baseline="0" dirty="0">
                <a:solidFill>
                  <a:schemeClr val="tx1"/>
                </a:solidFill>
                <a:effectLst/>
                <a:latin typeface="+mn-lt"/>
                <a:ea typeface="+mn-ea"/>
                <a:cs typeface="+mn-cs"/>
              </a:rPr>
              <a:t> video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53F45A-5594-40D9-BD10-D1F0625F2AB2}" type="slidenum">
              <a:rPr lang="en-GB" smtClean="0"/>
              <a:t>4</a:t>
            </a:fld>
            <a:endParaRPr lang="en-GB" dirty="0"/>
          </a:p>
        </p:txBody>
      </p:sp>
    </p:spTree>
    <p:extLst>
      <p:ext uri="{BB962C8B-B14F-4D97-AF65-F5344CB8AC3E}">
        <p14:creationId xmlns:p14="http://schemas.microsoft.com/office/powerpoint/2010/main" val="3999228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UCL is a leading university in the sustainability and HE sector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It is a university that you can be proud of working and</a:t>
            </a:r>
            <a:r>
              <a:rPr lang="en-GB" baseline="0" dirty="0"/>
              <a:t> studying </a:t>
            </a:r>
            <a:r>
              <a:rPr lang="en-GB" dirty="0"/>
              <a:t>at - both for its environmental and social sustainability credentials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We have the highest score in the Carbon League – as we have the most ambitious carbon targets  in the sector – this was a ranking designed after students across the declared a climate emergency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We have risen in the Green League too – this league covers everything from workers rights, to climate education and engagement, procurement and food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And more recently we are the first university to issue a sustainability bond :</a:t>
            </a:r>
            <a:r>
              <a:rPr lang="en-GB" baseline="0" dirty="0"/>
              <a:t> https://www.ucl.ac.uk/sustainable/bond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Helvetica Neue"/>
              </a:rPr>
              <a:t>We’ve also Reduced 15% carbon emissions in the last 10 years despite significant growth in students and buildings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Helvetica Neue"/>
              </a:rPr>
              <a:t>None of our waste goes to landfill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Helvetica Neue"/>
              </a:rPr>
              <a:t>Student Centre achieved outstanding sustainability</a:t>
            </a:r>
            <a:r>
              <a:rPr lang="en-GB" sz="1200" baseline="0" dirty="0">
                <a:latin typeface="Helvetica Neue"/>
              </a:rPr>
              <a:t> </a:t>
            </a:r>
            <a:r>
              <a:rPr lang="en-GB" sz="1200" dirty="0">
                <a:latin typeface="Helvetica Neue"/>
              </a:rPr>
              <a:t>rating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p:txBody>
      </p:sp>
      <p:sp>
        <p:nvSpPr>
          <p:cNvPr id="4" name="Slide Number Placeholder 3"/>
          <p:cNvSpPr>
            <a:spLocks noGrp="1"/>
          </p:cNvSpPr>
          <p:nvPr>
            <p:ph type="sldNum" sz="quarter" idx="10"/>
          </p:nvPr>
        </p:nvSpPr>
        <p:spPr/>
        <p:txBody>
          <a:bodyPr/>
          <a:lstStyle/>
          <a:p>
            <a:fld id="{AC53F45A-5594-40D9-BD10-D1F0625F2AB2}" type="slidenum">
              <a:rPr lang="en-GB" smtClean="0"/>
              <a:t>5</a:t>
            </a:fld>
            <a:endParaRPr lang="en-GB" dirty="0"/>
          </a:p>
        </p:txBody>
      </p:sp>
    </p:spTree>
    <p:extLst>
      <p:ext uri="{BB962C8B-B14F-4D97-AF65-F5344CB8AC3E}">
        <p14:creationId xmlns:p14="http://schemas.microsoft.com/office/powerpoint/2010/main" val="2051765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what’s our vision?</a:t>
            </a:r>
          </a:p>
          <a:p>
            <a:r>
              <a:rPr lang="en-GB" dirty="0"/>
              <a:t>In October 2019 we launched UCL’s second Sustainability Strategy. Our vision is to show that a Sustainable Future IS POSSIBLE. And to demonstrate this we need to make Change Possible Now.</a:t>
            </a:r>
          </a:p>
          <a:p>
            <a:endParaRPr lang="en-GB" dirty="0"/>
          </a:p>
          <a:p>
            <a:r>
              <a:rPr lang="en-GB" dirty="0"/>
              <a:t>We worked with our researchers and academics to create the strategy</a:t>
            </a:r>
            <a:r>
              <a:rPr lang="en-GB" baseline="0" dirty="0"/>
              <a:t> and it focuses on the 6 headline commitments that you can see on the slide. </a:t>
            </a:r>
          </a:p>
          <a:p>
            <a:endParaRPr lang="en-GB" baseline="0" dirty="0"/>
          </a:p>
        </p:txBody>
      </p:sp>
      <p:sp>
        <p:nvSpPr>
          <p:cNvPr id="4" name="Slide Number Placeholder 3"/>
          <p:cNvSpPr>
            <a:spLocks noGrp="1"/>
          </p:cNvSpPr>
          <p:nvPr>
            <p:ph type="sldNum" sz="quarter" idx="10"/>
          </p:nvPr>
        </p:nvSpPr>
        <p:spPr/>
        <p:txBody>
          <a:bodyPr/>
          <a:lstStyle/>
          <a:p>
            <a:fld id="{AC53F45A-5594-40D9-BD10-D1F0625F2AB2}" type="slidenum">
              <a:rPr lang="en-GB" smtClean="0"/>
              <a:t>6</a:t>
            </a:fld>
            <a:endParaRPr lang="en-GB" dirty="0"/>
          </a:p>
        </p:txBody>
      </p:sp>
    </p:spTree>
    <p:extLst>
      <p:ext uri="{BB962C8B-B14F-4D97-AF65-F5344CB8AC3E}">
        <p14:creationId xmlns:p14="http://schemas.microsoft.com/office/powerpoint/2010/main" val="1174810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We structure our work towards these commitments via three campaigns:</a:t>
            </a:r>
          </a:p>
          <a:p>
            <a:r>
              <a:rPr lang="en-GB" sz="1200" b="0" i="0" kern="1200" dirty="0">
                <a:solidFill>
                  <a:schemeClr val="tx1"/>
                </a:solidFill>
                <a:effectLst/>
                <a:latin typeface="+mn-lt"/>
                <a:ea typeface="+mn-ea"/>
                <a:cs typeface="+mn-cs"/>
              </a:rPr>
              <a:t>Positive Climate uses UCL's wealth of climate change expertise and research to reduce carbon emissions.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Loop tackles unsustainable consumption by redesigning the way we use materials and specifying the best products for people and planet.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With Wild Bloomsbury, we are introducing nature-based solutions to Bloomsbury.</a:t>
            </a:r>
            <a:endParaRPr lang="en-GB" dirty="0"/>
          </a:p>
          <a:p>
            <a:endParaRPr lang="en-GB" dirty="0"/>
          </a:p>
        </p:txBody>
      </p:sp>
      <p:sp>
        <p:nvSpPr>
          <p:cNvPr id="4" name="Slide Number Placeholder 3"/>
          <p:cNvSpPr>
            <a:spLocks noGrp="1"/>
          </p:cNvSpPr>
          <p:nvPr>
            <p:ph type="sldNum" sz="quarter" idx="10"/>
          </p:nvPr>
        </p:nvSpPr>
        <p:spPr/>
        <p:txBody>
          <a:bodyPr/>
          <a:lstStyle/>
          <a:p>
            <a:fld id="{AC53F45A-5594-40D9-BD10-D1F0625F2AB2}" type="slidenum">
              <a:rPr lang="en-GB" smtClean="0"/>
              <a:t>7</a:t>
            </a:fld>
            <a:endParaRPr lang="en-GB" dirty="0"/>
          </a:p>
        </p:txBody>
      </p:sp>
    </p:spTree>
    <p:extLst>
      <p:ext uri="{BB962C8B-B14F-4D97-AF65-F5344CB8AC3E}">
        <p14:creationId xmlns:p14="http://schemas.microsoft.com/office/powerpoint/2010/main" val="863583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a:t>
            </a:r>
            <a:r>
              <a:rPr lang="en-US" baseline="0" dirty="0"/>
              <a:t> our department, we are also doing our best to work towards UCL’s sustainability goals.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Please insert any sustainability work happening at the department: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1" dirty="0"/>
              <a:t>Academic Research</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1" dirty="0"/>
              <a:t>Student initiatives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1" dirty="0"/>
              <a:t>Green</a:t>
            </a:r>
            <a:r>
              <a:rPr lang="en-US" b="1" baseline="0" dirty="0"/>
              <a:t> Impact Teams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See the following slides for examples. You don’t want to crowd the presentation so have one example per slide.</a:t>
            </a:r>
          </a:p>
        </p:txBody>
      </p:sp>
      <p:sp>
        <p:nvSpPr>
          <p:cNvPr id="4" name="Slide Number Placeholder 3"/>
          <p:cNvSpPr>
            <a:spLocks noGrp="1"/>
          </p:cNvSpPr>
          <p:nvPr>
            <p:ph type="sldNum" sz="quarter" idx="10"/>
          </p:nvPr>
        </p:nvSpPr>
        <p:spPr/>
        <p:txBody>
          <a:bodyPr/>
          <a:lstStyle/>
          <a:p>
            <a:fld id="{AC53F45A-5594-40D9-BD10-D1F0625F2AB2}" type="slidenum">
              <a:rPr lang="en-GB" smtClean="0"/>
              <a:t>8</a:t>
            </a:fld>
            <a:endParaRPr lang="en-GB" dirty="0"/>
          </a:p>
        </p:txBody>
      </p:sp>
    </p:spTree>
    <p:extLst>
      <p:ext uri="{BB962C8B-B14F-4D97-AF65-F5344CB8AC3E}">
        <p14:creationId xmlns:p14="http://schemas.microsoft.com/office/powerpoint/2010/main" val="2879196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January 2019 UCL’s Psychology</a:t>
            </a:r>
            <a:r>
              <a:rPr lang="en-GB" baseline="0" dirty="0"/>
              <a:t> and Language Science Department (</a:t>
            </a:r>
            <a:r>
              <a:rPr lang="en-GB" dirty="0"/>
              <a:t>PALS)</a:t>
            </a:r>
            <a:r>
              <a:rPr lang="en-GB" baseline="0" dirty="0"/>
              <a:t> took the decision to be 100% vegetarian. This means all catering provided at PALS meeting or events is vegetarian. This pledge grew into the UCL-wide “Powered by Plants” campaign that many other departments and UCL’s senior management have signed up to. The initiative also spread to </a:t>
            </a:r>
            <a:r>
              <a:rPr lang="en-GB" sz="1200" b="0" i="0" kern="1200" dirty="0">
                <a:solidFill>
                  <a:schemeClr val="tx1"/>
                </a:solidFill>
                <a:effectLst/>
                <a:latin typeface="+mn-lt"/>
                <a:ea typeface="+mn-ea"/>
                <a:cs typeface="+mn-cs"/>
              </a:rPr>
              <a:t>other Psychology departments around the world, including the University of Auckland, Bath and Royal Holloway. </a:t>
            </a:r>
            <a:endParaRPr lang="en-GB" dirty="0"/>
          </a:p>
        </p:txBody>
      </p:sp>
      <p:sp>
        <p:nvSpPr>
          <p:cNvPr id="4" name="Slide Number Placeholder 3"/>
          <p:cNvSpPr>
            <a:spLocks noGrp="1"/>
          </p:cNvSpPr>
          <p:nvPr>
            <p:ph type="sldNum" sz="quarter" idx="10"/>
          </p:nvPr>
        </p:nvSpPr>
        <p:spPr/>
        <p:txBody>
          <a:bodyPr/>
          <a:lstStyle/>
          <a:p>
            <a:fld id="{AC53F45A-5594-40D9-BD10-D1F0625F2AB2}" type="slidenum">
              <a:rPr lang="en-GB" smtClean="0"/>
              <a:t>9</a:t>
            </a:fld>
            <a:endParaRPr lang="en-GB" dirty="0"/>
          </a:p>
        </p:txBody>
      </p:sp>
    </p:spTree>
    <p:extLst>
      <p:ext uri="{BB962C8B-B14F-4D97-AF65-F5344CB8AC3E}">
        <p14:creationId xmlns:p14="http://schemas.microsoft.com/office/powerpoint/2010/main" val="1286231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9035B7-75C9-41ED-A2FD-8EC9C93C35BC}" type="datetimeFigureOut">
              <a:rPr lang="en-GB" smtClean="0"/>
              <a:t>06/09/2021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04574B8-237F-4883-AFBE-F2092A2DF8C4}" type="slidenum">
              <a:rPr lang="en-GB" smtClean="0"/>
              <a:t>‹#›</a:t>
            </a:fld>
            <a:endParaRPr lang="en-GB" dirty="0"/>
          </a:p>
        </p:txBody>
      </p:sp>
    </p:spTree>
    <p:extLst>
      <p:ext uri="{BB962C8B-B14F-4D97-AF65-F5344CB8AC3E}">
        <p14:creationId xmlns:p14="http://schemas.microsoft.com/office/powerpoint/2010/main" val="1753762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9035B7-75C9-41ED-A2FD-8EC9C93C35BC}" type="datetimeFigureOut">
              <a:rPr lang="en-GB" smtClean="0"/>
              <a:t>06/09/2021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04574B8-237F-4883-AFBE-F2092A2DF8C4}" type="slidenum">
              <a:rPr lang="en-GB" smtClean="0"/>
              <a:t>‹#›</a:t>
            </a:fld>
            <a:endParaRPr lang="en-GB" dirty="0"/>
          </a:p>
        </p:txBody>
      </p:sp>
    </p:spTree>
    <p:extLst>
      <p:ext uri="{BB962C8B-B14F-4D97-AF65-F5344CB8AC3E}">
        <p14:creationId xmlns:p14="http://schemas.microsoft.com/office/powerpoint/2010/main" val="1037589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9035B7-75C9-41ED-A2FD-8EC9C93C35BC}" type="datetimeFigureOut">
              <a:rPr lang="en-GB" smtClean="0"/>
              <a:t>06/09/2021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04574B8-237F-4883-AFBE-F2092A2DF8C4}" type="slidenum">
              <a:rPr lang="en-GB" smtClean="0"/>
              <a:t>‹#›</a:t>
            </a:fld>
            <a:endParaRPr lang="en-GB" dirty="0"/>
          </a:p>
        </p:txBody>
      </p:sp>
    </p:spTree>
    <p:extLst>
      <p:ext uri="{BB962C8B-B14F-4D97-AF65-F5344CB8AC3E}">
        <p14:creationId xmlns:p14="http://schemas.microsoft.com/office/powerpoint/2010/main" val="3839876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9035B7-75C9-41ED-A2FD-8EC9C93C35BC}" type="datetimeFigureOut">
              <a:rPr lang="en-GB" smtClean="0"/>
              <a:t>06/09/2021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04574B8-237F-4883-AFBE-F2092A2DF8C4}" type="slidenum">
              <a:rPr lang="en-GB" smtClean="0"/>
              <a:t>‹#›</a:t>
            </a:fld>
            <a:endParaRPr lang="en-GB" dirty="0"/>
          </a:p>
        </p:txBody>
      </p:sp>
    </p:spTree>
    <p:extLst>
      <p:ext uri="{BB962C8B-B14F-4D97-AF65-F5344CB8AC3E}">
        <p14:creationId xmlns:p14="http://schemas.microsoft.com/office/powerpoint/2010/main" val="1787082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9035B7-75C9-41ED-A2FD-8EC9C93C35BC}" type="datetimeFigureOut">
              <a:rPr lang="en-GB" smtClean="0"/>
              <a:t>06/09/2021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04574B8-237F-4883-AFBE-F2092A2DF8C4}" type="slidenum">
              <a:rPr lang="en-GB" smtClean="0"/>
              <a:t>‹#›</a:t>
            </a:fld>
            <a:endParaRPr lang="en-GB" dirty="0"/>
          </a:p>
        </p:txBody>
      </p:sp>
    </p:spTree>
    <p:extLst>
      <p:ext uri="{BB962C8B-B14F-4D97-AF65-F5344CB8AC3E}">
        <p14:creationId xmlns:p14="http://schemas.microsoft.com/office/powerpoint/2010/main" val="1673701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9035B7-75C9-41ED-A2FD-8EC9C93C35BC}" type="datetimeFigureOut">
              <a:rPr lang="en-GB" smtClean="0"/>
              <a:t>06/09/2021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04574B8-237F-4883-AFBE-F2092A2DF8C4}" type="slidenum">
              <a:rPr lang="en-GB" smtClean="0"/>
              <a:t>‹#›</a:t>
            </a:fld>
            <a:endParaRPr lang="en-GB" dirty="0"/>
          </a:p>
        </p:txBody>
      </p:sp>
    </p:spTree>
    <p:extLst>
      <p:ext uri="{BB962C8B-B14F-4D97-AF65-F5344CB8AC3E}">
        <p14:creationId xmlns:p14="http://schemas.microsoft.com/office/powerpoint/2010/main" val="1526079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9035B7-75C9-41ED-A2FD-8EC9C93C35BC}" type="datetimeFigureOut">
              <a:rPr lang="en-GB" smtClean="0"/>
              <a:t>06/09/2021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04574B8-237F-4883-AFBE-F2092A2DF8C4}" type="slidenum">
              <a:rPr lang="en-GB" smtClean="0"/>
              <a:t>‹#›</a:t>
            </a:fld>
            <a:endParaRPr lang="en-GB" dirty="0"/>
          </a:p>
        </p:txBody>
      </p:sp>
    </p:spTree>
    <p:extLst>
      <p:ext uri="{BB962C8B-B14F-4D97-AF65-F5344CB8AC3E}">
        <p14:creationId xmlns:p14="http://schemas.microsoft.com/office/powerpoint/2010/main" val="1598855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9035B7-75C9-41ED-A2FD-8EC9C93C35BC}" type="datetimeFigureOut">
              <a:rPr lang="en-GB" smtClean="0"/>
              <a:t>06/09/2021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04574B8-237F-4883-AFBE-F2092A2DF8C4}" type="slidenum">
              <a:rPr lang="en-GB" smtClean="0"/>
              <a:t>‹#›</a:t>
            </a:fld>
            <a:endParaRPr lang="en-GB" dirty="0"/>
          </a:p>
        </p:txBody>
      </p:sp>
    </p:spTree>
    <p:extLst>
      <p:ext uri="{BB962C8B-B14F-4D97-AF65-F5344CB8AC3E}">
        <p14:creationId xmlns:p14="http://schemas.microsoft.com/office/powerpoint/2010/main" val="3592535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9035B7-75C9-41ED-A2FD-8EC9C93C35BC}" type="datetimeFigureOut">
              <a:rPr lang="en-GB" smtClean="0"/>
              <a:t>06/09/2021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04574B8-237F-4883-AFBE-F2092A2DF8C4}" type="slidenum">
              <a:rPr lang="en-GB" smtClean="0"/>
              <a:t>‹#›</a:t>
            </a:fld>
            <a:endParaRPr lang="en-GB" dirty="0"/>
          </a:p>
        </p:txBody>
      </p:sp>
    </p:spTree>
    <p:extLst>
      <p:ext uri="{BB962C8B-B14F-4D97-AF65-F5344CB8AC3E}">
        <p14:creationId xmlns:p14="http://schemas.microsoft.com/office/powerpoint/2010/main" val="2554064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9035B7-75C9-41ED-A2FD-8EC9C93C35BC}" type="datetimeFigureOut">
              <a:rPr lang="en-GB" smtClean="0"/>
              <a:t>06/09/2021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04574B8-237F-4883-AFBE-F2092A2DF8C4}" type="slidenum">
              <a:rPr lang="en-GB" smtClean="0"/>
              <a:t>‹#›</a:t>
            </a:fld>
            <a:endParaRPr lang="en-GB" dirty="0"/>
          </a:p>
        </p:txBody>
      </p:sp>
    </p:spTree>
    <p:extLst>
      <p:ext uri="{BB962C8B-B14F-4D97-AF65-F5344CB8AC3E}">
        <p14:creationId xmlns:p14="http://schemas.microsoft.com/office/powerpoint/2010/main" val="1082577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9035B7-75C9-41ED-A2FD-8EC9C93C35BC}" type="datetimeFigureOut">
              <a:rPr lang="en-GB" smtClean="0"/>
              <a:t>06/09/2021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04574B8-237F-4883-AFBE-F2092A2DF8C4}" type="slidenum">
              <a:rPr lang="en-GB" smtClean="0"/>
              <a:t>‹#›</a:t>
            </a:fld>
            <a:endParaRPr lang="en-GB" dirty="0"/>
          </a:p>
        </p:txBody>
      </p:sp>
    </p:spTree>
    <p:extLst>
      <p:ext uri="{BB962C8B-B14F-4D97-AF65-F5344CB8AC3E}">
        <p14:creationId xmlns:p14="http://schemas.microsoft.com/office/powerpoint/2010/main" val="359734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9035B7-75C9-41ED-A2FD-8EC9C93C35BC}" type="datetimeFigureOut">
              <a:rPr lang="en-GB" smtClean="0"/>
              <a:t>06/09/2021</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4574B8-237F-4883-AFBE-F2092A2DF8C4}" type="slidenum">
              <a:rPr lang="en-GB" smtClean="0"/>
              <a:t>‹#›</a:t>
            </a:fld>
            <a:endParaRPr lang="en-GB" dirty="0"/>
          </a:p>
        </p:txBody>
      </p:sp>
    </p:spTree>
    <p:extLst>
      <p:ext uri="{BB962C8B-B14F-4D97-AF65-F5344CB8AC3E}">
        <p14:creationId xmlns:p14="http://schemas.microsoft.com/office/powerpoint/2010/main" val="929923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7r8Yru6STuI" TargetMode="Externa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descr="Green Background&#10;"/>
          <p:cNvSpPr txBox="1"/>
          <p:nvPr/>
        </p:nvSpPr>
        <p:spPr>
          <a:xfrm>
            <a:off x="268538" y="1300468"/>
            <a:ext cx="8570661" cy="5078313"/>
          </a:xfrm>
          <a:prstGeom prst="rect">
            <a:avLst/>
          </a:prstGeom>
          <a:solidFill>
            <a:srgbClr val="B5FF00"/>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6" name="TextBox 5" descr="Green background&#10;" title="Green Background"/>
          <p:cNvSpPr txBox="1"/>
          <p:nvPr/>
        </p:nvSpPr>
        <p:spPr>
          <a:xfrm>
            <a:off x="268539" y="471163"/>
            <a:ext cx="8570661" cy="5078313"/>
          </a:xfrm>
          <a:prstGeom prst="rect">
            <a:avLst/>
          </a:prstGeom>
          <a:solidFill>
            <a:srgbClr val="B5FF00"/>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pic>
        <p:nvPicPr>
          <p:cNvPr id="11" name="Picture 10" descr="White backgrou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807"/>
            <a:ext cx="9144000" cy="1232611"/>
          </a:xfrm>
          <a:prstGeom prst="rect">
            <a:avLst/>
          </a:prstGeom>
        </p:spPr>
      </p:pic>
      <p:pic>
        <p:nvPicPr>
          <p:cNvPr id="12" name="Picture 11" descr="Sustainable UCL Change Possibl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62966">
            <a:off x="5391857" y="5778420"/>
            <a:ext cx="3604597" cy="859470"/>
          </a:xfrm>
          <a:prstGeom prst="rect">
            <a:avLst/>
          </a:prstGeom>
        </p:spPr>
      </p:pic>
      <p:pic>
        <p:nvPicPr>
          <p:cNvPr id="2" name="Picture 1" descr="Cartoon version of UCL's Portico and Front Quad re-imagined as a sustainable campus with birds, cyclists, a greenhouse and solar panels. "/>
          <p:cNvPicPr>
            <a:picLocks noChangeAspect="1"/>
          </p:cNvPicPr>
          <p:nvPr/>
        </p:nvPicPr>
        <p:blipFill rotWithShape="1">
          <a:blip r:embed="rId5"/>
          <a:srcRect l="1515" t="2176" b="2993"/>
          <a:stretch/>
        </p:blipFill>
        <p:spPr>
          <a:xfrm>
            <a:off x="411860" y="2911131"/>
            <a:ext cx="4054419" cy="3297024"/>
          </a:xfrm>
          <a:prstGeom prst="rect">
            <a:avLst/>
          </a:prstGeom>
        </p:spPr>
      </p:pic>
      <p:pic>
        <p:nvPicPr>
          <p:cNvPr id="1028" name="Picture 4" descr="Photograph of UCL's sustainability team"/>
          <p:cNvPicPr>
            <a:picLocks noChangeAspect="1" noChangeArrowheads="1"/>
          </p:cNvPicPr>
          <p:nvPr/>
        </p:nvPicPr>
        <p:blipFill rotWithShape="1">
          <a:blip r:embed="rId6">
            <a:extLst>
              <a:ext uri="{28A0092B-C50C-407E-A947-70E740481C1C}">
                <a14:useLocalDpi xmlns:a14="http://schemas.microsoft.com/office/drawing/2010/main" val="0"/>
              </a:ext>
            </a:extLst>
          </a:blip>
          <a:srcRect l="10991" r="8066"/>
          <a:stretch/>
        </p:blipFill>
        <p:spPr bwMode="auto">
          <a:xfrm>
            <a:off x="4553868" y="1500047"/>
            <a:ext cx="3962400" cy="3059596"/>
          </a:xfrm>
          <a:prstGeom prst="rect">
            <a:avLst/>
          </a:prstGeom>
          <a:noFill/>
          <a:extLst>
            <a:ext uri="{909E8E84-426E-40DD-AFC4-6F175D3DCCD1}">
              <a14:hiddenFill xmlns:a14="http://schemas.microsoft.com/office/drawing/2010/main">
                <a:solidFill>
                  <a:srgbClr val="FFFFFF"/>
                </a:solidFill>
              </a14:hiddenFill>
            </a:ext>
          </a:extLst>
        </p:spPr>
      </p:pic>
      <p:sp>
        <p:nvSpPr>
          <p:cNvPr id="3" name="Welcome"/>
          <p:cNvSpPr>
            <a:spLocks noGrp="1"/>
          </p:cNvSpPr>
          <p:nvPr>
            <p:ph type="title"/>
          </p:nvPr>
        </p:nvSpPr>
        <p:spPr>
          <a:xfrm rot="20757250">
            <a:off x="115064" y="881689"/>
            <a:ext cx="3071813" cy="700079"/>
          </a:xfrm>
          <a:solidFill>
            <a:schemeClr val="tx1"/>
          </a:solidFill>
        </p:spPr>
        <p:txBody>
          <a:bodyPr/>
          <a:lstStyle/>
          <a:p>
            <a:pPr algn="ctr"/>
            <a:r>
              <a:rPr lang="en-GB" dirty="0">
                <a:solidFill>
                  <a:schemeClr val="bg1"/>
                </a:solidFill>
                <a:latin typeface="Helvetica" pitchFamily="2" charset="0"/>
              </a:rPr>
              <a:t>WELCOME</a:t>
            </a:r>
          </a:p>
        </p:txBody>
      </p:sp>
    </p:spTree>
    <p:extLst>
      <p:ext uri="{BB962C8B-B14F-4D97-AF65-F5344CB8AC3E}">
        <p14:creationId xmlns:p14="http://schemas.microsoft.com/office/powerpoint/2010/main" val="2024768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descr="White background"/>
          <p:cNvSpPr txBox="1"/>
          <p:nvPr/>
        </p:nvSpPr>
        <p:spPr>
          <a:xfrm>
            <a:off x="207933" y="-77166"/>
            <a:ext cx="8728133" cy="5078313"/>
          </a:xfrm>
          <a:prstGeom prst="rect">
            <a:avLst/>
          </a:prstGeom>
          <a:solidFill>
            <a:srgbClr val="FFDD00"/>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4" name="TextBox 3" descr="Yellow Background&#10;"/>
          <p:cNvSpPr txBox="1"/>
          <p:nvPr/>
        </p:nvSpPr>
        <p:spPr>
          <a:xfrm>
            <a:off x="207933" y="1557568"/>
            <a:ext cx="8728133" cy="5078313"/>
          </a:xfrm>
          <a:prstGeom prst="rect">
            <a:avLst/>
          </a:prstGeom>
          <a:solidFill>
            <a:srgbClr val="FFDD00"/>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pic>
        <p:nvPicPr>
          <p:cNvPr id="10" name="Picture 2" descr="UCL Global Citizenship Programme students looking at a poster 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187" y="3039809"/>
            <a:ext cx="5040448" cy="31502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Quote: This is a very welcome and inspiring initiative that goes to the heart of higher education purpose, particularly for our subject(s) and disciplines(s). I'd be very happy to meet with students from our school and from other schools to discuss this further and invite the Bartlett School of Architecture Student Forum to look into how we could host and support such a vital conversation. i suggest such a; gaterhing also involves practitioners, RIBA Education and the ARB, and indeed includes voices from neighbouring disciplines and areas of expertise such as climate change, engineering, globarl prosperity, innovation and public purpose. I'm sure we wll agree on many of the points this campaign is raising, and could use this momentum to collaboratively forge change and dissolve the barriers that are thought to exist between us. &#10;&#10;Bob Sheil, Director, Bartlett School of Architecture, UC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4901" y="1370228"/>
            <a:ext cx="4688254" cy="4688254"/>
          </a:xfrm>
          <a:prstGeom prst="rect">
            <a:avLst/>
          </a:prstGeom>
        </p:spPr>
      </p:pic>
      <p:pic>
        <p:nvPicPr>
          <p:cNvPr id="8" name="Picture 7" descr="sustainable UCL Change Possible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2966">
            <a:off x="5996918" y="6168543"/>
            <a:ext cx="2851879" cy="679994"/>
          </a:xfrm>
          <a:prstGeom prst="rect">
            <a:avLst/>
          </a:prstGeom>
        </p:spPr>
      </p:pic>
      <p:pic>
        <p:nvPicPr>
          <p:cNvPr id="9" name="Picture 8" descr="white background&#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25102"/>
            <a:ext cx="9143999" cy="1232611"/>
          </a:xfrm>
          <a:prstGeom prst="rect">
            <a:avLst/>
          </a:prstGeom>
        </p:spPr>
      </p:pic>
      <p:sp>
        <p:nvSpPr>
          <p:cNvPr id="12" name="Some more Examples"/>
          <p:cNvSpPr>
            <a:spLocks noGrp="1"/>
          </p:cNvSpPr>
          <p:nvPr>
            <p:ph type="ctrTitle"/>
          </p:nvPr>
        </p:nvSpPr>
        <p:spPr>
          <a:xfrm rot="21254063">
            <a:off x="23113" y="838400"/>
            <a:ext cx="5086350" cy="716259"/>
          </a:xfrm>
          <a:solidFill>
            <a:schemeClr val="tx1"/>
          </a:solidFill>
        </p:spPr>
        <p:txBody>
          <a:bodyPr>
            <a:normAutofit/>
          </a:bodyPr>
          <a:lstStyle/>
          <a:p>
            <a:r>
              <a:rPr lang="en-GB" sz="4400" dirty="0">
                <a:solidFill>
                  <a:schemeClr val="bg1"/>
                </a:solidFill>
                <a:latin typeface="Helvetica" pitchFamily="2" charset="0"/>
              </a:rPr>
              <a:t>MORE EXAMPLES</a:t>
            </a:r>
          </a:p>
        </p:txBody>
      </p:sp>
    </p:spTree>
    <p:extLst>
      <p:ext uri="{BB962C8B-B14F-4D97-AF65-F5344CB8AC3E}">
        <p14:creationId xmlns:p14="http://schemas.microsoft.com/office/powerpoint/2010/main" val="1607146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descr="Blue Background"/>
          <p:cNvSpPr txBox="1"/>
          <p:nvPr/>
        </p:nvSpPr>
        <p:spPr>
          <a:xfrm>
            <a:off x="207933" y="1219804"/>
            <a:ext cx="8728133" cy="5078313"/>
          </a:xfrm>
          <a:prstGeom prst="rect">
            <a:avLst/>
          </a:prstGeom>
          <a:solidFill>
            <a:srgbClr val="0097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11" name="TextBox 10" descr="White Background"/>
          <p:cNvSpPr txBox="1"/>
          <p:nvPr/>
        </p:nvSpPr>
        <p:spPr>
          <a:xfrm>
            <a:off x="212666" y="316020"/>
            <a:ext cx="8728133" cy="5078313"/>
          </a:xfrm>
          <a:prstGeom prst="rect">
            <a:avLst/>
          </a:prstGeom>
          <a:solidFill>
            <a:srgbClr val="0097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pic>
        <p:nvPicPr>
          <p:cNvPr id="14" name="Picture 13" descr="White backgrou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807"/>
            <a:ext cx="9144000" cy="1232611"/>
          </a:xfrm>
          <a:prstGeom prst="rect">
            <a:avLst/>
          </a:prstGeom>
        </p:spPr>
      </p:pic>
      <p:pic>
        <p:nvPicPr>
          <p:cNvPr id="19" name="Picture 18" descr="Apple&#10;&#10;Food packaging (Styrofoam box)&#10;&#10;Clean and empty can&#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3957" y="1347537"/>
            <a:ext cx="2601402" cy="4636277"/>
          </a:xfrm>
          <a:prstGeom prst="rect">
            <a:avLst/>
          </a:prstGeom>
        </p:spPr>
      </p:pic>
      <p:pic>
        <p:nvPicPr>
          <p:cNvPr id="16" name="Picture 15" descr="Sustainable UCL Change Possible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2966">
            <a:off x="5391857" y="5778420"/>
            <a:ext cx="3604597" cy="859470"/>
          </a:xfrm>
          <a:prstGeom prst="rect">
            <a:avLst/>
          </a:prstGeom>
        </p:spPr>
      </p:pic>
      <p:sp>
        <p:nvSpPr>
          <p:cNvPr id="2" name="Stay In #TheLoop"/>
          <p:cNvSpPr>
            <a:spLocks noGrp="1"/>
          </p:cNvSpPr>
          <p:nvPr>
            <p:ph type="title"/>
          </p:nvPr>
        </p:nvSpPr>
        <p:spPr>
          <a:xfrm rot="21365166">
            <a:off x="207882" y="627401"/>
            <a:ext cx="5772150" cy="870470"/>
          </a:xfrm>
          <a:solidFill>
            <a:schemeClr val="tx1"/>
          </a:solidFill>
        </p:spPr>
        <p:txBody>
          <a:bodyPr/>
          <a:lstStyle/>
          <a:p>
            <a:pPr algn="ctr"/>
            <a:r>
              <a:rPr lang="en-GB" dirty="0">
                <a:solidFill>
                  <a:schemeClr val="bg1"/>
                </a:solidFill>
                <a:latin typeface="Helvetica" pitchFamily="2" charset="0"/>
              </a:rPr>
              <a:t>STAY IN #THE LOOP</a:t>
            </a:r>
          </a:p>
        </p:txBody>
      </p:sp>
    </p:spTree>
    <p:extLst>
      <p:ext uri="{BB962C8B-B14F-4D97-AF65-F5344CB8AC3E}">
        <p14:creationId xmlns:p14="http://schemas.microsoft.com/office/powerpoint/2010/main" val="3598178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descr="Blue background"/>
          <p:cNvSpPr txBox="1"/>
          <p:nvPr/>
        </p:nvSpPr>
        <p:spPr>
          <a:xfrm>
            <a:off x="207933" y="1219804"/>
            <a:ext cx="8728133" cy="5078313"/>
          </a:xfrm>
          <a:prstGeom prst="rect">
            <a:avLst/>
          </a:prstGeom>
          <a:solidFill>
            <a:srgbClr val="0097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11" name="TextBox 10" descr="White background"/>
          <p:cNvSpPr txBox="1"/>
          <p:nvPr/>
        </p:nvSpPr>
        <p:spPr>
          <a:xfrm>
            <a:off x="212666" y="316020"/>
            <a:ext cx="8728133" cy="5078313"/>
          </a:xfrm>
          <a:prstGeom prst="rect">
            <a:avLst/>
          </a:prstGeom>
          <a:solidFill>
            <a:srgbClr val="0097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pic>
        <p:nvPicPr>
          <p:cNvPr id="14" name="Picture 13" descr="white backgrou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807"/>
            <a:ext cx="9144000" cy="1232611"/>
          </a:xfrm>
          <a:prstGeom prst="rect">
            <a:avLst/>
          </a:prstGeom>
        </p:spPr>
      </p:pic>
      <p:pic>
        <p:nvPicPr>
          <p:cNvPr id="9" name="Picture 8" descr="Apple - NO&#10;&#10;Food packaging (Styrofoam box) - NO&#10;&#10;Clean and empty can - YES&#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8888" y="1297075"/>
            <a:ext cx="2785173" cy="4963796"/>
          </a:xfrm>
          <a:prstGeom prst="rect">
            <a:avLst/>
          </a:prstGeom>
        </p:spPr>
      </p:pic>
      <p:pic>
        <p:nvPicPr>
          <p:cNvPr id="16" name="Picture 15" descr="Sustainable UCL Change Possible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2966">
            <a:off x="5391857" y="5778420"/>
            <a:ext cx="3604597" cy="859470"/>
          </a:xfrm>
          <a:prstGeom prst="rect">
            <a:avLst/>
          </a:prstGeom>
        </p:spPr>
      </p:pic>
      <p:sp>
        <p:nvSpPr>
          <p:cNvPr id="10" name="Stay In #TheLoop"/>
          <p:cNvSpPr>
            <a:spLocks noGrp="1"/>
          </p:cNvSpPr>
          <p:nvPr>
            <p:ph type="title"/>
          </p:nvPr>
        </p:nvSpPr>
        <p:spPr>
          <a:xfrm rot="21365166">
            <a:off x="207882" y="627401"/>
            <a:ext cx="5772150" cy="870470"/>
          </a:xfrm>
          <a:solidFill>
            <a:schemeClr val="tx1"/>
          </a:solidFill>
        </p:spPr>
        <p:txBody>
          <a:bodyPr/>
          <a:lstStyle/>
          <a:p>
            <a:pPr algn="ctr"/>
            <a:r>
              <a:rPr lang="en-GB" dirty="0">
                <a:solidFill>
                  <a:schemeClr val="bg1"/>
                </a:solidFill>
                <a:latin typeface="Helvetica" pitchFamily="2" charset="0"/>
              </a:rPr>
              <a:t>STAY IN #THE LOOP</a:t>
            </a:r>
          </a:p>
        </p:txBody>
      </p:sp>
    </p:spTree>
    <p:extLst>
      <p:ext uri="{BB962C8B-B14F-4D97-AF65-F5344CB8AC3E}">
        <p14:creationId xmlns:p14="http://schemas.microsoft.com/office/powerpoint/2010/main" val="2185887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descr="Blue Background"/>
          <p:cNvSpPr txBox="1"/>
          <p:nvPr/>
        </p:nvSpPr>
        <p:spPr>
          <a:xfrm>
            <a:off x="207933" y="1219804"/>
            <a:ext cx="8728133" cy="5078313"/>
          </a:xfrm>
          <a:prstGeom prst="rect">
            <a:avLst/>
          </a:prstGeom>
          <a:solidFill>
            <a:srgbClr val="0097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11" name="TextBox 10" descr="White background"/>
          <p:cNvSpPr txBox="1"/>
          <p:nvPr/>
        </p:nvSpPr>
        <p:spPr>
          <a:xfrm>
            <a:off x="212666" y="316020"/>
            <a:ext cx="8728133" cy="5078313"/>
          </a:xfrm>
          <a:prstGeom prst="rect">
            <a:avLst/>
          </a:prstGeom>
          <a:solidFill>
            <a:srgbClr val="0097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pic>
        <p:nvPicPr>
          <p:cNvPr id="14" name="Picture 13" descr="White backgrou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807"/>
            <a:ext cx="9144000" cy="1232611"/>
          </a:xfrm>
          <a:prstGeom prst="rect">
            <a:avLst/>
          </a:prstGeom>
        </p:spPr>
      </p:pic>
      <p:pic>
        <p:nvPicPr>
          <p:cNvPr id="10" name="Picture 9" descr="Paper&#10;&#10;Coffee cup&#10;&#10;Sandwich Packaging&#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3508" y="1272142"/>
            <a:ext cx="2772186" cy="4940652"/>
          </a:xfrm>
          <a:prstGeom prst="rect">
            <a:avLst/>
          </a:prstGeom>
        </p:spPr>
      </p:pic>
      <p:pic>
        <p:nvPicPr>
          <p:cNvPr id="16" name="Picture 15" descr="Sustainable UCL Change Possible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2966">
            <a:off x="5391857" y="5778420"/>
            <a:ext cx="3604597" cy="859470"/>
          </a:xfrm>
          <a:prstGeom prst="rect">
            <a:avLst/>
          </a:prstGeom>
        </p:spPr>
      </p:pic>
      <p:sp>
        <p:nvSpPr>
          <p:cNvPr id="9" name="Stay In #TheLoop"/>
          <p:cNvSpPr>
            <a:spLocks noGrp="1"/>
          </p:cNvSpPr>
          <p:nvPr>
            <p:ph type="title"/>
          </p:nvPr>
        </p:nvSpPr>
        <p:spPr>
          <a:xfrm rot="21365166">
            <a:off x="207882" y="627401"/>
            <a:ext cx="5772150" cy="870470"/>
          </a:xfrm>
          <a:solidFill>
            <a:schemeClr val="tx1"/>
          </a:solidFill>
        </p:spPr>
        <p:txBody>
          <a:bodyPr/>
          <a:lstStyle/>
          <a:p>
            <a:pPr algn="ctr"/>
            <a:r>
              <a:rPr lang="en-GB" dirty="0">
                <a:solidFill>
                  <a:schemeClr val="bg1"/>
                </a:solidFill>
                <a:latin typeface="Helvetica" pitchFamily="2" charset="0"/>
              </a:rPr>
              <a:t>STAY IN #THE LOOP</a:t>
            </a:r>
          </a:p>
        </p:txBody>
      </p:sp>
    </p:spTree>
    <p:extLst>
      <p:ext uri="{BB962C8B-B14F-4D97-AF65-F5344CB8AC3E}">
        <p14:creationId xmlns:p14="http://schemas.microsoft.com/office/powerpoint/2010/main" val="3551213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descr="Blue background"/>
          <p:cNvSpPr txBox="1"/>
          <p:nvPr/>
        </p:nvSpPr>
        <p:spPr>
          <a:xfrm>
            <a:off x="207933" y="1219804"/>
            <a:ext cx="8728133" cy="5078313"/>
          </a:xfrm>
          <a:prstGeom prst="rect">
            <a:avLst/>
          </a:prstGeom>
          <a:solidFill>
            <a:srgbClr val="0097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11" name="TextBox 10" descr="White background"/>
          <p:cNvSpPr txBox="1"/>
          <p:nvPr/>
        </p:nvSpPr>
        <p:spPr>
          <a:xfrm>
            <a:off x="212666" y="316020"/>
            <a:ext cx="8728133" cy="5078313"/>
          </a:xfrm>
          <a:prstGeom prst="rect">
            <a:avLst/>
          </a:prstGeom>
          <a:solidFill>
            <a:srgbClr val="0097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pic>
        <p:nvPicPr>
          <p:cNvPr id="14" name="Picture 13" descr="White backgrou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807"/>
            <a:ext cx="9144000" cy="1232611"/>
          </a:xfrm>
          <a:prstGeom prst="rect">
            <a:avLst/>
          </a:prstGeom>
        </p:spPr>
      </p:pic>
      <p:pic>
        <p:nvPicPr>
          <p:cNvPr id="9" name="Picture 8" descr="Paper - Yes&#10;&#10;Coffee cup - No&#10;&#10;Sandwich Packaging - No&#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6304" y="1326611"/>
            <a:ext cx="2522660" cy="4495940"/>
          </a:xfrm>
          <a:prstGeom prst="rect">
            <a:avLst/>
          </a:prstGeom>
        </p:spPr>
      </p:pic>
      <p:pic>
        <p:nvPicPr>
          <p:cNvPr id="16" name="Picture 15" descr="Sustainable UCL Change Possible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2966">
            <a:off x="5391857" y="5778420"/>
            <a:ext cx="3604597" cy="859470"/>
          </a:xfrm>
          <a:prstGeom prst="rect">
            <a:avLst/>
          </a:prstGeom>
        </p:spPr>
      </p:pic>
      <p:sp>
        <p:nvSpPr>
          <p:cNvPr id="10" name="Stay In #TheLoop"/>
          <p:cNvSpPr>
            <a:spLocks noGrp="1"/>
          </p:cNvSpPr>
          <p:nvPr>
            <p:ph type="title"/>
          </p:nvPr>
        </p:nvSpPr>
        <p:spPr>
          <a:xfrm rot="21365166">
            <a:off x="207882" y="627401"/>
            <a:ext cx="5772150" cy="870470"/>
          </a:xfrm>
          <a:solidFill>
            <a:schemeClr val="tx1"/>
          </a:solidFill>
        </p:spPr>
        <p:txBody>
          <a:bodyPr/>
          <a:lstStyle/>
          <a:p>
            <a:pPr algn="ctr"/>
            <a:r>
              <a:rPr lang="en-GB" dirty="0">
                <a:solidFill>
                  <a:schemeClr val="bg1"/>
                </a:solidFill>
                <a:latin typeface="Helvetica" pitchFamily="2" charset="0"/>
              </a:rPr>
              <a:t>STAY IN #THE LOOP</a:t>
            </a:r>
          </a:p>
        </p:txBody>
      </p:sp>
    </p:spTree>
    <p:extLst>
      <p:ext uri="{BB962C8B-B14F-4D97-AF65-F5344CB8AC3E}">
        <p14:creationId xmlns:p14="http://schemas.microsoft.com/office/powerpoint/2010/main" val="316472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descr="Blue Background"/>
          <p:cNvSpPr txBox="1"/>
          <p:nvPr/>
        </p:nvSpPr>
        <p:spPr>
          <a:xfrm>
            <a:off x="207933" y="1219804"/>
            <a:ext cx="8728133" cy="5078313"/>
          </a:xfrm>
          <a:prstGeom prst="rect">
            <a:avLst/>
          </a:prstGeom>
          <a:solidFill>
            <a:srgbClr val="0097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11" name="TextBox 10" descr="White background"/>
          <p:cNvSpPr txBox="1"/>
          <p:nvPr/>
        </p:nvSpPr>
        <p:spPr>
          <a:xfrm>
            <a:off x="212666" y="316020"/>
            <a:ext cx="8728133" cy="5078313"/>
          </a:xfrm>
          <a:prstGeom prst="rect">
            <a:avLst/>
          </a:prstGeom>
          <a:solidFill>
            <a:srgbClr val="0097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pic>
        <p:nvPicPr>
          <p:cNvPr id="14" name="Picture 13" descr="White backgrou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807"/>
            <a:ext cx="9144000" cy="1232611"/>
          </a:xfrm>
          <a:prstGeom prst="rect">
            <a:avLst/>
          </a:prstGeom>
        </p:spPr>
      </p:pic>
      <p:pic>
        <p:nvPicPr>
          <p:cNvPr id="10" name="Picture 9" descr="Takeaway packaging&#10;&#10;Pizza boxes&#10;&#10;Clean and Empty plastic bottle&#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6047" y="1286415"/>
            <a:ext cx="2515605" cy="4483366"/>
          </a:xfrm>
          <a:prstGeom prst="rect">
            <a:avLst/>
          </a:prstGeom>
        </p:spPr>
      </p:pic>
      <p:pic>
        <p:nvPicPr>
          <p:cNvPr id="16" name="Picture 15" descr="Sustainable UCL Change Possible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2966">
            <a:off x="5391857" y="5778420"/>
            <a:ext cx="3604597" cy="859470"/>
          </a:xfrm>
          <a:prstGeom prst="rect">
            <a:avLst/>
          </a:prstGeom>
        </p:spPr>
      </p:pic>
      <p:sp>
        <p:nvSpPr>
          <p:cNvPr id="9" name="Stay In #TheLoop"/>
          <p:cNvSpPr>
            <a:spLocks noGrp="1"/>
          </p:cNvSpPr>
          <p:nvPr>
            <p:ph type="title"/>
          </p:nvPr>
        </p:nvSpPr>
        <p:spPr>
          <a:xfrm rot="21365166">
            <a:off x="207882" y="627401"/>
            <a:ext cx="5772150" cy="870470"/>
          </a:xfrm>
          <a:solidFill>
            <a:schemeClr val="tx1"/>
          </a:solidFill>
        </p:spPr>
        <p:txBody>
          <a:bodyPr/>
          <a:lstStyle/>
          <a:p>
            <a:pPr algn="ctr"/>
            <a:r>
              <a:rPr lang="en-GB" dirty="0">
                <a:solidFill>
                  <a:schemeClr val="bg1"/>
                </a:solidFill>
                <a:latin typeface="Helvetica" pitchFamily="2" charset="0"/>
              </a:rPr>
              <a:t>STAY IN #THE LOOP</a:t>
            </a:r>
          </a:p>
        </p:txBody>
      </p:sp>
    </p:spTree>
    <p:extLst>
      <p:ext uri="{BB962C8B-B14F-4D97-AF65-F5344CB8AC3E}">
        <p14:creationId xmlns:p14="http://schemas.microsoft.com/office/powerpoint/2010/main" val="786663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descr="Blue background"/>
          <p:cNvSpPr txBox="1"/>
          <p:nvPr/>
        </p:nvSpPr>
        <p:spPr>
          <a:xfrm>
            <a:off x="207933" y="1219804"/>
            <a:ext cx="8728133" cy="5078313"/>
          </a:xfrm>
          <a:prstGeom prst="rect">
            <a:avLst/>
          </a:prstGeom>
          <a:solidFill>
            <a:srgbClr val="0097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11" name="TextBox 10" descr="White background"/>
          <p:cNvSpPr txBox="1"/>
          <p:nvPr/>
        </p:nvSpPr>
        <p:spPr>
          <a:xfrm>
            <a:off x="212666" y="316020"/>
            <a:ext cx="8728133" cy="5078313"/>
          </a:xfrm>
          <a:prstGeom prst="rect">
            <a:avLst/>
          </a:prstGeom>
          <a:solidFill>
            <a:srgbClr val="0097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pic>
        <p:nvPicPr>
          <p:cNvPr id="14" name="Picture 13" descr="White backgrou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807"/>
            <a:ext cx="9144000" cy="1232611"/>
          </a:xfrm>
          <a:prstGeom prst="rect">
            <a:avLst/>
          </a:prstGeom>
        </p:spPr>
      </p:pic>
      <p:pic>
        <p:nvPicPr>
          <p:cNvPr id="9" name="Picture 8" descr="Takeaway packaging - No&#10;&#10;Pizza boxes - No&#10;&#10;Clean and Empty plastic bottle - Yes&#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326" y="1413951"/>
            <a:ext cx="2417886" cy="4309210"/>
          </a:xfrm>
          <a:prstGeom prst="rect">
            <a:avLst/>
          </a:prstGeom>
        </p:spPr>
      </p:pic>
      <p:pic>
        <p:nvPicPr>
          <p:cNvPr id="16" name="Picture 15" descr="Sustainable UCL Change Possible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2966">
            <a:off x="5391857" y="5778420"/>
            <a:ext cx="3604597" cy="859470"/>
          </a:xfrm>
          <a:prstGeom prst="rect">
            <a:avLst/>
          </a:prstGeom>
        </p:spPr>
      </p:pic>
      <p:sp>
        <p:nvSpPr>
          <p:cNvPr id="10" name="Stay In #TheLoop"/>
          <p:cNvSpPr>
            <a:spLocks noGrp="1"/>
          </p:cNvSpPr>
          <p:nvPr>
            <p:ph type="title"/>
          </p:nvPr>
        </p:nvSpPr>
        <p:spPr>
          <a:xfrm rot="21365166">
            <a:off x="207882" y="627401"/>
            <a:ext cx="5772150" cy="870470"/>
          </a:xfrm>
          <a:solidFill>
            <a:schemeClr val="tx1"/>
          </a:solidFill>
        </p:spPr>
        <p:txBody>
          <a:bodyPr/>
          <a:lstStyle/>
          <a:p>
            <a:pPr algn="ctr"/>
            <a:r>
              <a:rPr lang="en-GB" dirty="0">
                <a:solidFill>
                  <a:schemeClr val="bg1"/>
                </a:solidFill>
                <a:latin typeface="Helvetica" pitchFamily="2" charset="0"/>
              </a:rPr>
              <a:t>STAY IN #THE LOOP</a:t>
            </a:r>
          </a:p>
        </p:txBody>
      </p:sp>
    </p:spTree>
    <p:extLst>
      <p:ext uri="{BB962C8B-B14F-4D97-AF65-F5344CB8AC3E}">
        <p14:creationId xmlns:p14="http://schemas.microsoft.com/office/powerpoint/2010/main" val="4114414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descr="Blue background"/>
          <p:cNvSpPr txBox="1"/>
          <p:nvPr/>
        </p:nvSpPr>
        <p:spPr>
          <a:xfrm>
            <a:off x="268539" y="0"/>
            <a:ext cx="8667528" cy="5078313"/>
          </a:xfrm>
          <a:prstGeom prst="rect">
            <a:avLst/>
          </a:prstGeom>
          <a:solidFill>
            <a:srgbClr val="00A2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6" name="TextBox 5" descr="Blue background"/>
          <p:cNvSpPr txBox="1"/>
          <p:nvPr/>
        </p:nvSpPr>
        <p:spPr>
          <a:xfrm>
            <a:off x="268539" y="1219804"/>
            <a:ext cx="8667528" cy="5078313"/>
          </a:xfrm>
          <a:prstGeom prst="rect">
            <a:avLst/>
          </a:prstGeom>
          <a:solidFill>
            <a:srgbClr val="00A2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pic>
        <p:nvPicPr>
          <p:cNvPr id="3" name="Picture 2" descr="Recycling poster&#10;&#10;Only empty clean and dry&#10;&#10;Plastic, glass, cans, paper/card go in the green bins to be recycled in the U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4885" y="1768642"/>
            <a:ext cx="2406266" cy="4288502"/>
          </a:xfrm>
          <a:prstGeom prst="rect">
            <a:avLst/>
          </a:prstGeom>
        </p:spPr>
      </p:pic>
      <p:pic>
        <p:nvPicPr>
          <p:cNvPr id="7" name="Picture 6" descr="White backgroun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5102"/>
            <a:ext cx="9144000" cy="1232611"/>
          </a:xfrm>
          <a:prstGeom prst="rect">
            <a:avLst/>
          </a:prstGeom>
        </p:spPr>
      </p:pic>
      <p:sp>
        <p:nvSpPr>
          <p:cNvPr id="2" name="Title 1"/>
          <p:cNvSpPr>
            <a:spLocks noGrp="1"/>
          </p:cNvSpPr>
          <p:nvPr>
            <p:ph type="title"/>
          </p:nvPr>
        </p:nvSpPr>
        <p:spPr>
          <a:xfrm rot="21244502">
            <a:off x="268539" y="680170"/>
            <a:ext cx="5700713" cy="854678"/>
          </a:xfrm>
          <a:solidFill>
            <a:schemeClr val="tx1"/>
          </a:solidFill>
        </p:spPr>
        <p:txBody>
          <a:bodyPr/>
          <a:lstStyle/>
          <a:p>
            <a:pPr algn="ctr"/>
            <a:r>
              <a:rPr lang="en-GB" dirty="0">
                <a:solidFill>
                  <a:schemeClr val="bg1"/>
                </a:solidFill>
                <a:latin typeface="Helvetica" pitchFamily="2" charset="0"/>
              </a:rPr>
              <a:t>STAY IN #THE LOOP</a:t>
            </a:r>
          </a:p>
        </p:txBody>
      </p:sp>
    </p:spTree>
    <p:extLst>
      <p:ext uri="{BB962C8B-B14F-4D97-AF65-F5344CB8AC3E}">
        <p14:creationId xmlns:p14="http://schemas.microsoft.com/office/powerpoint/2010/main" val="2798878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descr="Pink background"/>
          <p:cNvSpPr txBox="1"/>
          <p:nvPr/>
        </p:nvSpPr>
        <p:spPr>
          <a:xfrm>
            <a:off x="303572" y="1420246"/>
            <a:ext cx="8728133" cy="5078313"/>
          </a:xfrm>
          <a:prstGeom prst="rect">
            <a:avLst/>
          </a:prstGeom>
          <a:solidFill>
            <a:srgbClr val="FF40EE"/>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4" name="TextBox 3" descr="Pink background"/>
          <p:cNvSpPr txBox="1"/>
          <p:nvPr/>
        </p:nvSpPr>
        <p:spPr>
          <a:xfrm>
            <a:off x="303573" y="100348"/>
            <a:ext cx="8728133" cy="5078313"/>
          </a:xfrm>
          <a:prstGeom prst="rect">
            <a:avLst/>
          </a:prstGeom>
          <a:solidFill>
            <a:srgbClr val="FF40EE"/>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pic>
        <p:nvPicPr>
          <p:cNvPr id="2" name="Picture 1" descr="Student audience listening to a speaker"/>
          <p:cNvPicPr>
            <a:picLocks noChangeAspect="1"/>
          </p:cNvPicPr>
          <p:nvPr/>
        </p:nvPicPr>
        <p:blipFill rotWithShape="1">
          <a:blip r:embed="rId3" cstate="print">
            <a:extLst>
              <a:ext uri="{28A0092B-C50C-407E-A947-70E740481C1C}">
                <a14:useLocalDpi xmlns:a14="http://schemas.microsoft.com/office/drawing/2010/main" val="0"/>
              </a:ext>
            </a:extLst>
          </a:blip>
          <a:srcRect r="4528"/>
          <a:stretch/>
        </p:blipFill>
        <p:spPr>
          <a:xfrm>
            <a:off x="748751" y="3923254"/>
            <a:ext cx="3734349" cy="2200202"/>
          </a:xfrm>
          <a:prstGeom prst="rect">
            <a:avLst/>
          </a:prstGeom>
        </p:spPr>
      </p:pic>
      <p:pic>
        <p:nvPicPr>
          <p:cNvPr id="5" name="Picture 4" descr="Students working together at one desk and computer"/>
          <p:cNvPicPr>
            <a:picLocks noChangeAspect="1"/>
          </p:cNvPicPr>
          <p:nvPr/>
        </p:nvPicPr>
        <p:blipFill rotWithShape="1">
          <a:blip r:embed="rId4" cstate="print">
            <a:extLst>
              <a:ext uri="{28A0092B-C50C-407E-A947-70E740481C1C}">
                <a14:useLocalDpi xmlns:a14="http://schemas.microsoft.com/office/drawing/2010/main" val="0"/>
              </a:ext>
            </a:extLst>
          </a:blip>
          <a:srcRect l="8146"/>
          <a:stretch/>
        </p:blipFill>
        <p:spPr>
          <a:xfrm>
            <a:off x="5105400" y="3923254"/>
            <a:ext cx="3583620" cy="2197608"/>
          </a:xfrm>
          <a:prstGeom prst="rect">
            <a:avLst/>
          </a:prstGeom>
        </p:spPr>
      </p:pic>
      <p:pic>
        <p:nvPicPr>
          <p:cNvPr id="10" name="Picture 9" descr="White backgroun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25102"/>
            <a:ext cx="9144000" cy="1232611"/>
          </a:xfrm>
          <a:prstGeom prst="rect">
            <a:avLst/>
          </a:prstGeom>
        </p:spPr>
      </p:pic>
      <p:sp>
        <p:nvSpPr>
          <p:cNvPr id="13" name="TextBox 12"/>
          <p:cNvSpPr txBox="1"/>
          <p:nvPr/>
        </p:nvSpPr>
        <p:spPr>
          <a:xfrm>
            <a:off x="730908" y="1904077"/>
            <a:ext cx="7787986" cy="1384995"/>
          </a:xfrm>
          <a:prstGeom prst="rect">
            <a:avLst/>
          </a:prstGeom>
          <a:noFill/>
        </p:spPr>
        <p:txBody>
          <a:bodyPr wrap="square" rtlCol="0">
            <a:spAutoFit/>
          </a:bodyPr>
          <a:lstStyle/>
          <a:p>
            <a:pPr fontAlgn="base"/>
            <a:r>
              <a:rPr lang="en-GB" sz="2800" dirty="0">
                <a:latin typeface="Helvetica" panose="020B0604020202020204" pitchFamily="34" charset="0"/>
                <a:cs typeface="Helvetica" panose="020B0604020202020204" pitchFamily="34" charset="0"/>
              </a:rPr>
              <a:t>As students, you make up the largest proportion of the UCL community. There are 41,000 of you, and we need your help.</a:t>
            </a:r>
            <a:endParaRPr lang="en-GB" sz="3200" b="1" dirty="0">
              <a:latin typeface="Helvetica Neue"/>
            </a:endParaRPr>
          </a:p>
        </p:txBody>
      </p:sp>
      <p:pic>
        <p:nvPicPr>
          <p:cNvPr id="14" name="Picture 13" descr="Sustainable UCL Change Possible 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62966">
            <a:off x="5528887" y="5776206"/>
            <a:ext cx="3604597" cy="859470"/>
          </a:xfrm>
          <a:prstGeom prst="rect">
            <a:avLst/>
          </a:prstGeom>
        </p:spPr>
      </p:pic>
      <p:sp>
        <p:nvSpPr>
          <p:cNvPr id="3" name="Get Involved"/>
          <p:cNvSpPr>
            <a:spLocks noGrp="1"/>
          </p:cNvSpPr>
          <p:nvPr>
            <p:ph type="ctrTitle"/>
          </p:nvPr>
        </p:nvSpPr>
        <p:spPr>
          <a:xfrm rot="21098637">
            <a:off x="303571" y="789183"/>
            <a:ext cx="4419600" cy="723900"/>
          </a:xfrm>
          <a:solidFill>
            <a:schemeClr val="tx1"/>
          </a:solidFill>
        </p:spPr>
        <p:txBody>
          <a:bodyPr>
            <a:normAutofit/>
          </a:bodyPr>
          <a:lstStyle/>
          <a:p>
            <a:r>
              <a:rPr lang="en-GB" sz="4400" dirty="0">
                <a:solidFill>
                  <a:schemeClr val="bg1"/>
                </a:solidFill>
                <a:latin typeface="Helvetica" pitchFamily="2" charset="0"/>
              </a:rPr>
              <a:t>GET INVOLVED</a:t>
            </a:r>
          </a:p>
        </p:txBody>
      </p:sp>
    </p:spTree>
    <p:extLst>
      <p:ext uri="{BB962C8B-B14F-4D97-AF65-F5344CB8AC3E}">
        <p14:creationId xmlns:p14="http://schemas.microsoft.com/office/powerpoint/2010/main" val="2746818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descr="Green background"/>
          <p:cNvSpPr txBox="1"/>
          <p:nvPr/>
        </p:nvSpPr>
        <p:spPr>
          <a:xfrm>
            <a:off x="212665" y="1184128"/>
            <a:ext cx="8728133" cy="5078313"/>
          </a:xfrm>
          <a:prstGeom prst="rect">
            <a:avLst/>
          </a:prstGeom>
          <a:solidFill>
            <a:srgbClr val="B5FF00"/>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4" name="TextBox 3" descr="Green Background"/>
          <p:cNvSpPr txBox="1"/>
          <p:nvPr/>
        </p:nvSpPr>
        <p:spPr>
          <a:xfrm>
            <a:off x="212665" y="195311"/>
            <a:ext cx="8728133" cy="5078313"/>
          </a:xfrm>
          <a:prstGeom prst="rect">
            <a:avLst/>
          </a:prstGeom>
          <a:solidFill>
            <a:srgbClr val="B5FF00"/>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pic>
        <p:nvPicPr>
          <p:cNvPr id="12" name="Picture 11" descr="White backgrou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5734"/>
            <a:ext cx="9144000" cy="1232611"/>
          </a:xfrm>
          <a:prstGeom prst="rect">
            <a:avLst/>
          </a:prstGeom>
        </p:spPr>
      </p:pic>
      <p:pic>
        <p:nvPicPr>
          <p:cNvPr id="10" name="Picture 2" descr="Living Lab Poster explaining that the living lap is about using UCL's Estate, data and staff to further teaching, innovation and research &#10;&#10;UCL has a lot of buildings&#10;It's also got a lot of data&#10;And a huge amount of expertise"/>
          <p:cNvPicPr>
            <a:picLocks noChangeAspect="1" noChangeArrowheads="1"/>
          </p:cNvPicPr>
          <p:nvPr/>
        </p:nvPicPr>
        <p:blipFill rotWithShape="1">
          <a:blip r:embed="rId4">
            <a:extLst>
              <a:ext uri="{28A0092B-C50C-407E-A947-70E740481C1C}">
                <a14:useLocalDpi xmlns:a14="http://schemas.microsoft.com/office/drawing/2010/main" val="0"/>
              </a:ext>
            </a:extLst>
          </a:blip>
          <a:srcRect t="-1" b="65280"/>
          <a:stretch/>
        </p:blipFill>
        <p:spPr bwMode="auto">
          <a:xfrm>
            <a:off x="516101" y="1184128"/>
            <a:ext cx="5980951" cy="53161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Sustainable UCL Change Possible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2966">
            <a:off x="5936113" y="5938973"/>
            <a:ext cx="3051856" cy="727676"/>
          </a:xfrm>
          <a:prstGeom prst="rect">
            <a:avLst/>
          </a:prstGeom>
        </p:spPr>
      </p:pic>
      <p:sp>
        <p:nvSpPr>
          <p:cNvPr id="9" name="Get Involved"/>
          <p:cNvSpPr>
            <a:spLocks noGrp="1"/>
          </p:cNvSpPr>
          <p:nvPr>
            <p:ph type="ctrTitle"/>
          </p:nvPr>
        </p:nvSpPr>
        <p:spPr>
          <a:xfrm rot="21098637">
            <a:off x="165814" y="427606"/>
            <a:ext cx="4226412" cy="723900"/>
          </a:xfrm>
          <a:solidFill>
            <a:schemeClr val="tx1"/>
          </a:solidFill>
        </p:spPr>
        <p:txBody>
          <a:bodyPr>
            <a:normAutofit fontScale="90000"/>
          </a:bodyPr>
          <a:lstStyle/>
          <a:p>
            <a:r>
              <a:rPr lang="en-GB" sz="4400" dirty="0">
                <a:solidFill>
                  <a:schemeClr val="bg1"/>
                </a:solidFill>
                <a:latin typeface="Helvetica" pitchFamily="2" charset="0"/>
              </a:rPr>
              <a:t>ACADEMIC LIFE</a:t>
            </a:r>
          </a:p>
        </p:txBody>
      </p:sp>
    </p:spTree>
    <p:extLst>
      <p:ext uri="{BB962C8B-B14F-4D97-AF65-F5344CB8AC3E}">
        <p14:creationId xmlns:p14="http://schemas.microsoft.com/office/powerpoint/2010/main" val="1329875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descr="Green Background&#10;"/>
          <p:cNvSpPr txBox="1"/>
          <p:nvPr/>
        </p:nvSpPr>
        <p:spPr>
          <a:xfrm>
            <a:off x="268538" y="1300468"/>
            <a:ext cx="8570661" cy="5078313"/>
          </a:xfrm>
          <a:prstGeom prst="rect">
            <a:avLst/>
          </a:prstGeom>
          <a:solidFill>
            <a:srgbClr val="B5FF00"/>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6" name="TextBox 5" descr="White Background&#10;"/>
          <p:cNvSpPr txBox="1"/>
          <p:nvPr/>
        </p:nvSpPr>
        <p:spPr>
          <a:xfrm>
            <a:off x="268539" y="471163"/>
            <a:ext cx="8570661" cy="5078313"/>
          </a:xfrm>
          <a:prstGeom prst="rect">
            <a:avLst/>
          </a:prstGeom>
          <a:solidFill>
            <a:srgbClr val="B5FF00"/>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pic>
        <p:nvPicPr>
          <p:cNvPr id="11" name="Picture 10" descr="White Background&#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807"/>
            <a:ext cx="9144000" cy="1232611"/>
          </a:xfrm>
          <a:prstGeom prst="rect">
            <a:avLst/>
          </a:prstGeom>
        </p:spPr>
      </p:pic>
      <p:pic>
        <p:nvPicPr>
          <p:cNvPr id="12" name="Picture 11" descr="Sustainable UCL Change Possibl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62966">
            <a:off x="5391857" y="5778420"/>
            <a:ext cx="3604597" cy="859470"/>
          </a:xfrm>
          <a:prstGeom prst="rect">
            <a:avLst/>
          </a:prstGeom>
        </p:spPr>
      </p:pic>
      <p:sp>
        <p:nvSpPr>
          <p:cNvPr id="3" name="TextBox 2"/>
          <p:cNvSpPr txBox="1"/>
          <p:nvPr/>
        </p:nvSpPr>
        <p:spPr>
          <a:xfrm>
            <a:off x="985860" y="1645009"/>
            <a:ext cx="6208295" cy="618630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800" dirty="0">
                <a:latin typeface="Helvetica" pitchFamily="2" charset="0"/>
              </a:rPr>
              <a:t>Sustainability at UCL</a:t>
            </a:r>
          </a:p>
          <a:p>
            <a:pPr marL="285750" indent="-285750">
              <a:lnSpc>
                <a:spcPct val="150000"/>
              </a:lnSpc>
              <a:buFont typeface="Arial" panose="020B0604020202020204" pitchFamily="34" charset="0"/>
              <a:buChar char="•"/>
            </a:pPr>
            <a:r>
              <a:rPr lang="en-GB" sz="2800" dirty="0">
                <a:latin typeface="Helvetica" pitchFamily="2" charset="0"/>
              </a:rPr>
              <a:t>Departmental Actions</a:t>
            </a:r>
          </a:p>
          <a:p>
            <a:pPr marL="285750" indent="-285750">
              <a:lnSpc>
                <a:spcPct val="150000"/>
              </a:lnSpc>
              <a:buFont typeface="Arial" panose="020B0604020202020204" pitchFamily="34" charset="0"/>
              <a:buChar char="•"/>
            </a:pPr>
            <a:r>
              <a:rPr lang="en-GB" sz="2800" dirty="0">
                <a:latin typeface="Helvetica" pitchFamily="2" charset="0"/>
              </a:rPr>
              <a:t>Recycling Quiz</a:t>
            </a:r>
          </a:p>
          <a:p>
            <a:pPr marL="285750" indent="-285750">
              <a:lnSpc>
                <a:spcPct val="150000"/>
              </a:lnSpc>
              <a:buFont typeface="Arial" panose="020B0604020202020204" pitchFamily="34" charset="0"/>
              <a:buChar char="•"/>
            </a:pPr>
            <a:r>
              <a:rPr lang="en-GB" sz="2800" dirty="0">
                <a:latin typeface="Helvetica" pitchFamily="2" charset="0"/>
              </a:rPr>
              <a:t>How to get involved</a:t>
            </a:r>
          </a:p>
          <a:p>
            <a:pPr marL="742950" lvl="1" indent="-285750">
              <a:lnSpc>
                <a:spcPct val="150000"/>
              </a:lnSpc>
              <a:buFont typeface="Arial" panose="020B0604020202020204" pitchFamily="34" charset="0"/>
              <a:buChar char="•"/>
            </a:pPr>
            <a:r>
              <a:rPr lang="en-GB" sz="2800" dirty="0">
                <a:latin typeface="Helvetica" pitchFamily="2" charset="0"/>
              </a:rPr>
              <a:t>Academic Life</a:t>
            </a:r>
          </a:p>
          <a:p>
            <a:pPr marL="742950" lvl="1" indent="-285750">
              <a:lnSpc>
                <a:spcPct val="150000"/>
              </a:lnSpc>
              <a:buFont typeface="Arial" panose="020B0604020202020204" pitchFamily="34" charset="0"/>
              <a:buChar char="•"/>
            </a:pPr>
            <a:r>
              <a:rPr lang="en-GB" sz="2800" dirty="0">
                <a:latin typeface="Helvetica" pitchFamily="2" charset="0"/>
              </a:rPr>
              <a:t>Extracurricular Life</a:t>
            </a:r>
          </a:p>
          <a:p>
            <a:pPr marL="742950" lvl="1" indent="-285750">
              <a:lnSpc>
                <a:spcPct val="150000"/>
              </a:lnSpc>
              <a:buFont typeface="Arial" panose="020B0604020202020204" pitchFamily="34" charset="0"/>
              <a:buChar char="•"/>
            </a:pPr>
            <a:r>
              <a:rPr lang="en-GB" sz="2800" dirty="0">
                <a:latin typeface="Helvetica" pitchFamily="2" charset="0"/>
              </a:rPr>
              <a:t>Professional Life</a:t>
            </a:r>
          </a:p>
          <a:p>
            <a:pPr marL="285750" indent="-285750">
              <a:lnSpc>
                <a:spcPct val="150000"/>
              </a:lnSpc>
              <a:buFont typeface="Arial" panose="020B0604020202020204" pitchFamily="34" charset="0"/>
              <a:buChar char="•"/>
            </a:pPr>
            <a:endParaRPr lang="en-GB" sz="2800" dirty="0">
              <a:latin typeface="Helvetica" pitchFamily="2" charset="0"/>
            </a:endParaRPr>
          </a:p>
          <a:p>
            <a:pPr marL="285750" indent="-285750">
              <a:lnSpc>
                <a:spcPct val="150000"/>
              </a:lnSpc>
              <a:buFont typeface="Arial" panose="020B0604020202020204" pitchFamily="34" charset="0"/>
              <a:buChar char="•"/>
            </a:pPr>
            <a:endParaRPr lang="en-GB" sz="2800" dirty="0">
              <a:latin typeface="Helvetica" pitchFamily="2" charset="0"/>
            </a:endParaRPr>
          </a:p>
          <a:p>
            <a:pPr marL="285750" indent="-285750">
              <a:buFont typeface="Arial" panose="020B0604020202020204" pitchFamily="34" charset="0"/>
              <a:buChar char="•"/>
            </a:pPr>
            <a:endParaRPr lang="en-GB" dirty="0"/>
          </a:p>
        </p:txBody>
      </p:sp>
      <p:sp>
        <p:nvSpPr>
          <p:cNvPr id="8" name="Agenda"/>
          <p:cNvSpPr>
            <a:spLocks noGrp="1"/>
          </p:cNvSpPr>
          <p:nvPr>
            <p:ph type="title"/>
          </p:nvPr>
        </p:nvSpPr>
        <p:spPr>
          <a:xfrm rot="20757250">
            <a:off x="122425" y="943449"/>
            <a:ext cx="2579418" cy="700079"/>
          </a:xfrm>
          <a:solidFill>
            <a:schemeClr val="tx1"/>
          </a:solidFill>
        </p:spPr>
        <p:txBody>
          <a:bodyPr>
            <a:normAutofit/>
          </a:bodyPr>
          <a:lstStyle/>
          <a:p>
            <a:pPr algn="ctr"/>
            <a:r>
              <a:rPr lang="en-GB" dirty="0">
                <a:solidFill>
                  <a:schemeClr val="bg1"/>
                </a:solidFill>
                <a:latin typeface="Helvetica" pitchFamily="2" charset="0"/>
              </a:rPr>
              <a:t>AGENDA</a:t>
            </a:r>
          </a:p>
        </p:txBody>
      </p:sp>
    </p:spTree>
    <p:extLst>
      <p:ext uri="{BB962C8B-B14F-4D97-AF65-F5344CB8AC3E}">
        <p14:creationId xmlns:p14="http://schemas.microsoft.com/office/powerpoint/2010/main" val="1134238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descr="Green background"/>
          <p:cNvSpPr txBox="1"/>
          <p:nvPr/>
        </p:nvSpPr>
        <p:spPr>
          <a:xfrm>
            <a:off x="212665" y="1184128"/>
            <a:ext cx="8728133" cy="5078313"/>
          </a:xfrm>
          <a:prstGeom prst="rect">
            <a:avLst/>
          </a:prstGeom>
          <a:solidFill>
            <a:srgbClr val="B5FF00"/>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4" name="TextBox 3" descr="Green bakcground"/>
          <p:cNvSpPr txBox="1"/>
          <p:nvPr/>
        </p:nvSpPr>
        <p:spPr>
          <a:xfrm>
            <a:off x="212665" y="195311"/>
            <a:ext cx="8728133" cy="5078313"/>
          </a:xfrm>
          <a:prstGeom prst="rect">
            <a:avLst/>
          </a:prstGeom>
          <a:solidFill>
            <a:srgbClr val="B5FF00"/>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pic>
        <p:nvPicPr>
          <p:cNvPr id="12" name="Picture 11" descr="white backgrou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5734"/>
            <a:ext cx="9144000" cy="1232611"/>
          </a:xfrm>
          <a:prstGeom prst="rect">
            <a:avLst/>
          </a:prstGeom>
        </p:spPr>
      </p:pic>
      <p:sp>
        <p:nvSpPr>
          <p:cNvPr id="9" name="TextBox 8"/>
          <p:cNvSpPr txBox="1"/>
          <p:nvPr/>
        </p:nvSpPr>
        <p:spPr>
          <a:xfrm>
            <a:off x="599627" y="2384456"/>
            <a:ext cx="4931611" cy="2677656"/>
          </a:xfrm>
          <a:prstGeom prst="rect">
            <a:avLst/>
          </a:prstGeom>
          <a:noFill/>
        </p:spPr>
        <p:txBody>
          <a:bodyPr wrap="square" rtlCol="0">
            <a:spAutoFit/>
          </a:bodyPr>
          <a:lstStyle/>
          <a:p>
            <a:r>
              <a:rPr lang="en-GB" sz="2400" dirty="0">
                <a:latin typeface="Helvetica" pitchFamily="2" charset="0"/>
                <a:ea typeface="Malgun Gothic" panose="020B0503020000020004" pitchFamily="34" charset="-127"/>
                <a:cs typeface="Miriam" panose="020B0502050101010101" pitchFamily="34" charset="-79"/>
              </a:rPr>
              <a:t>MSc student, Isa Ibrahim, cleaned UCL’s solar panels to assess the effect of dust on the panels’ efficiency. </a:t>
            </a:r>
          </a:p>
          <a:p>
            <a:endParaRPr lang="en-GB" sz="2400" dirty="0">
              <a:latin typeface="Helvetica" pitchFamily="2" charset="0"/>
              <a:ea typeface="Malgun Gothic" panose="020B0503020000020004" pitchFamily="34" charset="-127"/>
              <a:cs typeface="Miriam" panose="020B0502050101010101" pitchFamily="34" charset="-79"/>
            </a:endParaRPr>
          </a:p>
          <a:p>
            <a:r>
              <a:rPr lang="en-GB" sz="2400" dirty="0">
                <a:latin typeface="Helvetica" pitchFamily="2" charset="0"/>
                <a:ea typeface="Malgun Gothic" panose="020B0503020000020004" pitchFamily="34" charset="-127"/>
                <a:cs typeface="Miriam" panose="020B0502050101010101" pitchFamily="34" charset="-79"/>
              </a:rPr>
              <a:t>Cleaning the panels increased the electricity generation by 25%. </a:t>
            </a:r>
          </a:p>
        </p:txBody>
      </p:sp>
      <p:pic>
        <p:nvPicPr>
          <p:cNvPr id="2" name="Picture 1" descr="Isa behind UCL's solar panel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8200" y="2054171"/>
            <a:ext cx="2835374" cy="3780498"/>
          </a:xfrm>
          <a:prstGeom prst="rect">
            <a:avLst/>
          </a:prstGeom>
        </p:spPr>
      </p:pic>
      <p:sp>
        <p:nvSpPr>
          <p:cNvPr id="10" name="Get Involved"/>
          <p:cNvSpPr>
            <a:spLocks noGrp="1"/>
          </p:cNvSpPr>
          <p:nvPr>
            <p:ph type="ctrTitle"/>
          </p:nvPr>
        </p:nvSpPr>
        <p:spPr>
          <a:xfrm rot="21270681">
            <a:off x="123259" y="663553"/>
            <a:ext cx="4419600" cy="723900"/>
          </a:xfrm>
          <a:solidFill>
            <a:schemeClr val="tx1"/>
          </a:solidFill>
        </p:spPr>
        <p:txBody>
          <a:bodyPr>
            <a:normAutofit fontScale="90000"/>
          </a:bodyPr>
          <a:lstStyle/>
          <a:p>
            <a:r>
              <a:rPr lang="en-GB" sz="4400" dirty="0">
                <a:solidFill>
                  <a:schemeClr val="bg1"/>
                </a:solidFill>
                <a:latin typeface="Helvetica" pitchFamily="2" charset="0"/>
              </a:rPr>
              <a:t>ACADEMIC LIFE</a:t>
            </a:r>
          </a:p>
        </p:txBody>
      </p:sp>
    </p:spTree>
    <p:extLst>
      <p:ext uri="{BB962C8B-B14F-4D97-AF65-F5344CB8AC3E}">
        <p14:creationId xmlns:p14="http://schemas.microsoft.com/office/powerpoint/2010/main" val="3974451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descr="Yellow background"/>
          <p:cNvSpPr txBox="1"/>
          <p:nvPr/>
        </p:nvSpPr>
        <p:spPr>
          <a:xfrm>
            <a:off x="243147" y="1994036"/>
            <a:ext cx="8728133" cy="4247317"/>
          </a:xfrm>
          <a:prstGeom prst="rect">
            <a:avLst/>
          </a:prstGeom>
          <a:solidFill>
            <a:srgbClr val="FFDD00"/>
          </a:solidFill>
        </p:spPr>
        <p:txBody>
          <a:bodyPr wrap="square" rtlCol="0">
            <a:spAutoFit/>
          </a:bodyPr>
          <a:lstStyle/>
          <a:p>
            <a:endParaRPr lang="en-GB" b="1">
              <a:latin typeface="Helvetica" panose="020B0604020202020204" pitchFamily="34" charset="0"/>
              <a:cs typeface="Helvetica" panose="020B0604020202020204" pitchFamily="34" charset="0"/>
            </a:endParaRPr>
          </a:p>
          <a:p>
            <a:endParaRPr lang="en-GB" b="1">
              <a:latin typeface="Helvetica" panose="020B0604020202020204" pitchFamily="34" charset="0"/>
              <a:cs typeface="Helvetica" panose="020B0604020202020204" pitchFamily="34" charset="0"/>
            </a:endParaRPr>
          </a:p>
          <a:p>
            <a:endParaRPr lang="en-GB" b="1">
              <a:latin typeface="Helvetica" panose="020B0604020202020204" pitchFamily="34" charset="0"/>
              <a:cs typeface="Helvetica" panose="020B0604020202020204" pitchFamily="34" charset="0"/>
            </a:endParaRPr>
          </a:p>
          <a:p>
            <a:endParaRPr lang="en-GB" b="1">
              <a:latin typeface="Helvetica" panose="020B0604020202020204" pitchFamily="34" charset="0"/>
              <a:cs typeface="Helvetica" panose="020B0604020202020204" pitchFamily="34" charset="0"/>
            </a:endParaRPr>
          </a:p>
          <a:p>
            <a:endParaRPr lang="en-GB" b="1">
              <a:latin typeface="Helvetica" panose="020B0604020202020204" pitchFamily="34" charset="0"/>
              <a:cs typeface="Helvetica" panose="020B0604020202020204" pitchFamily="34" charset="0"/>
            </a:endParaRPr>
          </a:p>
          <a:p>
            <a:endParaRPr lang="en-GB" b="1">
              <a:latin typeface="Helvetica" panose="020B0604020202020204" pitchFamily="34" charset="0"/>
              <a:cs typeface="Helvetica" panose="020B0604020202020204" pitchFamily="34" charset="0"/>
            </a:endParaRPr>
          </a:p>
          <a:p>
            <a:endParaRPr lang="en-GB" b="1">
              <a:latin typeface="Helvetica" panose="020B0604020202020204" pitchFamily="34" charset="0"/>
              <a:cs typeface="Helvetica" panose="020B0604020202020204" pitchFamily="34" charset="0"/>
            </a:endParaRPr>
          </a:p>
          <a:p>
            <a:endParaRPr lang="en-GB" b="1">
              <a:latin typeface="Helvetica" panose="020B0604020202020204" pitchFamily="34" charset="0"/>
              <a:cs typeface="Helvetica" panose="020B0604020202020204" pitchFamily="34" charset="0"/>
            </a:endParaRPr>
          </a:p>
          <a:p>
            <a:endParaRPr lang="en-GB" b="1">
              <a:latin typeface="Helvetica" panose="020B0604020202020204" pitchFamily="34" charset="0"/>
              <a:cs typeface="Helvetica" panose="020B0604020202020204" pitchFamily="34" charset="0"/>
            </a:endParaRPr>
          </a:p>
          <a:p>
            <a:endParaRPr lang="en-GB" b="1">
              <a:latin typeface="Helvetica" panose="020B0604020202020204" pitchFamily="34" charset="0"/>
              <a:cs typeface="Helvetica" panose="020B0604020202020204" pitchFamily="34" charset="0"/>
            </a:endParaRPr>
          </a:p>
          <a:p>
            <a:endParaRPr lang="en-GB" b="1">
              <a:latin typeface="Helvetica" panose="020B0604020202020204" pitchFamily="34" charset="0"/>
              <a:cs typeface="Helvetica" panose="020B0604020202020204" pitchFamily="34" charset="0"/>
            </a:endParaRPr>
          </a:p>
          <a:p>
            <a:endParaRPr lang="en-GB" b="1">
              <a:latin typeface="Helvetica" panose="020B0604020202020204" pitchFamily="34" charset="0"/>
              <a:cs typeface="Helvetica" panose="020B0604020202020204" pitchFamily="34" charset="0"/>
            </a:endParaRPr>
          </a:p>
          <a:p>
            <a:endParaRPr lang="en-GB" b="1">
              <a:latin typeface="Helvetica" panose="020B0604020202020204" pitchFamily="34" charset="0"/>
              <a:cs typeface="Helvetica" panose="020B0604020202020204" pitchFamily="34" charset="0"/>
            </a:endParaRPr>
          </a:p>
          <a:p>
            <a:endParaRPr lang="en-GB" b="1">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p:txBody>
      </p:sp>
      <p:sp>
        <p:nvSpPr>
          <p:cNvPr id="4" name="TextBox 3" descr="yellow background"/>
          <p:cNvSpPr txBox="1"/>
          <p:nvPr/>
        </p:nvSpPr>
        <p:spPr>
          <a:xfrm>
            <a:off x="243147" y="502408"/>
            <a:ext cx="8728133" cy="2308324"/>
          </a:xfrm>
          <a:prstGeom prst="rect">
            <a:avLst/>
          </a:prstGeom>
          <a:solidFill>
            <a:srgbClr val="FFDD00"/>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pic>
        <p:nvPicPr>
          <p:cNvPr id="9" name="Picture 8" descr="white backgrou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807"/>
            <a:ext cx="9144000" cy="1232611"/>
          </a:xfrm>
          <a:prstGeom prst="rect">
            <a:avLst/>
          </a:prstGeom>
        </p:spPr>
      </p:pic>
      <p:pic>
        <p:nvPicPr>
          <p:cNvPr id="8" name="Picture 7" descr="Sustainable UCL Change Possible Logo&#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62966">
            <a:off x="5391857" y="5778420"/>
            <a:ext cx="3604597" cy="859470"/>
          </a:xfrm>
          <a:prstGeom prst="rect">
            <a:avLst/>
          </a:prstGeom>
        </p:spPr>
      </p:pic>
      <p:pic>
        <p:nvPicPr>
          <p:cNvPr id="2" name="Picture 1" descr="students gathering leaves out of a pon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1330010"/>
            <a:ext cx="4090737" cy="4090737"/>
          </a:xfrm>
          <a:prstGeom prst="rect">
            <a:avLst/>
          </a:prstGeom>
        </p:spPr>
      </p:pic>
      <p:pic>
        <p:nvPicPr>
          <p:cNvPr id="11" name="Picture 10" descr="Students creating a poster on the ocea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4990" y="2382787"/>
            <a:ext cx="3636034" cy="3636034"/>
          </a:xfrm>
          <a:prstGeom prst="rect">
            <a:avLst/>
          </a:prstGeom>
        </p:spPr>
      </p:pic>
      <p:sp>
        <p:nvSpPr>
          <p:cNvPr id="12" name="Get Involved"/>
          <p:cNvSpPr>
            <a:spLocks noGrp="1"/>
          </p:cNvSpPr>
          <p:nvPr>
            <p:ph type="ctrTitle"/>
          </p:nvPr>
        </p:nvSpPr>
        <p:spPr>
          <a:xfrm rot="21270681">
            <a:off x="90869" y="904430"/>
            <a:ext cx="4781528" cy="656661"/>
          </a:xfrm>
          <a:solidFill>
            <a:schemeClr val="tx1"/>
          </a:solidFill>
        </p:spPr>
        <p:txBody>
          <a:bodyPr>
            <a:normAutofit/>
          </a:bodyPr>
          <a:lstStyle/>
          <a:p>
            <a:r>
              <a:rPr lang="en-GB" sz="3600" dirty="0">
                <a:solidFill>
                  <a:schemeClr val="bg1"/>
                </a:solidFill>
                <a:latin typeface="Helvetica" pitchFamily="2" charset="0"/>
              </a:rPr>
              <a:t>EXTRACURRICULAR</a:t>
            </a:r>
          </a:p>
        </p:txBody>
      </p:sp>
      <p:sp>
        <p:nvSpPr>
          <p:cNvPr id="13" name="Get Involved"/>
          <p:cNvSpPr txBox="1">
            <a:spLocks/>
          </p:cNvSpPr>
          <p:nvPr/>
        </p:nvSpPr>
        <p:spPr>
          <a:xfrm rot="325026">
            <a:off x="2944365" y="1493380"/>
            <a:ext cx="1281614" cy="656661"/>
          </a:xfrm>
          <a:prstGeom prst="rect">
            <a:avLst/>
          </a:prstGeom>
          <a:solidFill>
            <a:schemeClr val="tx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solidFill>
                  <a:schemeClr val="bg1"/>
                </a:solidFill>
                <a:latin typeface="Helvetica" pitchFamily="2" charset="0"/>
              </a:rPr>
              <a:t>LIFE</a:t>
            </a:r>
          </a:p>
        </p:txBody>
      </p:sp>
    </p:spTree>
    <p:extLst>
      <p:ext uri="{BB962C8B-B14F-4D97-AF65-F5344CB8AC3E}">
        <p14:creationId xmlns:p14="http://schemas.microsoft.com/office/powerpoint/2010/main" val="1791705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descr="Yellow background"/>
          <p:cNvSpPr txBox="1"/>
          <p:nvPr/>
        </p:nvSpPr>
        <p:spPr>
          <a:xfrm>
            <a:off x="243147" y="1994036"/>
            <a:ext cx="8728133" cy="4247317"/>
          </a:xfrm>
          <a:prstGeom prst="rect">
            <a:avLst/>
          </a:prstGeom>
          <a:solidFill>
            <a:srgbClr val="FFDD00"/>
          </a:solidFill>
        </p:spPr>
        <p:txBody>
          <a:bodyPr wrap="square" rtlCol="0">
            <a:spAutoFit/>
          </a:bodyPr>
          <a:lstStyle/>
          <a:p>
            <a:endParaRPr lang="en-GB" b="1">
              <a:latin typeface="Helvetica" panose="020B0604020202020204" pitchFamily="34" charset="0"/>
              <a:cs typeface="Helvetica" panose="020B0604020202020204" pitchFamily="34" charset="0"/>
            </a:endParaRPr>
          </a:p>
          <a:p>
            <a:endParaRPr lang="en-GB" b="1">
              <a:latin typeface="Helvetica" panose="020B0604020202020204" pitchFamily="34" charset="0"/>
              <a:cs typeface="Helvetica" panose="020B0604020202020204" pitchFamily="34" charset="0"/>
            </a:endParaRPr>
          </a:p>
          <a:p>
            <a:endParaRPr lang="en-GB" b="1">
              <a:latin typeface="Helvetica" panose="020B0604020202020204" pitchFamily="34" charset="0"/>
              <a:cs typeface="Helvetica" panose="020B0604020202020204" pitchFamily="34" charset="0"/>
            </a:endParaRPr>
          </a:p>
          <a:p>
            <a:endParaRPr lang="en-GB" b="1">
              <a:latin typeface="Helvetica" panose="020B0604020202020204" pitchFamily="34" charset="0"/>
              <a:cs typeface="Helvetica" panose="020B0604020202020204" pitchFamily="34" charset="0"/>
            </a:endParaRPr>
          </a:p>
          <a:p>
            <a:endParaRPr lang="en-GB" b="1">
              <a:latin typeface="Helvetica" panose="020B0604020202020204" pitchFamily="34" charset="0"/>
              <a:cs typeface="Helvetica" panose="020B0604020202020204" pitchFamily="34" charset="0"/>
            </a:endParaRPr>
          </a:p>
          <a:p>
            <a:endParaRPr lang="en-GB" b="1">
              <a:latin typeface="Helvetica" panose="020B0604020202020204" pitchFamily="34" charset="0"/>
              <a:cs typeface="Helvetica" panose="020B0604020202020204" pitchFamily="34" charset="0"/>
            </a:endParaRPr>
          </a:p>
          <a:p>
            <a:endParaRPr lang="en-GB" b="1">
              <a:latin typeface="Helvetica" panose="020B0604020202020204" pitchFamily="34" charset="0"/>
              <a:cs typeface="Helvetica" panose="020B0604020202020204" pitchFamily="34" charset="0"/>
            </a:endParaRPr>
          </a:p>
          <a:p>
            <a:endParaRPr lang="en-GB" b="1">
              <a:latin typeface="Helvetica" panose="020B0604020202020204" pitchFamily="34" charset="0"/>
              <a:cs typeface="Helvetica" panose="020B0604020202020204" pitchFamily="34" charset="0"/>
            </a:endParaRPr>
          </a:p>
          <a:p>
            <a:endParaRPr lang="en-GB" b="1">
              <a:latin typeface="Helvetica" panose="020B0604020202020204" pitchFamily="34" charset="0"/>
              <a:cs typeface="Helvetica" panose="020B0604020202020204" pitchFamily="34" charset="0"/>
            </a:endParaRPr>
          </a:p>
          <a:p>
            <a:endParaRPr lang="en-GB" b="1">
              <a:latin typeface="Helvetica" panose="020B0604020202020204" pitchFamily="34" charset="0"/>
              <a:cs typeface="Helvetica" panose="020B0604020202020204" pitchFamily="34" charset="0"/>
            </a:endParaRPr>
          </a:p>
          <a:p>
            <a:endParaRPr lang="en-GB" b="1">
              <a:latin typeface="Helvetica" panose="020B0604020202020204" pitchFamily="34" charset="0"/>
              <a:cs typeface="Helvetica" panose="020B0604020202020204" pitchFamily="34" charset="0"/>
            </a:endParaRPr>
          </a:p>
          <a:p>
            <a:endParaRPr lang="en-GB" b="1">
              <a:latin typeface="Helvetica" panose="020B0604020202020204" pitchFamily="34" charset="0"/>
              <a:cs typeface="Helvetica" panose="020B0604020202020204" pitchFamily="34" charset="0"/>
            </a:endParaRPr>
          </a:p>
          <a:p>
            <a:endParaRPr lang="en-GB" b="1">
              <a:latin typeface="Helvetica" panose="020B0604020202020204" pitchFamily="34" charset="0"/>
              <a:cs typeface="Helvetica" panose="020B0604020202020204" pitchFamily="34" charset="0"/>
            </a:endParaRPr>
          </a:p>
          <a:p>
            <a:endParaRPr lang="en-GB" b="1">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p:txBody>
      </p:sp>
      <p:sp>
        <p:nvSpPr>
          <p:cNvPr id="4" name="TextBox 3" descr="yellow background"/>
          <p:cNvSpPr txBox="1"/>
          <p:nvPr/>
        </p:nvSpPr>
        <p:spPr>
          <a:xfrm>
            <a:off x="243147" y="502408"/>
            <a:ext cx="8728133" cy="2308324"/>
          </a:xfrm>
          <a:prstGeom prst="rect">
            <a:avLst/>
          </a:prstGeom>
          <a:solidFill>
            <a:srgbClr val="FFDD00"/>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pic>
        <p:nvPicPr>
          <p:cNvPr id="9" name="Picture 8" descr="white backgrou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807"/>
            <a:ext cx="9144000" cy="1232611"/>
          </a:xfrm>
          <a:prstGeom prst="rect">
            <a:avLst/>
          </a:prstGeom>
        </p:spPr>
      </p:pic>
      <p:pic>
        <p:nvPicPr>
          <p:cNvPr id="8" name="Picture 7" descr="Sustainable UCL Change Possibl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62966">
            <a:off x="5391857" y="5778420"/>
            <a:ext cx="3604597" cy="859470"/>
          </a:xfrm>
          <a:prstGeom prst="rect">
            <a:avLst/>
          </a:prstGeom>
        </p:spPr>
      </p:pic>
      <p:pic>
        <p:nvPicPr>
          <p:cNvPr id="5" name="Picture 4" descr="Two students teaching it other how to kni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4454" y="1895710"/>
            <a:ext cx="4338054" cy="2892036"/>
          </a:xfrm>
          <a:prstGeom prst="rect">
            <a:avLst/>
          </a:prstGeom>
        </p:spPr>
      </p:pic>
      <p:pic>
        <p:nvPicPr>
          <p:cNvPr id="7" name="Picture 6" descr="Bikes ad a UCL bike sale gazebo"/>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539" y="3584142"/>
            <a:ext cx="4702703" cy="3140034"/>
          </a:xfrm>
          <a:prstGeom prst="rect">
            <a:avLst/>
          </a:prstGeom>
        </p:spPr>
      </p:pic>
      <p:sp>
        <p:nvSpPr>
          <p:cNvPr id="11" name="Get Involved"/>
          <p:cNvSpPr>
            <a:spLocks noGrp="1"/>
          </p:cNvSpPr>
          <p:nvPr>
            <p:ph type="ctrTitle"/>
          </p:nvPr>
        </p:nvSpPr>
        <p:spPr>
          <a:xfrm rot="21270681">
            <a:off x="92377" y="935884"/>
            <a:ext cx="4123838" cy="656661"/>
          </a:xfrm>
          <a:solidFill>
            <a:schemeClr val="tx1"/>
          </a:solidFill>
        </p:spPr>
        <p:txBody>
          <a:bodyPr>
            <a:noAutofit/>
          </a:bodyPr>
          <a:lstStyle/>
          <a:p>
            <a:r>
              <a:rPr lang="en-GB" sz="3600" dirty="0">
                <a:solidFill>
                  <a:schemeClr val="bg1"/>
                </a:solidFill>
                <a:latin typeface="Helvetica" pitchFamily="2" charset="0"/>
              </a:rPr>
              <a:t>SUSTAINABILITY</a:t>
            </a:r>
          </a:p>
        </p:txBody>
      </p:sp>
      <p:sp>
        <p:nvSpPr>
          <p:cNvPr id="12" name="Get Involved"/>
          <p:cNvSpPr txBox="1">
            <a:spLocks/>
          </p:cNvSpPr>
          <p:nvPr/>
        </p:nvSpPr>
        <p:spPr>
          <a:xfrm rot="325026">
            <a:off x="1604331" y="1686937"/>
            <a:ext cx="2145146" cy="656661"/>
          </a:xfrm>
          <a:prstGeom prst="rect">
            <a:avLst/>
          </a:prstGeom>
          <a:solidFill>
            <a:schemeClr val="tx1"/>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solidFill>
                  <a:schemeClr val="bg1"/>
                </a:solidFill>
                <a:latin typeface="Helvetica" pitchFamily="2" charset="0"/>
              </a:rPr>
              <a:t>EVENTS</a:t>
            </a:r>
          </a:p>
        </p:txBody>
      </p:sp>
    </p:spTree>
    <p:extLst>
      <p:ext uri="{BB962C8B-B14F-4D97-AF65-F5344CB8AC3E}">
        <p14:creationId xmlns:p14="http://schemas.microsoft.com/office/powerpoint/2010/main" val="2356752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descr="yellow background"/>
          <p:cNvSpPr txBox="1"/>
          <p:nvPr/>
        </p:nvSpPr>
        <p:spPr>
          <a:xfrm>
            <a:off x="243147" y="1994036"/>
            <a:ext cx="8728133" cy="4247317"/>
          </a:xfrm>
          <a:prstGeom prst="rect">
            <a:avLst/>
          </a:prstGeom>
          <a:solidFill>
            <a:srgbClr val="FFDD00"/>
          </a:solidFill>
        </p:spPr>
        <p:txBody>
          <a:bodyPr wrap="square" rtlCol="0">
            <a:spAutoFit/>
          </a:bodyPr>
          <a:lstStyle/>
          <a:p>
            <a:endParaRPr lang="en-GB" b="1">
              <a:latin typeface="Helvetica" panose="020B0604020202020204" pitchFamily="34" charset="0"/>
              <a:cs typeface="Helvetica" panose="020B0604020202020204" pitchFamily="34" charset="0"/>
            </a:endParaRPr>
          </a:p>
          <a:p>
            <a:endParaRPr lang="en-GB" b="1">
              <a:latin typeface="Helvetica" panose="020B0604020202020204" pitchFamily="34" charset="0"/>
              <a:cs typeface="Helvetica" panose="020B0604020202020204" pitchFamily="34" charset="0"/>
            </a:endParaRPr>
          </a:p>
          <a:p>
            <a:endParaRPr lang="en-GB" b="1">
              <a:latin typeface="Helvetica" panose="020B0604020202020204" pitchFamily="34" charset="0"/>
              <a:cs typeface="Helvetica" panose="020B0604020202020204" pitchFamily="34" charset="0"/>
            </a:endParaRPr>
          </a:p>
          <a:p>
            <a:endParaRPr lang="en-GB" b="1">
              <a:latin typeface="Helvetica" panose="020B0604020202020204" pitchFamily="34" charset="0"/>
              <a:cs typeface="Helvetica" panose="020B0604020202020204" pitchFamily="34" charset="0"/>
            </a:endParaRPr>
          </a:p>
          <a:p>
            <a:endParaRPr lang="en-GB" b="1">
              <a:latin typeface="Helvetica" panose="020B0604020202020204" pitchFamily="34" charset="0"/>
              <a:cs typeface="Helvetica" panose="020B0604020202020204" pitchFamily="34" charset="0"/>
            </a:endParaRPr>
          </a:p>
          <a:p>
            <a:endParaRPr lang="en-GB" b="1">
              <a:latin typeface="Helvetica" panose="020B0604020202020204" pitchFamily="34" charset="0"/>
              <a:cs typeface="Helvetica" panose="020B0604020202020204" pitchFamily="34" charset="0"/>
            </a:endParaRPr>
          </a:p>
          <a:p>
            <a:endParaRPr lang="en-GB" b="1">
              <a:latin typeface="Helvetica" panose="020B0604020202020204" pitchFamily="34" charset="0"/>
              <a:cs typeface="Helvetica" panose="020B0604020202020204" pitchFamily="34" charset="0"/>
            </a:endParaRPr>
          </a:p>
          <a:p>
            <a:endParaRPr lang="en-GB" b="1">
              <a:latin typeface="Helvetica" panose="020B0604020202020204" pitchFamily="34" charset="0"/>
              <a:cs typeface="Helvetica" panose="020B0604020202020204" pitchFamily="34" charset="0"/>
            </a:endParaRPr>
          </a:p>
          <a:p>
            <a:endParaRPr lang="en-GB" b="1">
              <a:latin typeface="Helvetica" panose="020B0604020202020204" pitchFamily="34" charset="0"/>
              <a:cs typeface="Helvetica" panose="020B0604020202020204" pitchFamily="34" charset="0"/>
            </a:endParaRPr>
          </a:p>
          <a:p>
            <a:endParaRPr lang="en-GB" b="1">
              <a:latin typeface="Helvetica" panose="020B0604020202020204" pitchFamily="34" charset="0"/>
              <a:cs typeface="Helvetica" panose="020B0604020202020204" pitchFamily="34" charset="0"/>
            </a:endParaRPr>
          </a:p>
          <a:p>
            <a:endParaRPr lang="en-GB" b="1">
              <a:latin typeface="Helvetica" panose="020B0604020202020204" pitchFamily="34" charset="0"/>
              <a:cs typeface="Helvetica" panose="020B0604020202020204" pitchFamily="34" charset="0"/>
            </a:endParaRPr>
          </a:p>
          <a:p>
            <a:endParaRPr lang="en-GB" b="1">
              <a:latin typeface="Helvetica" panose="020B0604020202020204" pitchFamily="34" charset="0"/>
              <a:cs typeface="Helvetica" panose="020B0604020202020204" pitchFamily="34" charset="0"/>
            </a:endParaRPr>
          </a:p>
          <a:p>
            <a:endParaRPr lang="en-GB" b="1">
              <a:latin typeface="Helvetica" panose="020B0604020202020204" pitchFamily="34" charset="0"/>
              <a:cs typeface="Helvetica" panose="020B0604020202020204" pitchFamily="34" charset="0"/>
            </a:endParaRPr>
          </a:p>
          <a:p>
            <a:endParaRPr lang="en-GB" b="1">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p:txBody>
      </p:sp>
      <p:sp>
        <p:nvSpPr>
          <p:cNvPr id="4" name="TextBox 3" descr="yellow background"/>
          <p:cNvSpPr txBox="1"/>
          <p:nvPr/>
        </p:nvSpPr>
        <p:spPr>
          <a:xfrm>
            <a:off x="243147" y="502408"/>
            <a:ext cx="8728133" cy="2308324"/>
          </a:xfrm>
          <a:prstGeom prst="rect">
            <a:avLst/>
          </a:prstGeom>
          <a:solidFill>
            <a:srgbClr val="FFDD00"/>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pic>
        <p:nvPicPr>
          <p:cNvPr id="9" name="Picture 8" descr="White backgrou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807"/>
            <a:ext cx="9144000" cy="1232611"/>
          </a:xfrm>
          <a:prstGeom prst="rect">
            <a:avLst/>
          </a:prstGeom>
        </p:spPr>
      </p:pic>
      <p:pic>
        <p:nvPicPr>
          <p:cNvPr id="8" name="Picture 7" descr="Sustainable UCL Change Possibl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62966">
            <a:off x="5391857" y="5778420"/>
            <a:ext cx="3604597" cy="859470"/>
          </a:xfrm>
          <a:prstGeom prst="rect">
            <a:avLst/>
          </a:prstGeom>
        </p:spPr>
      </p:pic>
      <p:pic>
        <p:nvPicPr>
          <p:cNvPr id="7" name="Picture 6" descr="UCL Climate Hub homepage showing ice and a blue ocea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271" y="1870546"/>
            <a:ext cx="5742884" cy="3677766"/>
          </a:xfrm>
          <a:prstGeom prst="rect">
            <a:avLst/>
          </a:prstGeom>
        </p:spPr>
      </p:pic>
      <p:sp>
        <p:nvSpPr>
          <p:cNvPr id="11" name="Get Involved"/>
          <p:cNvSpPr>
            <a:spLocks noGrp="1"/>
          </p:cNvSpPr>
          <p:nvPr>
            <p:ph type="ctrTitle"/>
          </p:nvPr>
        </p:nvSpPr>
        <p:spPr>
          <a:xfrm rot="21270681">
            <a:off x="265098" y="754547"/>
            <a:ext cx="4123838" cy="656661"/>
          </a:xfrm>
          <a:solidFill>
            <a:schemeClr val="tx1"/>
          </a:solidFill>
        </p:spPr>
        <p:txBody>
          <a:bodyPr>
            <a:noAutofit/>
          </a:bodyPr>
          <a:lstStyle/>
          <a:p>
            <a:r>
              <a:rPr lang="en-GB" sz="3600" dirty="0">
                <a:solidFill>
                  <a:schemeClr val="bg1"/>
                </a:solidFill>
                <a:latin typeface="Helvetica" pitchFamily="2" charset="0"/>
              </a:rPr>
              <a:t>CLIMATE ACTION</a:t>
            </a:r>
          </a:p>
        </p:txBody>
      </p:sp>
      <p:sp>
        <p:nvSpPr>
          <p:cNvPr id="12" name="Get Involved"/>
          <p:cNvSpPr txBox="1">
            <a:spLocks/>
          </p:cNvSpPr>
          <p:nvPr/>
        </p:nvSpPr>
        <p:spPr>
          <a:xfrm rot="325026">
            <a:off x="3018794" y="1299875"/>
            <a:ext cx="2145146" cy="656661"/>
          </a:xfrm>
          <a:prstGeom prst="rect">
            <a:avLst/>
          </a:prstGeom>
          <a:solidFill>
            <a:schemeClr val="tx1"/>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solidFill>
                  <a:schemeClr val="bg1"/>
                </a:solidFill>
                <a:latin typeface="Helvetica" pitchFamily="2" charset="0"/>
              </a:rPr>
              <a:t>AT UCL</a:t>
            </a:r>
          </a:p>
        </p:txBody>
      </p:sp>
    </p:spTree>
    <p:extLst>
      <p:ext uri="{BB962C8B-B14F-4D97-AF65-F5344CB8AC3E}">
        <p14:creationId xmlns:p14="http://schemas.microsoft.com/office/powerpoint/2010/main" val="4254260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descr="Blue background"/>
          <p:cNvSpPr txBox="1"/>
          <p:nvPr/>
        </p:nvSpPr>
        <p:spPr>
          <a:xfrm>
            <a:off x="207933" y="1219804"/>
            <a:ext cx="8728133" cy="5078313"/>
          </a:xfrm>
          <a:prstGeom prst="rect">
            <a:avLst/>
          </a:prstGeom>
          <a:solidFill>
            <a:srgbClr val="00A2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11" name="TextBox 10" descr="Blue Background"/>
          <p:cNvSpPr txBox="1"/>
          <p:nvPr/>
        </p:nvSpPr>
        <p:spPr>
          <a:xfrm>
            <a:off x="212666" y="316020"/>
            <a:ext cx="8728133" cy="5078313"/>
          </a:xfrm>
          <a:prstGeom prst="rect">
            <a:avLst/>
          </a:prstGeom>
          <a:solidFill>
            <a:srgbClr val="00A2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4" name="TextBox 3"/>
          <p:cNvSpPr txBox="1"/>
          <p:nvPr/>
        </p:nvSpPr>
        <p:spPr>
          <a:xfrm>
            <a:off x="341861" y="2527151"/>
            <a:ext cx="4771631" cy="3063724"/>
          </a:xfrm>
          <a:prstGeom prst="rect">
            <a:avLst/>
          </a:prstGeom>
          <a:noFill/>
        </p:spPr>
        <p:txBody>
          <a:bodyPr wrap="square" rtlCol="0">
            <a:spAutoFit/>
          </a:bodyPr>
          <a:lstStyle/>
          <a:p>
            <a:pPr>
              <a:lnSpc>
                <a:spcPct val="107000"/>
              </a:lnSpc>
              <a:spcAft>
                <a:spcPts val="800"/>
              </a:spcAft>
            </a:pPr>
            <a:r>
              <a:rPr lang="en-US" sz="2400" dirty="0">
                <a:latin typeface="Helvetica" pitchFamily="2" charset="0"/>
                <a:ea typeface="Calibri" charset="0"/>
                <a:cs typeface="Times New Roman" charset="0"/>
              </a:rPr>
              <a:t>Rice </a:t>
            </a:r>
            <a:r>
              <a:rPr lang="en-US" sz="2400" dirty="0" err="1">
                <a:latin typeface="Helvetica" pitchFamily="2" charset="0"/>
                <a:ea typeface="Calibri" charset="0"/>
                <a:cs typeface="Times New Roman" charset="0"/>
              </a:rPr>
              <a:t>Inc</a:t>
            </a:r>
            <a:r>
              <a:rPr lang="en-US" sz="2400" dirty="0">
                <a:latin typeface="Helvetica" pitchFamily="2" charset="0"/>
                <a:ea typeface="Calibri" charset="0"/>
                <a:cs typeface="Times New Roman" charset="0"/>
              </a:rPr>
              <a:t> – a social enterprise founded by UCL students -  aims to alleviate food poverty in South East Asia. </a:t>
            </a:r>
          </a:p>
          <a:p>
            <a:pPr>
              <a:lnSpc>
                <a:spcPct val="107000"/>
              </a:lnSpc>
              <a:spcAft>
                <a:spcPts val="800"/>
              </a:spcAft>
            </a:pPr>
            <a:endParaRPr lang="en-US" sz="2400" dirty="0">
              <a:latin typeface="Helvetica" pitchFamily="2" charset="0"/>
              <a:ea typeface="Calibri" charset="0"/>
              <a:cs typeface="Times New Roman" charset="0"/>
            </a:endParaRPr>
          </a:p>
          <a:p>
            <a:pPr>
              <a:lnSpc>
                <a:spcPct val="107000"/>
              </a:lnSpc>
              <a:spcAft>
                <a:spcPts val="800"/>
              </a:spcAft>
            </a:pPr>
            <a:r>
              <a:rPr lang="en-US" sz="2400" dirty="0">
                <a:latin typeface="Helvetica" pitchFamily="2" charset="0"/>
                <a:ea typeface="Calibri" charset="0"/>
                <a:cs typeface="Times New Roman" charset="0"/>
              </a:rPr>
              <a:t>They won the </a:t>
            </a:r>
            <a:r>
              <a:rPr lang="en-US" sz="2400" dirty="0" err="1">
                <a:latin typeface="Helvetica" pitchFamily="2" charset="0"/>
                <a:ea typeface="Calibri" charset="0"/>
                <a:cs typeface="Times New Roman" charset="0"/>
              </a:rPr>
              <a:t>Hult</a:t>
            </a:r>
            <a:r>
              <a:rPr lang="en-US" sz="2400" dirty="0">
                <a:latin typeface="Helvetica" pitchFamily="2" charset="0"/>
                <a:ea typeface="Calibri" charset="0"/>
                <a:cs typeface="Times New Roman" charset="0"/>
              </a:rPr>
              <a:t> Prize to fund their project.</a:t>
            </a:r>
            <a:endParaRPr lang="en-GB" sz="3200" dirty="0">
              <a:latin typeface="Helvetica" pitchFamily="2" charset="0"/>
              <a:ea typeface="Malgun Gothic" panose="020B0503020000020004" pitchFamily="34" charset="-127"/>
              <a:cs typeface="Miriam" panose="020B0502050101010101" pitchFamily="34" charset="-79"/>
            </a:endParaRPr>
          </a:p>
        </p:txBody>
      </p:sp>
      <p:pic>
        <p:nvPicPr>
          <p:cNvPr id="14" name="Picture 13" descr="White backgrou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807"/>
            <a:ext cx="9144000" cy="1232611"/>
          </a:xfrm>
          <a:prstGeom prst="rect">
            <a:avLst/>
          </a:prstGeom>
        </p:spPr>
      </p:pic>
      <p:pic>
        <p:nvPicPr>
          <p:cNvPr id="16" name="Picture 15" descr="Sustainable UCL Change Possibl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62966">
            <a:off x="5391857" y="5778420"/>
            <a:ext cx="3604597" cy="859470"/>
          </a:xfrm>
          <a:prstGeom prst="rect">
            <a:avLst/>
          </a:prstGeom>
        </p:spPr>
      </p:pic>
      <p:pic>
        <p:nvPicPr>
          <p:cNvPr id="9" name="Picture 8" descr="Rice Inc founders South East Asia with the rice farmers they are collaborating with"/>
          <p:cNvPicPr>
            <a:picLocks noChangeAspect="1"/>
          </p:cNvPicPr>
          <p:nvPr/>
        </p:nvPicPr>
        <p:blipFill rotWithShape="1">
          <a:blip r:embed="rId5" cstate="print">
            <a:extLst>
              <a:ext uri="{28A0092B-C50C-407E-A947-70E740481C1C}">
                <a14:useLocalDpi xmlns:a14="http://schemas.microsoft.com/office/drawing/2010/main" val="0"/>
              </a:ext>
            </a:extLst>
          </a:blip>
          <a:srcRect l="-1" r="5807"/>
          <a:stretch/>
        </p:blipFill>
        <p:spPr>
          <a:xfrm>
            <a:off x="5242687" y="2724009"/>
            <a:ext cx="3525917" cy="2339548"/>
          </a:xfrm>
          <a:prstGeom prst="rect">
            <a:avLst/>
          </a:prstGeom>
        </p:spPr>
      </p:pic>
      <p:sp>
        <p:nvSpPr>
          <p:cNvPr id="15" name="Get Involved"/>
          <p:cNvSpPr txBox="1">
            <a:spLocks/>
          </p:cNvSpPr>
          <p:nvPr/>
        </p:nvSpPr>
        <p:spPr>
          <a:xfrm rot="325026">
            <a:off x="3063367" y="1426155"/>
            <a:ext cx="1281614" cy="656661"/>
          </a:xfrm>
          <a:prstGeom prst="rect">
            <a:avLst/>
          </a:prstGeom>
          <a:solidFill>
            <a:schemeClr val="tx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solidFill>
                  <a:schemeClr val="bg1"/>
                </a:solidFill>
                <a:latin typeface="Helvetica" pitchFamily="2" charset="0"/>
              </a:rPr>
              <a:t>LIFE</a:t>
            </a:r>
          </a:p>
        </p:txBody>
      </p:sp>
      <p:sp>
        <p:nvSpPr>
          <p:cNvPr id="2" name="Title 1"/>
          <p:cNvSpPr>
            <a:spLocks noGrp="1"/>
          </p:cNvSpPr>
          <p:nvPr>
            <p:ph type="title"/>
          </p:nvPr>
        </p:nvSpPr>
        <p:spPr>
          <a:xfrm rot="20980408">
            <a:off x="203200" y="1086221"/>
            <a:ext cx="3744466" cy="652471"/>
          </a:xfrm>
          <a:solidFill>
            <a:schemeClr val="tx1"/>
          </a:solidFill>
        </p:spPr>
        <p:txBody>
          <a:bodyPr>
            <a:normAutofit/>
          </a:bodyPr>
          <a:lstStyle/>
          <a:p>
            <a:pPr algn="ctr"/>
            <a:r>
              <a:rPr lang="en-GB" sz="3600" dirty="0">
                <a:solidFill>
                  <a:schemeClr val="bg1"/>
                </a:solidFill>
                <a:latin typeface="Helvetica" pitchFamily="2" charset="0"/>
              </a:rPr>
              <a:t>PROFESSIONAL</a:t>
            </a:r>
          </a:p>
        </p:txBody>
      </p:sp>
    </p:spTree>
    <p:extLst>
      <p:ext uri="{BB962C8B-B14F-4D97-AF65-F5344CB8AC3E}">
        <p14:creationId xmlns:p14="http://schemas.microsoft.com/office/powerpoint/2010/main" val="1593306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descr="Light Blue Background"/>
          <p:cNvSpPr txBox="1"/>
          <p:nvPr/>
        </p:nvSpPr>
        <p:spPr>
          <a:xfrm>
            <a:off x="207933" y="411376"/>
            <a:ext cx="8728133" cy="5078313"/>
          </a:xfrm>
          <a:prstGeom prst="rect">
            <a:avLst/>
          </a:prstGeom>
          <a:solidFill>
            <a:srgbClr val="93E4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pic>
        <p:nvPicPr>
          <p:cNvPr id="6" name="Picture 5" descr="Sustainable UCL Change Possibl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11414">
            <a:off x="5391857" y="5381953"/>
            <a:ext cx="3604597" cy="859470"/>
          </a:xfrm>
          <a:prstGeom prst="rect">
            <a:avLst/>
          </a:prstGeom>
        </p:spPr>
      </p:pic>
      <p:pic>
        <p:nvPicPr>
          <p:cNvPr id="7" name="Picture 6" descr="White Background&#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5102"/>
            <a:ext cx="9144000" cy="1232611"/>
          </a:xfrm>
          <a:prstGeom prst="rect">
            <a:avLst/>
          </a:prstGeom>
        </p:spPr>
      </p:pic>
      <p:sp>
        <p:nvSpPr>
          <p:cNvPr id="3" name="TextBox 2"/>
          <p:cNvSpPr txBox="1"/>
          <p:nvPr/>
        </p:nvSpPr>
        <p:spPr>
          <a:xfrm>
            <a:off x="773059" y="1536756"/>
            <a:ext cx="5657318" cy="400110"/>
          </a:xfrm>
          <a:prstGeom prst="rect">
            <a:avLst/>
          </a:prstGeom>
          <a:solidFill>
            <a:schemeClr val="tx1"/>
          </a:solidFill>
        </p:spPr>
        <p:txBody>
          <a:bodyPr wrap="none" rtlCol="0">
            <a:spAutoFit/>
          </a:bodyPr>
          <a:lstStyle/>
          <a:p>
            <a:r>
              <a:rPr lang="en-GB" sz="2000" dirty="0">
                <a:solidFill>
                  <a:schemeClr val="bg1"/>
                </a:solidFill>
                <a:latin typeface="Helvetica" pitchFamily="2" charset="0"/>
              </a:rPr>
              <a:t>www.ucl.ac.uk/sustainable/student-opportunities</a:t>
            </a:r>
          </a:p>
        </p:txBody>
      </p:sp>
      <p:pic>
        <p:nvPicPr>
          <p:cNvPr id="4" name="Picture 3" descr="Facebook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066" y="3283264"/>
            <a:ext cx="719876" cy="719876"/>
          </a:xfrm>
          <a:prstGeom prst="rect">
            <a:avLst/>
          </a:prstGeom>
        </p:spPr>
      </p:pic>
      <p:pic>
        <p:nvPicPr>
          <p:cNvPr id="8" name="Picture 7" descr="Twitter 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058" y="4126747"/>
            <a:ext cx="640694" cy="640694"/>
          </a:xfrm>
          <a:prstGeom prst="rect">
            <a:avLst/>
          </a:prstGeom>
        </p:spPr>
      </p:pic>
      <p:pic>
        <p:nvPicPr>
          <p:cNvPr id="1028" name="Picture 4" descr="Linkedin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583" y="4588965"/>
            <a:ext cx="1152833" cy="11528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stagram Logo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3059" y="2494147"/>
            <a:ext cx="719883" cy="71988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621686" y="2528014"/>
            <a:ext cx="2857898" cy="2677656"/>
          </a:xfrm>
          <a:prstGeom prst="rect">
            <a:avLst/>
          </a:prstGeom>
          <a:noFill/>
        </p:spPr>
        <p:txBody>
          <a:bodyPr wrap="square" rtlCol="0">
            <a:spAutoFit/>
          </a:bodyPr>
          <a:lstStyle/>
          <a:p>
            <a:r>
              <a:rPr lang="en-GB" sz="2400" dirty="0">
                <a:latin typeface="Helvetica" pitchFamily="2" charset="0"/>
              </a:rPr>
              <a:t>@Sustainable UCL</a:t>
            </a:r>
          </a:p>
          <a:p>
            <a:endParaRPr lang="en-GB" sz="2400" dirty="0">
              <a:latin typeface="Helvetica" pitchFamily="2" charset="0"/>
            </a:endParaRPr>
          </a:p>
          <a:p>
            <a:r>
              <a:rPr lang="en-GB" sz="2400" dirty="0">
                <a:latin typeface="Helvetica" pitchFamily="2" charset="0"/>
              </a:rPr>
              <a:t>@</a:t>
            </a:r>
            <a:r>
              <a:rPr lang="en-GB" sz="2400" dirty="0" err="1">
                <a:latin typeface="Helvetica" pitchFamily="2" charset="0"/>
              </a:rPr>
              <a:t>SustainableUCL</a:t>
            </a:r>
            <a:endParaRPr lang="en-GB" sz="2400" dirty="0">
              <a:latin typeface="Helvetica" pitchFamily="2" charset="0"/>
            </a:endParaRPr>
          </a:p>
          <a:p>
            <a:endParaRPr lang="en-GB" sz="2400" dirty="0">
              <a:latin typeface="Helvetica" pitchFamily="2" charset="0"/>
            </a:endParaRPr>
          </a:p>
          <a:p>
            <a:r>
              <a:rPr lang="en-GB" sz="2400" dirty="0">
                <a:latin typeface="Helvetica" pitchFamily="2" charset="0"/>
              </a:rPr>
              <a:t>@</a:t>
            </a:r>
            <a:r>
              <a:rPr lang="en-GB" sz="2400" dirty="0" err="1">
                <a:latin typeface="Helvetica" pitchFamily="2" charset="0"/>
              </a:rPr>
              <a:t>SustainableUCL</a:t>
            </a:r>
            <a:endParaRPr lang="en-GB" sz="2400" dirty="0">
              <a:latin typeface="Helvetica" pitchFamily="2" charset="0"/>
            </a:endParaRPr>
          </a:p>
          <a:p>
            <a:endParaRPr lang="en-GB" sz="2400" dirty="0">
              <a:latin typeface="Helvetica" pitchFamily="2" charset="0"/>
            </a:endParaRPr>
          </a:p>
          <a:p>
            <a:r>
              <a:rPr lang="en-GB" sz="2400" dirty="0">
                <a:latin typeface="Helvetica" pitchFamily="2" charset="0"/>
              </a:rPr>
              <a:t>@</a:t>
            </a:r>
            <a:r>
              <a:rPr lang="en-GB" sz="2400" dirty="0" err="1">
                <a:latin typeface="Helvetica" pitchFamily="2" charset="0"/>
              </a:rPr>
              <a:t>sustainableucl</a:t>
            </a:r>
            <a:endParaRPr lang="en-GB" sz="2400" dirty="0">
              <a:latin typeface="Helvetica" pitchFamily="2" charset="0"/>
            </a:endParaRPr>
          </a:p>
        </p:txBody>
      </p:sp>
      <p:sp>
        <p:nvSpPr>
          <p:cNvPr id="2" name="TextBox 1"/>
          <p:cNvSpPr txBox="1"/>
          <p:nvPr/>
        </p:nvSpPr>
        <p:spPr>
          <a:xfrm rot="348606">
            <a:off x="5418129" y="2793939"/>
            <a:ext cx="2579391" cy="1569660"/>
          </a:xfrm>
          <a:prstGeom prst="rect">
            <a:avLst/>
          </a:prstGeom>
          <a:solidFill>
            <a:schemeClr val="tx1"/>
          </a:solidFill>
        </p:spPr>
        <p:txBody>
          <a:bodyPr wrap="square" rtlCol="0">
            <a:spAutoFit/>
          </a:bodyPr>
          <a:lstStyle/>
          <a:p>
            <a:pPr algn="ctr"/>
            <a:r>
              <a:rPr lang="en-GB" sz="3200" dirty="0">
                <a:solidFill>
                  <a:schemeClr val="bg1"/>
                </a:solidFill>
                <a:latin typeface="Helvetica" pitchFamily="2" charset="0"/>
              </a:rPr>
              <a:t>Or join our department’s Green Team!</a:t>
            </a:r>
          </a:p>
        </p:txBody>
      </p:sp>
      <p:sp>
        <p:nvSpPr>
          <p:cNvPr id="5" name="Title 4"/>
          <p:cNvSpPr>
            <a:spLocks noGrp="1"/>
          </p:cNvSpPr>
          <p:nvPr>
            <p:ph type="title"/>
          </p:nvPr>
        </p:nvSpPr>
        <p:spPr>
          <a:xfrm rot="21183318">
            <a:off x="207933" y="754181"/>
            <a:ext cx="4121180" cy="742383"/>
          </a:xfrm>
          <a:solidFill>
            <a:schemeClr val="tx1"/>
          </a:solidFill>
        </p:spPr>
        <p:txBody>
          <a:bodyPr>
            <a:normAutofit/>
          </a:bodyPr>
          <a:lstStyle/>
          <a:p>
            <a:pPr algn="ctr"/>
            <a:r>
              <a:rPr lang="en-GB" sz="3600" dirty="0">
                <a:solidFill>
                  <a:schemeClr val="bg1"/>
                </a:solidFill>
                <a:latin typeface="Helvetica" pitchFamily="2" charset="0"/>
              </a:rPr>
              <a:t>FIND OUT MORE!</a:t>
            </a:r>
          </a:p>
        </p:txBody>
      </p:sp>
    </p:spTree>
    <p:extLst>
      <p:ext uri="{BB962C8B-B14F-4D97-AF65-F5344CB8AC3E}">
        <p14:creationId xmlns:p14="http://schemas.microsoft.com/office/powerpoint/2010/main" val="3547882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descr="Green Background&#10;"/>
          <p:cNvSpPr txBox="1"/>
          <p:nvPr/>
        </p:nvSpPr>
        <p:spPr>
          <a:xfrm>
            <a:off x="268538" y="1300468"/>
            <a:ext cx="8570661" cy="5078313"/>
          </a:xfrm>
          <a:prstGeom prst="rect">
            <a:avLst/>
          </a:prstGeom>
          <a:solidFill>
            <a:srgbClr val="B5FF00"/>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6" name="TextBox 5" descr="White Background&#10;"/>
          <p:cNvSpPr txBox="1"/>
          <p:nvPr/>
        </p:nvSpPr>
        <p:spPr>
          <a:xfrm>
            <a:off x="268537" y="512562"/>
            <a:ext cx="8570661" cy="5078313"/>
          </a:xfrm>
          <a:prstGeom prst="rect">
            <a:avLst/>
          </a:prstGeom>
          <a:solidFill>
            <a:srgbClr val="B5FF00"/>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pic>
        <p:nvPicPr>
          <p:cNvPr id="11" name="Picture 10" descr="White Background&#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807"/>
            <a:ext cx="9144000" cy="1232611"/>
          </a:xfrm>
          <a:prstGeom prst="rect">
            <a:avLst/>
          </a:prstGeom>
        </p:spPr>
      </p:pic>
      <p:pic>
        <p:nvPicPr>
          <p:cNvPr id="12" name="Picture 11" descr="Sustainable UCL Change Possibl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62966">
            <a:off x="5391857" y="5778420"/>
            <a:ext cx="3604597" cy="859470"/>
          </a:xfrm>
          <a:prstGeom prst="rect">
            <a:avLst/>
          </a:prstGeom>
        </p:spPr>
      </p:pic>
      <p:sp>
        <p:nvSpPr>
          <p:cNvPr id="3" name="TextBox 2"/>
          <p:cNvSpPr txBox="1"/>
          <p:nvPr/>
        </p:nvSpPr>
        <p:spPr>
          <a:xfrm>
            <a:off x="1100440" y="2175112"/>
            <a:ext cx="6906856" cy="4062651"/>
          </a:xfrm>
          <a:prstGeom prst="rect">
            <a:avLst/>
          </a:prstGeom>
          <a:noFill/>
        </p:spPr>
        <p:txBody>
          <a:bodyPr wrap="square" rtlCol="0">
            <a:spAutoFit/>
          </a:bodyPr>
          <a:lstStyle/>
          <a:p>
            <a:pPr algn="ctr">
              <a:lnSpc>
                <a:spcPct val="150000"/>
              </a:lnSpc>
            </a:pPr>
            <a:r>
              <a:rPr lang="en-GB" sz="4400" dirty="0">
                <a:latin typeface="Helvetica" pitchFamily="2" charset="0"/>
              </a:rPr>
              <a:t>What is the best example of sustainability that you have seen? </a:t>
            </a:r>
          </a:p>
          <a:p>
            <a:pPr marL="285750" indent="-285750">
              <a:lnSpc>
                <a:spcPct val="150000"/>
              </a:lnSpc>
              <a:buFont typeface="Arial" panose="020B0604020202020204" pitchFamily="34" charset="0"/>
              <a:buChar char="•"/>
            </a:pPr>
            <a:endParaRPr lang="en-GB" sz="2800" dirty="0">
              <a:latin typeface="Helvetica" pitchFamily="2" charset="0"/>
            </a:endParaRPr>
          </a:p>
          <a:p>
            <a:pPr marL="285750" indent="-285750">
              <a:buFont typeface="Arial" panose="020B0604020202020204" pitchFamily="34" charset="0"/>
              <a:buChar char="•"/>
            </a:pPr>
            <a:endParaRPr lang="en-GB" dirty="0"/>
          </a:p>
        </p:txBody>
      </p:sp>
      <p:sp>
        <p:nvSpPr>
          <p:cNvPr id="8" name="Question"/>
          <p:cNvSpPr>
            <a:spLocks noGrp="1"/>
          </p:cNvSpPr>
          <p:nvPr>
            <p:ph type="title"/>
          </p:nvPr>
        </p:nvSpPr>
        <p:spPr>
          <a:xfrm rot="20757250">
            <a:off x="117977" y="833667"/>
            <a:ext cx="2876876" cy="700079"/>
          </a:xfrm>
          <a:solidFill>
            <a:schemeClr val="tx1"/>
          </a:solidFill>
        </p:spPr>
        <p:txBody>
          <a:bodyPr>
            <a:normAutofit fontScale="90000"/>
          </a:bodyPr>
          <a:lstStyle/>
          <a:p>
            <a:pPr algn="ctr"/>
            <a:r>
              <a:rPr lang="en-GB" dirty="0">
                <a:solidFill>
                  <a:schemeClr val="bg1"/>
                </a:solidFill>
                <a:latin typeface="Helvetica" pitchFamily="2" charset="0"/>
              </a:rPr>
              <a:t>QUESTION</a:t>
            </a:r>
          </a:p>
        </p:txBody>
      </p:sp>
    </p:spTree>
    <p:extLst>
      <p:ext uri="{BB962C8B-B14F-4D97-AF65-F5344CB8AC3E}">
        <p14:creationId xmlns:p14="http://schemas.microsoft.com/office/powerpoint/2010/main" val="1628632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descr="Green Backgrond&#10;"/>
          <p:cNvSpPr txBox="1"/>
          <p:nvPr/>
        </p:nvSpPr>
        <p:spPr>
          <a:xfrm>
            <a:off x="268538" y="1300468"/>
            <a:ext cx="8570661" cy="5078313"/>
          </a:xfrm>
          <a:prstGeom prst="rect">
            <a:avLst/>
          </a:prstGeom>
          <a:solidFill>
            <a:srgbClr val="B5FF00"/>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6" name="TextBox 5" descr="White Background&#10;"/>
          <p:cNvSpPr txBox="1"/>
          <p:nvPr/>
        </p:nvSpPr>
        <p:spPr>
          <a:xfrm>
            <a:off x="268539" y="471163"/>
            <a:ext cx="8570661" cy="5078313"/>
          </a:xfrm>
          <a:prstGeom prst="rect">
            <a:avLst/>
          </a:prstGeom>
          <a:solidFill>
            <a:srgbClr val="B5FF00"/>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pic>
        <p:nvPicPr>
          <p:cNvPr id="11" name="Picture 10" descr="White Background&#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807"/>
            <a:ext cx="9144000" cy="1232611"/>
          </a:xfrm>
          <a:prstGeom prst="rect">
            <a:avLst/>
          </a:prstGeom>
        </p:spPr>
      </p:pic>
      <p:pic>
        <p:nvPicPr>
          <p:cNvPr id="12" name="Picture 11" descr="Sustainable UCL Change Possible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2966">
            <a:off x="5391857" y="5778420"/>
            <a:ext cx="3604597" cy="859470"/>
          </a:xfrm>
          <a:prstGeom prst="rect">
            <a:avLst/>
          </a:prstGeom>
        </p:spPr>
      </p:pic>
      <p:pic>
        <p:nvPicPr>
          <p:cNvPr id="3" name="7r8Yru6STuI" descr="YouTube Video&#10;"/>
          <p:cNvPicPr>
            <a:picLocks noRot="1" noChangeAspect="1"/>
          </p:cNvPicPr>
          <p:nvPr>
            <a:videoFile r:link="rId1"/>
          </p:nvPr>
        </p:nvPicPr>
        <p:blipFill>
          <a:blip r:embed="rId6"/>
          <a:stretch>
            <a:fillRect/>
          </a:stretch>
        </p:blipFill>
        <p:spPr>
          <a:xfrm>
            <a:off x="1631486" y="2238000"/>
            <a:ext cx="5881028" cy="3308078"/>
          </a:xfrm>
          <a:prstGeom prst="rect">
            <a:avLst/>
          </a:prstGeom>
        </p:spPr>
      </p:pic>
      <p:sp>
        <p:nvSpPr>
          <p:cNvPr id="14" name="Sustainability at UCL"/>
          <p:cNvSpPr>
            <a:spLocks noGrp="1"/>
          </p:cNvSpPr>
          <p:nvPr>
            <p:ph type="title"/>
          </p:nvPr>
        </p:nvSpPr>
        <p:spPr>
          <a:xfrm rot="21230266">
            <a:off x="237324" y="804618"/>
            <a:ext cx="4966466" cy="700079"/>
          </a:xfrm>
          <a:solidFill>
            <a:schemeClr val="tx1"/>
          </a:solidFill>
        </p:spPr>
        <p:txBody>
          <a:bodyPr>
            <a:normAutofit fontScale="90000"/>
          </a:bodyPr>
          <a:lstStyle/>
          <a:p>
            <a:pPr algn="ctr"/>
            <a:r>
              <a:rPr lang="en-GB" dirty="0">
                <a:solidFill>
                  <a:schemeClr val="bg1"/>
                </a:solidFill>
                <a:latin typeface="Helvetica" pitchFamily="2" charset="0"/>
              </a:rPr>
              <a:t>Sustainability at UCL</a:t>
            </a:r>
          </a:p>
        </p:txBody>
      </p:sp>
    </p:spTree>
    <p:extLst>
      <p:ext uri="{BB962C8B-B14F-4D97-AF65-F5344CB8AC3E}">
        <p14:creationId xmlns:p14="http://schemas.microsoft.com/office/powerpoint/2010/main" val="2387111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descr="Green Background&#10;"/>
          <p:cNvSpPr txBox="1"/>
          <p:nvPr/>
        </p:nvSpPr>
        <p:spPr>
          <a:xfrm>
            <a:off x="212665" y="1184128"/>
            <a:ext cx="8728133" cy="5078313"/>
          </a:xfrm>
          <a:prstGeom prst="rect">
            <a:avLst/>
          </a:prstGeom>
          <a:solidFill>
            <a:srgbClr val="B5FF00"/>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4" name="TextBox 3" descr="White Background&#10;"/>
          <p:cNvSpPr txBox="1"/>
          <p:nvPr/>
        </p:nvSpPr>
        <p:spPr>
          <a:xfrm>
            <a:off x="212665" y="195311"/>
            <a:ext cx="8728133" cy="5078313"/>
          </a:xfrm>
          <a:prstGeom prst="rect">
            <a:avLst/>
          </a:prstGeom>
          <a:solidFill>
            <a:srgbClr val="B5FF00"/>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10" name="TextBox 31">
            <a:extLst>
              <a:ext uri="{FF2B5EF4-FFF2-40B4-BE49-F238E27FC236}">
                <a16:creationId xmlns:a16="http://schemas.microsoft.com/office/drawing/2014/main" id="{47FE24C9-0B6A-44FE-A20B-0C8AE3A89A32}"/>
              </a:ext>
            </a:extLst>
          </p:cNvPr>
          <p:cNvSpPr txBox="1">
            <a:spLocks noChangeArrowheads="1"/>
          </p:cNvSpPr>
          <p:nvPr/>
        </p:nvSpPr>
        <p:spPr bwMode="auto">
          <a:xfrm>
            <a:off x="491115" y="1757246"/>
            <a:ext cx="8161770" cy="466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457200" indent="-457200">
              <a:spcBef>
                <a:spcPts val="225"/>
              </a:spcBef>
              <a:spcAft>
                <a:spcPts val="225"/>
              </a:spcAft>
              <a:buFont typeface="Arial" panose="020B0604020202020204" pitchFamily="34" charset="0"/>
              <a:buChar char="•"/>
            </a:pPr>
            <a:r>
              <a:rPr lang="en-GB" sz="3200" dirty="0">
                <a:latin typeface="Helvetica" pitchFamily="2" charset="0"/>
                <a:ea typeface="Malgun Gothic" panose="020B0503020000020004" pitchFamily="34" charset="-127"/>
                <a:cs typeface="Miriam" panose="020B0502050101010101" pitchFamily="34" charset="-79"/>
              </a:rPr>
              <a:t>UCL has the highest score in the University Carbon League Table out of 519 institutions.</a:t>
            </a:r>
          </a:p>
          <a:p>
            <a:pPr marL="457200" indent="-457200">
              <a:spcBef>
                <a:spcPts val="225"/>
              </a:spcBef>
              <a:spcAft>
                <a:spcPts val="225"/>
              </a:spcAft>
              <a:buFont typeface="Arial" panose="020B0604020202020204" pitchFamily="34" charset="0"/>
              <a:buChar char="•"/>
            </a:pPr>
            <a:r>
              <a:rPr lang="en-GB" sz="3200" dirty="0">
                <a:latin typeface="Helvetica" pitchFamily="2" charset="0"/>
                <a:ea typeface="Malgun Gothic" panose="020B0503020000020004" pitchFamily="34" charset="-127"/>
                <a:cs typeface="Miriam" panose="020B0502050101010101" pitchFamily="34" charset="-79"/>
              </a:rPr>
              <a:t>UCL has risen from 89</a:t>
            </a:r>
            <a:r>
              <a:rPr lang="en-GB" sz="3200" baseline="30000" dirty="0">
                <a:latin typeface="Helvetica" pitchFamily="2" charset="0"/>
                <a:ea typeface="Malgun Gothic" panose="020B0503020000020004" pitchFamily="34" charset="-127"/>
                <a:cs typeface="Miriam" panose="020B0502050101010101" pitchFamily="34" charset="-79"/>
              </a:rPr>
              <a:t>th</a:t>
            </a:r>
            <a:r>
              <a:rPr lang="en-GB" sz="3200" dirty="0">
                <a:latin typeface="Helvetica" pitchFamily="2" charset="0"/>
                <a:ea typeface="Malgun Gothic" panose="020B0503020000020004" pitchFamily="34" charset="-127"/>
                <a:cs typeface="Miriam" panose="020B0502050101010101" pitchFamily="34" charset="-79"/>
              </a:rPr>
              <a:t> – 18</a:t>
            </a:r>
            <a:r>
              <a:rPr lang="en-GB" sz="3200" baseline="30000" dirty="0">
                <a:latin typeface="Helvetica" pitchFamily="2" charset="0"/>
                <a:ea typeface="Malgun Gothic" panose="020B0503020000020004" pitchFamily="34" charset="-127"/>
                <a:cs typeface="Miriam" panose="020B0502050101010101" pitchFamily="34" charset="-79"/>
              </a:rPr>
              <a:t>th</a:t>
            </a:r>
            <a:r>
              <a:rPr lang="en-GB" sz="3200" dirty="0">
                <a:latin typeface="Helvetica" pitchFamily="2" charset="0"/>
                <a:ea typeface="Malgun Gothic" panose="020B0503020000020004" pitchFamily="34" charset="-127"/>
                <a:cs typeface="Miriam" panose="020B0502050101010101" pitchFamily="34" charset="-79"/>
              </a:rPr>
              <a:t> in the University Green League (4</a:t>
            </a:r>
            <a:r>
              <a:rPr lang="en-GB" sz="3200" baseline="30000" dirty="0">
                <a:latin typeface="Helvetica" pitchFamily="2" charset="0"/>
                <a:ea typeface="Malgun Gothic" panose="020B0503020000020004" pitchFamily="34" charset="-127"/>
                <a:cs typeface="Miriam" panose="020B0502050101010101" pitchFamily="34" charset="-79"/>
              </a:rPr>
              <a:t>th</a:t>
            </a:r>
            <a:r>
              <a:rPr lang="en-GB" sz="3200" dirty="0">
                <a:latin typeface="Helvetica" pitchFamily="2" charset="0"/>
                <a:ea typeface="Malgun Gothic" panose="020B0503020000020004" pitchFamily="34" charset="-127"/>
                <a:cs typeface="Miriam" panose="020B0502050101010101" pitchFamily="34" charset="-79"/>
              </a:rPr>
              <a:t> in Russel Group) </a:t>
            </a:r>
          </a:p>
          <a:p>
            <a:pPr marL="457200" indent="-457200">
              <a:spcBef>
                <a:spcPts val="225"/>
              </a:spcBef>
              <a:spcAft>
                <a:spcPts val="225"/>
              </a:spcAft>
              <a:buFont typeface="Arial" panose="020B0604020202020204" pitchFamily="34" charset="0"/>
              <a:buChar char="•"/>
            </a:pPr>
            <a:r>
              <a:rPr lang="en-GB" sz="3200" dirty="0">
                <a:latin typeface="Helvetica" pitchFamily="2" charset="0"/>
                <a:ea typeface="Malgun Gothic" panose="020B0503020000020004" pitchFamily="34" charset="-127"/>
                <a:cs typeface="Miriam" panose="020B0502050101010101" pitchFamily="34" charset="-79"/>
              </a:rPr>
              <a:t>1</a:t>
            </a:r>
            <a:r>
              <a:rPr lang="en-GB" sz="3200" baseline="30000" dirty="0">
                <a:latin typeface="Helvetica" pitchFamily="2" charset="0"/>
                <a:ea typeface="Malgun Gothic" panose="020B0503020000020004" pitchFamily="34" charset="-127"/>
                <a:cs typeface="Miriam" panose="020B0502050101010101" pitchFamily="34" charset="-79"/>
              </a:rPr>
              <a:t>st</a:t>
            </a:r>
            <a:r>
              <a:rPr lang="en-GB" sz="3200" dirty="0">
                <a:latin typeface="Helvetica" pitchFamily="2" charset="0"/>
                <a:ea typeface="Malgun Gothic" panose="020B0503020000020004" pitchFamily="34" charset="-127"/>
                <a:cs typeface="Miriam" panose="020B0502050101010101" pitchFamily="34" charset="-79"/>
              </a:rPr>
              <a:t> University to issue a Sustainability Bond</a:t>
            </a:r>
          </a:p>
          <a:p>
            <a:pPr>
              <a:spcBef>
                <a:spcPts val="225"/>
              </a:spcBef>
              <a:spcAft>
                <a:spcPts val="225"/>
              </a:spcAft>
            </a:pPr>
            <a:endParaRPr lang="en-GB" sz="1400" b="1" dirty="0">
              <a:latin typeface="Helvetica" pitchFamily="2" charset="0"/>
              <a:ea typeface="Malgun Gothic" panose="020B0503020000020004" pitchFamily="34" charset="-127"/>
              <a:cs typeface="Miriam" panose="020B0502050101010101" pitchFamily="34" charset="-79"/>
            </a:endParaRPr>
          </a:p>
          <a:p>
            <a:pPr>
              <a:spcBef>
                <a:spcPts val="225"/>
              </a:spcBef>
              <a:spcAft>
                <a:spcPts val="225"/>
              </a:spcAft>
            </a:pPr>
            <a:endParaRPr lang="en-GB" sz="1400" dirty="0">
              <a:latin typeface="Helvetica" pitchFamily="2" charset="0"/>
              <a:ea typeface="Malgun Gothic" panose="020B0503020000020004" pitchFamily="34" charset="-127"/>
              <a:cs typeface="Miriam" panose="020B0502050101010101" pitchFamily="34" charset="-79"/>
            </a:endParaRPr>
          </a:p>
        </p:txBody>
      </p:sp>
      <p:pic>
        <p:nvPicPr>
          <p:cNvPr id="12" name="Picture 11" descr="White Background&#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5734"/>
            <a:ext cx="9144000" cy="1232611"/>
          </a:xfrm>
          <a:prstGeom prst="rect">
            <a:avLst/>
          </a:prstGeom>
        </p:spPr>
      </p:pic>
      <p:pic>
        <p:nvPicPr>
          <p:cNvPr id="11" name="Picture 10" descr="Sustainable UCL Change Possible Logo">
            <a:extLst>
              <a:ext uri="{FF2B5EF4-FFF2-40B4-BE49-F238E27FC236}">
                <a16:creationId xmlns:a16="http://schemas.microsoft.com/office/drawing/2014/main" id="{91728AE3-ED50-459D-8A6E-6BC06CA11D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62966">
            <a:off x="5391857" y="5778420"/>
            <a:ext cx="3604597" cy="859470"/>
          </a:xfrm>
          <a:prstGeom prst="rect">
            <a:avLst/>
          </a:prstGeom>
        </p:spPr>
      </p:pic>
      <p:sp>
        <p:nvSpPr>
          <p:cNvPr id="2" name="Story so Far"/>
          <p:cNvSpPr>
            <a:spLocks noGrp="1"/>
          </p:cNvSpPr>
          <p:nvPr>
            <p:ph type="ctrTitle"/>
          </p:nvPr>
        </p:nvSpPr>
        <p:spPr>
          <a:xfrm rot="21001024">
            <a:off x="71312" y="652412"/>
            <a:ext cx="4386262" cy="714227"/>
          </a:xfrm>
          <a:solidFill>
            <a:schemeClr val="tx1"/>
          </a:solidFill>
        </p:spPr>
        <p:txBody>
          <a:bodyPr>
            <a:normAutofit/>
          </a:bodyPr>
          <a:lstStyle/>
          <a:p>
            <a:r>
              <a:rPr lang="en-GB" sz="4400" dirty="0">
                <a:solidFill>
                  <a:schemeClr val="bg1"/>
                </a:solidFill>
                <a:latin typeface="Helvetica" pitchFamily="2" charset="0"/>
              </a:rPr>
              <a:t>STORY SO FAR</a:t>
            </a:r>
          </a:p>
        </p:txBody>
      </p:sp>
    </p:spTree>
    <p:extLst>
      <p:ext uri="{BB962C8B-B14F-4D97-AF65-F5344CB8AC3E}">
        <p14:creationId xmlns:p14="http://schemas.microsoft.com/office/powerpoint/2010/main" val="2985476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descr="Blue Background&#10;"/>
          <p:cNvSpPr txBox="1"/>
          <p:nvPr/>
        </p:nvSpPr>
        <p:spPr>
          <a:xfrm>
            <a:off x="268539" y="1279645"/>
            <a:ext cx="8728133" cy="5078313"/>
          </a:xfrm>
          <a:prstGeom prst="rect">
            <a:avLst/>
          </a:prstGeom>
          <a:solidFill>
            <a:srgbClr val="93E4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9" name="TextBox 8" descr="White Background&#10;"/>
          <p:cNvSpPr txBox="1"/>
          <p:nvPr/>
        </p:nvSpPr>
        <p:spPr>
          <a:xfrm>
            <a:off x="268539" y="350853"/>
            <a:ext cx="8728133" cy="5078313"/>
          </a:xfrm>
          <a:prstGeom prst="rect">
            <a:avLst/>
          </a:prstGeom>
          <a:solidFill>
            <a:srgbClr val="93E4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pic>
        <p:nvPicPr>
          <p:cNvPr id="7" name="Picture 6" descr="White Background&#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5102"/>
            <a:ext cx="9144000" cy="1232611"/>
          </a:xfrm>
          <a:prstGeom prst="rect">
            <a:avLst/>
          </a:prstGeom>
        </p:spPr>
      </p:pic>
      <p:pic>
        <p:nvPicPr>
          <p:cNvPr id="1026" name="Picture 2" descr="Image of UCL's six headline commitments: 1. Every student will have the opportunity to study and be involved in sustainability by 2024&#10;2. We will increase our sustainability research with an increased focus on the Sustainable Development Goals&#10;3. Our buildings will be net zero carbon by 2024 and by 2030 our institution will be net zero carbon&#10;4. Be a single-use plastic-free campus&#10;5. Reduce waste per person by 20%&#10;6. We’ve committed that by 2024, we will have created 10,000m2 extra biodiverse space - increasing wellbeing and reducing the impacts of pollution&#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127" y="228595"/>
            <a:ext cx="5661473" cy="56614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ustainable UCL Change Possible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2966">
            <a:off x="5391857" y="5778420"/>
            <a:ext cx="3604597" cy="859470"/>
          </a:xfrm>
          <a:prstGeom prst="rect">
            <a:avLst/>
          </a:prstGeom>
        </p:spPr>
      </p:pic>
      <p:sp>
        <p:nvSpPr>
          <p:cNvPr id="2" name="Our Headline Commitments"/>
          <p:cNvSpPr>
            <a:spLocks noGrp="1"/>
          </p:cNvSpPr>
          <p:nvPr>
            <p:ph type="title"/>
          </p:nvPr>
        </p:nvSpPr>
        <p:spPr>
          <a:xfrm rot="21374614">
            <a:off x="577420" y="257668"/>
            <a:ext cx="2955107" cy="453617"/>
          </a:xfrm>
          <a:solidFill>
            <a:schemeClr val="tx1"/>
          </a:solidFill>
        </p:spPr>
        <p:txBody>
          <a:bodyPr>
            <a:noAutofit/>
          </a:bodyPr>
          <a:lstStyle/>
          <a:p>
            <a:pPr algn="ctr"/>
            <a:r>
              <a:rPr lang="en-GB" sz="2800" dirty="0">
                <a:solidFill>
                  <a:schemeClr val="bg1"/>
                </a:solidFill>
                <a:latin typeface="Helvetica" pitchFamily="2" charset="0"/>
              </a:rPr>
              <a:t>OUR HEADLINE</a:t>
            </a:r>
          </a:p>
        </p:txBody>
      </p:sp>
    </p:spTree>
    <p:extLst>
      <p:ext uri="{BB962C8B-B14F-4D97-AF65-F5344CB8AC3E}">
        <p14:creationId xmlns:p14="http://schemas.microsoft.com/office/powerpoint/2010/main" val="1598635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descr="Blue Background&#10;"/>
          <p:cNvSpPr txBox="1"/>
          <p:nvPr/>
        </p:nvSpPr>
        <p:spPr>
          <a:xfrm>
            <a:off x="268539" y="1279645"/>
            <a:ext cx="8728133" cy="5078313"/>
          </a:xfrm>
          <a:prstGeom prst="rect">
            <a:avLst/>
          </a:prstGeom>
          <a:solidFill>
            <a:srgbClr val="93E4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9" name="TextBox 8" descr="White Background&#10;"/>
          <p:cNvSpPr txBox="1"/>
          <p:nvPr/>
        </p:nvSpPr>
        <p:spPr>
          <a:xfrm>
            <a:off x="268539" y="-47353"/>
            <a:ext cx="8728133" cy="5078313"/>
          </a:xfrm>
          <a:prstGeom prst="rect">
            <a:avLst/>
          </a:prstGeom>
          <a:solidFill>
            <a:srgbClr val="93E4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pic>
        <p:nvPicPr>
          <p:cNvPr id="7" name="Picture 6" descr="White Background&#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5102"/>
            <a:ext cx="9144000" cy="1232611"/>
          </a:xfrm>
          <a:prstGeom prst="rect">
            <a:avLst/>
          </a:prstGeom>
        </p:spPr>
      </p:pic>
      <p:pic>
        <p:nvPicPr>
          <p:cNvPr id="11" name="Picture 10" descr="Sustainable UCL Change Possibl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62966">
            <a:off x="5528887" y="5776206"/>
            <a:ext cx="3604597" cy="859470"/>
          </a:xfrm>
          <a:prstGeom prst="rect">
            <a:avLst/>
          </a:prstGeom>
        </p:spPr>
      </p:pic>
      <p:sp>
        <p:nvSpPr>
          <p:cNvPr id="13" name="Rectangle 12"/>
          <p:cNvSpPr/>
          <p:nvPr/>
        </p:nvSpPr>
        <p:spPr>
          <a:xfrm rot="21333233">
            <a:off x="2265859" y="1200182"/>
            <a:ext cx="5451557" cy="646331"/>
          </a:xfrm>
          <a:prstGeom prst="rect">
            <a:avLst/>
          </a:prstGeom>
          <a:solidFill>
            <a:schemeClr val="tx1"/>
          </a:solidFill>
        </p:spPr>
        <p:txBody>
          <a:bodyPr wrap="none">
            <a:spAutoFit/>
          </a:bodyPr>
          <a:lstStyle/>
          <a:p>
            <a:r>
              <a:rPr lang="en-GB" sz="3600" dirty="0">
                <a:solidFill>
                  <a:schemeClr val="bg1"/>
                </a:solidFill>
                <a:latin typeface="Helvetica" panose="020B0604020202020204" pitchFamily="34" charset="0"/>
                <a:cs typeface="Helvetica" panose="020B0604020202020204" pitchFamily="34" charset="0"/>
              </a:rPr>
              <a:t>A STRATEGY, 2019-2024</a:t>
            </a:r>
          </a:p>
        </p:txBody>
      </p:sp>
      <p:pic>
        <p:nvPicPr>
          <p:cNvPr id="16" name="Picture 15" descr="Positive Climate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09537">
            <a:off x="5046833" y="2480131"/>
            <a:ext cx="3438274" cy="2158585"/>
          </a:xfrm>
          <a:prstGeom prst="rect">
            <a:avLst/>
          </a:prstGeom>
        </p:spPr>
      </p:pic>
      <p:pic>
        <p:nvPicPr>
          <p:cNvPr id="17" name="Picture 16" descr="The Loop 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7155" y="4450469"/>
            <a:ext cx="3617844" cy="2271321"/>
          </a:xfrm>
          <a:prstGeom prst="rect">
            <a:avLst/>
          </a:prstGeom>
        </p:spPr>
      </p:pic>
      <p:pic>
        <p:nvPicPr>
          <p:cNvPr id="18" name="Picture 17" descr="Wild Bloomsbury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319484">
            <a:off x="245696" y="2246041"/>
            <a:ext cx="3511294" cy="2204428"/>
          </a:xfrm>
          <a:prstGeom prst="rect">
            <a:avLst/>
          </a:prstGeom>
        </p:spPr>
      </p:pic>
      <p:sp>
        <p:nvSpPr>
          <p:cNvPr id="2" name="Sustainable UCL Strategy"/>
          <p:cNvSpPr>
            <a:spLocks noGrp="1"/>
          </p:cNvSpPr>
          <p:nvPr>
            <p:ph type="title"/>
          </p:nvPr>
        </p:nvSpPr>
        <p:spPr>
          <a:xfrm>
            <a:off x="25307" y="677487"/>
            <a:ext cx="4429125" cy="624722"/>
          </a:xfrm>
          <a:solidFill>
            <a:schemeClr val="tx1"/>
          </a:solidFill>
        </p:spPr>
        <p:txBody>
          <a:bodyPr>
            <a:normAutofit/>
          </a:bodyPr>
          <a:lstStyle/>
          <a:p>
            <a:pPr algn="ctr"/>
            <a:r>
              <a:rPr lang="en-GB" sz="3600" dirty="0">
                <a:solidFill>
                  <a:schemeClr val="bg1"/>
                </a:solidFill>
                <a:latin typeface="Helvetica" pitchFamily="2" charset="0"/>
              </a:rPr>
              <a:t>SUSTAINABLE UCL</a:t>
            </a:r>
          </a:p>
        </p:txBody>
      </p:sp>
    </p:spTree>
    <p:extLst>
      <p:ext uri="{BB962C8B-B14F-4D97-AF65-F5344CB8AC3E}">
        <p14:creationId xmlns:p14="http://schemas.microsoft.com/office/powerpoint/2010/main" val="1400163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descr="Dark Blue Background&#10;"/>
          <p:cNvSpPr txBox="1"/>
          <p:nvPr/>
        </p:nvSpPr>
        <p:spPr>
          <a:xfrm>
            <a:off x="207933" y="1219804"/>
            <a:ext cx="8728133" cy="5078313"/>
          </a:xfrm>
          <a:prstGeom prst="rect">
            <a:avLst/>
          </a:prstGeom>
          <a:solidFill>
            <a:srgbClr val="00A2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11" name="TextBox 10" descr="White Background&#10;"/>
          <p:cNvSpPr txBox="1"/>
          <p:nvPr/>
        </p:nvSpPr>
        <p:spPr>
          <a:xfrm>
            <a:off x="212666" y="316020"/>
            <a:ext cx="8728133" cy="5078313"/>
          </a:xfrm>
          <a:prstGeom prst="rect">
            <a:avLst/>
          </a:prstGeom>
          <a:solidFill>
            <a:srgbClr val="00A2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4" name="TextBox 3"/>
          <p:cNvSpPr txBox="1"/>
          <p:nvPr/>
        </p:nvSpPr>
        <p:spPr>
          <a:xfrm>
            <a:off x="678006" y="2432261"/>
            <a:ext cx="7787986" cy="3539430"/>
          </a:xfrm>
          <a:prstGeom prst="rect">
            <a:avLst/>
          </a:prstGeom>
          <a:noFill/>
        </p:spPr>
        <p:txBody>
          <a:bodyPr wrap="square" rtlCol="0">
            <a:spAutoFit/>
          </a:bodyPr>
          <a:lstStyle/>
          <a:p>
            <a:pPr marL="457200" indent="-457200">
              <a:buFont typeface="Arial" panose="020B0604020202020204" pitchFamily="34" charset="0"/>
              <a:buChar char="•"/>
              <a:defRPr/>
            </a:pPr>
            <a:r>
              <a:rPr lang="en-US" sz="3200" dirty="0">
                <a:latin typeface="Helvetica" pitchFamily="2" charset="0"/>
              </a:rPr>
              <a:t>Please insert any sustainability work happening at the department:</a:t>
            </a:r>
          </a:p>
          <a:p>
            <a:pPr marL="914400" lvl="1" indent="-457200">
              <a:buFont typeface="Arial" panose="020B0604020202020204" pitchFamily="34" charset="0"/>
              <a:buChar char="•"/>
              <a:defRPr/>
            </a:pPr>
            <a:r>
              <a:rPr lang="en-US" sz="3200" dirty="0">
                <a:latin typeface="Helvetica" pitchFamily="2" charset="0"/>
              </a:rPr>
              <a:t>Academic Research</a:t>
            </a:r>
          </a:p>
          <a:p>
            <a:pPr marL="914400" lvl="1" indent="-457200">
              <a:buFont typeface="Arial" panose="020B0604020202020204" pitchFamily="34" charset="0"/>
              <a:buChar char="•"/>
              <a:defRPr/>
            </a:pPr>
            <a:r>
              <a:rPr lang="en-US" sz="3200" dirty="0">
                <a:latin typeface="Helvetica" pitchFamily="2" charset="0"/>
              </a:rPr>
              <a:t>Student initiatives</a:t>
            </a:r>
          </a:p>
          <a:p>
            <a:pPr marL="914400" lvl="1" indent="-457200">
              <a:buFont typeface="Arial" panose="020B0604020202020204" pitchFamily="34" charset="0"/>
              <a:buChar char="•"/>
              <a:defRPr/>
            </a:pPr>
            <a:r>
              <a:rPr lang="en-US" sz="3200" dirty="0">
                <a:latin typeface="Helvetica" pitchFamily="2" charset="0"/>
              </a:rPr>
              <a:t>Green Impact Teams</a:t>
            </a:r>
          </a:p>
          <a:p>
            <a:pPr marL="914400" lvl="1" indent="-457200">
              <a:buFont typeface="Arial" panose="020B0604020202020204" pitchFamily="34" charset="0"/>
              <a:buChar char="•"/>
              <a:defRPr/>
            </a:pPr>
            <a:r>
              <a:rPr lang="en-US" sz="3200" dirty="0">
                <a:latin typeface="Helvetica" pitchFamily="2" charset="0"/>
              </a:rPr>
              <a:t>See the following slides for examples</a:t>
            </a:r>
          </a:p>
          <a:p>
            <a:pPr marL="457200" indent="-457200">
              <a:buFont typeface="Arial" panose="020B0604020202020204" pitchFamily="34" charset="0"/>
              <a:buChar char="•"/>
            </a:pPr>
            <a:endParaRPr lang="en-GB" sz="3200" dirty="0">
              <a:latin typeface="Helvetica" pitchFamily="2" charset="0"/>
              <a:ea typeface="Malgun Gothic" panose="020B0503020000020004" pitchFamily="34" charset="-127"/>
              <a:cs typeface="Miriam" panose="020B0502050101010101" pitchFamily="34" charset="-79"/>
            </a:endParaRPr>
          </a:p>
        </p:txBody>
      </p:sp>
      <p:pic>
        <p:nvPicPr>
          <p:cNvPr id="14" name="Picture 13" descr="White Background&#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807"/>
            <a:ext cx="9144000" cy="1232611"/>
          </a:xfrm>
          <a:prstGeom prst="rect">
            <a:avLst/>
          </a:prstGeom>
        </p:spPr>
      </p:pic>
      <p:pic>
        <p:nvPicPr>
          <p:cNvPr id="16" name="Picture 15" descr="Sustainable UCL Change Possibl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62966">
            <a:off x="5528887" y="5776206"/>
            <a:ext cx="3604597" cy="859470"/>
          </a:xfrm>
          <a:prstGeom prst="rect">
            <a:avLst/>
          </a:prstGeom>
        </p:spPr>
      </p:pic>
      <p:sp>
        <p:nvSpPr>
          <p:cNvPr id="2" name="Title 1"/>
          <p:cNvSpPr>
            <a:spLocks noGrp="1"/>
          </p:cNvSpPr>
          <p:nvPr>
            <p:ph type="title"/>
          </p:nvPr>
        </p:nvSpPr>
        <p:spPr>
          <a:xfrm rot="21397016">
            <a:off x="15768" y="1289184"/>
            <a:ext cx="7029450" cy="741988"/>
          </a:xfrm>
          <a:solidFill>
            <a:schemeClr val="tx1"/>
          </a:solidFill>
        </p:spPr>
        <p:txBody>
          <a:bodyPr/>
          <a:lstStyle/>
          <a:p>
            <a:pPr algn="ctr"/>
            <a:r>
              <a:rPr lang="en-GB" dirty="0">
                <a:solidFill>
                  <a:schemeClr val="bg1"/>
                </a:solidFill>
                <a:latin typeface="Helvetica" pitchFamily="2" charset="0"/>
              </a:rPr>
              <a:t>DEPARTMENTAL ACTION</a:t>
            </a:r>
          </a:p>
        </p:txBody>
      </p:sp>
    </p:spTree>
    <p:extLst>
      <p:ext uri="{BB962C8B-B14F-4D97-AF65-F5344CB8AC3E}">
        <p14:creationId xmlns:p14="http://schemas.microsoft.com/office/powerpoint/2010/main" val="3908058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descr="Purple background&#10;"/>
          <p:cNvSpPr txBox="1"/>
          <p:nvPr/>
        </p:nvSpPr>
        <p:spPr>
          <a:xfrm>
            <a:off x="207933" y="1338070"/>
            <a:ext cx="8728133" cy="5078313"/>
          </a:xfrm>
          <a:prstGeom prst="rect">
            <a:avLst/>
          </a:prstGeom>
          <a:solidFill>
            <a:srgbClr val="C4B0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sp>
        <p:nvSpPr>
          <p:cNvPr id="4" name="TextBox 3" descr="white background&#10;"/>
          <p:cNvSpPr txBox="1"/>
          <p:nvPr/>
        </p:nvSpPr>
        <p:spPr>
          <a:xfrm>
            <a:off x="207933" y="436967"/>
            <a:ext cx="8728133" cy="5078313"/>
          </a:xfrm>
          <a:prstGeom prst="rect">
            <a:avLst/>
          </a:prstGeom>
          <a:solidFill>
            <a:srgbClr val="C4B0FF"/>
          </a:solidFill>
        </p:spPr>
        <p:txBody>
          <a:bodyPr wrap="square" rtlCol="0">
            <a:spAutoFit/>
          </a:bodyPr>
          <a:lstStyle/>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b="1" dirty="0">
              <a:latin typeface="Helvetica" panose="020B0604020202020204" pitchFamily="34" charset="0"/>
              <a:cs typeface="Helvetica" panose="020B0604020202020204" pitchFamily="34" charset="0"/>
            </a:endParaRPr>
          </a:p>
          <a:p>
            <a:endParaRPr lang="en-GB" dirty="0"/>
          </a:p>
        </p:txBody>
      </p:sp>
      <p:pic>
        <p:nvPicPr>
          <p:cNvPr id="2" name="Picture 1" descr="UCL PALS 100% Veggie Post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316" y="1896045"/>
            <a:ext cx="6085366" cy="3803353"/>
          </a:xfrm>
          <a:prstGeom prst="rect">
            <a:avLst/>
          </a:prstGeom>
        </p:spPr>
      </p:pic>
      <p:sp>
        <p:nvSpPr>
          <p:cNvPr id="10" name="TextBox 9"/>
          <p:cNvSpPr txBox="1"/>
          <p:nvPr/>
        </p:nvSpPr>
        <p:spPr>
          <a:xfrm rot="21148348">
            <a:off x="195067" y="336372"/>
            <a:ext cx="1676900" cy="646331"/>
          </a:xfrm>
          <a:prstGeom prst="rect">
            <a:avLst/>
          </a:prstGeom>
          <a:solidFill>
            <a:schemeClr val="tx1"/>
          </a:solidFill>
        </p:spPr>
        <p:txBody>
          <a:bodyPr wrap="square" rtlCol="0">
            <a:spAutoFit/>
          </a:bodyPr>
          <a:lstStyle/>
          <a:p>
            <a:r>
              <a:rPr lang="en-GB" sz="3600" dirty="0">
                <a:solidFill>
                  <a:schemeClr val="bg1"/>
                </a:solidFill>
                <a:latin typeface="Helvetica" panose="020B0604020202020204" pitchFamily="34" charset="0"/>
                <a:cs typeface="Helvetica" panose="020B0604020202020204" pitchFamily="34" charset="0"/>
              </a:rPr>
              <a:t>SOME</a:t>
            </a:r>
          </a:p>
        </p:txBody>
      </p:sp>
      <p:pic>
        <p:nvPicPr>
          <p:cNvPr id="13" name="Picture 12" descr="Sustainable UCL Change Possible Logo&#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62966">
            <a:off x="5528887" y="5776206"/>
            <a:ext cx="3604597" cy="859470"/>
          </a:xfrm>
          <a:prstGeom prst="rect">
            <a:avLst/>
          </a:prstGeom>
        </p:spPr>
      </p:pic>
      <p:pic>
        <p:nvPicPr>
          <p:cNvPr id="9" name="Picture 8" descr="white background&#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25102"/>
            <a:ext cx="9144000" cy="1232611"/>
          </a:xfrm>
          <a:prstGeom prst="rect">
            <a:avLst/>
          </a:prstGeom>
        </p:spPr>
      </p:pic>
      <p:sp>
        <p:nvSpPr>
          <p:cNvPr id="3" name="Some Examples"/>
          <p:cNvSpPr>
            <a:spLocks noGrp="1"/>
          </p:cNvSpPr>
          <p:nvPr>
            <p:ph type="ctrTitle"/>
          </p:nvPr>
        </p:nvSpPr>
        <p:spPr>
          <a:xfrm rot="21254063">
            <a:off x="231046" y="863547"/>
            <a:ext cx="5086350" cy="716259"/>
          </a:xfrm>
          <a:solidFill>
            <a:schemeClr val="tx1"/>
          </a:solidFill>
        </p:spPr>
        <p:txBody>
          <a:bodyPr>
            <a:normAutofit/>
          </a:bodyPr>
          <a:lstStyle/>
          <a:p>
            <a:r>
              <a:rPr lang="en-GB" sz="4400" dirty="0">
                <a:solidFill>
                  <a:schemeClr val="bg1"/>
                </a:solidFill>
                <a:latin typeface="Helvetica" pitchFamily="2" charset="0"/>
              </a:rPr>
              <a:t>SOME EXAMPLES</a:t>
            </a:r>
          </a:p>
        </p:txBody>
      </p:sp>
    </p:spTree>
    <p:extLst>
      <p:ext uri="{BB962C8B-B14F-4D97-AF65-F5344CB8AC3E}">
        <p14:creationId xmlns:p14="http://schemas.microsoft.com/office/powerpoint/2010/main" val="9157005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tx1"/>
        </a:solidFill>
      </a:spPr>
      <a:bodyPr wrap="square" rtlCol="0">
        <a:spAutoFit/>
      </a:bodyPr>
      <a:lstStyle>
        <a:defPPr>
          <a:defRPr sz="3600" dirty="0">
            <a:solidFill>
              <a:schemeClr val="bg1"/>
            </a:solidFill>
            <a:latin typeface="Helvetica" panose="020B0604020202020204" pitchFamily="34" charset="0"/>
            <a:cs typeface="Helvetica"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2513</TotalTime>
  <Words>2511</Words>
  <Application>Microsoft Office PowerPoint</Application>
  <PresentationFormat>On-screen Show (4:3)</PresentationFormat>
  <Paragraphs>962</Paragraphs>
  <Slides>25</Slides>
  <Notes>25</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WELCOME</vt:lpstr>
      <vt:lpstr>AGENDA</vt:lpstr>
      <vt:lpstr>QUESTION</vt:lpstr>
      <vt:lpstr>Sustainability at UCL</vt:lpstr>
      <vt:lpstr>STORY SO FAR</vt:lpstr>
      <vt:lpstr>OUR HEADLINE</vt:lpstr>
      <vt:lpstr>SUSTAINABLE UCL</vt:lpstr>
      <vt:lpstr>DEPARTMENTAL ACTION</vt:lpstr>
      <vt:lpstr>SOME EXAMPLES</vt:lpstr>
      <vt:lpstr>MORE EXAMPLES</vt:lpstr>
      <vt:lpstr>STAY IN #THE LOOP</vt:lpstr>
      <vt:lpstr>STAY IN #THE LOOP</vt:lpstr>
      <vt:lpstr>STAY IN #THE LOOP</vt:lpstr>
      <vt:lpstr>STAY IN #THE LOOP</vt:lpstr>
      <vt:lpstr>STAY IN #THE LOOP</vt:lpstr>
      <vt:lpstr>STAY IN #THE LOOP</vt:lpstr>
      <vt:lpstr>STAY IN #THE LOOP</vt:lpstr>
      <vt:lpstr>GET INVOLVED</vt:lpstr>
      <vt:lpstr>ACADEMIC LIFE</vt:lpstr>
      <vt:lpstr>ACADEMIC LIFE</vt:lpstr>
      <vt:lpstr>EXTRACURRICULAR</vt:lpstr>
      <vt:lpstr>SUSTAINABILITY</vt:lpstr>
      <vt:lpstr>CLIMATE ACTION</vt:lpstr>
      <vt:lpstr>PROFESSIONAL</vt:lpstr>
      <vt:lpstr>FIND OUT MORE!</vt:lpstr>
    </vt:vector>
  </TitlesOfParts>
  <Company>University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Joanna Marshall-Cook</dc:creator>
  <cp:lastModifiedBy>Morfeo, Chiara</cp:lastModifiedBy>
  <cp:revision>252</cp:revision>
  <dcterms:created xsi:type="dcterms:W3CDTF">2019-09-25T14:42:40Z</dcterms:created>
  <dcterms:modified xsi:type="dcterms:W3CDTF">2021-09-06T13:54:59Z</dcterms:modified>
</cp:coreProperties>
</file>