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2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457189" indent="-342890"/>
            <a:lvl2pPr marL="971525" indent="-400039"/>
            <a:lvl3pPr marL="1508722" indent="-480047"/>
            <a:lvl4pPr marL="2019249" indent="-533385"/>
            <a:lvl5pPr marL="2476437" indent="-53338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47;p18"/>
          <p:cNvSpPr txBox="1">
            <a:spLocks noGrp="1"/>
          </p:cNvSpPr>
          <p:nvPr>
            <p:ph type="body" sz="half" idx="21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marL="457189" indent="-342890"/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228593" indent="1">
              <a:buClrTx/>
              <a:buSzTx/>
              <a:buFontTx/>
              <a:buNone/>
              <a:defRPr sz="2400" b="1"/>
            </a:lvl1pPr>
            <a:lvl2pPr marL="228593" indent="457189">
              <a:buClrTx/>
              <a:buSzTx/>
              <a:buFontTx/>
              <a:buNone/>
              <a:defRPr sz="2400" b="1"/>
            </a:lvl2pPr>
            <a:lvl3pPr marL="228593" indent="914378">
              <a:buClrTx/>
              <a:buSzTx/>
              <a:buFontTx/>
              <a:buNone/>
              <a:defRPr sz="2400" b="1"/>
            </a:lvl3pPr>
            <a:lvl4pPr marL="228593" indent="1371566">
              <a:buClrTx/>
              <a:buSzTx/>
              <a:buFontTx/>
              <a:buNone/>
              <a:defRPr sz="2400" b="1"/>
            </a:lvl4pPr>
            <a:lvl5pPr marL="228593" indent="1828755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Google Shape;54;p19"/>
          <p:cNvSpPr txBox="1">
            <a:spLocks noGrp="1"/>
          </p:cNvSpPr>
          <p:nvPr>
            <p:ph type="body" sz="half" idx="21"/>
          </p:nvPr>
        </p:nvSpPr>
        <p:spPr>
          <a:xfrm>
            <a:off x="629841" y="2505075"/>
            <a:ext cx="3868341" cy="3684588"/>
          </a:xfrm>
          <a:prstGeom prst="rect">
            <a:avLst/>
          </a:prstGeom>
        </p:spPr>
        <p:txBody>
          <a:bodyPr/>
          <a:lstStyle/>
          <a:p>
            <a:pPr marL="457189" indent="-342890"/>
            <a:endParaRPr/>
          </a:p>
        </p:txBody>
      </p:sp>
      <p:sp>
        <p:nvSpPr>
          <p:cNvPr id="50" name="Google Shape;55;p19"/>
          <p:cNvSpPr txBox="1">
            <a:spLocks noGrp="1"/>
          </p:cNvSpPr>
          <p:nvPr>
            <p:ph type="body" sz="quarter" idx="22"/>
          </p:nvPr>
        </p:nvSpPr>
        <p:spPr>
          <a:xfrm>
            <a:off x="4629151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228593" indent="1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1" name="Google Shape;56;p19"/>
          <p:cNvSpPr txBox="1">
            <a:spLocks noGrp="1"/>
          </p:cNvSpPr>
          <p:nvPr>
            <p:ph type="body" sz="half" idx="23"/>
          </p:nvPr>
        </p:nvSpPr>
        <p:spPr>
          <a:xfrm>
            <a:off x="4629151" y="2505075"/>
            <a:ext cx="3887392" cy="3684588"/>
          </a:xfrm>
          <a:prstGeom prst="rect">
            <a:avLst/>
          </a:prstGeom>
        </p:spPr>
        <p:txBody>
          <a:bodyPr/>
          <a:lstStyle/>
          <a:p>
            <a:pPr marL="457189" indent="-342890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/>
          <a:lstStyle>
            <a:lvl1pPr marL="457189" indent="-431789">
              <a:buSzPts val="3200"/>
              <a:defRPr sz="3200"/>
            </a:lvl1pPr>
            <a:lvl2pPr marL="972432" indent="-464445">
              <a:buSzPts val="3200"/>
              <a:defRPr sz="3200"/>
            </a:lvl2pPr>
            <a:lvl3pPr marL="1498562" indent="-507986">
              <a:buSzPts val="3200"/>
              <a:defRPr sz="3200"/>
            </a:lvl3pPr>
            <a:lvl4pPr marL="2042108" indent="-568945">
              <a:buSzPts val="3200"/>
              <a:defRPr sz="3200"/>
            </a:lvl4pPr>
            <a:lvl5pPr marL="2499297" indent="-568945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Google Shape;68;p21"/>
          <p:cNvSpPr txBox="1"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228593" indent="1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8" name="Google Shape;74;p22"/>
          <p:cNvSpPr>
            <a:spLocks noGrp="1"/>
          </p:cNvSpPr>
          <p:nvPr>
            <p:ph type="pic" sz="half" idx="21"/>
          </p:nvPr>
        </p:nvSpPr>
        <p:spPr>
          <a:xfrm>
            <a:off x="3887391" y="987431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228593" indent="1">
              <a:buClrTx/>
              <a:buSzTx/>
              <a:buFontTx/>
              <a:buNone/>
              <a:defRPr sz="1600"/>
            </a:lvl1pPr>
            <a:lvl2pPr marL="228593" indent="457189">
              <a:buClrTx/>
              <a:buSzTx/>
              <a:buFontTx/>
              <a:buNone/>
              <a:defRPr sz="1600"/>
            </a:lvl2pPr>
            <a:lvl3pPr marL="228593" indent="914378">
              <a:buClrTx/>
              <a:buSzTx/>
              <a:buFontTx/>
              <a:buNone/>
              <a:defRPr sz="1600"/>
            </a:lvl3pPr>
            <a:lvl4pPr marL="228593" indent="1371566">
              <a:buClrTx/>
              <a:buSzTx/>
              <a:buFontTx/>
              <a:buNone/>
              <a:defRPr sz="1600"/>
            </a:lvl4pPr>
            <a:lvl5pPr marL="228593" indent="1828755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8" cy="7886701"/>
          </a:xfrm>
          <a:prstGeom prst="rect">
            <a:avLst/>
          </a:prstGeom>
        </p:spPr>
        <p:txBody>
          <a:bodyPr/>
          <a:lstStyle>
            <a:lvl1pPr marL="457189" indent="-342890"/>
            <a:lvl2pPr marL="971525" indent="-400039"/>
            <a:lvl3pPr marL="1508722" indent="-480047"/>
            <a:lvl4pPr marL="2019249" indent="-533385"/>
            <a:lvl5pPr marL="2476437" indent="-53338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9" cy="19716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2"/>
            <a:ext cx="5811838" cy="5800726"/>
          </a:xfrm>
          <a:prstGeom prst="rect">
            <a:avLst/>
          </a:prstGeom>
        </p:spPr>
        <p:txBody>
          <a:bodyPr/>
          <a:lstStyle>
            <a:lvl1pPr marL="457189" indent="-342890"/>
            <a:lvl2pPr marL="971525" indent="-400039"/>
            <a:lvl3pPr marL="1508722" indent="-480047"/>
            <a:lvl4pPr marL="2019249" indent="-533385"/>
            <a:lvl5pPr marL="2476437" indent="-53338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2;p17"/>
          <p:cNvGrpSpPr/>
          <p:nvPr/>
        </p:nvGrpSpPr>
        <p:grpSpPr>
          <a:xfrm>
            <a:off x="-198521" y="-361292"/>
            <a:ext cx="9541042" cy="1235076"/>
            <a:chOff x="0" y="0"/>
            <a:chExt cx="9541040" cy="1235075"/>
          </a:xfrm>
        </p:grpSpPr>
        <p:sp>
          <p:nvSpPr>
            <p:cNvPr id="2" name="Google Shape;153;p17"/>
            <p:cNvSpPr/>
            <p:nvPr/>
          </p:nvSpPr>
          <p:spPr>
            <a:xfrm>
              <a:off x="0" y="0"/>
              <a:ext cx="9541042" cy="123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6234" y="21600"/>
                    <a:pt x="16234" y="21600"/>
                    <a:pt x="16234" y="21600"/>
                  </a:cubicBezTo>
                  <a:cubicBezTo>
                    <a:pt x="16214" y="21457"/>
                    <a:pt x="16195" y="21314"/>
                    <a:pt x="16176" y="21171"/>
                  </a:cubicBezTo>
                  <a:cubicBezTo>
                    <a:pt x="16022" y="20026"/>
                    <a:pt x="16022" y="18739"/>
                    <a:pt x="16003" y="17452"/>
                  </a:cubicBezTo>
                  <a:cubicBezTo>
                    <a:pt x="16003" y="10299"/>
                    <a:pt x="16003" y="10299"/>
                    <a:pt x="16003" y="10299"/>
                  </a:cubicBezTo>
                  <a:cubicBezTo>
                    <a:pt x="16522" y="10299"/>
                    <a:pt x="16522" y="10299"/>
                    <a:pt x="16522" y="10299"/>
                  </a:cubicBezTo>
                  <a:cubicBezTo>
                    <a:pt x="16522" y="17738"/>
                    <a:pt x="16522" y="17738"/>
                    <a:pt x="16522" y="17738"/>
                  </a:cubicBezTo>
                  <a:cubicBezTo>
                    <a:pt x="16522" y="18310"/>
                    <a:pt x="16541" y="18882"/>
                    <a:pt x="16599" y="19311"/>
                  </a:cubicBezTo>
                  <a:cubicBezTo>
                    <a:pt x="16638" y="19597"/>
                    <a:pt x="16695" y="19740"/>
                    <a:pt x="16753" y="19740"/>
                  </a:cubicBezTo>
                  <a:cubicBezTo>
                    <a:pt x="16830" y="19740"/>
                    <a:pt x="16888" y="19454"/>
                    <a:pt x="16926" y="19311"/>
                  </a:cubicBezTo>
                  <a:cubicBezTo>
                    <a:pt x="16984" y="18882"/>
                    <a:pt x="16984" y="18310"/>
                    <a:pt x="16984" y="17738"/>
                  </a:cubicBezTo>
                  <a:cubicBezTo>
                    <a:pt x="16984" y="10299"/>
                    <a:pt x="16984" y="10299"/>
                    <a:pt x="16984" y="10299"/>
                  </a:cubicBezTo>
                  <a:cubicBezTo>
                    <a:pt x="17503" y="10299"/>
                    <a:pt x="17503" y="10299"/>
                    <a:pt x="17503" y="10299"/>
                  </a:cubicBezTo>
                  <a:cubicBezTo>
                    <a:pt x="17503" y="16736"/>
                    <a:pt x="17503" y="16736"/>
                    <a:pt x="17503" y="16736"/>
                  </a:cubicBezTo>
                  <a:cubicBezTo>
                    <a:pt x="17503" y="18024"/>
                    <a:pt x="17503" y="19883"/>
                    <a:pt x="17311" y="21171"/>
                  </a:cubicBezTo>
                  <a:cubicBezTo>
                    <a:pt x="17292" y="21314"/>
                    <a:pt x="17272" y="21457"/>
                    <a:pt x="17253" y="21600"/>
                  </a:cubicBezTo>
                  <a:cubicBezTo>
                    <a:pt x="18022" y="21600"/>
                    <a:pt x="18022" y="21600"/>
                    <a:pt x="18022" y="21600"/>
                  </a:cubicBezTo>
                  <a:cubicBezTo>
                    <a:pt x="17792" y="20313"/>
                    <a:pt x="17695" y="18310"/>
                    <a:pt x="17695" y="16307"/>
                  </a:cubicBezTo>
                  <a:cubicBezTo>
                    <a:pt x="17695" y="13160"/>
                    <a:pt x="17984" y="9870"/>
                    <a:pt x="18542" y="9870"/>
                  </a:cubicBezTo>
                  <a:cubicBezTo>
                    <a:pt x="18773" y="9870"/>
                    <a:pt x="19023" y="10442"/>
                    <a:pt x="19196" y="11730"/>
                  </a:cubicBezTo>
                  <a:cubicBezTo>
                    <a:pt x="19253" y="12302"/>
                    <a:pt x="19292" y="12731"/>
                    <a:pt x="19330" y="13160"/>
                  </a:cubicBezTo>
                  <a:cubicBezTo>
                    <a:pt x="18888" y="14734"/>
                    <a:pt x="18888" y="14734"/>
                    <a:pt x="18888" y="14734"/>
                  </a:cubicBezTo>
                  <a:cubicBezTo>
                    <a:pt x="18850" y="14019"/>
                    <a:pt x="18773" y="12731"/>
                    <a:pt x="18561" y="12731"/>
                  </a:cubicBezTo>
                  <a:cubicBezTo>
                    <a:pt x="18446" y="12731"/>
                    <a:pt x="18369" y="13160"/>
                    <a:pt x="18330" y="13446"/>
                  </a:cubicBezTo>
                  <a:cubicBezTo>
                    <a:pt x="18215" y="14305"/>
                    <a:pt x="18215" y="15592"/>
                    <a:pt x="18215" y="16164"/>
                  </a:cubicBezTo>
                  <a:cubicBezTo>
                    <a:pt x="18215" y="17881"/>
                    <a:pt x="18311" y="19597"/>
                    <a:pt x="18561" y="19597"/>
                  </a:cubicBezTo>
                  <a:cubicBezTo>
                    <a:pt x="18792" y="19597"/>
                    <a:pt x="18869" y="18024"/>
                    <a:pt x="18888" y="17595"/>
                  </a:cubicBezTo>
                  <a:cubicBezTo>
                    <a:pt x="19330" y="19168"/>
                    <a:pt x="19330" y="19168"/>
                    <a:pt x="19330" y="19168"/>
                  </a:cubicBezTo>
                  <a:cubicBezTo>
                    <a:pt x="19292" y="19740"/>
                    <a:pt x="19253" y="20313"/>
                    <a:pt x="19176" y="20885"/>
                  </a:cubicBezTo>
                  <a:cubicBezTo>
                    <a:pt x="19138" y="21171"/>
                    <a:pt x="19100" y="21457"/>
                    <a:pt x="19061" y="21600"/>
                  </a:cubicBezTo>
                  <a:cubicBezTo>
                    <a:pt x="19542" y="21600"/>
                    <a:pt x="19542" y="21600"/>
                    <a:pt x="19542" y="21600"/>
                  </a:cubicBezTo>
                  <a:cubicBezTo>
                    <a:pt x="19542" y="10299"/>
                    <a:pt x="19542" y="10299"/>
                    <a:pt x="19542" y="10299"/>
                  </a:cubicBezTo>
                  <a:cubicBezTo>
                    <a:pt x="20042" y="10299"/>
                    <a:pt x="20042" y="10299"/>
                    <a:pt x="20042" y="10299"/>
                  </a:cubicBezTo>
                  <a:cubicBezTo>
                    <a:pt x="20042" y="19168"/>
                    <a:pt x="20042" y="19168"/>
                    <a:pt x="20042" y="19168"/>
                  </a:cubicBezTo>
                  <a:cubicBezTo>
                    <a:pt x="20715" y="19168"/>
                    <a:pt x="20715" y="19168"/>
                    <a:pt x="20715" y="19168"/>
                  </a:cubicBezTo>
                  <a:cubicBezTo>
                    <a:pt x="20715" y="21600"/>
                    <a:pt x="20715" y="21600"/>
                    <a:pt x="2071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BE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" name="Google Shape;154;p17" descr="Google Shape;154;p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698952" y="581043"/>
              <a:ext cx="269188" cy="303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66" y="6414787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27;p4" descr="Google Shape;127;p4"/>
          <p:cNvPicPr>
            <a:picLocks noChangeAspect="1"/>
          </p:cNvPicPr>
          <p:nvPr/>
        </p:nvPicPr>
        <p:blipFill>
          <a:blip r:embed="rId2">
            <a:alphaModFix amt="35000"/>
          </a:blip>
          <a:srcRect r="3898" b="16116"/>
          <a:stretch>
            <a:fillRect/>
          </a:stretch>
        </p:blipFill>
        <p:spPr>
          <a:xfrm>
            <a:off x="-42459" y="881888"/>
            <a:ext cx="9228920" cy="599315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Google Shape;129;p4"/>
          <p:cNvSpPr txBox="1"/>
          <p:nvPr/>
        </p:nvSpPr>
        <p:spPr>
          <a:xfrm>
            <a:off x="0" y="881888"/>
            <a:ext cx="9143999" cy="59400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    Prof Patty Kostkova</a:t>
            </a:r>
          </a:p>
          <a:p>
            <a:pPr>
              <a:defRPr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</a:rPr>
              <a:t>      Professor of Digital Health </a:t>
            </a:r>
          </a:p>
          <a:p>
            <a:endParaRPr lang="en-GB" b="1" i="0" u="none" strike="noStrike" baseline="0" dirty="0"/>
          </a:p>
          <a:p>
            <a:r>
              <a:rPr lang="en-GB" b="1" i="0" u="none" strike="noStrike" baseline="0" dirty="0">
                <a:solidFill>
                  <a:srgbClr val="000000"/>
                </a:solidFill>
              </a:rPr>
              <a:t>      Director, UCL Centre for Digital Public Health in Emergencies</a:t>
            </a:r>
            <a:endParaRPr lang="en-GB" b="1" dirty="0"/>
          </a:p>
          <a:p>
            <a:pPr indent="126996"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GADSA: Gamified Antimicrobial Stewardship Decision </a:t>
            </a:r>
          </a:p>
          <a:p>
            <a:pPr lvl="1"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	Support App </a:t>
            </a:r>
            <a:r>
              <a:rPr sz="1600" dirty="0"/>
              <a:t>in Nigeria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MANTRA: Increasing maternal and child health resilience before</a:t>
            </a:r>
          </a:p>
          <a:p>
            <a:pPr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	during and after disasters using mobile technology in Nepal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MEWAR / ZIKA: Mosquito population modelling for early warning system </a:t>
            </a:r>
          </a:p>
          <a:p>
            <a:pPr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	and rapid health  authority response in Brazil 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DR-TB Genie App: gamified decision support prescribing app for DR-TB management </a:t>
            </a:r>
          </a:p>
          <a:p>
            <a:pPr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	in rural South Africa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 err="1"/>
              <a:t>iNRIC</a:t>
            </a:r>
            <a:r>
              <a:rPr lang="en-GB" sz="1600" dirty="0"/>
              <a:t>: </a:t>
            </a:r>
            <a:r>
              <a:rPr lang="en-GB" sz="1600" dirty="0" err="1"/>
              <a:t>iNternational</a:t>
            </a:r>
            <a:r>
              <a:rPr lang="en-GB" sz="1600" dirty="0"/>
              <a:t> Resource for Infection Control – one stop shop for IP&amp;C evidence</a:t>
            </a:r>
          </a:p>
          <a:p>
            <a:pPr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	in the UK and Africa 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600" dirty="0"/>
              <a:t>COVID-19: My Events Journal App, authorities discourse on Twitter, Zoom or not to Zoom</a:t>
            </a:r>
          </a:p>
          <a:p>
            <a:pPr marL="469896" indent="-342900">
              <a:buClr>
                <a:srgbClr val="000000"/>
              </a:buClr>
              <a:buSzPts val="2000"/>
              <a:buFont typeface="Arial"/>
              <a:buChar char="•"/>
              <a:defRPr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34" name="Google Shape;155;p17"/>
          <p:cNvSpPr txBox="1"/>
          <p:nvPr/>
        </p:nvSpPr>
        <p:spPr>
          <a:xfrm>
            <a:off x="337815" y="399759"/>
            <a:ext cx="468076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100" b="1"/>
            </a:lvl1pPr>
          </a:lstStyle>
          <a:p>
            <a:r>
              <a:rPr dirty="0"/>
              <a:t>UCL IRDR CENTRE FOR DIGITAL PUBLIC HEALTH IN EMERGENCIES</a:t>
            </a:r>
          </a:p>
        </p:txBody>
      </p:sp>
      <p:pic>
        <p:nvPicPr>
          <p:cNvPr id="4" name="Mobile-PNG-Clipart.png" descr="Mobile-PNG-Clipart.png">
            <a:extLst>
              <a:ext uri="{FF2B5EF4-FFF2-40B4-BE49-F238E27FC236}">
                <a16:creationId xmlns:a16="http://schemas.microsoft.com/office/drawing/2014/main" id="{90C6D357-1A16-45F6-9ED4-6709B945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30" t="3520" r="20030"/>
          <a:stretch>
            <a:fillRect/>
          </a:stretch>
        </p:blipFill>
        <p:spPr>
          <a:xfrm>
            <a:off x="7707054" y="3895012"/>
            <a:ext cx="1102409" cy="2310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shot 2019-11-04 at 16.47.25.png" descr="Screenshot 2019-11-04 at 16.47.25.png">
            <a:extLst>
              <a:ext uri="{FF2B5EF4-FFF2-40B4-BE49-F238E27FC236}">
                <a16:creationId xmlns:a16="http://schemas.microsoft.com/office/drawing/2014/main" id="{D03CC1A2-964B-40C1-8953-C7C58161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050" y="4021745"/>
            <a:ext cx="901454" cy="1884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251;p11" descr="Google Shape;251;p11">
            <a:extLst>
              <a:ext uri="{FF2B5EF4-FFF2-40B4-BE49-F238E27FC236}">
                <a16:creationId xmlns:a16="http://schemas.microsoft.com/office/drawing/2014/main" id="{2B5977E7-F93A-4774-9A8A-0E97112D8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98" y="2279828"/>
            <a:ext cx="2687460" cy="1366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91388868-8913-49C8-BE3F-9F3F5FCDC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398" y="65459"/>
            <a:ext cx="2687459" cy="19265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52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0D6FB0EE6B946BC987E1B1944261D" ma:contentTypeVersion="12" ma:contentTypeDescription="Create a new document." ma:contentTypeScope="" ma:versionID="767fd3cacb1d34086df366830a7d49c0">
  <xsd:schema xmlns:xsd="http://www.w3.org/2001/XMLSchema" xmlns:xs="http://www.w3.org/2001/XMLSchema" xmlns:p="http://schemas.microsoft.com/office/2006/metadata/properties" xmlns:ns2="bf5a58fb-72ce-44ba-ac7b-da88883e6ba7" xmlns:ns3="f420310c-6831-4fc5-979c-074af786cab6" targetNamespace="http://schemas.microsoft.com/office/2006/metadata/properties" ma:root="true" ma:fieldsID="68568cf3afff065d7ee5ffe8365cb30f" ns2:_="" ns3:_="">
    <xsd:import namespace="bf5a58fb-72ce-44ba-ac7b-da88883e6ba7"/>
    <xsd:import namespace="f420310c-6831-4fc5-979c-074af786c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a58fb-72ce-44ba-ac7b-da88883e6b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0310c-6831-4fc5-979c-074af786c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74EC3F-F29C-4CDC-AFED-5E3CF24042B8}"/>
</file>

<file path=customXml/itemProps2.xml><?xml version="1.0" encoding="utf-8"?>
<ds:datastoreItem xmlns:ds="http://schemas.openxmlformats.org/officeDocument/2006/customXml" ds:itemID="{927CF3E1-800B-4CD4-B1C1-14E48109440B}"/>
</file>

<file path=customXml/itemProps3.xml><?xml version="1.0" encoding="utf-8"?>
<ds:datastoreItem xmlns:ds="http://schemas.openxmlformats.org/officeDocument/2006/customXml" ds:itemID="{955A4499-0B07-48AA-B7EE-BEDBB7B318A9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135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</dc:creator>
  <cp:lastModifiedBy>Kostkova, Patty</cp:lastModifiedBy>
  <cp:revision>14</cp:revision>
  <dcterms:modified xsi:type="dcterms:W3CDTF">2020-10-27T22:31:05Z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0x01010085C0D6FB0EE6B946BC987E1B1944261D</vt:lpwstr>
  </property>
</Properties>
</file>