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61" r:id="rId2"/>
    <p:sldId id="265" r:id="rId3"/>
    <p:sldId id="280" r:id="rId4"/>
    <p:sldId id="390" r:id="rId5"/>
    <p:sldId id="385" r:id="rId6"/>
    <p:sldId id="388" r:id="rId7"/>
    <p:sldId id="391" r:id="rId8"/>
    <p:sldId id="392" r:id="rId9"/>
    <p:sldId id="393" r:id="rId10"/>
    <p:sldId id="383" r:id="rId11"/>
    <p:sldId id="394" r:id="rId12"/>
    <p:sldId id="387" r:id="rId13"/>
    <p:sldId id="389" r:id="rId14"/>
    <p:sldId id="256" r:id="rId15"/>
    <p:sldId id="397" r:id="rId16"/>
    <p:sldId id="381" r:id="rId17"/>
    <p:sldId id="396" r:id="rId18"/>
    <p:sldId id="395" r:id="rId19"/>
    <p:sldId id="257" r:id="rId20"/>
    <p:sldId id="336" r:id="rId21"/>
  </p:sldIdLst>
  <p:sldSz cx="9144000" cy="6858000" type="screen4x3"/>
  <p:notesSz cx="6794500" cy="9906000"/>
  <p:custDataLst>
    <p:tags r:id="rId24"/>
  </p:custDataLst>
  <p:defaultTextStyle>
    <a:defPPr>
      <a:defRPr lang="en-US"/>
    </a:defPPr>
    <a:lvl1pPr algn="l" rtl="0" fontAlgn="base">
      <a:spcBef>
        <a:spcPct val="0"/>
      </a:spcBef>
      <a:spcAft>
        <a:spcPct val="0"/>
      </a:spcAft>
      <a:defRPr sz="1900" kern="1200">
        <a:solidFill>
          <a:schemeClr val="tx1"/>
        </a:solidFill>
        <a:latin typeface="Arial" charset="0"/>
        <a:ea typeface="+mn-ea"/>
        <a:cs typeface="+mn-cs"/>
      </a:defRPr>
    </a:lvl1pPr>
    <a:lvl2pPr marL="457200" algn="l" rtl="0" fontAlgn="base">
      <a:spcBef>
        <a:spcPct val="0"/>
      </a:spcBef>
      <a:spcAft>
        <a:spcPct val="0"/>
      </a:spcAft>
      <a:defRPr sz="1900" kern="1200">
        <a:solidFill>
          <a:schemeClr val="tx1"/>
        </a:solidFill>
        <a:latin typeface="Arial" charset="0"/>
        <a:ea typeface="+mn-ea"/>
        <a:cs typeface="+mn-cs"/>
      </a:defRPr>
    </a:lvl2pPr>
    <a:lvl3pPr marL="914400" algn="l" rtl="0" fontAlgn="base">
      <a:spcBef>
        <a:spcPct val="0"/>
      </a:spcBef>
      <a:spcAft>
        <a:spcPct val="0"/>
      </a:spcAft>
      <a:defRPr sz="1900" kern="1200">
        <a:solidFill>
          <a:schemeClr val="tx1"/>
        </a:solidFill>
        <a:latin typeface="Arial" charset="0"/>
        <a:ea typeface="+mn-ea"/>
        <a:cs typeface="+mn-cs"/>
      </a:defRPr>
    </a:lvl3pPr>
    <a:lvl4pPr marL="1371600" algn="l" rtl="0" fontAlgn="base">
      <a:spcBef>
        <a:spcPct val="0"/>
      </a:spcBef>
      <a:spcAft>
        <a:spcPct val="0"/>
      </a:spcAft>
      <a:defRPr sz="1900" kern="1200">
        <a:solidFill>
          <a:schemeClr val="tx1"/>
        </a:solidFill>
        <a:latin typeface="Arial" charset="0"/>
        <a:ea typeface="+mn-ea"/>
        <a:cs typeface="+mn-cs"/>
      </a:defRPr>
    </a:lvl4pPr>
    <a:lvl5pPr marL="1828800" algn="l" rtl="0" fontAlgn="base">
      <a:spcBef>
        <a:spcPct val="0"/>
      </a:spcBef>
      <a:spcAft>
        <a:spcPct val="0"/>
      </a:spcAft>
      <a:defRPr sz="1900" kern="1200">
        <a:solidFill>
          <a:schemeClr val="tx1"/>
        </a:solidFill>
        <a:latin typeface="Arial" charset="0"/>
        <a:ea typeface="+mn-ea"/>
        <a:cs typeface="+mn-cs"/>
      </a:defRPr>
    </a:lvl5pPr>
    <a:lvl6pPr marL="2286000" algn="l" defTabSz="914400" rtl="0" eaLnBrk="1" latinLnBrk="0" hangingPunct="1">
      <a:defRPr sz="1900" kern="1200">
        <a:solidFill>
          <a:schemeClr val="tx1"/>
        </a:solidFill>
        <a:latin typeface="Arial" charset="0"/>
        <a:ea typeface="+mn-ea"/>
        <a:cs typeface="+mn-cs"/>
      </a:defRPr>
    </a:lvl6pPr>
    <a:lvl7pPr marL="2743200" algn="l" defTabSz="914400" rtl="0" eaLnBrk="1" latinLnBrk="0" hangingPunct="1">
      <a:defRPr sz="1900" kern="1200">
        <a:solidFill>
          <a:schemeClr val="tx1"/>
        </a:solidFill>
        <a:latin typeface="Arial" charset="0"/>
        <a:ea typeface="+mn-ea"/>
        <a:cs typeface="+mn-cs"/>
      </a:defRPr>
    </a:lvl7pPr>
    <a:lvl8pPr marL="3200400" algn="l" defTabSz="914400" rtl="0" eaLnBrk="1" latinLnBrk="0" hangingPunct="1">
      <a:defRPr sz="1900" kern="1200">
        <a:solidFill>
          <a:schemeClr val="tx1"/>
        </a:solidFill>
        <a:latin typeface="Arial" charset="0"/>
        <a:ea typeface="+mn-ea"/>
        <a:cs typeface="+mn-cs"/>
      </a:defRPr>
    </a:lvl8pPr>
    <a:lvl9pPr marL="3657600" algn="l" defTabSz="914400" rtl="0" eaLnBrk="1" latinLnBrk="0" hangingPunct="1">
      <a:defRPr sz="1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3399FF"/>
    <a:srgbClr val="66CCFF"/>
    <a:srgbClr val="D60093"/>
    <a:srgbClr val="CC3399"/>
    <a:srgbClr val="CC0066"/>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p:cViewPr varScale="1">
        <p:scale>
          <a:sx n="98" d="100"/>
          <a:sy n="98" d="100"/>
        </p:scale>
        <p:origin x="3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42"/>
    </p:cViewPr>
  </p:sorterViewPr>
  <p:notesViewPr>
    <p:cSldViewPr>
      <p:cViewPr varScale="1">
        <p:scale>
          <a:sx n="46" d="100"/>
          <a:sy n="46" d="100"/>
        </p:scale>
        <p:origin x="-2046" y="-9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86019" name="Rectangle 3"/>
          <p:cNvSpPr>
            <a:spLocks noGrp="1" noChangeArrowheads="1"/>
          </p:cNvSpPr>
          <p:nvPr>
            <p:ph type="dt" sz="quarter"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6020" name="Rectangle 4"/>
          <p:cNvSpPr>
            <a:spLocks noGrp="1" noChangeArrowheads="1"/>
          </p:cNvSpPr>
          <p:nvPr>
            <p:ph type="ftr" sz="quarter" idx="2"/>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86021" name="Rectangle 5"/>
          <p:cNvSpPr>
            <a:spLocks noGrp="1" noChangeArrowheads="1"/>
          </p:cNvSpPr>
          <p:nvPr>
            <p:ph type="sldNum" sz="quarter" idx="3"/>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E4C3169-B851-4523-A16A-5B41E7666E89}" type="slidenum">
              <a:rPr lang="en-US"/>
              <a:pPr>
                <a:defRPr/>
              </a:pPr>
              <a:t>‹#›</a:t>
            </a:fld>
            <a:endParaRPr lang="en-US"/>
          </a:p>
        </p:txBody>
      </p:sp>
    </p:spTree>
    <p:extLst>
      <p:ext uri="{BB962C8B-B14F-4D97-AF65-F5344CB8AC3E}">
        <p14:creationId xmlns:p14="http://schemas.microsoft.com/office/powerpoint/2010/main" val="401136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9699" name="Rectangle 3"/>
          <p:cNvSpPr>
            <a:spLocks noGrp="1" noChangeArrowheads="1"/>
          </p:cNvSpPr>
          <p:nvPr>
            <p:ph type="dt"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3556"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9703" name="Rectangle 7"/>
          <p:cNvSpPr>
            <a:spLocks noGrp="1" noChangeArrowheads="1"/>
          </p:cNvSpPr>
          <p:nvPr>
            <p:ph type="sldNum" sz="quarter" idx="5"/>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773FD3F-5A36-409A-B06A-71436BA3B0C7}" type="slidenum">
              <a:rPr lang="en-US"/>
              <a:pPr>
                <a:defRPr/>
              </a:pPr>
              <a:t>‹#›</a:t>
            </a:fld>
            <a:endParaRPr lang="en-US"/>
          </a:p>
        </p:txBody>
      </p:sp>
    </p:spTree>
    <p:extLst>
      <p:ext uri="{BB962C8B-B14F-4D97-AF65-F5344CB8AC3E}">
        <p14:creationId xmlns:p14="http://schemas.microsoft.com/office/powerpoint/2010/main" val="2953815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43E58D4A-71C3-4E0E-8C87-88C6364D4ACF}" type="slidenum">
              <a:rPr lang="en-US" sz="1200"/>
              <a:pPr eaLnBrk="1" hangingPunct="1"/>
              <a:t>1</a:t>
            </a:fld>
            <a:endParaRPr 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71929996-97C5-4D1E-BB27-FBD8DE8657D5}" type="slidenum">
              <a:rPr lang="en-US" sz="1200"/>
              <a:pPr eaLnBrk="1" hangingPunct="1"/>
              <a:t>10</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11</a:t>
            </a:fld>
            <a:endParaRPr lang="en-US"/>
          </a:p>
        </p:txBody>
      </p:sp>
    </p:spTree>
    <p:extLst>
      <p:ext uri="{BB962C8B-B14F-4D97-AF65-F5344CB8AC3E}">
        <p14:creationId xmlns:p14="http://schemas.microsoft.com/office/powerpoint/2010/main" val="3760690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12</a:t>
            </a:fld>
            <a:endParaRPr lang="en-US"/>
          </a:p>
        </p:txBody>
      </p:sp>
    </p:spTree>
    <p:extLst>
      <p:ext uri="{BB962C8B-B14F-4D97-AF65-F5344CB8AC3E}">
        <p14:creationId xmlns:p14="http://schemas.microsoft.com/office/powerpoint/2010/main" val="3391309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13</a:t>
            </a:fld>
            <a:endParaRPr lang="en-US"/>
          </a:p>
        </p:txBody>
      </p:sp>
    </p:spTree>
    <p:extLst>
      <p:ext uri="{BB962C8B-B14F-4D97-AF65-F5344CB8AC3E}">
        <p14:creationId xmlns:p14="http://schemas.microsoft.com/office/powerpoint/2010/main" val="127881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BC0502E0-ED5D-4040-A49E-7B71DFC1C105}" type="slidenum">
              <a:rPr lang="en-US" sz="1200"/>
              <a:pPr eaLnBrk="1" hangingPunct="1"/>
              <a:t>14</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15</a:t>
            </a:fld>
            <a:endParaRPr lang="en-US"/>
          </a:p>
        </p:txBody>
      </p:sp>
    </p:spTree>
    <p:extLst>
      <p:ext uri="{BB962C8B-B14F-4D97-AF65-F5344CB8AC3E}">
        <p14:creationId xmlns:p14="http://schemas.microsoft.com/office/powerpoint/2010/main" val="3132518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8182FA79-E13E-41F5-89C9-2AD79BDA5439}" type="slidenum">
              <a:rPr lang="en-US" sz="1200"/>
              <a:pPr eaLnBrk="1" hangingPunct="1"/>
              <a:t>16</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5F6ADBE5-3392-4E5A-825B-A4DDB764D062}" type="slidenum">
              <a:rPr lang="en-US" sz="1200"/>
              <a:pPr eaLnBrk="1" hangingPunct="1"/>
              <a:t>17</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sz="1000"/>
              <a:t>The ‘not reasonably possible to trace’ provision applies where for instance a relative is missing, or is known to have moved abroad and contact has been lost. </a:t>
            </a:r>
          </a:p>
          <a:p>
            <a:pPr eaLnBrk="1" hangingPunct="1"/>
            <a:r>
              <a:rPr lang="en-US" sz="1000"/>
              <a:t>Essentially, the exception in the HT Act provides a last resort option for a relative who requires information about, for example, a genetic condition known to affect the untraceable donor. It does not apply to a case where the donor has consented or refused consent.</a:t>
            </a:r>
          </a:p>
          <a:p>
            <a:pPr eaLnBrk="1" hangingPunct="1"/>
            <a:r>
              <a:rPr lang="en-US" sz="1000"/>
              <a:t>Based on advice from the Department of Health, the Authority estimates that the likely number of applications for the ‘untraceable relative’ scenario to be a handful a year.</a:t>
            </a:r>
          </a:p>
          <a:p>
            <a:pPr eaLnBrk="1" hangingPunct="1"/>
            <a:r>
              <a:rPr lang="en-US" sz="1000"/>
              <a:t>The ‘reasonable efforts to get the donor to decide’ provision applies to a situation where the relative has neither refused nor consented to DNA analysis to be carried out on his/her bodily material, but has simply not responded to requests by the applicant for a decision to be made about whether such an analysis be carried out. </a:t>
            </a:r>
          </a:p>
          <a:p>
            <a:pPr eaLnBrk="1" hangingPunct="1"/>
            <a:r>
              <a:rPr lang="en-US" sz="1000"/>
              <a:t>Based on advice from the Department of Health, the Authority estimates that the likely number of applications for this exemption to be rarer than the ’untraceable scenario’ with therefore very few cases to be processed by the HTA.</a:t>
            </a:r>
          </a:p>
          <a:p>
            <a:pPr eaLnBrk="1" hangingPunct="1"/>
            <a:r>
              <a:rPr lang="en-US" sz="1000"/>
              <a:t>In this case, notice of the application must be given to the potential donor and this must be verified by the applicant. The application process is not a substitute for the need to ask the donor for their consent in the first place. </a:t>
            </a:r>
          </a:p>
          <a:p>
            <a:pPr eaLnBrk="1" hangingPunct="1"/>
            <a:r>
              <a:rPr lang="en-US" sz="1000"/>
              <a:t>The ‘reasonable efforts to get the donor to decide’ scenario allows for the kind of situation where, for instance, the analysis of a person’s tissue could yield information vital to their relatives – such as to predict the likelihood of a genetic condition in a relative, or to help diagnose and treat a condition.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18</a:t>
            </a:fld>
            <a:endParaRPr lang="en-US"/>
          </a:p>
        </p:txBody>
      </p:sp>
    </p:spTree>
    <p:extLst>
      <p:ext uri="{BB962C8B-B14F-4D97-AF65-F5344CB8AC3E}">
        <p14:creationId xmlns:p14="http://schemas.microsoft.com/office/powerpoint/2010/main" val="2310042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9E6D16A6-76B7-419E-9176-1FEE7599B963}" type="slidenum">
              <a:rPr lang="en-US" sz="1200"/>
              <a:pPr eaLnBrk="1" hangingPunct="1"/>
              <a:t>19</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CDCA382D-A2D3-4403-8B62-1C7C067C2954}" type="slidenum">
              <a:rPr lang="en-US" sz="1200"/>
              <a:pPr eaLnBrk="1" hangingPunct="1"/>
              <a:t>2</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20</a:t>
            </a:fld>
            <a:endParaRPr lang="en-US"/>
          </a:p>
        </p:txBody>
      </p:sp>
    </p:spTree>
    <p:extLst>
      <p:ext uri="{BB962C8B-B14F-4D97-AF65-F5344CB8AC3E}">
        <p14:creationId xmlns:p14="http://schemas.microsoft.com/office/powerpoint/2010/main" val="166534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8DB6C9CA-B083-42B1-ABF3-3BF93DF494A2}" type="slidenum">
              <a:rPr lang="en-US" sz="1200"/>
              <a:pPr eaLnBrk="1" hangingPunct="1"/>
              <a:t>3</a:t>
            </a:fld>
            <a:endParaRPr 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4</a:t>
            </a:fld>
            <a:endParaRPr lang="en-US"/>
          </a:p>
        </p:txBody>
      </p:sp>
    </p:spTree>
    <p:extLst>
      <p:ext uri="{BB962C8B-B14F-4D97-AF65-F5344CB8AC3E}">
        <p14:creationId xmlns:p14="http://schemas.microsoft.com/office/powerpoint/2010/main" val="1848251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fld id="{9D2B8294-6F88-402B-BDCF-0C7712F32251}" type="slidenum">
              <a:rPr lang="en-US" sz="1200"/>
              <a:pPr eaLnBrk="1" hangingPunct="1"/>
              <a:t>5</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a:p>
          <a:p>
            <a:pPr eaLnBrk="1" hangingPunct="1"/>
            <a:r>
              <a:rPr lang="en-GB"/>
              <a:t>Bodily Material includes hair, nails and gametes on top of relevant material.</a:t>
            </a:r>
          </a:p>
          <a:p>
            <a:pPr eaLnBrk="1" hangingPunct="1"/>
            <a:endParaRPr lang="en-GB"/>
          </a:p>
          <a:p>
            <a:pPr eaLnBrk="1" hangingPunct="1"/>
            <a:r>
              <a:rPr lang="en-GB"/>
              <a:t>This excepted material is from MRC DNA sheet, HTA says:</a:t>
            </a:r>
          </a:p>
          <a:p>
            <a:pPr eaLnBrk="1" hangingPunct="1"/>
            <a:r>
              <a:rPr lang="en-GB"/>
              <a:t>This is bodily material which is excepted from the provisions of Section 45 of the Human Tissue Act 2004. Bodily material is ‘excepted’ if: </a:t>
            </a:r>
          </a:p>
          <a:p>
            <a:pPr eaLnBrk="1" hangingPunct="1"/>
            <a:r>
              <a:rPr lang="en-GB"/>
              <a:t> 		</a:t>
            </a:r>
            <a:endParaRPr lang="en-US"/>
          </a:p>
          <a:p>
            <a:pPr eaLnBrk="1" hangingPunct="1"/>
            <a:r>
              <a:rPr lang="en-GB"/>
              <a:t>It is material which has come from the body of a person who died before the 1 September 2006 </a:t>
            </a:r>
            <a:r>
              <a:rPr lang="en-GB" u="sng"/>
              <a:t>and</a:t>
            </a:r>
            <a:r>
              <a:rPr lang="en-GB"/>
              <a:t> at least 100 years have elapsed since the date of the person’s death</a:t>
            </a:r>
          </a:p>
          <a:p>
            <a:pPr eaLnBrk="1" hangingPunct="1"/>
            <a:r>
              <a:rPr lang="en-GB"/>
              <a:t>It is an existing holding and the person who has it is not in possession, and not likely to come into possession, of information which could identify whose body the material has come from</a:t>
            </a:r>
          </a:p>
          <a:p>
            <a:pPr eaLnBrk="1" hangingPunct="1"/>
            <a:r>
              <a:rPr lang="en-GB"/>
              <a:t>It is an embryo outside the human body</a:t>
            </a:r>
            <a:endParaRPr lang="en-US"/>
          </a:p>
          <a:p>
            <a:pPr eaLnBrk="1" hangingPunct="1"/>
            <a:endParaRPr lang="en-GB"/>
          </a:p>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6</a:t>
            </a:fld>
            <a:endParaRPr lang="en-US"/>
          </a:p>
        </p:txBody>
      </p:sp>
    </p:spTree>
    <p:extLst>
      <p:ext uri="{BB962C8B-B14F-4D97-AF65-F5344CB8AC3E}">
        <p14:creationId xmlns:p14="http://schemas.microsoft.com/office/powerpoint/2010/main" val="70401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7</a:t>
            </a:fld>
            <a:endParaRPr lang="en-US"/>
          </a:p>
        </p:txBody>
      </p:sp>
    </p:spTree>
    <p:extLst>
      <p:ext uri="{BB962C8B-B14F-4D97-AF65-F5344CB8AC3E}">
        <p14:creationId xmlns:p14="http://schemas.microsoft.com/office/powerpoint/2010/main" val="4219862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8</a:t>
            </a:fld>
            <a:endParaRPr lang="en-US"/>
          </a:p>
        </p:txBody>
      </p:sp>
    </p:spTree>
    <p:extLst>
      <p:ext uri="{BB962C8B-B14F-4D97-AF65-F5344CB8AC3E}">
        <p14:creationId xmlns:p14="http://schemas.microsoft.com/office/powerpoint/2010/main" val="3594353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773FD3F-5A36-409A-B06A-71436BA3B0C7}" type="slidenum">
              <a:rPr lang="en-US" smtClean="0"/>
              <a:pPr>
                <a:defRPr/>
              </a:pPr>
              <a:t>9</a:t>
            </a:fld>
            <a:endParaRPr lang="en-US"/>
          </a:p>
        </p:txBody>
      </p:sp>
    </p:spTree>
    <p:extLst>
      <p:ext uri="{BB962C8B-B14F-4D97-AF65-F5344CB8AC3E}">
        <p14:creationId xmlns:p14="http://schemas.microsoft.com/office/powerpoint/2010/main" val="308920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DarkPurple1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noProof="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noProof="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smtClean="0"/>
            </a:lvl1pPr>
          </a:lstStyle>
          <a:p>
            <a:pPr>
              <a:defRPr/>
            </a:pPr>
            <a:endParaRPr lang="en-US"/>
          </a:p>
        </p:txBody>
      </p:sp>
    </p:spTree>
    <p:extLst>
      <p:ext uri="{BB962C8B-B14F-4D97-AF65-F5344CB8AC3E}">
        <p14:creationId xmlns:p14="http://schemas.microsoft.com/office/powerpoint/2010/main" val="711972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45988D85-C5FE-4BF7-8920-7B6769A33DC2}" type="slidenum">
              <a:rPr lang="en-US"/>
              <a:pPr>
                <a:defRPr/>
              </a:pPr>
              <a:t>‹#›</a:t>
            </a:fld>
            <a:endParaRPr lang="en-US"/>
          </a:p>
        </p:txBody>
      </p:sp>
    </p:spTree>
    <p:extLst>
      <p:ext uri="{BB962C8B-B14F-4D97-AF65-F5344CB8AC3E}">
        <p14:creationId xmlns:p14="http://schemas.microsoft.com/office/powerpoint/2010/main" val="230870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8359208F-87E8-4657-A5C8-1ED9A22D8DE7}" type="slidenum">
              <a:rPr lang="en-US"/>
              <a:pPr>
                <a:defRPr/>
              </a:pPr>
              <a:t>‹#›</a:t>
            </a:fld>
            <a:endParaRPr lang="en-US"/>
          </a:p>
        </p:txBody>
      </p:sp>
    </p:spTree>
    <p:extLst>
      <p:ext uri="{BB962C8B-B14F-4D97-AF65-F5344CB8AC3E}">
        <p14:creationId xmlns:p14="http://schemas.microsoft.com/office/powerpoint/2010/main" val="231488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A02FE03-F035-4B31-BC33-D29E7B1E7FC1}" type="slidenum">
              <a:rPr lang="en-US"/>
              <a:pPr>
                <a:defRPr/>
              </a:pPr>
              <a:t>‹#›</a:t>
            </a:fld>
            <a:endParaRPr lang="en-US"/>
          </a:p>
        </p:txBody>
      </p:sp>
    </p:spTree>
    <p:extLst>
      <p:ext uri="{BB962C8B-B14F-4D97-AF65-F5344CB8AC3E}">
        <p14:creationId xmlns:p14="http://schemas.microsoft.com/office/powerpoint/2010/main" val="35770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272AA7E-0117-4BD7-9907-BDBFA9C8C768}" type="slidenum">
              <a:rPr lang="en-US"/>
              <a:pPr>
                <a:defRPr/>
              </a:pPr>
              <a:t>‹#›</a:t>
            </a:fld>
            <a:endParaRPr lang="en-US"/>
          </a:p>
        </p:txBody>
      </p:sp>
    </p:spTree>
    <p:extLst>
      <p:ext uri="{BB962C8B-B14F-4D97-AF65-F5344CB8AC3E}">
        <p14:creationId xmlns:p14="http://schemas.microsoft.com/office/powerpoint/2010/main" val="126266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283EE791-83D7-4170-9F2F-AA9DA7D27A90}" type="slidenum">
              <a:rPr lang="en-US"/>
              <a:pPr>
                <a:defRPr/>
              </a:pPr>
              <a:t>‹#›</a:t>
            </a:fld>
            <a:endParaRPr lang="en-US"/>
          </a:p>
        </p:txBody>
      </p:sp>
    </p:spTree>
    <p:extLst>
      <p:ext uri="{BB962C8B-B14F-4D97-AF65-F5344CB8AC3E}">
        <p14:creationId xmlns:p14="http://schemas.microsoft.com/office/powerpoint/2010/main" val="187299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51E94E27-D55B-4A18-B54E-E765B61774CF}" type="slidenum">
              <a:rPr lang="en-US"/>
              <a:pPr>
                <a:defRPr/>
              </a:pPr>
              <a:t>‹#›</a:t>
            </a:fld>
            <a:endParaRPr lang="en-US"/>
          </a:p>
        </p:txBody>
      </p:sp>
    </p:spTree>
    <p:extLst>
      <p:ext uri="{BB962C8B-B14F-4D97-AF65-F5344CB8AC3E}">
        <p14:creationId xmlns:p14="http://schemas.microsoft.com/office/powerpoint/2010/main" val="732108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BD8559EB-B6BD-46D4-B8E0-0FF63361F772}" type="slidenum">
              <a:rPr lang="en-US"/>
              <a:pPr>
                <a:defRPr/>
              </a:pPr>
              <a:t>‹#›</a:t>
            </a:fld>
            <a:endParaRPr lang="en-US"/>
          </a:p>
        </p:txBody>
      </p:sp>
    </p:spTree>
    <p:extLst>
      <p:ext uri="{BB962C8B-B14F-4D97-AF65-F5344CB8AC3E}">
        <p14:creationId xmlns:p14="http://schemas.microsoft.com/office/powerpoint/2010/main" val="94904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B1063BA-06C9-479C-82A0-45A5F8DAD357}" type="slidenum">
              <a:rPr lang="en-US"/>
              <a:pPr>
                <a:defRPr/>
              </a:pPr>
              <a:t>‹#›</a:t>
            </a:fld>
            <a:endParaRPr lang="en-US"/>
          </a:p>
        </p:txBody>
      </p:sp>
    </p:spTree>
    <p:extLst>
      <p:ext uri="{BB962C8B-B14F-4D97-AF65-F5344CB8AC3E}">
        <p14:creationId xmlns:p14="http://schemas.microsoft.com/office/powerpoint/2010/main" val="16482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C934DA7-EB54-43F3-8330-BF48C82DE47A}" type="slidenum">
              <a:rPr lang="en-US"/>
              <a:pPr>
                <a:defRPr/>
              </a:pPr>
              <a:t>‹#›</a:t>
            </a:fld>
            <a:endParaRPr lang="en-US"/>
          </a:p>
        </p:txBody>
      </p:sp>
    </p:spTree>
    <p:extLst>
      <p:ext uri="{BB962C8B-B14F-4D97-AF65-F5344CB8AC3E}">
        <p14:creationId xmlns:p14="http://schemas.microsoft.com/office/powerpoint/2010/main" val="419392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FEEF283-E856-4452-AF6C-78C75701749D}" type="slidenum">
              <a:rPr lang="en-US"/>
              <a:pPr>
                <a:defRPr/>
              </a:pPr>
              <a:t>‹#›</a:t>
            </a:fld>
            <a:endParaRPr lang="en-US"/>
          </a:p>
        </p:txBody>
      </p:sp>
    </p:spTree>
    <p:extLst>
      <p:ext uri="{BB962C8B-B14F-4D97-AF65-F5344CB8AC3E}">
        <p14:creationId xmlns:p14="http://schemas.microsoft.com/office/powerpoint/2010/main" val="416398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0200" y="908050"/>
            <a:ext cx="848995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30200" y="2708275"/>
            <a:ext cx="848995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B6DC7BA-D865-4E30-A381-08BEA9E5CE36}" type="slidenum">
              <a:rPr lang="en-US"/>
              <a:pPr>
                <a:defRPr/>
              </a:pPr>
              <a:t>‹#›</a:t>
            </a:fld>
            <a:endParaRPr lang="en-US"/>
          </a:p>
        </p:txBody>
      </p:sp>
      <p:pic>
        <p:nvPicPr>
          <p:cNvPr id="1029" name="Picture 15" descr="DarkPurple9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hyperlink" Target="http://www.hta.gov.uk/guidance/non-consensual_dna_analysis.cfm"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8" Type="http://schemas.openxmlformats.org/officeDocument/2006/relationships/hyperlink" Target="http://www.hta.gov.uk/aboutus.cfm" TargetMode="External"/><Relationship Id="rId13" Type="http://schemas.openxmlformats.org/officeDocument/2006/relationships/hyperlink" Target="http://www.hta.gov.uk/legislationpoliciesandcodesofpractice.cfm" TargetMode="External"/><Relationship Id="rId3" Type="http://schemas.openxmlformats.org/officeDocument/2006/relationships/notesSlide" Target="../notesSlides/notesSlide19.xml"/><Relationship Id="rId7" Type="http://schemas.openxmlformats.org/officeDocument/2006/relationships/image" Target="../media/image6.png"/><Relationship Id="rId12" Type="http://schemas.openxmlformats.org/officeDocument/2006/relationships/hyperlink" Target="http://www.hta.gov.uk/donations.cfm" TargetMode="External"/><Relationship Id="rId17" Type="http://schemas.openxmlformats.org/officeDocument/2006/relationships/hyperlink" Target="http://www.hta.gov.uk/newsandevents.cfm" TargetMode="External"/><Relationship Id="rId2" Type="http://schemas.openxmlformats.org/officeDocument/2006/relationships/slideLayout" Target="../slideLayouts/slideLayout2.xml"/><Relationship Id="rId16" Type="http://schemas.openxmlformats.org/officeDocument/2006/relationships/hyperlink" Target="http://www.hta.gov.uk/consultations.cfm" TargetMode="External"/><Relationship Id="rId1" Type="http://schemas.openxmlformats.org/officeDocument/2006/relationships/tags" Target="../tags/tag20.xml"/><Relationship Id="rId6" Type="http://schemas.openxmlformats.org/officeDocument/2006/relationships/hyperlink" Target="http://www.ucl.ac.uk/joint-rd-unit/keydocs2/DPAGuidance" TargetMode="External"/><Relationship Id="rId11" Type="http://schemas.openxmlformats.org/officeDocument/2006/relationships/hyperlink" Target="http://www.hta.gov.uk/licensingandinspections.cfm" TargetMode="External"/><Relationship Id="rId5" Type="http://schemas.openxmlformats.org/officeDocument/2006/relationships/hyperlink" Target="http://www.ucl.ac.uk/efd/recordsoffice/data-protection/" TargetMode="External"/><Relationship Id="rId15" Type="http://schemas.openxmlformats.org/officeDocument/2006/relationships/hyperlink" Target="http://www.hta.gov.uk/publications.cfm" TargetMode="External"/><Relationship Id="rId10" Type="http://schemas.openxmlformats.org/officeDocument/2006/relationships/hyperlink" Target="https://www.myresearchproject.org.uk/Signin.aspx" TargetMode="External"/><Relationship Id="rId4" Type="http://schemas.openxmlformats.org/officeDocument/2006/relationships/hyperlink" Target="http://www.ucl.ac.uk/slms/research/human-tissue-act" TargetMode="External"/><Relationship Id="rId9" Type="http://schemas.openxmlformats.org/officeDocument/2006/relationships/hyperlink" Target="http://www.nres.npsa.nhs.uk/" TargetMode="External"/><Relationship Id="rId14" Type="http://schemas.openxmlformats.org/officeDocument/2006/relationships/hyperlink" Target="http://www.hta.gov.uk/trainingandconferences.cf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hyperlink" Target="http://www.rsclearn.mrc.ac.uk/"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hyperlink" Target="http://www.hta.gov.uk/_functions/displayglossaryitem.cfm?widcall1=customwidgets.content_view_1&amp;cit_id=580"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9"/>
          <p:cNvSpPr txBox="1">
            <a:spLocks noGrp="1" noChangeArrowheads="1"/>
          </p:cNvSpPr>
          <p:nvPr>
            <p:ph type="title" idx="4294967295"/>
          </p:nvPr>
        </p:nvSpPr>
        <p:spPr bwMode="auto">
          <a:xfrm>
            <a:off x="539750" y="2420938"/>
            <a:ext cx="8056563" cy="18605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1200" cap="none" spc="0" normalizeH="0" baseline="0" noProof="0" dirty="0">
                <a:ln>
                  <a:noFill/>
                </a:ln>
                <a:solidFill>
                  <a:schemeClr val="accent2"/>
                </a:solidFill>
                <a:effectLst/>
                <a:uLnTx/>
                <a:uFillTx/>
                <a:latin typeface="Arial" charset="0"/>
                <a:ea typeface="+mn-ea"/>
                <a:cs typeface="+mn-cs"/>
              </a:rPr>
              <a:t>Human Tissue Act 2004: DNA Analysis</a:t>
            </a:r>
            <a:endParaRPr kumimoji="0" lang="en-GB" sz="3200" b="1" i="0" u="none" strike="noStrike" kern="1200" cap="none" spc="0" normalizeH="0" baseline="0" noProof="0" dirty="0">
              <a:ln>
                <a:noFill/>
              </a:ln>
              <a:solidFill>
                <a:schemeClr val="accent2"/>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333399"/>
                </a:solidFill>
                <a:effectLst/>
                <a:uLnTx/>
                <a:uFillTx/>
                <a:latin typeface="Arial" charset="0"/>
                <a:ea typeface="+mn-ea"/>
                <a:cs typeface="Arial" charset="0"/>
              </a:rPr>
              <a:t>Dr Kirstin Goldring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333399"/>
                </a:solidFill>
                <a:effectLst/>
                <a:uLnTx/>
                <a:uFillTx/>
                <a:latin typeface="Arial" charset="0"/>
                <a:ea typeface="+mn-ea"/>
                <a:cs typeface="Arial" charset="0"/>
              </a:rPr>
              <a:t>Biobank Facilitator</a:t>
            </a:r>
            <a:endParaRPr kumimoji="0" lang="en-US" sz="2800" b="1" i="0" u="none" strike="noStrike" kern="1200" cap="none" spc="0" normalizeH="0" baseline="0" noProof="0" dirty="0">
              <a:ln>
                <a:noFill/>
              </a:ln>
              <a:solidFill>
                <a:srgbClr val="333399"/>
              </a:solidFill>
              <a:effectLst/>
              <a:uLnTx/>
              <a:uFillTx/>
              <a:latin typeface="Arial" charset="0"/>
              <a:ea typeface="+mn-ea"/>
              <a:cs typeface="Arial" charset="0"/>
            </a:endParaRPr>
          </a:p>
        </p:txBody>
      </p:sp>
    </p:spTree>
    <p:custDataLst>
      <p:tags r:id="rId1"/>
    </p:custData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9"/>
          <p:cNvSpPr>
            <a:spLocks noGrp="1" noChangeArrowheads="1"/>
          </p:cNvSpPr>
          <p:nvPr>
            <p:ph type="title" idx="4294967295"/>
          </p:nvPr>
        </p:nvSpPr>
        <p:spPr bwMode="auto">
          <a:xfrm>
            <a:off x="0" y="549275"/>
            <a:ext cx="946785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Flowcharts – DNA consent</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pic>
        <p:nvPicPr>
          <p:cNvPr id="12290" name="Picture 6" descr="A flowchart concerning DNA consent.&#10;Q. Do you have qualifying consent?&#10;If yes, it is lawful to conduct.&#10;&#10;If no, are the results of DNA analysis for an 'excepted purpose'?&#10;If yes, it is lawful to conduct.&#10;&#10;If no, is the module material 'excepted material'?&#10;If yes, it is lawful to conduct.&#10;&#10;If no, it is not lawful to analyse the DNA in bodily material. A person guilty of this offence is liable to a fine and/or a term of up to 3 years' imprisonment."/>
          <p:cNvPicPr>
            <a:picLocks noChangeAspect="1" noChangeArrowheads="1"/>
          </p:cNvPicPr>
          <p:nvPr/>
        </p:nvPicPr>
        <p:blipFill>
          <a:blip r:embed="rId4">
            <a:extLst>
              <a:ext uri="{28A0092B-C50C-407E-A947-70E740481C1C}">
                <a14:useLocalDpi xmlns:a14="http://schemas.microsoft.com/office/drawing/2010/main" val="0"/>
              </a:ext>
            </a:extLst>
          </a:blip>
          <a:srcRect l="31738" t="22656" r="29866" b="6467"/>
          <a:stretch>
            <a:fillRect/>
          </a:stretch>
        </p:blipFill>
        <p:spPr bwMode="auto">
          <a:xfrm>
            <a:off x="539750" y="1052513"/>
            <a:ext cx="3744913"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7" descr="A flowchart on qualifying consent when a person is alive.&#10;&#10;Q. Whose consent is required?&#10;&#10;If an adult, their consent is required.&#10;&#10;If a child, their consent or, if the child has not made a decision to, or not to, consent, and the child is not competent to consult or is competent and fails to deal with the issue, consent is required from a person with parental responsibility."/>
          <p:cNvPicPr>
            <a:picLocks noChangeAspect="1" noChangeArrowheads="1"/>
          </p:cNvPicPr>
          <p:nvPr/>
        </p:nvPicPr>
        <p:blipFill>
          <a:blip r:embed="rId5">
            <a:extLst>
              <a:ext uri="{28A0092B-C50C-407E-A947-70E740481C1C}">
                <a14:useLocalDpi xmlns:a14="http://schemas.microsoft.com/office/drawing/2010/main" val="0"/>
              </a:ext>
            </a:extLst>
          </a:blip>
          <a:srcRect l="21208" t="20660" r="21208" b="16362"/>
          <a:stretch>
            <a:fillRect/>
          </a:stretch>
        </p:blipFill>
        <p:spPr bwMode="auto">
          <a:xfrm>
            <a:off x="4859338" y="692150"/>
            <a:ext cx="3529012"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8" descr="A flowchart on qualifying consent when a person is deceased.&#10;&#10;Q. Whose consent is required?&#10;&#10;If an adult: If a decision to or not to consent was in force before death, then their consent; or if this does not apply, the consent of a person in a qualifying relationship with the deceased immediately before death.&#10;&#10;If a child: If a decision to or not to consent was in force before death, then their consent; or if this does not apply, the consent of a person who had parental responsibility for the child immediately before death; or, where no person had parental responsibility for the child immediately before death, the consent of a person in a qualifying relationship with the child at the time.&#10;"/>
          <p:cNvPicPr>
            <a:picLocks noChangeAspect="1" noChangeArrowheads="1"/>
          </p:cNvPicPr>
          <p:nvPr/>
        </p:nvPicPr>
        <p:blipFill>
          <a:blip r:embed="rId6">
            <a:extLst>
              <a:ext uri="{28A0092B-C50C-407E-A947-70E740481C1C}">
                <a14:useLocalDpi xmlns:a14="http://schemas.microsoft.com/office/drawing/2010/main" val="0"/>
              </a:ext>
            </a:extLst>
          </a:blip>
          <a:srcRect l="16975" t="18338" r="14372" b="13390"/>
          <a:stretch>
            <a:fillRect/>
          </a:stretch>
        </p:blipFill>
        <p:spPr bwMode="auto">
          <a:xfrm>
            <a:off x="4500563" y="3644900"/>
            <a:ext cx="4321175" cy="322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idx="4294967295"/>
          </p:nvPr>
        </p:nvSpPr>
        <p:spPr bwMode="auto">
          <a:xfrm>
            <a:off x="0" y="549275"/>
            <a:ext cx="370840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Consent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3315" name="Rectangle 5"/>
          <p:cNvSpPr>
            <a:spLocks noChangeArrowheads="1"/>
          </p:cNvSpPr>
          <p:nvPr/>
        </p:nvSpPr>
        <p:spPr bwMode="auto">
          <a:xfrm>
            <a:off x="107950" y="1042988"/>
            <a:ext cx="8893175" cy="562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rgbClr val="000099"/>
                </a:solidFill>
              </a:rPr>
              <a:t>Mental capacity and DNA analysis</a:t>
            </a:r>
            <a:endParaRPr lang="en-US" b="1">
              <a:solidFill>
                <a:srgbClr val="000099"/>
              </a:solidFill>
            </a:endParaRPr>
          </a:p>
          <a:p>
            <a:endParaRPr lang="en-GB" b="1">
              <a:solidFill>
                <a:srgbClr val="000099"/>
              </a:solidFill>
            </a:endParaRPr>
          </a:p>
          <a:p>
            <a:r>
              <a:rPr lang="en-US">
                <a:solidFill>
                  <a:srgbClr val="000099"/>
                </a:solidFill>
              </a:rPr>
              <a:t>Regulations9 state that the following are ‘excepted purposes’ for which research involving DNA analysis from adults without capacity (or adults with incapacity in Scotland) can be undertaken without qualifying consent.</a:t>
            </a:r>
          </a:p>
          <a:p>
            <a:endParaRPr lang="en-US">
              <a:solidFill>
                <a:srgbClr val="000099"/>
              </a:solidFill>
            </a:endParaRPr>
          </a:p>
          <a:p>
            <a:r>
              <a:rPr lang="en-US">
                <a:solidFill>
                  <a:srgbClr val="000099"/>
                </a:solidFill>
              </a:rPr>
              <a:t>England, Wales and Northern Ireland:</a:t>
            </a:r>
          </a:p>
          <a:p>
            <a:pPr>
              <a:buFontTx/>
              <a:buChar char="•"/>
            </a:pPr>
            <a:r>
              <a:rPr lang="en-US" sz="1600">
                <a:solidFill>
                  <a:srgbClr val="000099"/>
                </a:solidFill>
              </a:rPr>
              <a:t> Purposes of a clinical trial authorised and carried out in accordance with the Medicines for Human Use (Clinical Trials) Regulations 2004.</a:t>
            </a:r>
          </a:p>
          <a:p>
            <a:pPr>
              <a:buFontTx/>
              <a:buChar char="•"/>
            </a:pPr>
            <a:r>
              <a:rPr lang="en-US" sz="1600">
                <a:solidFill>
                  <a:srgbClr val="000099"/>
                </a:solidFill>
              </a:rPr>
              <a:t> Purposes of research (in connection with disorders, or the functioning of the human body) which has been ethicallyapproved (by an NHS REC), and cannot reasonably beanonymised or carried out on persons with capacity to consent.</a:t>
            </a:r>
          </a:p>
          <a:p>
            <a:endParaRPr lang="en-US" sz="1600">
              <a:solidFill>
                <a:srgbClr val="000099"/>
              </a:solidFill>
            </a:endParaRPr>
          </a:p>
          <a:p>
            <a:r>
              <a:rPr lang="en-US">
                <a:solidFill>
                  <a:srgbClr val="000099"/>
                </a:solidFill>
              </a:rPr>
              <a:t>England and Wales only:</a:t>
            </a:r>
          </a:p>
          <a:p>
            <a:pPr>
              <a:buFontTx/>
              <a:buChar char="•"/>
            </a:pPr>
            <a:r>
              <a:rPr lang="en-US" sz="1600">
                <a:solidFill>
                  <a:srgbClr val="000099"/>
                </a:solidFill>
              </a:rPr>
              <a:t> Purposes of intrusive research under the Mental Capacity Act 2005</a:t>
            </a:r>
          </a:p>
          <a:p>
            <a:endParaRPr lang="en-GB" sz="1600">
              <a:solidFill>
                <a:srgbClr val="000099"/>
              </a:solidFill>
            </a:endParaRPr>
          </a:p>
          <a:p>
            <a:r>
              <a:rPr lang="en-US">
                <a:solidFill>
                  <a:srgbClr val="000099"/>
                </a:solidFill>
              </a:rPr>
              <a:t>Scotland:</a:t>
            </a:r>
          </a:p>
          <a:p>
            <a:pPr>
              <a:buFontTx/>
              <a:buChar char="•"/>
            </a:pPr>
            <a:r>
              <a:rPr lang="en-US" sz="1600">
                <a:solidFill>
                  <a:srgbClr val="000099"/>
                </a:solidFill>
              </a:rPr>
              <a:t> Purposes of a clinical trial authorised and carried out in accordance with the Medicines for Human Use (Clinical Trials) Regulations 2004.</a:t>
            </a:r>
          </a:p>
          <a:p>
            <a:pPr>
              <a:buFontTx/>
              <a:buChar char="•"/>
            </a:pPr>
            <a:r>
              <a:rPr lang="en-US" sz="1600">
                <a:solidFill>
                  <a:srgbClr val="000099"/>
                </a:solidFill>
              </a:rPr>
              <a:t> Purposes of surgical, medical, nursing, dental or psychological research permitted under section 51 of the Adults with Incapacity (Scotland) Act 2006.</a:t>
            </a:r>
          </a:p>
        </p:txBody>
      </p:sp>
    </p:spTree>
    <p:custDataLst>
      <p:tags r:id="rId1"/>
    </p:custData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type="title" idx="4294967295"/>
          </p:nvPr>
        </p:nvSpPr>
        <p:spPr bwMode="auto">
          <a:xfrm>
            <a:off x="179388" y="764704"/>
            <a:ext cx="370840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Consent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4338" name="Rectangle 4"/>
          <p:cNvSpPr>
            <a:spLocks noChangeArrowheads="1"/>
          </p:cNvSpPr>
          <p:nvPr/>
        </p:nvSpPr>
        <p:spPr bwMode="auto">
          <a:xfrm>
            <a:off x="179388" y="1916113"/>
            <a:ext cx="8856662" cy="182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solidFill>
                  <a:srgbClr val="000099"/>
                </a:solidFill>
              </a:rPr>
              <a:t>In exceptional circumstances, DNA analysis may be used for obtaining scientific or medical information about the person whose body manufactured the DNA, even if their consent has not been obtained. </a:t>
            </a:r>
            <a:r>
              <a:rPr lang="en-US" dirty="0">
                <a:solidFill>
                  <a:srgbClr val="000099"/>
                </a:solidFill>
              </a:rPr>
              <a:t>The HTA has established a process to permit the analysis of DNA without consent, provided that it is satisfied that certain conditions have been met [</a:t>
            </a:r>
            <a:r>
              <a:rPr lang="en-US" dirty="0">
                <a:solidFill>
                  <a:srgbClr val="000099"/>
                </a:solidFill>
                <a:hlinkClick r:id="rId4"/>
              </a:rPr>
              <a:t>www.hta.gov.uk/guidance/non-consensual_dna_analysis.cfm</a:t>
            </a:r>
            <a:r>
              <a:rPr lang="en-US" dirty="0">
                <a:solidFill>
                  <a:srgbClr val="000099"/>
                </a:solidFill>
              </a:rPr>
              <a:t>]. </a:t>
            </a:r>
          </a:p>
        </p:txBody>
      </p:sp>
    </p:spTree>
    <p:custDataLst>
      <p:tags r:id="rId1"/>
    </p:custData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idx="4294967295"/>
          </p:nvPr>
        </p:nvSpPr>
        <p:spPr bwMode="auto">
          <a:xfrm>
            <a:off x="0" y="549275"/>
            <a:ext cx="370840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Consent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5363" name="Rectangle 5"/>
          <p:cNvSpPr>
            <a:spLocks noChangeArrowheads="1"/>
          </p:cNvSpPr>
          <p:nvPr/>
        </p:nvSpPr>
        <p:spPr bwMode="auto">
          <a:xfrm>
            <a:off x="179388" y="981075"/>
            <a:ext cx="8388350"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solidFill>
                  <a:srgbClr val="000099"/>
                </a:solidFill>
              </a:rPr>
              <a:t>To summarise:</a:t>
            </a:r>
            <a:endParaRPr lang="en-US">
              <a:solidFill>
                <a:srgbClr val="000099"/>
              </a:solidFill>
            </a:endParaRPr>
          </a:p>
          <a:p>
            <a:r>
              <a:rPr lang="en-US">
                <a:solidFill>
                  <a:srgbClr val="000099"/>
                </a:solidFill>
              </a:rPr>
              <a:t>Qualifying consent is legally required for research if the tissue is:</a:t>
            </a:r>
          </a:p>
          <a:p>
            <a:pPr lvl="1">
              <a:buFontTx/>
              <a:buChar char="•"/>
            </a:pPr>
            <a:r>
              <a:rPr lang="en-US">
                <a:solidFill>
                  <a:srgbClr val="000099"/>
                </a:solidFill>
              </a:rPr>
              <a:t> From a living person and samples are identifiable; or</a:t>
            </a:r>
          </a:p>
          <a:p>
            <a:pPr lvl="1">
              <a:buFontTx/>
              <a:buChar char="•"/>
            </a:pPr>
            <a:r>
              <a:rPr lang="en-US">
                <a:solidFill>
                  <a:srgbClr val="000099"/>
                </a:solidFill>
              </a:rPr>
              <a:t> From a living person and samples are anonymised (see Definitions) but NHS REC approval has not been obtained or is not pending; or</a:t>
            </a:r>
          </a:p>
          <a:p>
            <a:pPr lvl="1">
              <a:buFontTx/>
              <a:buChar char="•"/>
            </a:pPr>
            <a:r>
              <a:rPr lang="en-US">
                <a:solidFill>
                  <a:srgbClr val="000099"/>
                </a:solidFill>
              </a:rPr>
              <a:t> From a deceased person and collected after 1 September 2006 (for both anonymous and identifiable samples).</a:t>
            </a:r>
          </a:p>
        </p:txBody>
      </p:sp>
      <p:sp>
        <p:nvSpPr>
          <p:cNvPr id="15364" name="Text Box 6"/>
          <p:cNvSpPr txBox="1">
            <a:spLocks noChangeArrowheads="1"/>
          </p:cNvSpPr>
          <p:nvPr/>
        </p:nvSpPr>
        <p:spPr bwMode="auto">
          <a:xfrm>
            <a:off x="179388" y="3282950"/>
            <a:ext cx="8516937"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1900">
                <a:solidFill>
                  <a:schemeClr val="tx1"/>
                </a:solidFill>
                <a:latin typeface="Arial" charset="0"/>
              </a:defRPr>
            </a:lvl1pPr>
            <a:lvl2pPr eaLnBrk="0" hangingPunct="0">
              <a:defRPr sz="1900">
                <a:solidFill>
                  <a:schemeClr val="tx1"/>
                </a:solidFill>
                <a:latin typeface="Arial" charset="0"/>
              </a:defRPr>
            </a:lvl2pPr>
            <a:lvl3pPr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eaLnBrk="0" hangingPunct="0">
              <a:defRPr sz="1900">
                <a:solidFill>
                  <a:schemeClr val="tx1"/>
                </a:solidFill>
                <a:latin typeface="Arial" charset="0"/>
              </a:defRPr>
            </a:lvl5pPr>
            <a:lvl6pPr eaLnBrk="0" fontAlgn="base" hangingPunct="0">
              <a:spcBef>
                <a:spcPct val="0"/>
              </a:spcBef>
              <a:spcAft>
                <a:spcPct val="0"/>
              </a:spcAft>
              <a:defRPr sz="1900">
                <a:solidFill>
                  <a:schemeClr val="tx1"/>
                </a:solidFill>
                <a:latin typeface="Arial" charset="0"/>
              </a:defRPr>
            </a:lvl6pPr>
            <a:lvl7pPr eaLnBrk="0" fontAlgn="base" hangingPunct="0">
              <a:spcBef>
                <a:spcPct val="0"/>
              </a:spcBef>
              <a:spcAft>
                <a:spcPct val="0"/>
              </a:spcAft>
              <a:defRPr sz="1900">
                <a:solidFill>
                  <a:schemeClr val="tx1"/>
                </a:solidFill>
                <a:latin typeface="Arial" charset="0"/>
              </a:defRPr>
            </a:lvl7pPr>
            <a:lvl8pPr eaLnBrk="0" fontAlgn="base" hangingPunct="0">
              <a:spcBef>
                <a:spcPct val="0"/>
              </a:spcBef>
              <a:spcAft>
                <a:spcPct val="0"/>
              </a:spcAft>
              <a:defRPr sz="1900">
                <a:solidFill>
                  <a:schemeClr val="tx1"/>
                </a:solidFill>
                <a:latin typeface="Arial" charset="0"/>
              </a:defRPr>
            </a:lvl8pPr>
            <a:lvl9pPr eaLnBrk="0" fontAlgn="base" hangingPunct="0">
              <a:spcBef>
                <a:spcPct val="0"/>
              </a:spcBef>
              <a:spcAft>
                <a:spcPct val="0"/>
              </a:spcAft>
              <a:defRPr sz="1900">
                <a:solidFill>
                  <a:schemeClr val="tx1"/>
                </a:solidFill>
                <a:latin typeface="Arial" charset="0"/>
              </a:defRPr>
            </a:lvl9pPr>
          </a:lstStyle>
          <a:p>
            <a:pPr lvl="1" eaLnBrk="1" hangingPunct="1">
              <a:buFontTx/>
              <a:buChar char="•"/>
            </a:pPr>
            <a:r>
              <a:rPr lang="en-GB"/>
              <a:t> Existing holdings from living or dead (stored before 01 Sept 2006) - 			</a:t>
            </a:r>
            <a:r>
              <a:rPr lang="en-GB">
                <a:solidFill>
                  <a:srgbClr val="CC0066"/>
                </a:solidFill>
              </a:rPr>
              <a:t>consent not required</a:t>
            </a:r>
          </a:p>
          <a:p>
            <a:pPr lvl="1" eaLnBrk="1" hangingPunct="1">
              <a:buFontTx/>
              <a:buChar char="•"/>
            </a:pPr>
            <a:r>
              <a:rPr lang="en-GB"/>
              <a:t> Deceased holdings (since after 01 Sept 2006) – </a:t>
            </a:r>
          </a:p>
          <a:p>
            <a:pPr lvl="4" eaLnBrk="1" hangingPunct="1"/>
            <a:r>
              <a:rPr lang="en-GB">
                <a:solidFill>
                  <a:srgbClr val="CC0066"/>
                </a:solidFill>
              </a:rPr>
              <a:t>consent required </a:t>
            </a:r>
            <a:r>
              <a:rPr lang="en-GB"/>
              <a:t>(qualifying relationship) </a:t>
            </a:r>
            <a:endParaRPr lang="en-GB">
              <a:solidFill>
                <a:srgbClr val="CC0066"/>
              </a:solidFill>
            </a:endParaRPr>
          </a:p>
          <a:p>
            <a:pPr lvl="1" eaLnBrk="1" hangingPunct="1">
              <a:buFontTx/>
              <a:buChar char="•"/>
            </a:pPr>
            <a:r>
              <a:rPr lang="en-GB"/>
              <a:t> Living (since after 01 Sept 2006) – </a:t>
            </a:r>
          </a:p>
          <a:p>
            <a:pPr lvl="4" eaLnBrk="1" hangingPunct="1"/>
            <a:r>
              <a:rPr lang="en-GB">
                <a:solidFill>
                  <a:srgbClr val="CC0066"/>
                </a:solidFill>
              </a:rPr>
              <a:t>consent required (generic and enduring)</a:t>
            </a:r>
            <a:endParaRPr lang="en-GB"/>
          </a:p>
          <a:p>
            <a:pPr lvl="2" eaLnBrk="1" hangingPunct="1"/>
            <a:r>
              <a:rPr lang="en-GB"/>
              <a:t>Unless:</a:t>
            </a:r>
          </a:p>
          <a:p>
            <a:pPr lvl="2" eaLnBrk="1" hangingPunct="1"/>
            <a:r>
              <a:rPr lang="en-GB"/>
              <a:t>ethically approved project (specific) and person carrying out the analysis is not in and not likely to come into possession of ID information or excepted purpose - </a:t>
            </a:r>
            <a:r>
              <a:rPr lang="en-GB">
                <a:solidFill>
                  <a:srgbClr val="CC0066"/>
                </a:solidFill>
              </a:rPr>
              <a:t>consent not required</a:t>
            </a:r>
          </a:p>
          <a:p>
            <a:pPr lvl="1" eaLnBrk="1" hangingPunct="1"/>
            <a:endParaRPr lang="en-GB" sz="1200">
              <a:solidFill>
                <a:srgbClr val="CC0066"/>
              </a:solidFill>
            </a:endParaRPr>
          </a:p>
          <a:p>
            <a:pPr lvl="1" eaLnBrk="1" hangingPunct="1"/>
            <a:r>
              <a:rPr lang="en-GB" sz="2400" b="1">
                <a:solidFill>
                  <a:srgbClr val="333399"/>
                </a:solidFill>
              </a:rPr>
              <a:t>But good practice to obtain consent!</a:t>
            </a:r>
            <a:endParaRPr lang="en-US" sz="2400" b="1">
              <a:solidFill>
                <a:srgbClr val="333399"/>
              </a:solidFill>
            </a:endParaRPr>
          </a:p>
        </p:txBody>
      </p:sp>
    </p:spTree>
    <p:custDataLst>
      <p:tags r:id="rId1"/>
    </p:custData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9"/>
          <p:cNvSpPr>
            <a:spLocks noGrp="1" noChangeArrowheads="1"/>
          </p:cNvSpPr>
          <p:nvPr>
            <p:ph type="title" idx="4294967295"/>
          </p:nvPr>
        </p:nvSpPr>
        <p:spPr bwMode="auto">
          <a:xfrm>
            <a:off x="0" y="549275"/>
            <a:ext cx="2411413"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Ethics –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6387" name="Rectangle 50"/>
          <p:cNvSpPr>
            <a:spLocks noChangeArrowheads="1"/>
          </p:cNvSpPr>
          <p:nvPr/>
        </p:nvSpPr>
        <p:spPr bwMode="auto">
          <a:xfrm>
            <a:off x="250825" y="981075"/>
            <a:ext cx="8713788"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800" b="1">
                <a:solidFill>
                  <a:srgbClr val="333399"/>
                </a:solidFill>
              </a:rPr>
              <a:t>Under HTA: the only circumstances where ethical approval is legally required in relation to DNA research, is where cellular material from the living (e.g. blood) is stored with the intention of conducting DNA analysis without consent from the person whose body manufactured the DNA.</a:t>
            </a:r>
          </a:p>
          <a:p>
            <a:r>
              <a:rPr lang="en-GB" sz="1800" b="1">
                <a:solidFill>
                  <a:srgbClr val="333399"/>
                </a:solidFill>
              </a:rPr>
              <a:t>	- then, ethical approval from NHS REC is required under the Act</a:t>
            </a:r>
          </a:p>
          <a:p>
            <a:endParaRPr lang="en-GB" sz="1800" b="1">
              <a:solidFill>
                <a:srgbClr val="333399"/>
              </a:solidFill>
            </a:endParaRPr>
          </a:p>
          <a:p>
            <a:r>
              <a:rPr lang="en-GB" sz="1800" b="1">
                <a:solidFill>
                  <a:srgbClr val="333399"/>
                </a:solidFill>
              </a:rPr>
              <a:t>Where consent is in place for DNA analysis, no requirement for ethical approval would arise.</a:t>
            </a:r>
          </a:p>
          <a:p>
            <a:endParaRPr lang="en-GB" sz="1800" b="1">
              <a:solidFill>
                <a:srgbClr val="333399"/>
              </a:solidFill>
            </a:endParaRPr>
          </a:p>
          <a:p>
            <a:r>
              <a:rPr lang="en-GB" sz="1800" b="1">
                <a:solidFill>
                  <a:srgbClr val="333399"/>
                </a:solidFill>
              </a:rPr>
              <a:t>In circumstances where consent to analyse the DNA has only been given for a specific study – further ethical approval would be need to be sought to analyse DNA in further projects. This can be anticipated by seeking broad consent at the outset.</a:t>
            </a:r>
          </a:p>
          <a:p>
            <a:endParaRPr lang="en-GB" sz="1800" b="1">
              <a:solidFill>
                <a:srgbClr val="333399"/>
              </a:solidFill>
            </a:endParaRPr>
          </a:p>
          <a:p>
            <a:r>
              <a:rPr lang="en-GB" sz="1800" b="1">
                <a:solidFill>
                  <a:srgbClr val="333399"/>
                </a:solidFill>
              </a:rPr>
              <a:t>Under Research Governance systems, ethical approval is not required for research using anonymised extracted DNA, as the research involves neither tissue nor data of NHS patients</a:t>
            </a:r>
          </a:p>
          <a:p>
            <a:r>
              <a:rPr lang="en-GB" sz="1800" b="1">
                <a:solidFill>
                  <a:srgbClr val="333399"/>
                </a:solidFill>
              </a:rPr>
              <a:t>Ethics only if identifying data held with sample.</a:t>
            </a:r>
          </a:p>
          <a:p>
            <a:r>
              <a:rPr lang="en-GB" sz="1800" b="1">
                <a:solidFill>
                  <a:srgbClr val="333399"/>
                </a:solidFill>
              </a:rPr>
              <a:t>Researchers using anon DNA can seek ethical review on a voluntary basis. E.g if required by funder /sponsor of if project unusual issues requiring advice</a:t>
            </a:r>
            <a:endParaRPr lang="en-US" sz="1800" b="1">
              <a:solidFill>
                <a:srgbClr val="333399"/>
              </a:solidFill>
            </a:endParaRPr>
          </a:p>
        </p:txBody>
      </p:sp>
    </p:spTree>
    <p:custDataLst>
      <p:tags r:id="rId1"/>
    </p:custData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idx="4294967295"/>
          </p:nvPr>
        </p:nvSpPr>
        <p:spPr bwMode="auto">
          <a:xfrm>
            <a:off x="0" y="549275"/>
            <a:ext cx="6084888"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Ethics – extracted DNA/RNA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7411" name="Rectangle 5"/>
          <p:cNvSpPr>
            <a:spLocks noChangeArrowheads="1"/>
          </p:cNvSpPr>
          <p:nvPr/>
        </p:nvSpPr>
        <p:spPr bwMode="auto">
          <a:xfrm>
            <a:off x="250825" y="981075"/>
            <a:ext cx="8713788"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800" b="1">
                <a:solidFill>
                  <a:srgbClr val="333399"/>
                </a:solidFill>
              </a:rPr>
              <a:t>For studies analysing DNA/RNA samples obtained from healthy volunteers, ethical approval can be obtained from a UK university REC providing qualifying consent has been obtained</a:t>
            </a:r>
          </a:p>
          <a:p>
            <a:endParaRPr lang="en-GB" sz="1800" b="1">
              <a:solidFill>
                <a:srgbClr val="333399"/>
              </a:solidFill>
            </a:endParaRPr>
          </a:p>
          <a:p>
            <a:r>
              <a:rPr lang="en-GB" sz="1800" b="1">
                <a:solidFill>
                  <a:srgbClr val="333399"/>
                </a:solidFill>
              </a:rPr>
              <a:t>University RECs can also approve analysis DNA/RNA for further projects if consent has only been sought for a specific project</a:t>
            </a:r>
          </a:p>
          <a:p>
            <a:endParaRPr lang="en-GB" sz="1800" b="1">
              <a:solidFill>
                <a:srgbClr val="333399"/>
              </a:solidFill>
            </a:endParaRPr>
          </a:p>
          <a:p>
            <a:r>
              <a:rPr lang="en-GB" sz="1800" b="1">
                <a:solidFill>
                  <a:srgbClr val="333399"/>
                </a:solidFill>
              </a:rPr>
              <a:t>Where extracted DNA/RNA samples are imported, UK REC approval is not required, appropriate ethical review should be carried out in the source country.</a:t>
            </a:r>
            <a:endParaRPr lang="en-US" sz="1800" b="1">
              <a:solidFill>
                <a:srgbClr val="333399"/>
              </a:solidFill>
            </a:endParaRPr>
          </a:p>
        </p:txBody>
      </p:sp>
    </p:spTree>
    <p:custDataLst>
      <p:tags r:id="rId1"/>
    </p:custData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title" idx="4294967295"/>
          </p:nvPr>
        </p:nvSpPr>
        <p:spPr bwMode="auto">
          <a:xfrm>
            <a:off x="0" y="549275"/>
            <a:ext cx="946785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Ethics – DNA Banks (“genetic databases”)</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8435" name="Rectangle 9"/>
          <p:cNvSpPr>
            <a:spLocks noChangeArrowheads="1"/>
          </p:cNvSpPr>
          <p:nvPr/>
        </p:nvSpPr>
        <p:spPr bwMode="auto">
          <a:xfrm>
            <a:off x="395288" y="1700213"/>
            <a:ext cx="835342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b="1">
                <a:solidFill>
                  <a:srgbClr val="333399"/>
                </a:solidFill>
              </a:rPr>
              <a:t>Voluntary applications may be made for review of DNA banks using the Research Tissue Bank application process, and this could provide generic approval for future projects using identifiable or non-identifiable DNA. </a:t>
            </a:r>
          </a:p>
          <a:p>
            <a:endParaRPr lang="en-GB" b="1">
              <a:solidFill>
                <a:srgbClr val="333399"/>
              </a:solidFill>
            </a:endParaRPr>
          </a:p>
          <a:p>
            <a:r>
              <a:rPr lang="en-GB" b="1">
                <a:solidFill>
                  <a:srgbClr val="333399"/>
                </a:solidFill>
              </a:rPr>
              <a:t>The RTB process may be used for any stored biological material, not only where it is relevant material under the HTA.</a:t>
            </a:r>
            <a:endParaRPr lang="en-US" b="1">
              <a:solidFill>
                <a:srgbClr val="333399"/>
              </a:solidFill>
            </a:endParaRPr>
          </a:p>
        </p:txBody>
      </p:sp>
    </p:spTree>
    <p:custDataLst>
      <p:tags r:id="rId1"/>
    </p:custData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idx="4294967295"/>
          </p:nvPr>
        </p:nvSpPr>
        <p:spPr bwMode="auto">
          <a:xfrm>
            <a:off x="0" y="617538"/>
            <a:ext cx="5838825"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600" b="1" i="0" u="none" strike="noStrike" kern="1200" cap="none" spc="0" normalizeH="0" baseline="0" noProof="0" dirty="0">
                <a:ln>
                  <a:noFill/>
                </a:ln>
                <a:solidFill>
                  <a:schemeClr val="accent2"/>
                </a:solidFill>
                <a:effectLst/>
                <a:uLnTx/>
                <a:uFillTx/>
                <a:latin typeface="Arial" charset="0"/>
                <a:ea typeface="+mn-ea"/>
                <a:cs typeface="+mn-cs"/>
              </a:rPr>
              <a:t>HTA: Non-consensual DNA analysis</a:t>
            </a:r>
            <a:endParaRPr kumimoji="0" lang="en-US" sz="2600" b="0"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9459" name="Rectangle 5"/>
          <p:cNvSpPr>
            <a:spLocks noChangeArrowheads="1"/>
          </p:cNvSpPr>
          <p:nvPr/>
        </p:nvSpPr>
        <p:spPr bwMode="auto">
          <a:xfrm>
            <a:off x="34925" y="1057275"/>
            <a:ext cx="9109075" cy="575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a:solidFill>
                  <a:srgbClr val="000099"/>
                </a:solidFill>
              </a:rPr>
              <a:t>The Authority may in exceptional circumstances, provided that it is satisfied that certain conditions have been met, make a direction that DNA analysis may be used for obtaining scientific or medical information about the person whose body manufactured the DNA even if their consent has not been obtained. </a:t>
            </a:r>
          </a:p>
          <a:p>
            <a:endParaRPr lang="en-GB" sz="1600" b="1">
              <a:solidFill>
                <a:srgbClr val="000099"/>
              </a:solidFill>
            </a:endParaRPr>
          </a:p>
          <a:p>
            <a:r>
              <a:rPr lang="en-US" sz="1400" b="1" i="1">
                <a:solidFill>
                  <a:srgbClr val="000099"/>
                </a:solidFill>
              </a:rPr>
              <a:t>Conditions under 9(2)  - “not reasonably possible to trace the person”</a:t>
            </a:r>
            <a:endParaRPr lang="en-US" sz="1400">
              <a:solidFill>
                <a:srgbClr val="000099"/>
              </a:solidFill>
            </a:endParaRPr>
          </a:p>
          <a:p>
            <a:r>
              <a:rPr lang="en-US" sz="1200">
                <a:solidFill>
                  <a:srgbClr val="000099"/>
                </a:solidFill>
              </a:rPr>
              <a:t>If the Authority is satisfied - </a:t>
            </a:r>
          </a:p>
          <a:p>
            <a:r>
              <a:rPr lang="en-US" sz="1200">
                <a:solidFill>
                  <a:srgbClr val="000099"/>
                </a:solidFill>
              </a:rPr>
              <a:t>a) that bodily material has come from the body of a living person.</a:t>
            </a:r>
          </a:p>
          <a:p>
            <a:r>
              <a:rPr lang="en-US" sz="1200">
                <a:solidFill>
                  <a:srgbClr val="000099"/>
                </a:solidFill>
              </a:rPr>
              <a:t>b) that it is not reasonably possible to trace the person from whose body the material has come (“the donor”).</a:t>
            </a:r>
          </a:p>
          <a:p>
            <a:r>
              <a:rPr lang="en-US" sz="1200">
                <a:solidFill>
                  <a:srgbClr val="000099"/>
                </a:solidFill>
              </a:rPr>
              <a:t>c) that it is desirable in the interests of another person, (including a future person), that DNA in the material be analysed for the purpose of obtaining scientific or medical information about the donor, and</a:t>
            </a:r>
          </a:p>
          <a:p>
            <a:r>
              <a:rPr lang="en-US" sz="1200">
                <a:solidFill>
                  <a:srgbClr val="000099"/>
                </a:solidFill>
              </a:rPr>
              <a:t>d) that there is no reason to believe - </a:t>
            </a:r>
          </a:p>
          <a:p>
            <a:r>
              <a:rPr lang="en-US" sz="1200">
                <a:solidFill>
                  <a:srgbClr val="000099"/>
                </a:solidFill>
              </a:rPr>
              <a:t>I. that the donor has died,</a:t>
            </a:r>
            <a:br>
              <a:rPr lang="en-US" sz="1200">
                <a:solidFill>
                  <a:srgbClr val="000099"/>
                </a:solidFill>
              </a:rPr>
            </a:br>
            <a:r>
              <a:rPr lang="en-US" sz="1200">
                <a:solidFill>
                  <a:srgbClr val="000099"/>
                </a:solidFill>
              </a:rPr>
              <a:t>II. that a decision of the donor to refuse consent to the use of the material for that purpose is in force, or</a:t>
            </a:r>
            <a:br>
              <a:rPr lang="en-US" sz="1200">
                <a:solidFill>
                  <a:srgbClr val="000099"/>
                </a:solidFill>
              </a:rPr>
            </a:br>
            <a:r>
              <a:rPr lang="en-US" sz="1200">
                <a:solidFill>
                  <a:srgbClr val="000099"/>
                </a:solidFill>
              </a:rPr>
              <a:t>III. that the donor lacks capacity to consent to the use of the material for that purpose</a:t>
            </a:r>
          </a:p>
          <a:p>
            <a:r>
              <a:rPr lang="en-US" sz="1200">
                <a:solidFill>
                  <a:srgbClr val="000099"/>
                </a:solidFill>
              </a:rPr>
              <a:t>it may direct that this paragraph apply to the material for the benefit of the other person.</a:t>
            </a:r>
          </a:p>
          <a:p>
            <a:endParaRPr lang="en-GB" sz="1200">
              <a:solidFill>
                <a:srgbClr val="000099"/>
              </a:solidFill>
            </a:endParaRPr>
          </a:p>
          <a:p>
            <a:r>
              <a:rPr lang="en-US" sz="1400" b="1" i="1">
                <a:solidFill>
                  <a:srgbClr val="000099"/>
                </a:solidFill>
              </a:rPr>
              <a:t>Conditions under 9(3) – “reasonable efforts have been made to get the donor to decide”</a:t>
            </a:r>
            <a:endParaRPr lang="en-US" sz="1400">
              <a:solidFill>
                <a:srgbClr val="000099"/>
              </a:solidFill>
            </a:endParaRPr>
          </a:p>
          <a:p>
            <a:r>
              <a:rPr lang="en-US" sz="1200">
                <a:solidFill>
                  <a:srgbClr val="000099"/>
                </a:solidFill>
              </a:rPr>
              <a:t>If the Authority is satisfied - </a:t>
            </a:r>
          </a:p>
          <a:p>
            <a:r>
              <a:rPr lang="en-US" sz="1200">
                <a:solidFill>
                  <a:srgbClr val="000099"/>
                </a:solidFill>
              </a:rPr>
              <a:t>a) that bodily material has come from the body of a living person,</a:t>
            </a:r>
          </a:p>
          <a:p>
            <a:r>
              <a:rPr lang="en-US" sz="1200">
                <a:solidFill>
                  <a:srgbClr val="000099"/>
                </a:solidFill>
              </a:rPr>
              <a:t>b) that it is desirable in the interests of another person (including a future person) that DNA in the material be analysed for the purpose of obtaining scientific or medical information about the person from whose body the material has come (“the donor”),</a:t>
            </a:r>
          </a:p>
          <a:p>
            <a:r>
              <a:rPr lang="en-US" sz="1200">
                <a:solidFill>
                  <a:srgbClr val="000099"/>
                </a:solidFill>
              </a:rPr>
              <a:t>c) that reasonable efforts have been made to get the donor to decide whether to consent to the use of the material for that purpose,</a:t>
            </a:r>
          </a:p>
          <a:p>
            <a:r>
              <a:rPr lang="en-US" sz="1200">
                <a:solidFill>
                  <a:srgbClr val="000099"/>
                </a:solidFill>
              </a:rPr>
              <a:t>d) that there is no reason to believe - </a:t>
            </a:r>
          </a:p>
          <a:p>
            <a:r>
              <a:rPr lang="en-US" sz="1200">
                <a:solidFill>
                  <a:srgbClr val="000099"/>
                </a:solidFill>
              </a:rPr>
              <a:t>I. that the donor has died,</a:t>
            </a:r>
            <a:br>
              <a:rPr lang="en-US" sz="1200">
                <a:solidFill>
                  <a:srgbClr val="000099"/>
                </a:solidFill>
              </a:rPr>
            </a:br>
            <a:r>
              <a:rPr lang="en-US" sz="1200">
                <a:solidFill>
                  <a:srgbClr val="000099"/>
                </a:solidFill>
              </a:rPr>
              <a:t>II. that a decision of the donor to refuse to consent to the use of the material for that purpose is in force, or</a:t>
            </a:r>
            <a:br>
              <a:rPr lang="en-US" sz="1200">
                <a:solidFill>
                  <a:srgbClr val="000099"/>
                </a:solidFill>
              </a:rPr>
            </a:br>
            <a:r>
              <a:rPr lang="en-US" sz="1200">
                <a:solidFill>
                  <a:srgbClr val="000099"/>
                </a:solidFill>
              </a:rPr>
              <a:t>III. that the donor lacks capacity to consent to the use of the material for that purpose, and</a:t>
            </a:r>
          </a:p>
          <a:p>
            <a:r>
              <a:rPr lang="en-US" sz="1200">
                <a:solidFill>
                  <a:srgbClr val="000099"/>
                </a:solidFill>
              </a:rPr>
              <a:t>e) that the donor has been given notice of the application for the exercise of the power conferred by this sub-paragraph,</a:t>
            </a:r>
          </a:p>
          <a:p>
            <a:r>
              <a:rPr lang="en-US" sz="1200">
                <a:solidFill>
                  <a:srgbClr val="000099"/>
                </a:solidFill>
              </a:rPr>
              <a:t>it may direct that this paragraph apply to the material for the benefit of the other person.</a:t>
            </a:r>
          </a:p>
        </p:txBody>
      </p:sp>
    </p:spTree>
    <p:custDataLst>
      <p:tags r:id="rId1"/>
    </p:custData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idx="4294967295"/>
          </p:nvPr>
        </p:nvSpPr>
        <p:spPr bwMode="auto">
          <a:xfrm>
            <a:off x="0" y="617538"/>
            <a:ext cx="5838825"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600" b="1" i="0" u="none" strike="noStrike" kern="1200" cap="none" spc="0" normalizeH="0" baseline="0" noProof="0" dirty="0">
                <a:ln>
                  <a:noFill/>
                </a:ln>
                <a:solidFill>
                  <a:schemeClr val="accent2"/>
                </a:solidFill>
                <a:effectLst/>
                <a:uLnTx/>
                <a:uFillTx/>
                <a:latin typeface="Arial" charset="0"/>
                <a:ea typeface="+mn-ea"/>
                <a:cs typeface="+mn-cs"/>
              </a:rPr>
              <a:t>HTA: Non-consensual DNA analysis</a:t>
            </a:r>
            <a:endParaRPr kumimoji="0" lang="en-US" sz="2600" b="0"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20483" name="Rectangle 5"/>
          <p:cNvSpPr>
            <a:spLocks noChangeArrowheads="1"/>
          </p:cNvSpPr>
          <p:nvPr/>
        </p:nvSpPr>
        <p:spPr bwMode="auto">
          <a:xfrm>
            <a:off x="36513" y="1012825"/>
            <a:ext cx="9144000" cy="580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b="1">
                <a:solidFill>
                  <a:srgbClr val="000099"/>
                </a:solidFill>
              </a:rPr>
              <a:t>The application process</a:t>
            </a:r>
            <a:endParaRPr lang="en-US">
              <a:solidFill>
                <a:srgbClr val="000099"/>
              </a:solidFill>
            </a:endParaRPr>
          </a:p>
          <a:p>
            <a:r>
              <a:rPr lang="en-US" sz="1600">
                <a:solidFill>
                  <a:srgbClr val="000099"/>
                </a:solidFill>
              </a:rPr>
              <a:t>The application process – including scrutiny of applications, decision making and any checks – will be carried out by the HTA executive.</a:t>
            </a:r>
          </a:p>
          <a:p>
            <a:endParaRPr lang="en-GB" sz="1200">
              <a:solidFill>
                <a:srgbClr val="000099"/>
              </a:solidFill>
            </a:endParaRPr>
          </a:p>
          <a:p>
            <a:r>
              <a:rPr lang="en-US" sz="1600">
                <a:solidFill>
                  <a:srgbClr val="000099"/>
                </a:solidFill>
              </a:rPr>
              <a:t>For the Authority to be satisfied that reasonable efforts have been made to contact the potential donor, an audit trail must be in place. In order to satisfy itself, the Authority would require the following evidence:</a:t>
            </a:r>
          </a:p>
          <a:p>
            <a:pPr lvl="1">
              <a:buFontTx/>
              <a:buChar char="•"/>
            </a:pPr>
            <a:r>
              <a:rPr lang="en-US" sz="1600">
                <a:solidFill>
                  <a:srgbClr val="000099"/>
                </a:solidFill>
              </a:rPr>
              <a:t>An application made to the Authority for a direction to be issued – under either 9(2) or 9(3).</a:t>
            </a:r>
          </a:p>
          <a:p>
            <a:pPr lvl="1">
              <a:buFontTx/>
              <a:buChar char="•"/>
            </a:pPr>
            <a:r>
              <a:rPr lang="en-US" sz="1600">
                <a:solidFill>
                  <a:srgbClr val="000099"/>
                </a:solidFill>
              </a:rPr>
              <a:t>A declaration would have to be sworn before a solicitor or notary public (this will incur an expense for the applicant in terms of swearing fees, but the Authority considered this to be justified given that it needs to be satisfied that the application is genuine), signed by the declarant and witnessed, setting out that concerted attempts had been made to contact the potential donor in question. </a:t>
            </a:r>
          </a:p>
          <a:p>
            <a:pPr lvl="1">
              <a:buFontTx/>
              <a:buChar char="•"/>
            </a:pPr>
            <a:r>
              <a:rPr lang="en-US" sz="1600">
                <a:solidFill>
                  <a:srgbClr val="000099"/>
                </a:solidFill>
              </a:rPr>
              <a:t>The final letter and all other letters or evidence of contacts set out in the declaration.</a:t>
            </a:r>
          </a:p>
          <a:p>
            <a:pPr lvl="1"/>
            <a:endParaRPr lang="en-US" sz="1200">
              <a:solidFill>
                <a:srgbClr val="000099"/>
              </a:solidFill>
            </a:endParaRPr>
          </a:p>
          <a:p>
            <a:r>
              <a:rPr lang="en-US" sz="1600">
                <a:solidFill>
                  <a:srgbClr val="000099"/>
                </a:solidFill>
              </a:rPr>
              <a:t>The Authority will then makes its decision as to whether the applicant making the application may be granted the exemption, and issue its decision to the applicant in writing. It will be the applicant’s responsibility to confirm in writing when the exemption has been invoked. </a:t>
            </a:r>
          </a:p>
          <a:p>
            <a:endParaRPr lang="en-US" sz="1200">
              <a:solidFill>
                <a:srgbClr val="000099"/>
              </a:solidFill>
            </a:endParaRPr>
          </a:p>
          <a:p>
            <a:r>
              <a:rPr lang="en-US" sz="1600">
                <a:solidFill>
                  <a:srgbClr val="000099"/>
                </a:solidFill>
              </a:rPr>
              <a:t>If the Authority is not satisfied with the evidence, it can ask for further information or evidence to support and ultimately to refuse the application.</a:t>
            </a:r>
            <a:r>
              <a:rPr lang="en-US"/>
              <a:t> </a:t>
            </a:r>
          </a:p>
          <a:p>
            <a:endParaRPr lang="en-US" sz="1200">
              <a:solidFill>
                <a:srgbClr val="000099"/>
              </a:solidFill>
            </a:endParaRPr>
          </a:p>
          <a:p>
            <a:r>
              <a:rPr lang="en-US" sz="1600">
                <a:solidFill>
                  <a:srgbClr val="000099"/>
                </a:solidFill>
              </a:rPr>
              <a:t>If an application is refused, the applicant would be supplied with an accompanying rationale to justify the basis on which such a refusal had been made. </a:t>
            </a:r>
          </a:p>
        </p:txBody>
      </p:sp>
    </p:spTree>
    <p:custDataLst>
      <p:tags r:id="rId1"/>
    </p:custData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6"/>
          <p:cNvSpPr>
            <a:spLocks noGrp="1" noChangeArrowheads="1"/>
          </p:cNvSpPr>
          <p:nvPr>
            <p:ph type="title" idx="4294967295"/>
          </p:nvPr>
        </p:nvSpPr>
        <p:spPr bwMode="auto">
          <a:xfrm>
            <a:off x="179388" y="692150"/>
            <a:ext cx="946785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Useful Links</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21507" name="Text Box 77"/>
          <p:cNvSpPr txBox="1">
            <a:spLocks noChangeArrowheads="1"/>
          </p:cNvSpPr>
          <p:nvPr/>
        </p:nvSpPr>
        <p:spPr bwMode="auto">
          <a:xfrm>
            <a:off x="395288" y="1268413"/>
            <a:ext cx="6119812"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r>
              <a:rPr lang="en-GB" sz="1800" b="1">
                <a:solidFill>
                  <a:srgbClr val="0000FF"/>
                </a:solidFill>
              </a:rPr>
              <a:t>UCL</a:t>
            </a:r>
            <a:endParaRPr lang="en-US" sz="1800" b="1">
              <a:solidFill>
                <a:srgbClr val="0000FF"/>
              </a:solidFill>
            </a:endParaRPr>
          </a:p>
          <a:p>
            <a:pPr eaLnBrk="1" hangingPunct="1"/>
            <a:r>
              <a:rPr lang="en-US" sz="1800"/>
              <a:t>HTA: </a:t>
            </a:r>
            <a:r>
              <a:rPr lang="en-US" sz="1800">
                <a:hlinkClick r:id="rId4"/>
              </a:rPr>
              <a:t>http://www.ucl.ac.uk/slms/research/human-tissue-act</a:t>
            </a:r>
            <a:endParaRPr lang="en-US" sz="1800"/>
          </a:p>
          <a:p>
            <a:pPr eaLnBrk="1" hangingPunct="1"/>
            <a:r>
              <a:rPr lang="en-GB" sz="1800"/>
              <a:t>Data protection: </a:t>
            </a:r>
            <a:r>
              <a:rPr lang="en-GB" sz="1800">
                <a:hlinkClick r:id="rId5"/>
              </a:rPr>
              <a:t>http://www.ucl.ac.uk/efd/recordsoffice/data-protection/</a:t>
            </a:r>
            <a:endParaRPr lang="en-GB" sz="1800"/>
          </a:p>
          <a:p>
            <a:pPr eaLnBrk="1" hangingPunct="1"/>
            <a:r>
              <a:rPr lang="en-US" sz="1800">
                <a:hlinkClick r:id="rId6"/>
              </a:rPr>
              <a:t>http://www.ucl.ac.uk/joint-rd-unit/keydocs2/DPAGuidance</a:t>
            </a:r>
            <a:endParaRPr lang="en-US" sz="1800"/>
          </a:p>
        </p:txBody>
      </p:sp>
      <p:pic>
        <p:nvPicPr>
          <p:cNvPr id="21508" name="Picture 78" descr="Small screenshot of a local menu for a Human Tissue Act webpage."/>
          <p:cNvPicPr>
            <a:picLocks noChangeAspect="1" noChangeArrowheads="1"/>
          </p:cNvPicPr>
          <p:nvPr/>
        </p:nvPicPr>
        <p:blipFill>
          <a:blip r:embed="rId7">
            <a:extLst>
              <a:ext uri="{28A0092B-C50C-407E-A947-70E740481C1C}">
                <a14:useLocalDpi xmlns:a14="http://schemas.microsoft.com/office/drawing/2010/main" val="0"/>
              </a:ext>
            </a:extLst>
          </a:blip>
          <a:srcRect l="3679" t="44293" r="73438" b="32074"/>
          <a:stretch>
            <a:fillRect/>
          </a:stretch>
        </p:blipFill>
        <p:spPr bwMode="auto">
          <a:xfrm>
            <a:off x="6588125" y="981075"/>
            <a:ext cx="2232025" cy="172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9" name="Text Box 79"/>
          <p:cNvSpPr txBox="1">
            <a:spLocks noChangeArrowheads="1"/>
          </p:cNvSpPr>
          <p:nvPr/>
        </p:nvSpPr>
        <p:spPr bwMode="auto">
          <a:xfrm>
            <a:off x="395288" y="2719388"/>
            <a:ext cx="7486650" cy="3951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endParaRPr lang="en-GB" sz="1800" b="1">
              <a:solidFill>
                <a:srgbClr val="0000FF"/>
              </a:solidFill>
            </a:endParaRPr>
          </a:p>
          <a:p>
            <a:pPr eaLnBrk="1" hangingPunct="1"/>
            <a:r>
              <a:rPr lang="en-GB" sz="1800" b="1">
                <a:solidFill>
                  <a:srgbClr val="0000FF"/>
                </a:solidFill>
              </a:rPr>
              <a:t>HTA</a:t>
            </a:r>
            <a:endParaRPr lang="en-US" sz="1800" b="1">
              <a:solidFill>
                <a:srgbClr val="0000FF"/>
              </a:solidFill>
            </a:endParaRPr>
          </a:p>
          <a:p>
            <a:pPr eaLnBrk="1" hangingPunct="1"/>
            <a:r>
              <a:rPr lang="en-US" sz="1800">
                <a:hlinkClick r:id="rId8"/>
              </a:rPr>
              <a:t>http://www.hta.gov.uk/aboutus.cfm</a:t>
            </a:r>
            <a:endParaRPr lang="en-US" sz="1800"/>
          </a:p>
          <a:p>
            <a:pPr eaLnBrk="1" hangingPunct="1"/>
            <a:endParaRPr lang="en-GB" sz="1800"/>
          </a:p>
          <a:p>
            <a:pPr eaLnBrk="1" hangingPunct="1"/>
            <a:endParaRPr lang="en-GB" sz="1800" b="1">
              <a:solidFill>
                <a:srgbClr val="0000FF"/>
              </a:solidFill>
            </a:endParaRPr>
          </a:p>
          <a:p>
            <a:pPr eaLnBrk="1" hangingPunct="1"/>
            <a:r>
              <a:rPr lang="en-GB" sz="1800" b="1">
                <a:solidFill>
                  <a:srgbClr val="0000FF"/>
                </a:solidFill>
              </a:rPr>
              <a:t>ETHICS</a:t>
            </a:r>
          </a:p>
          <a:p>
            <a:pPr eaLnBrk="1" hangingPunct="1"/>
            <a:r>
              <a:rPr lang="en-US" sz="1800"/>
              <a:t>National Research Ethics Service (NRES): </a:t>
            </a:r>
            <a:r>
              <a:rPr lang="en-US" sz="1800">
                <a:hlinkClick r:id="rId9"/>
              </a:rPr>
              <a:t>http://www.nres.npsa.nhs.uk/</a:t>
            </a:r>
            <a:endParaRPr lang="en-US" sz="1800"/>
          </a:p>
          <a:p>
            <a:pPr eaLnBrk="1" hangingPunct="1"/>
            <a:r>
              <a:rPr lang="en-US" sz="1800"/>
              <a:t>Integrated Research Application System (IRAS):</a:t>
            </a:r>
          </a:p>
          <a:p>
            <a:pPr eaLnBrk="1" hangingPunct="1"/>
            <a:r>
              <a:rPr lang="en-US" sz="1800">
                <a:hlinkClick r:id="rId10"/>
              </a:rPr>
              <a:t>https://www.myresearchproject.org.uk/Signin.aspx</a:t>
            </a:r>
            <a:endParaRPr lang="en-US" sz="1800"/>
          </a:p>
          <a:p>
            <a:pPr eaLnBrk="1" hangingPunct="1"/>
            <a:endParaRPr lang="en-GB" sz="1800"/>
          </a:p>
          <a:p>
            <a:pPr eaLnBrk="1" hangingPunct="1"/>
            <a:r>
              <a:rPr lang="en-GB" sz="1800" b="1">
                <a:solidFill>
                  <a:srgbClr val="0000FF"/>
                </a:solidFill>
              </a:rPr>
              <a:t>MRC Toolkits:</a:t>
            </a:r>
          </a:p>
          <a:p>
            <a:pPr eaLnBrk="1" hangingPunct="1"/>
            <a:r>
              <a:rPr lang="en-GB" sz="1800" b="1"/>
              <a:t>Data and Tissue toolkit:</a:t>
            </a:r>
          </a:p>
          <a:p>
            <a:pPr eaLnBrk="1" hangingPunct="1"/>
            <a:r>
              <a:rPr lang="en-US" b="1"/>
              <a:t>http://www.dt-toolkit.ac.uk/home.cfm</a:t>
            </a:r>
            <a:endParaRPr lang="en-US" sz="1800" b="1"/>
          </a:p>
          <a:p>
            <a:pPr eaLnBrk="1" hangingPunct="1"/>
            <a:endParaRPr lang="en-GB" sz="1800"/>
          </a:p>
        </p:txBody>
      </p:sp>
      <p:sp>
        <p:nvSpPr>
          <p:cNvPr id="21510" name="Rectangle 81"/>
          <p:cNvSpPr>
            <a:spLocks noChangeArrowheads="1"/>
          </p:cNvSpPr>
          <p:nvPr/>
        </p:nvSpPr>
        <p:spPr bwMode="auto">
          <a:xfrm>
            <a:off x="4427538" y="2852738"/>
            <a:ext cx="30289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1200">
                <a:solidFill>
                  <a:srgbClr val="0000FF"/>
                </a:solidFill>
                <a:hlinkClick r:id="rId8"/>
              </a:rPr>
              <a:t>About us</a:t>
            </a:r>
            <a:r>
              <a:rPr lang="en-US" sz="1200">
                <a:solidFill>
                  <a:srgbClr val="0000FF"/>
                </a:solidFill>
              </a:rPr>
              <a:t> </a:t>
            </a:r>
          </a:p>
          <a:p>
            <a:pPr algn="ctr"/>
            <a:r>
              <a:rPr lang="en-US" sz="1200">
                <a:solidFill>
                  <a:srgbClr val="0000FF"/>
                </a:solidFill>
                <a:hlinkClick r:id="rId11"/>
              </a:rPr>
              <a:t>Licensing and inspections</a:t>
            </a:r>
            <a:r>
              <a:rPr lang="en-US" sz="1200">
                <a:solidFill>
                  <a:srgbClr val="0000FF"/>
                </a:solidFill>
              </a:rPr>
              <a:t> </a:t>
            </a:r>
          </a:p>
          <a:p>
            <a:pPr algn="ctr"/>
            <a:r>
              <a:rPr lang="en-US" sz="1200">
                <a:solidFill>
                  <a:srgbClr val="0000FF"/>
                </a:solidFill>
                <a:hlinkClick r:id="rId12"/>
              </a:rPr>
              <a:t>Donations</a:t>
            </a:r>
            <a:r>
              <a:rPr lang="en-US" sz="1200">
                <a:solidFill>
                  <a:srgbClr val="0000FF"/>
                </a:solidFill>
              </a:rPr>
              <a:t> </a:t>
            </a:r>
          </a:p>
          <a:p>
            <a:pPr algn="ctr"/>
            <a:r>
              <a:rPr lang="en-US" sz="1200">
                <a:solidFill>
                  <a:srgbClr val="0000FF"/>
                </a:solidFill>
                <a:hlinkClick r:id="rId13"/>
              </a:rPr>
              <a:t>Legislation, policies and codes of practice</a:t>
            </a:r>
            <a:r>
              <a:rPr lang="en-US" sz="1200">
                <a:solidFill>
                  <a:srgbClr val="0000FF"/>
                </a:solidFill>
              </a:rPr>
              <a:t> </a:t>
            </a:r>
          </a:p>
          <a:p>
            <a:pPr algn="ctr"/>
            <a:r>
              <a:rPr lang="en-US" sz="1200">
                <a:solidFill>
                  <a:srgbClr val="0000FF"/>
                </a:solidFill>
                <a:hlinkClick r:id="rId14"/>
              </a:rPr>
              <a:t>Training and conferences</a:t>
            </a:r>
            <a:r>
              <a:rPr lang="en-US" sz="1200">
                <a:solidFill>
                  <a:srgbClr val="0000FF"/>
                </a:solidFill>
              </a:rPr>
              <a:t> </a:t>
            </a:r>
          </a:p>
          <a:p>
            <a:pPr algn="ctr"/>
            <a:r>
              <a:rPr lang="en-US" sz="1200">
                <a:solidFill>
                  <a:srgbClr val="0000FF"/>
                </a:solidFill>
                <a:hlinkClick r:id="rId15"/>
              </a:rPr>
              <a:t>Publications</a:t>
            </a:r>
            <a:r>
              <a:rPr lang="en-US" sz="1200">
                <a:solidFill>
                  <a:srgbClr val="0000FF"/>
                </a:solidFill>
              </a:rPr>
              <a:t> </a:t>
            </a:r>
          </a:p>
          <a:p>
            <a:pPr algn="ctr"/>
            <a:r>
              <a:rPr lang="en-US" sz="1200">
                <a:solidFill>
                  <a:srgbClr val="0000FF"/>
                </a:solidFill>
                <a:hlinkClick r:id="rId16"/>
              </a:rPr>
              <a:t>Consultations</a:t>
            </a:r>
            <a:r>
              <a:rPr lang="en-US" sz="1200">
                <a:solidFill>
                  <a:srgbClr val="0000FF"/>
                </a:solidFill>
              </a:rPr>
              <a:t> </a:t>
            </a:r>
          </a:p>
          <a:p>
            <a:pPr algn="ctr"/>
            <a:r>
              <a:rPr lang="en-US" sz="1200">
                <a:solidFill>
                  <a:srgbClr val="0000FF"/>
                </a:solidFill>
                <a:hlinkClick r:id="rId17"/>
              </a:rPr>
              <a:t>News and events</a:t>
            </a:r>
            <a:r>
              <a:rPr lang="en-US" sz="1200">
                <a:solidFill>
                  <a:srgbClr val="0000FF"/>
                </a:solidFill>
              </a:rPr>
              <a:t> </a:t>
            </a:r>
          </a:p>
        </p:txBody>
      </p:sp>
    </p:spTree>
    <p:custDataLst>
      <p:tags r:id="rId1"/>
    </p:custData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bwMode="auto">
          <a:xfrm>
            <a:off x="250825" y="476250"/>
            <a:ext cx="7772400" cy="11430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dirty="0">
                <a:ln>
                  <a:noFill/>
                </a:ln>
                <a:solidFill>
                  <a:schemeClr val="accent2"/>
                </a:solidFill>
                <a:effectLst/>
                <a:uLnTx/>
                <a:uFillTx/>
                <a:latin typeface="Arial" charset="0"/>
                <a:ea typeface="+mn-ea"/>
                <a:cs typeface="+mn-cs"/>
              </a:rPr>
              <a:t>Human Tissue Act 2004</a:t>
            </a:r>
          </a:p>
        </p:txBody>
      </p:sp>
      <p:sp>
        <p:nvSpPr>
          <p:cNvPr id="4099" name="Rectangle 3"/>
          <p:cNvSpPr>
            <a:spLocks noChangeArrowheads="1"/>
          </p:cNvSpPr>
          <p:nvPr/>
        </p:nvSpPr>
        <p:spPr bwMode="auto">
          <a:xfrm>
            <a:off x="468313" y="1403350"/>
            <a:ext cx="7772400"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GB" sz="3000" b="1">
                <a:solidFill>
                  <a:srgbClr val="333399"/>
                </a:solidFill>
              </a:rPr>
              <a:t>HT Act implemented 1</a:t>
            </a:r>
            <a:r>
              <a:rPr lang="en-GB" sz="3000" b="1" baseline="30000">
                <a:solidFill>
                  <a:srgbClr val="333399"/>
                </a:solidFill>
              </a:rPr>
              <a:t>st</a:t>
            </a:r>
            <a:r>
              <a:rPr lang="en-GB" sz="3000" b="1">
                <a:solidFill>
                  <a:srgbClr val="333399"/>
                </a:solidFill>
              </a:rPr>
              <a:t> September 2006: </a:t>
            </a:r>
          </a:p>
          <a:p>
            <a:pPr marL="742950" lvl="1" indent="-285750">
              <a:spcBef>
                <a:spcPct val="20000"/>
              </a:spcBef>
              <a:buFontTx/>
              <a:buChar char="–"/>
            </a:pPr>
            <a:r>
              <a:rPr lang="en-GB" sz="2400" b="1" i="1">
                <a:solidFill>
                  <a:srgbClr val="333399"/>
                </a:solidFill>
              </a:rPr>
              <a:t>Regulates </a:t>
            </a:r>
            <a:r>
              <a:rPr lang="en-GB" sz="2400" b="1" i="1">
                <a:solidFill>
                  <a:schemeClr val="accent2"/>
                </a:solidFill>
              </a:rPr>
              <a:t>removal, storage</a:t>
            </a:r>
            <a:r>
              <a:rPr lang="en-GB" sz="2400" b="1" i="1">
                <a:solidFill>
                  <a:srgbClr val="333399"/>
                </a:solidFill>
              </a:rPr>
              <a:t> and </a:t>
            </a:r>
            <a:r>
              <a:rPr lang="en-GB" sz="2400" b="1" i="1">
                <a:solidFill>
                  <a:schemeClr val="accent2"/>
                </a:solidFill>
              </a:rPr>
              <a:t>use</a:t>
            </a:r>
            <a:r>
              <a:rPr lang="en-GB" sz="2400" b="1" i="1">
                <a:solidFill>
                  <a:srgbClr val="333399"/>
                </a:solidFill>
              </a:rPr>
              <a:t> of tissue and organs from the deceased, and the </a:t>
            </a:r>
            <a:r>
              <a:rPr lang="en-GB" sz="2400" b="1" i="1">
                <a:solidFill>
                  <a:schemeClr val="accent2"/>
                </a:solidFill>
              </a:rPr>
              <a:t>storage</a:t>
            </a:r>
            <a:r>
              <a:rPr lang="en-GB" sz="2400" b="1" i="1">
                <a:solidFill>
                  <a:srgbClr val="333399"/>
                </a:solidFill>
              </a:rPr>
              <a:t> and </a:t>
            </a:r>
            <a:r>
              <a:rPr lang="en-GB" sz="2400" b="1" i="1">
                <a:solidFill>
                  <a:schemeClr val="accent2"/>
                </a:solidFill>
              </a:rPr>
              <a:t>use</a:t>
            </a:r>
            <a:r>
              <a:rPr lang="en-GB" sz="2400" b="1" i="1">
                <a:solidFill>
                  <a:srgbClr val="333399"/>
                </a:solidFill>
              </a:rPr>
              <a:t> of tissue from the living</a:t>
            </a:r>
          </a:p>
        </p:txBody>
      </p:sp>
      <p:sp>
        <p:nvSpPr>
          <p:cNvPr id="4100" name="Rectangle 2"/>
          <p:cNvSpPr>
            <a:spLocks noChangeArrowheads="1"/>
          </p:cNvSpPr>
          <p:nvPr/>
        </p:nvSpPr>
        <p:spPr bwMode="auto">
          <a:xfrm>
            <a:off x="300038" y="32845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GB" sz="3000" b="1">
                <a:solidFill>
                  <a:schemeClr val="accent2"/>
                </a:solidFill>
              </a:rPr>
              <a:t>HT Act: General Information</a:t>
            </a:r>
          </a:p>
        </p:txBody>
      </p:sp>
      <p:sp>
        <p:nvSpPr>
          <p:cNvPr id="4101" name="Rectangle 3"/>
          <p:cNvSpPr>
            <a:spLocks noChangeArrowheads="1"/>
          </p:cNvSpPr>
          <p:nvPr/>
        </p:nvSpPr>
        <p:spPr bwMode="auto">
          <a:xfrm>
            <a:off x="458788" y="4338638"/>
            <a:ext cx="8505825"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en-GB" sz="2000" b="1">
                <a:solidFill>
                  <a:srgbClr val="333399"/>
                </a:solidFill>
              </a:rPr>
              <a:t>Covers </a:t>
            </a:r>
            <a:r>
              <a:rPr lang="en-US" sz="2000" b="1">
                <a:solidFill>
                  <a:srgbClr val="333399"/>
                </a:solidFill>
              </a:rPr>
              <a:t>England, Wales and Northern Ireland. Separate legislation in Scotland – the Human Tissue (Scotland) Act 2006 </a:t>
            </a:r>
            <a:endParaRPr lang="en-GB" sz="2000" b="1">
              <a:solidFill>
                <a:srgbClr val="333399"/>
              </a:solidFill>
            </a:endParaRPr>
          </a:p>
          <a:p>
            <a:pPr marL="342900" indent="-342900">
              <a:spcBef>
                <a:spcPct val="20000"/>
              </a:spcBef>
              <a:buFontTx/>
              <a:buChar char="•"/>
            </a:pPr>
            <a:r>
              <a:rPr lang="en-GB" sz="2000" b="1">
                <a:solidFill>
                  <a:srgbClr val="333399"/>
                </a:solidFill>
              </a:rPr>
              <a:t>HT Act does not apply retrospectively</a:t>
            </a:r>
          </a:p>
          <a:p>
            <a:pPr marL="342900" indent="-342900">
              <a:spcBef>
                <a:spcPct val="20000"/>
              </a:spcBef>
              <a:buFontTx/>
              <a:buChar char="•"/>
            </a:pPr>
            <a:r>
              <a:rPr lang="en-GB" sz="2000" b="1">
                <a:solidFill>
                  <a:srgbClr val="333399"/>
                </a:solidFill>
              </a:rPr>
              <a:t>Foetal tissue is treated as any other tissue under the Act, although embryos and gametes are excluded</a:t>
            </a:r>
          </a:p>
          <a:p>
            <a:pPr marL="342900" indent="-342900">
              <a:spcBef>
                <a:spcPct val="20000"/>
              </a:spcBef>
              <a:buFontTx/>
              <a:buChar char="•"/>
            </a:pPr>
            <a:r>
              <a:rPr lang="en-GB" sz="2000" b="1">
                <a:solidFill>
                  <a:srgbClr val="333399"/>
                </a:solidFill>
              </a:rPr>
              <a:t>Consent is the overarching principle</a:t>
            </a:r>
          </a:p>
        </p:txBody>
      </p:sp>
    </p:spTree>
    <p:custDataLst>
      <p:tags r:id="rId1"/>
    </p:custData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Grp="1" noChangeArrowheads="1"/>
          </p:cNvSpPr>
          <p:nvPr>
            <p:ph type="title" idx="4294967295"/>
          </p:nvPr>
        </p:nvSpPr>
        <p:spPr bwMode="auto">
          <a:xfrm>
            <a:off x="250825" y="908050"/>
            <a:ext cx="8739188" cy="2105025"/>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600" b="0" i="0" u="none" strike="noStrike" kern="1200" cap="none" spc="0" normalizeH="0" baseline="0" noProof="0" dirty="0">
                <a:ln>
                  <a:noFill/>
                </a:ln>
                <a:solidFill>
                  <a:srgbClr val="333399"/>
                </a:solidFill>
                <a:effectLst/>
                <a:uLnTx/>
                <a:uFillTx/>
                <a:latin typeface="Arial" charset="0"/>
                <a:ea typeface="+mn-ea"/>
                <a:cs typeface="+mn-cs"/>
              </a:rPr>
              <a:t>Test your knowledge!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600" b="0" i="0" u="none" strike="noStrike" kern="1200" cap="none" spc="0" normalizeH="0" baseline="0" noProof="0" dirty="0">
                <a:ln>
                  <a:noFill/>
                </a:ln>
                <a:solidFill>
                  <a:schemeClr val="tx1"/>
                </a:solidFill>
                <a:effectLst/>
                <a:uLnTx/>
                <a:uFillTx/>
                <a:latin typeface="Arial" charset="0"/>
                <a:ea typeface="+mn-ea"/>
                <a:cs typeface="+mn-cs"/>
                <a:hlinkClick r:id="rId4"/>
              </a:rPr>
              <a:t>http://www.rsclearn.mrc.ac.uk/</a:t>
            </a:r>
            <a:endParaRPr kumimoji="0" lang="en-GB" sz="3600" b="0" i="0" u="none" strike="noStrike" kern="1200" cap="none" spc="0" normalizeH="0" baseline="0" noProof="0" dirty="0">
              <a:ln>
                <a:noFill/>
              </a:ln>
              <a:solidFill>
                <a:schemeClr val="tx1"/>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22531" name="Text Box 5"/>
          <p:cNvSpPr txBox="1">
            <a:spLocks noChangeArrowheads="1"/>
          </p:cNvSpPr>
          <p:nvPr/>
        </p:nvSpPr>
        <p:spPr bwMode="auto">
          <a:xfrm>
            <a:off x="250825" y="3357563"/>
            <a:ext cx="86677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algn="ctr" eaLnBrk="1" hangingPunct="1"/>
            <a:r>
              <a:rPr lang="en-GB" sz="3600">
                <a:solidFill>
                  <a:srgbClr val="333399"/>
                </a:solidFill>
              </a:rPr>
              <a:t>Thank you</a:t>
            </a:r>
          </a:p>
          <a:p>
            <a:pPr algn="ctr" eaLnBrk="1" hangingPunct="1"/>
            <a:endParaRPr lang="en-GB" sz="3600">
              <a:solidFill>
                <a:srgbClr val="333399"/>
              </a:solidFill>
            </a:endParaRPr>
          </a:p>
          <a:p>
            <a:pPr algn="ctr" eaLnBrk="1" hangingPunct="1"/>
            <a:r>
              <a:rPr lang="en-GB" sz="3600">
                <a:solidFill>
                  <a:srgbClr val="333399"/>
                </a:solidFill>
              </a:rPr>
              <a:t>For further information, please contact me</a:t>
            </a:r>
          </a:p>
          <a:p>
            <a:pPr algn="ctr" eaLnBrk="1" hangingPunct="1"/>
            <a:r>
              <a:rPr lang="en-GB" sz="3600">
                <a:solidFill>
                  <a:srgbClr val="333399"/>
                </a:solidFill>
              </a:rPr>
              <a:t>k.goldring@ucl.ac.uk</a:t>
            </a:r>
            <a:endParaRPr lang="en-US" sz="3600">
              <a:solidFill>
                <a:srgbClr val="333399"/>
              </a:solidFill>
            </a:endParaRPr>
          </a:p>
        </p:txBody>
      </p:sp>
    </p:spTree>
    <p:custDataLst>
      <p:tags r:id="rId1"/>
    </p:custData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idx="4294967295"/>
          </p:nvPr>
        </p:nvSpPr>
        <p:spPr bwMode="auto">
          <a:xfrm>
            <a:off x="179388" y="765175"/>
            <a:ext cx="8235950" cy="519113"/>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chemeClr val="accent2"/>
                </a:solidFill>
                <a:effectLst/>
                <a:uLnTx/>
                <a:uFillTx/>
                <a:latin typeface="Arial" charset="0"/>
                <a:ea typeface="+mn-ea"/>
                <a:cs typeface="+mn-cs"/>
              </a:rPr>
              <a:t>Human Tissue Authority – Regulatory Authority</a:t>
            </a:r>
            <a:endParaRPr kumimoji="0" lang="en-US" sz="28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5123" name="Rectangle 7"/>
          <p:cNvSpPr>
            <a:spLocks noChangeArrowheads="1"/>
          </p:cNvSpPr>
          <p:nvPr/>
        </p:nvSpPr>
        <p:spPr bwMode="auto">
          <a:xfrm>
            <a:off x="395288" y="1231900"/>
            <a:ext cx="8280400" cy="306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2000" b="1">
                <a:solidFill>
                  <a:srgbClr val="333399"/>
                </a:solidFill>
              </a:rPr>
              <a:t>HTA provides advice and guidance about two laws: the Human Tissue Act 2004, and the EU Tissue and Cells Directives - European laws that have been implemented in the UK via the Quality and Safety Regulations</a:t>
            </a:r>
          </a:p>
          <a:p>
            <a:r>
              <a:rPr lang="en-US" b="1"/>
              <a:t>These laws ensure human tissue is used safely and ethically, with proper consent.</a:t>
            </a:r>
            <a:r>
              <a:rPr lang="en-US"/>
              <a:t> </a:t>
            </a:r>
            <a:endParaRPr lang="en-US" sz="2000" b="1">
              <a:solidFill>
                <a:srgbClr val="333399"/>
              </a:solidFill>
            </a:endParaRPr>
          </a:p>
          <a:p>
            <a:r>
              <a:rPr lang="en-US" b="1">
                <a:solidFill>
                  <a:srgbClr val="000099"/>
                </a:solidFill>
              </a:rPr>
              <a:t>HTA was set up to regulate removal, storage, use and disposal of human bodies, organs and tissue for a number of Scheduled Purposes</a:t>
            </a:r>
          </a:p>
          <a:p>
            <a:r>
              <a:rPr lang="en-US" sz="2000" b="1"/>
              <a:t>HTA was established on 1</a:t>
            </a:r>
            <a:r>
              <a:rPr lang="en-US" sz="2000" b="1" baseline="30000"/>
              <a:t>st</a:t>
            </a:r>
            <a:r>
              <a:rPr lang="en-US" sz="2000" b="1"/>
              <a:t> April 2005 </a:t>
            </a:r>
          </a:p>
        </p:txBody>
      </p:sp>
      <p:sp>
        <p:nvSpPr>
          <p:cNvPr id="5124" name="Rectangle 8"/>
          <p:cNvSpPr>
            <a:spLocks noChangeArrowheads="1"/>
          </p:cNvSpPr>
          <p:nvPr/>
        </p:nvSpPr>
        <p:spPr bwMode="auto">
          <a:xfrm>
            <a:off x="179388" y="4205288"/>
            <a:ext cx="30718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a:solidFill>
                  <a:schemeClr val="accent2"/>
                </a:solidFill>
              </a:rPr>
              <a:t>HTA - Regulation</a:t>
            </a:r>
            <a:endParaRPr lang="en-US" sz="2800" b="1">
              <a:solidFill>
                <a:schemeClr val="accent2"/>
              </a:solidFill>
            </a:endParaRPr>
          </a:p>
        </p:txBody>
      </p:sp>
      <p:sp>
        <p:nvSpPr>
          <p:cNvPr id="5125" name="Text Box 9"/>
          <p:cNvSpPr txBox="1">
            <a:spLocks noChangeArrowheads="1"/>
          </p:cNvSpPr>
          <p:nvPr/>
        </p:nvSpPr>
        <p:spPr bwMode="auto">
          <a:xfrm>
            <a:off x="250825" y="4587875"/>
            <a:ext cx="86423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eaLnBrk="1" hangingPunct="1"/>
            <a:r>
              <a:rPr lang="en-US" sz="2000" b="1">
                <a:solidFill>
                  <a:srgbClr val="333399"/>
                </a:solidFill>
              </a:rPr>
              <a:t>Regulatory aim</a:t>
            </a:r>
          </a:p>
          <a:p>
            <a:pPr eaLnBrk="1" hangingPunct="1"/>
            <a:r>
              <a:rPr lang="en-US" sz="2000" b="1">
                <a:solidFill>
                  <a:srgbClr val="333399"/>
                </a:solidFill>
              </a:rPr>
              <a:t>To create an effective regulatory framework for the removal, retention, use and disposal of human tissue and organs in which the public and</a:t>
            </a:r>
          </a:p>
          <a:p>
            <a:pPr eaLnBrk="1" hangingPunct="1"/>
            <a:r>
              <a:rPr lang="en-US" sz="2000" b="1">
                <a:solidFill>
                  <a:srgbClr val="333399"/>
                </a:solidFill>
              </a:rPr>
              <a:t>professionals have confidence.</a:t>
            </a:r>
            <a:endParaRPr lang="en-GB" sz="2000" b="1">
              <a:solidFill>
                <a:srgbClr val="333399"/>
              </a:solidFill>
            </a:endParaRPr>
          </a:p>
        </p:txBody>
      </p:sp>
      <p:sp>
        <p:nvSpPr>
          <p:cNvPr id="5126" name="Rectangle 10"/>
          <p:cNvSpPr>
            <a:spLocks noChangeArrowheads="1"/>
          </p:cNvSpPr>
          <p:nvPr/>
        </p:nvSpPr>
        <p:spPr bwMode="auto">
          <a:xfrm>
            <a:off x="323850" y="6027738"/>
            <a:ext cx="82438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b="1"/>
              <a:t>The HTA does not regulate the diagnosis or treatment of illnesses</a:t>
            </a:r>
          </a:p>
          <a:p>
            <a:r>
              <a:rPr lang="en-US" sz="1800" b="1"/>
              <a:t>in living people, as this is not covered by the HT Act.</a:t>
            </a:r>
          </a:p>
        </p:txBody>
      </p:sp>
    </p:spTree>
    <p:custDataLst>
      <p:tags r:id="rId1"/>
    </p:custData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7"/>
          <p:cNvSpPr>
            <a:spLocks noGrp="1" noChangeArrowheads="1"/>
          </p:cNvSpPr>
          <p:nvPr>
            <p:ph type="title" idx="4294967295"/>
          </p:nvPr>
        </p:nvSpPr>
        <p:spPr bwMode="auto">
          <a:xfrm>
            <a:off x="0" y="549275"/>
            <a:ext cx="946785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6146" name="Rectangle 4"/>
          <p:cNvSpPr>
            <a:spLocks noChangeArrowheads="1"/>
          </p:cNvSpPr>
          <p:nvPr/>
        </p:nvSpPr>
        <p:spPr bwMode="auto">
          <a:xfrm>
            <a:off x="539750" y="1265238"/>
            <a:ext cx="80645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400" b="1">
                <a:solidFill>
                  <a:srgbClr val="000099"/>
                </a:solidFill>
              </a:rPr>
              <a:t>Section 45 of the Human Tissue Act 2004 deals with consent and the use of DNA</a:t>
            </a:r>
            <a:r>
              <a:rPr lang="en-US" sz="2400" b="1">
                <a:solidFill>
                  <a:srgbClr val="000099"/>
                </a:solidFill>
              </a:rPr>
              <a:t> </a:t>
            </a:r>
          </a:p>
          <a:p>
            <a:endParaRPr lang="en-US" sz="2400" b="1">
              <a:solidFill>
                <a:srgbClr val="000099"/>
              </a:solidFill>
            </a:endParaRPr>
          </a:p>
          <a:p>
            <a:r>
              <a:rPr lang="en-US" sz="2400" b="1">
                <a:solidFill>
                  <a:srgbClr val="000099"/>
                </a:solidFill>
              </a:rPr>
              <a:t>The HTA's remit in the area of DNA analysis is overseeing the consent provisions of the HT Act. </a:t>
            </a:r>
          </a:p>
        </p:txBody>
      </p:sp>
      <p:sp>
        <p:nvSpPr>
          <p:cNvPr id="6147" name="Rectangle 5"/>
          <p:cNvSpPr>
            <a:spLocks noChangeArrowheads="1"/>
          </p:cNvSpPr>
          <p:nvPr/>
        </p:nvSpPr>
        <p:spPr bwMode="auto">
          <a:xfrm>
            <a:off x="179388" y="3421063"/>
            <a:ext cx="62404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a:solidFill>
                  <a:schemeClr val="accent2"/>
                </a:solidFill>
              </a:rPr>
              <a:t>Relevant Material vs Bodily Material</a:t>
            </a:r>
            <a:endParaRPr lang="en-US" sz="2800" b="1">
              <a:solidFill>
                <a:schemeClr val="accent2"/>
              </a:solidFill>
            </a:endParaRPr>
          </a:p>
        </p:txBody>
      </p:sp>
      <p:sp>
        <p:nvSpPr>
          <p:cNvPr id="6148" name="Rectangle 6"/>
          <p:cNvSpPr>
            <a:spLocks noChangeArrowheads="1"/>
          </p:cNvSpPr>
          <p:nvPr/>
        </p:nvSpPr>
        <p:spPr bwMode="auto">
          <a:xfrm>
            <a:off x="250825" y="3978275"/>
            <a:ext cx="856932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solidFill>
                  <a:srgbClr val="000099"/>
                </a:solidFill>
              </a:rPr>
              <a:t>BODILY MATERIAL: Material that has come from a human body (living or deceased) and consists of or includes human cells.</a:t>
            </a:r>
          </a:p>
          <a:p>
            <a:r>
              <a:rPr lang="en-US">
                <a:solidFill>
                  <a:schemeClr val="folHlink"/>
                </a:solidFill>
              </a:rPr>
              <a:t>This includes hair, nails and gametes</a:t>
            </a:r>
            <a:r>
              <a:rPr lang="en-US"/>
              <a:t>. </a:t>
            </a:r>
            <a:r>
              <a:rPr lang="en-US">
                <a:solidFill>
                  <a:srgbClr val="000099"/>
                </a:solidFill>
              </a:rPr>
              <a:t>Extracted DNA and RNA (where no whole cells remain) are not classed as bodily material.</a:t>
            </a:r>
          </a:p>
          <a:p>
            <a:endParaRPr lang="en-GB">
              <a:solidFill>
                <a:srgbClr val="000099"/>
              </a:solidFill>
            </a:endParaRPr>
          </a:p>
          <a:p>
            <a:r>
              <a:rPr lang="en-US">
                <a:solidFill>
                  <a:srgbClr val="000099"/>
                </a:solidFill>
              </a:rPr>
              <a:t>RELEVANT MATERIAL: Material other than gametes, which consists of or includes human cells (does not include embryos).</a:t>
            </a:r>
            <a:endParaRPr lang="en-US" sz="1800">
              <a:solidFill>
                <a:srgbClr val="000099"/>
              </a:solidFill>
            </a:endParaRPr>
          </a:p>
        </p:txBody>
      </p:sp>
    </p:spTree>
    <p:custDataLst>
      <p:tags r:id="rId1"/>
    </p:custData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549275"/>
            <a:ext cx="2124075"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7171" name="Rectangle 3"/>
          <p:cNvSpPr>
            <a:spLocks noChangeArrowheads="1"/>
          </p:cNvSpPr>
          <p:nvPr/>
        </p:nvSpPr>
        <p:spPr bwMode="auto">
          <a:xfrm>
            <a:off x="120650" y="1341438"/>
            <a:ext cx="8555038"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GB" sz="2000" b="1">
                <a:solidFill>
                  <a:srgbClr val="333399"/>
                </a:solidFill>
              </a:rPr>
              <a:t>In most circumstances it is an offence to have any </a:t>
            </a:r>
            <a:r>
              <a:rPr lang="en-GB" sz="2000" b="1" u="sng">
                <a:solidFill>
                  <a:srgbClr val="CC0066"/>
                </a:solidFill>
              </a:rPr>
              <a:t>bodily material (vs relevant material)</a:t>
            </a:r>
            <a:r>
              <a:rPr lang="en-GB" sz="2000" b="1">
                <a:solidFill>
                  <a:srgbClr val="333399"/>
                </a:solidFill>
              </a:rPr>
              <a:t> with intent to analyse the DNA in it without </a:t>
            </a:r>
            <a:r>
              <a:rPr lang="en-GB" sz="2000" b="1" i="1">
                <a:solidFill>
                  <a:schemeClr val="folHlink"/>
                </a:solidFill>
              </a:rPr>
              <a:t>qualifying </a:t>
            </a:r>
            <a:r>
              <a:rPr lang="en-GB" sz="2000" b="1">
                <a:solidFill>
                  <a:schemeClr val="folHlink"/>
                </a:solidFill>
              </a:rPr>
              <a:t>consent</a:t>
            </a:r>
          </a:p>
          <a:p>
            <a:pPr marL="342900" indent="-342900">
              <a:lnSpc>
                <a:spcPct val="90000"/>
              </a:lnSpc>
              <a:spcBef>
                <a:spcPct val="20000"/>
              </a:spcBef>
            </a:pPr>
            <a:r>
              <a:rPr lang="en-GB" sz="2000" b="1">
                <a:solidFill>
                  <a:srgbClr val="333399"/>
                </a:solidFill>
              </a:rPr>
              <a:t>	</a:t>
            </a:r>
            <a:r>
              <a:rPr lang="en-GB" sz="1600" b="1">
                <a:solidFill>
                  <a:srgbClr val="333399"/>
                </a:solidFill>
              </a:rPr>
              <a:t>Excepted ‘bodily material’</a:t>
            </a:r>
          </a:p>
          <a:p>
            <a:pPr marL="742950" lvl="1" indent="-285750">
              <a:spcBef>
                <a:spcPct val="20000"/>
              </a:spcBef>
              <a:buFontTx/>
              <a:buChar char="–"/>
            </a:pPr>
            <a:r>
              <a:rPr lang="en-GB" sz="1400" b="1">
                <a:solidFill>
                  <a:srgbClr val="000099"/>
                </a:solidFill>
              </a:rPr>
              <a:t>All existing holdings that are held prior to 1 September 2006 and at least 100 years have elapsed since death</a:t>
            </a:r>
          </a:p>
          <a:p>
            <a:pPr marL="742950" lvl="1" indent="-285750">
              <a:spcBef>
                <a:spcPct val="20000"/>
              </a:spcBef>
              <a:buFontTx/>
              <a:buChar char="–"/>
            </a:pPr>
            <a:r>
              <a:rPr lang="en-GB" sz="1400" b="1">
                <a:solidFill>
                  <a:srgbClr val="000099"/>
                </a:solidFill>
              </a:rPr>
              <a:t>Existing holdings as long as not in possession, or likely to come into possession of information which could identify whose body the material is from</a:t>
            </a:r>
          </a:p>
          <a:p>
            <a:pPr marL="742950" lvl="1" indent="-285750">
              <a:spcBef>
                <a:spcPct val="20000"/>
              </a:spcBef>
              <a:buFontTx/>
              <a:buChar char="–"/>
            </a:pPr>
            <a:r>
              <a:rPr lang="en-GB" sz="1400" b="1">
                <a:solidFill>
                  <a:srgbClr val="000099"/>
                </a:solidFill>
              </a:rPr>
              <a:t>Any material manufactured outside the body is not considered ‘bodily material’ e.g. cell lines; or An embryo outside the human body</a:t>
            </a:r>
            <a:r>
              <a:rPr lang="en-GB" sz="1600">
                <a:solidFill>
                  <a:srgbClr val="000099"/>
                </a:solidFill>
              </a:rPr>
              <a:t> </a:t>
            </a:r>
            <a:r>
              <a:rPr lang="en-GB" sz="1200">
                <a:solidFill>
                  <a:srgbClr val="000099"/>
                </a:solidFill>
              </a:rPr>
              <a:t>(regulated Human Fertilisation and Embryology Act 1990).</a:t>
            </a:r>
          </a:p>
          <a:p>
            <a:pPr marL="742950" lvl="1" indent="-285750">
              <a:spcBef>
                <a:spcPct val="20000"/>
              </a:spcBef>
            </a:pPr>
            <a:endParaRPr lang="en-GB" sz="1200" b="1">
              <a:solidFill>
                <a:srgbClr val="000099"/>
              </a:solidFill>
            </a:endParaRPr>
          </a:p>
          <a:p>
            <a:pPr marL="342900" indent="-342900">
              <a:lnSpc>
                <a:spcPct val="90000"/>
              </a:lnSpc>
              <a:spcBef>
                <a:spcPct val="20000"/>
              </a:spcBef>
              <a:buFontTx/>
              <a:buChar char="•"/>
            </a:pPr>
            <a:r>
              <a:rPr lang="en-GB" sz="2000" b="1">
                <a:solidFill>
                  <a:srgbClr val="333399"/>
                </a:solidFill>
              </a:rPr>
              <a:t>Offence does not apply if results are to be used for one of the ‘excepted’ purposes (next slide)</a:t>
            </a:r>
          </a:p>
        </p:txBody>
      </p:sp>
      <p:sp>
        <p:nvSpPr>
          <p:cNvPr id="7172" name="Text Box 4"/>
          <p:cNvSpPr txBox="1">
            <a:spLocks noChangeArrowheads="1"/>
          </p:cNvSpPr>
          <p:nvPr/>
        </p:nvSpPr>
        <p:spPr bwMode="auto">
          <a:xfrm>
            <a:off x="684213" y="5445125"/>
            <a:ext cx="7489825"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900">
                <a:solidFill>
                  <a:schemeClr val="tx1"/>
                </a:solidFill>
                <a:latin typeface="Arial" charset="0"/>
              </a:defRPr>
            </a:lvl1pPr>
            <a:lvl2pPr marL="742950" indent="-285750" eaLnBrk="0" hangingPunct="0">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defRPr sz="1900">
                <a:solidFill>
                  <a:schemeClr val="tx1"/>
                </a:solidFill>
                <a:latin typeface="Arial" charset="0"/>
              </a:defRPr>
            </a:lvl4pPr>
            <a:lvl5pPr marL="2057400" indent="-228600" eaLnBrk="0" hangingPunct="0">
              <a:defRPr sz="1900">
                <a:solidFill>
                  <a:schemeClr val="tx1"/>
                </a:solidFill>
                <a:latin typeface="Arial" charset="0"/>
              </a:defRPr>
            </a:lvl5pPr>
            <a:lvl6pPr marL="2514600" indent="-228600" eaLnBrk="0" fontAlgn="base" hangingPunct="0">
              <a:spcBef>
                <a:spcPct val="0"/>
              </a:spcBef>
              <a:spcAft>
                <a:spcPct val="0"/>
              </a:spcAft>
              <a:defRPr sz="1900">
                <a:solidFill>
                  <a:schemeClr val="tx1"/>
                </a:solidFill>
                <a:latin typeface="Arial" charset="0"/>
              </a:defRPr>
            </a:lvl6pPr>
            <a:lvl7pPr marL="2971800" indent="-228600" eaLnBrk="0" fontAlgn="base" hangingPunct="0">
              <a:spcBef>
                <a:spcPct val="0"/>
              </a:spcBef>
              <a:spcAft>
                <a:spcPct val="0"/>
              </a:spcAft>
              <a:defRPr sz="1900">
                <a:solidFill>
                  <a:schemeClr val="tx1"/>
                </a:solidFill>
                <a:latin typeface="Arial" charset="0"/>
              </a:defRPr>
            </a:lvl7pPr>
            <a:lvl8pPr marL="3429000" indent="-228600" eaLnBrk="0" fontAlgn="base" hangingPunct="0">
              <a:spcBef>
                <a:spcPct val="0"/>
              </a:spcBef>
              <a:spcAft>
                <a:spcPct val="0"/>
              </a:spcAft>
              <a:defRPr sz="1900">
                <a:solidFill>
                  <a:schemeClr val="tx1"/>
                </a:solidFill>
                <a:latin typeface="Arial" charset="0"/>
              </a:defRPr>
            </a:lvl8pPr>
            <a:lvl9pPr marL="3886200" indent="-228600" eaLnBrk="0" fontAlgn="base" hangingPunct="0">
              <a:spcBef>
                <a:spcPct val="0"/>
              </a:spcBef>
              <a:spcAft>
                <a:spcPct val="0"/>
              </a:spcAft>
              <a:defRPr sz="1900">
                <a:solidFill>
                  <a:schemeClr val="tx1"/>
                </a:solidFill>
                <a:latin typeface="Arial" charset="0"/>
              </a:defRPr>
            </a:lvl9pPr>
          </a:lstStyle>
          <a:p>
            <a:pPr algn="ctr" eaLnBrk="1" hangingPunct="1"/>
            <a:r>
              <a:rPr lang="en-GB" b="1"/>
              <a:t>Very complex area with exceptions, any doubt contact HTA for specific advice</a:t>
            </a:r>
            <a:endParaRPr lang="en-US" b="1"/>
          </a:p>
        </p:txBody>
      </p:sp>
    </p:spTree>
    <p:custDataLst>
      <p:tags r:id="rId1"/>
    </p:custData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44463" y="976313"/>
            <a:ext cx="8820150" cy="612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solidFill>
                  <a:srgbClr val="000099"/>
                </a:solidFill>
              </a:rPr>
              <a:t>‘excepted' purposes </a:t>
            </a:r>
            <a:endParaRPr lang="en-US" sz="1400">
              <a:solidFill>
                <a:srgbClr val="000099"/>
              </a:solidFill>
            </a:endParaRPr>
          </a:p>
          <a:p>
            <a:pPr lvl="1">
              <a:buFontTx/>
              <a:buChar char="•"/>
            </a:pPr>
            <a:r>
              <a:rPr lang="en-US" sz="1400">
                <a:solidFill>
                  <a:srgbClr val="000099"/>
                </a:solidFill>
              </a:rPr>
              <a:t>medical diagnosis or treatment of that person </a:t>
            </a:r>
          </a:p>
          <a:p>
            <a:pPr lvl="1">
              <a:buFontTx/>
              <a:buChar char="•"/>
            </a:pPr>
            <a:r>
              <a:rPr lang="en-US" sz="1400">
                <a:solidFill>
                  <a:srgbClr val="000099"/>
                </a:solidFill>
              </a:rPr>
              <a:t>for the purposes of the coroner (England, Wales and Northern Ireland) / Procurator Fiscal (Scotland) </a:t>
            </a:r>
          </a:p>
          <a:p>
            <a:pPr lvl="1">
              <a:buFontTx/>
              <a:buChar char="•"/>
            </a:pPr>
            <a:r>
              <a:rPr lang="en-US" sz="1400">
                <a:solidFill>
                  <a:srgbClr val="000099"/>
                </a:solidFill>
              </a:rPr>
              <a:t>prevention/detection of crime or prosecution </a:t>
            </a:r>
          </a:p>
          <a:p>
            <a:pPr lvl="1">
              <a:buFontTx/>
              <a:buChar char="•"/>
            </a:pPr>
            <a:r>
              <a:rPr lang="en-US" sz="1400">
                <a:solidFill>
                  <a:srgbClr val="000099"/>
                </a:solidFill>
              </a:rPr>
              <a:t>national security </a:t>
            </a:r>
          </a:p>
          <a:p>
            <a:pPr lvl="1">
              <a:buFontTx/>
              <a:buChar char="•"/>
            </a:pPr>
            <a:r>
              <a:rPr lang="en-US" sz="1400">
                <a:solidFill>
                  <a:srgbClr val="000099"/>
                </a:solidFill>
              </a:rPr>
              <a:t>court / tribunal order or direction </a:t>
            </a:r>
          </a:p>
          <a:p>
            <a:pPr lvl="1">
              <a:buFontTx/>
              <a:buChar char="•"/>
            </a:pPr>
            <a:r>
              <a:rPr lang="en-US" sz="1400">
                <a:solidFill>
                  <a:srgbClr val="000099"/>
                </a:solidFill>
              </a:rPr>
              <a:t>where the bodily material is from the body of a living person - use for clinical audit, education or training relating to human health, performance assessment, public health monitoring and quality assurance </a:t>
            </a:r>
          </a:p>
          <a:p>
            <a:pPr lvl="1">
              <a:buFontTx/>
              <a:buChar char="•"/>
            </a:pPr>
            <a:r>
              <a:rPr lang="en-US" sz="1400">
                <a:solidFill>
                  <a:srgbClr val="000099"/>
                </a:solidFill>
              </a:rPr>
              <a:t>where the bodily material is an existing holding - use for clinical audit, determining the cause of death, education or training relating to human health, establishing after death the efficacy of any drug or treatment administered, obtaining scientific or medical information about a living or deceased person which may be relevant to another person (including a future person), performance assessment, public health monitoring, quality assurance, </a:t>
            </a:r>
            <a:r>
              <a:rPr lang="en-US" sz="1400">
                <a:solidFill>
                  <a:srgbClr val="000099"/>
                </a:solidFill>
                <a:hlinkClick r:id="rId4"/>
              </a:rPr>
              <a:t>research</a:t>
            </a:r>
            <a:r>
              <a:rPr lang="en-US" sz="1400">
                <a:solidFill>
                  <a:srgbClr val="000099"/>
                </a:solidFill>
              </a:rPr>
              <a:t> in connection with disorders or functioning of the human body and transplantation </a:t>
            </a:r>
          </a:p>
          <a:p>
            <a:pPr lvl="1">
              <a:buFontTx/>
              <a:buChar char="•"/>
            </a:pPr>
            <a:r>
              <a:rPr lang="en-US" sz="1400">
                <a:solidFill>
                  <a:srgbClr val="000099"/>
                </a:solidFill>
              </a:rPr>
              <a:t>obtaining scientific or medical information about the person from whose body the DNA has come where the bodily material is the subject of either a direction by the HTA or a court order under paragraph 9 Schedule 4 of the HT Act and the information may be relevant to the person for whose benefit the direction or order is made </a:t>
            </a:r>
          </a:p>
          <a:p>
            <a:pPr lvl="1">
              <a:buFontTx/>
              <a:buChar char="•"/>
            </a:pPr>
            <a:r>
              <a:rPr lang="en-US" sz="1400">
                <a:solidFill>
                  <a:srgbClr val="000099"/>
                </a:solidFill>
              </a:rPr>
              <a:t>research in connection with disorders or functioning of the human body, provided the bodily material comes from a living person, the person carrying out the analysis is not in, and not likely to come into, possession of identifying information and the </a:t>
            </a:r>
            <a:r>
              <a:rPr lang="en-US" sz="1400">
                <a:solidFill>
                  <a:srgbClr val="000099"/>
                </a:solidFill>
                <a:hlinkClick r:id="rId4"/>
              </a:rPr>
              <a:t>research</a:t>
            </a:r>
            <a:r>
              <a:rPr lang="en-US" sz="1400">
                <a:solidFill>
                  <a:srgbClr val="000099"/>
                </a:solidFill>
              </a:rPr>
              <a:t> is ethically approved. The Secretary of State may also specify the circumstances in which the High Court, or in the case of Scotland, the Court of Session may order that use of the results of DNA analysis for </a:t>
            </a:r>
            <a:r>
              <a:rPr lang="en-US" sz="1400">
                <a:solidFill>
                  <a:srgbClr val="000099"/>
                </a:solidFill>
                <a:hlinkClick r:id="rId4"/>
              </a:rPr>
              <a:t>research</a:t>
            </a:r>
            <a:r>
              <a:rPr lang="en-US" sz="1400">
                <a:solidFill>
                  <a:srgbClr val="000099"/>
                </a:solidFill>
              </a:rPr>
              <a:t> purposes is an ‘excepted' purpose </a:t>
            </a:r>
          </a:p>
          <a:p>
            <a:pPr lvl="1">
              <a:buFontTx/>
              <a:buChar char="•"/>
            </a:pPr>
            <a:r>
              <a:rPr lang="en-US" sz="1400">
                <a:solidFill>
                  <a:srgbClr val="000099"/>
                </a:solidFill>
              </a:rPr>
              <a:t>where the DNA has come from an adult lacking capacity under the law of England, Wales and Northern Ireland or is an adult with incapacity under the law of Scotland and neither a decision of that person to or not to consent is in force, use for any purposes specified in Regulations made by the Secretary of State (see above) </a:t>
            </a:r>
          </a:p>
          <a:p>
            <a:pPr eaLnBrk="0" hangingPunct="0"/>
            <a:endParaRPr lang="en-US" sz="1400">
              <a:solidFill>
                <a:srgbClr val="000099"/>
              </a:solidFill>
            </a:endParaRPr>
          </a:p>
        </p:txBody>
      </p:sp>
      <p:sp>
        <p:nvSpPr>
          <p:cNvPr id="8195" name="Rectangle 5"/>
          <p:cNvSpPr>
            <a:spLocks noGrp="1" noChangeArrowheads="1"/>
          </p:cNvSpPr>
          <p:nvPr>
            <p:ph type="title" idx="4294967295"/>
          </p:nvPr>
        </p:nvSpPr>
        <p:spPr bwMode="auto">
          <a:xfrm>
            <a:off x="0" y="549275"/>
            <a:ext cx="2124075"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Tree>
    <p:custDataLst>
      <p:tags r:id="rId1"/>
    </p:custData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idx="4294967295"/>
          </p:nvPr>
        </p:nvSpPr>
        <p:spPr bwMode="auto">
          <a:xfrm>
            <a:off x="0" y="549275"/>
            <a:ext cx="370840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Consent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9219" name="Rectangle 5"/>
          <p:cNvSpPr>
            <a:spLocks noChangeArrowheads="1"/>
          </p:cNvSpPr>
          <p:nvPr/>
        </p:nvSpPr>
        <p:spPr bwMode="auto">
          <a:xfrm>
            <a:off x="179388" y="1004888"/>
            <a:ext cx="8855075" cy="588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a:solidFill>
                  <a:srgbClr val="000099"/>
                </a:solidFill>
              </a:rPr>
              <a:t>What is qualifying consent?</a:t>
            </a:r>
          </a:p>
          <a:p>
            <a:endParaRPr lang="en-US" sz="1000">
              <a:solidFill>
                <a:srgbClr val="000099"/>
              </a:solidFill>
            </a:endParaRPr>
          </a:p>
          <a:p>
            <a:r>
              <a:rPr lang="en-US" sz="1600">
                <a:solidFill>
                  <a:srgbClr val="000099"/>
                </a:solidFill>
              </a:rPr>
              <a:t>Qualifying consent is consent that fulfils the requirements of the HT Act and therefore allows DNA analysis to be carried out without committing an offence. Schedule 4 of the HT Act 2004 sets out who can give qualifying consent. The requirements differ depending on whether the person is deceased or living, an adult or child</a:t>
            </a:r>
          </a:p>
          <a:p>
            <a:endParaRPr lang="en-US" sz="1000">
              <a:solidFill>
                <a:srgbClr val="000099"/>
              </a:solidFill>
            </a:endParaRPr>
          </a:p>
          <a:p>
            <a:r>
              <a:rPr lang="en-US" sz="1600">
                <a:solidFill>
                  <a:srgbClr val="000099"/>
                </a:solidFill>
              </a:rPr>
              <a:t>The HTA Code of practice on Consent states that if consent has been obtained for an activity which is a scheduled purpose, it is not normally necessary to take consent again for DNA analysis in the course of carrying out this activity (i.e. research) but it is best practice to make clear to the donor or consenting person that their bodily material may be used for DNA analysis, if that is the intention. Consent does not have to be in writing for the purposes of DNA analysis. If it was taken verbally, this should be documented for evidence.</a:t>
            </a:r>
          </a:p>
          <a:p>
            <a:endParaRPr lang="en-US" sz="1000">
              <a:solidFill>
                <a:srgbClr val="000099"/>
              </a:solidFill>
            </a:endParaRPr>
          </a:p>
          <a:p>
            <a:r>
              <a:rPr lang="en-US" sz="1600">
                <a:solidFill>
                  <a:srgbClr val="000099"/>
                </a:solidFill>
              </a:rPr>
              <a:t>In cases where an adult dies, a person (such as a relative or friend) who was close to them at the point of death, may give consent for a DNA test. In much of the HT Act (as set out in subsection 27(4)), this operates on a hierarchical basis, but in cases relating to DNA analysis, this ranking does not apply. The person giving consent should, however, be encouraged to discuss the decision with other family members. At the time of discussing consent, it should be raised with the family whether they wish to know of any results that may have potential significance such as a genetic condition. </a:t>
            </a:r>
          </a:p>
          <a:p>
            <a:endParaRPr lang="en-US" altLang="zh-CN" sz="1000">
              <a:solidFill>
                <a:srgbClr val="000099"/>
              </a:solidFill>
              <a:ea typeface="宋体" charset="-122"/>
            </a:endParaRPr>
          </a:p>
          <a:p>
            <a:r>
              <a:rPr lang="en-US" altLang="zh-CN" sz="1600">
                <a:solidFill>
                  <a:srgbClr val="000099"/>
                </a:solidFill>
                <a:ea typeface="宋体" charset="-122"/>
              </a:rPr>
              <a:t>Consent does not have to be in writing for the purposes of DNA analysis. If it was taken verbally, this should be documented for evidence. </a:t>
            </a:r>
            <a:endParaRPr lang="en-US" sz="1600">
              <a:solidFill>
                <a:srgbClr val="000099"/>
              </a:solidFill>
            </a:endParaRPr>
          </a:p>
          <a:p>
            <a:endParaRPr lang="en-US" sz="1600">
              <a:solidFill>
                <a:srgbClr val="000099"/>
              </a:solidFill>
            </a:endParaRPr>
          </a:p>
        </p:txBody>
      </p:sp>
    </p:spTree>
    <p:custDataLst>
      <p:tags r:id="rId1"/>
    </p:custData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idx="4294967295"/>
          </p:nvPr>
        </p:nvSpPr>
        <p:spPr bwMode="auto">
          <a:xfrm>
            <a:off x="0" y="549275"/>
            <a:ext cx="370840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Consent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0243" name="Rectangle 5"/>
          <p:cNvSpPr>
            <a:spLocks noChangeArrowheads="1"/>
          </p:cNvSpPr>
          <p:nvPr/>
        </p:nvSpPr>
        <p:spPr bwMode="auto">
          <a:xfrm>
            <a:off x="250825" y="981075"/>
            <a:ext cx="8642350" cy="558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a:solidFill>
                  <a:srgbClr val="000099"/>
                </a:solidFill>
              </a:rPr>
              <a:t>Who can give qualifying consent for DNA analysis? - </a:t>
            </a:r>
            <a:r>
              <a:rPr lang="en-US">
                <a:solidFill>
                  <a:srgbClr val="000099"/>
                </a:solidFill>
              </a:rPr>
              <a:t>LIVING PERSON</a:t>
            </a:r>
            <a:endParaRPr lang="en-US" b="1">
              <a:solidFill>
                <a:srgbClr val="000099"/>
              </a:solidFill>
            </a:endParaRPr>
          </a:p>
          <a:p>
            <a:endParaRPr lang="en-GB" b="1">
              <a:solidFill>
                <a:srgbClr val="000099"/>
              </a:solidFill>
            </a:endParaRPr>
          </a:p>
          <a:p>
            <a:r>
              <a:rPr lang="en-US">
                <a:solidFill>
                  <a:srgbClr val="000099"/>
                </a:solidFill>
              </a:rPr>
              <a:t>Living adults with capacity to consent</a:t>
            </a:r>
          </a:p>
          <a:p>
            <a:r>
              <a:rPr lang="en-US">
                <a:solidFill>
                  <a:srgbClr val="000099"/>
                </a:solidFill>
              </a:rPr>
              <a:t>Consent for analysis of DNA should be obtained from this individual.</a:t>
            </a:r>
          </a:p>
          <a:p>
            <a:endParaRPr lang="en-US">
              <a:solidFill>
                <a:srgbClr val="000099"/>
              </a:solidFill>
            </a:endParaRPr>
          </a:p>
          <a:p>
            <a:r>
              <a:rPr lang="en-US">
                <a:solidFill>
                  <a:srgbClr val="000099"/>
                </a:solidFill>
              </a:rPr>
              <a:t>Living adults without capacity to consent</a:t>
            </a:r>
          </a:p>
          <a:p>
            <a:r>
              <a:rPr lang="en-US">
                <a:solidFill>
                  <a:srgbClr val="000099"/>
                </a:solidFill>
              </a:rPr>
              <a:t>In the case of adults without capacity, consent should be obtained according to local legislation:</a:t>
            </a:r>
          </a:p>
          <a:p>
            <a:pPr lvl="1">
              <a:buFontTx/>
              <a:buChar char="•"/>
            </a:pPr>
            <a:r>
              <a:rPr lang="en-US">
                <a:solidFill>
                  <a:srgbClr val="000099"/>
                </a:solidFill>
              </a:rPr>
              <a:t>Mental Capacity Act 20054 (England &amp; Wales, for research</a:t>
            </a:r>
          </a:p>
          <a:p>
            <a:pPr lvl="1"/>
            <a:r>
              <a:rPr lang="en-US">
                <a:solidFill>
                  <a:srgbClr val="000099"/>
                </a:solidFill>
              </a:rPr>
              <a:t>October 2007); or</a:t>
            </a:r>
          </a:p>
          <a:p>
            <a:pPr lvl="1">
              <a:buFontTx/>
              <a:buChar char="•"/>
            </a:pPr>
            <a:r>
              <a:rPr lang="en-US">
                <a:solidFill>
                  <a:srgbClr val="000099"/>
                </a:solidFill>
              </a:rPr>
              <a:t>Adults with Incapacity (Scotland) Act 2005.</a:t>
            </a:r>
          </a:p>
          <a:p>
            <a:pPr lvl="1">
              <a:buFontTx/>
              <a:buChar char="•"/>
            </a:pPr>
            <a:r>
              <a:rPr lang="en-US">
                <a:solidFill>
                  <a:srgbClr val="000099"/>
                </a:solidFill>
              </a:rPr>
              <a:t>Guidance on consideration of competency is available from the Department of Health.</a:t>
            </a:r>
          </a:p>
          <a:p>
            <a:endParaRPr lang="en-US">
              <a:solidFill>
                <a:srgbClr val="000099"/>
              </a:solidFill>
            </a:endParaRPr>
          </a:p>
          <a:p>
            <a:r>
              <a:rPr lang="en-US">
                <a:solidFill>
                  <a:srgbClr val="000099"/>
                </a:solidFill>
              </a:rPr>
              <a:t>Living children</a:t>
            </a:r>
          </a:p>
          <a:p>
            <a:r>
              <a:rPr lang="en-US">
                <a:solidFill>
                  <a:srgbClr val="000099"/>
                </a:solidFill>
              </a:rPr>
              <a:t>If no decision to consent or not consent is in place, or the child is not competent or not willing to make a decision, qualifying consent for analysis of DNA may be given by a ‘person with parental responsibility’ (or in Scotland, a ‘person with parental responsibilities in relation to the child’).</a:t>
            </a:r>
          </a:p>
        </p:txBody>
      </p:sp>
    </p:spTree>
    <p:custDataLst>
      <p:tags r:id="rId1"/>
    </p:custData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idx="4294967295"/>
          </p:nvPr>
        </p:nvSpPr>
        <p:spPr bwMode="auto">
          <a:xfrm>
            <a:off x="0" y="549275"/>
            <a:ext cx="3708400" cy="48895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600" b="1" i="0" u="none" strike="noStrike" kern="1200" cap="none" spc="0" normalizeH="0" baseline="0" noProof="0" dirty="0">
                <a:ln>
                  <a:noFill/>
                </a:ln>
                <a:solidFill>
                  <a:schemeClr val="accent2"/>
                </a:solidFill>
                <a:effectLst/>
                <a:uLnTx/>
                <a:uFillTx/>
                <a:latin typeface="Arial" charset="0"/>
                <a:ea typeface="+mn-ea"/>
                <a:cs typeface="+mn-cs"/>
              </a:rPr>
              <a:t>HTA - Consent DNA</a:t>
            </a:r>
            <a:endParaRPr kumimoji="0" lang="en-US" sz="2600" b="1" i="0" u="none" strike="noStrike" kern="1200" cap="none" spc="0" normalizeH="0" baseline="0" noProof="0" dirty="0">
              <a:ln>
                <a:noFill/>
              </a:ln>
              <a:solidFill>
                <a:schemeClr val="accent2"/>
              </a:solidFill>
              <a:effectLst/>
              <a:uLnTx/>
              <a:uFillTx/>
              <a:latin typeface="Arial" charset="0"/>
              <a:ea typeface="+mn-ea"/>
              <a:cs typeface="+mn-cs"/>
            </a:endParaRPr>
          </a:p>
        </p:txBody>
      </p:sp>
      <p:sp>
        <p:nvSpPr>
          <p:cNvPr id="11267" name="Rectangle 5"/>
          <p:cNvSpPr>
            <a:spLocks noChangeArrowheads="1"/>
          </p:cNvSpPr>
          <p:nvPr/>
        </p:nvSpPr>
        <p:spPr bwMode="auto">
          <a:xfrm>
            <a:off x="179388" y="1077913"/>
            <a:ext cx="8893175"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a:solidFill>
                  <a:srgbClr val="000099"/>
                </a:solidFill>
              </a:rPr>
              <a:t>Who can give qualifying consent for DNA analysis? - </a:t>
            </a:r>
            <a:r>
              <a:rPr lang="en-US">
                <a:solidFill>
                  <a:srgbClr val="000099"/>
                </a:solidFill>
              </a:rPr>
              <a:t>DECEASED PERSON</a:t>
            </a:r>
            <a:endParaRPr lang="en-US" b="1">
              <a:solidFill>
                <a:srgbClr val="000099"/>
              </a:solidFill>
            </a:endParaRPr>
          </a:p>
          <a:p>
            <a:endParaRPr lang="en-GB" b="1">
              <a:solidFill>
                <a:srgbClr val="000099"/>
              </a:solidFill>
            </a:endParaRPr>
          </a:p>
          <a:p>
            <a:r>
              <a:rPr lang="en-US">
                <a:solidFill>
                  <a:srgbClr val="000099"/>
                </a:solidFill>
              </a:rPr>
              <a:t>Deceased adults</a:t>
            </a:r>
          </a:p>
          <a:p>
            <a:r>
              <a:rPr lang="en-US" sz="1600">
                <a:solidFill>
                  <a:srgbClr val="000099"/>
                </a:solidFill>
              </a:rPr>
              <a:t>After death, qualifying consent for analysis of DNA may be given by anyone who stood in a qualifying relationship with the deceased adult immediately before their death.</a:t>
            </a:r>
          </a:p>
          <a:p>
            <a:r>
              <a:rPr lang="en-US" sz="1600">
                <a:solidFill>
                  <a:srgbClr val="000099"/>
                </a:solidFill>
              </a:rPr>
              <a:t>The ranking method specified by HTA for other purposes does not apply for analysis of DNA. Any person in a qualifying relationship (any of those listed below) can give consent.</a:t>
            </a:r>
          </a:p>
          <a:p>
            <a:r>
              <a:rPr lang="en-US" sz="1600">
                <a:solidFill>
                  <a:srgbClr val="000099"/>
                </a:solidFill>
              </a:rPr>
              <a:t>a) Spouse or partner (includes civil/same sex)</a:t>
            </a:r>
          </a:p>
          <a:p>
            <a:r>
              <a:rPr lang="en-US" sz="1600">
                <a:solidFill>
                  <a:srgbClr val="000099"/>
                </a:solidFill>
              </a:rPr>
              <a:t>b) Parent or child (any age)</a:t>
            </a:r>
          </a:p>
          <a:p>
            <a:r>
              <a:rPr lang="en-US" sz="1600">
                <a:solidFill>
                  <a:srgbClr val="000099"/>
                </a:solidFill>
              </a:rPr>
              <a:t>c) Brother or sister</a:t>
            </a:r>
          </a:p>
          <a:p>
            <a:r>
              <a:rPr lang="en-US" sz="1600">
                <a:solidFill>
                  <a:srgbClr val="000099"/>
                </a:solidFill>
              </a:rPr>
              <a:t>d) Grandparent or grandchild</a:t>
            </a:r>
          </a:p>
          <a:p>
            <a:r>
              <a:rPr lang="en-US" sz="1600">
                <a:solidFill>
                  <a:srgbClr val="000099"/>
                </a:solidFill>
              </a:rPr>
              <a:t>e) Niece or nephew</a:t>
            </a:r>
          </a:p>
          <a:p>
            <a:r>
              <a:rPr lang="en-US" sz="1600">
                <a:solidFill>
                  <a:srgbClr val="000099"/>
                </a:solidFill>
              </a:rPr>
              <a:t>f) Stepfather or stepmother</a:t>
            </a:r>
          </a:p>
          <a:p>
            <a:r>
              <a:rPr lang="en-US" sz="1600">
                <a:solidFill>
                  <a:srgbClr val="000099"/>
                </a:solidFill>
              </a:rPr>
              <a:t>g) Half-brother or half-sister</a:t>
            </a:r>
          </a:p>
          <a:p>
            <a:r>
              <a:rPr lang="en-US" sz="1600">
                <a:solidFill>
                  <a:srgbClr val="000099"/>
                </a:solidFill>
              </a:rPr>
              <a:t>h) Friend of long-standing</a:t>
            </a:r>
          </a:p>
          <a:p>
            <a:endParaRPr lang="en-US" sz="1600">
              <a:solidFill>
                <a:srgbClr val="000099"/>
              </a:solidFill>
            </a:endParaRPr>
          </a:p>
          <a:p>
            <a:r>
              <a:rPr lang="en-US">
                <a:solidFill>
                  <a:srgbClr val="000099"/>
                </a:solidFill>
              </a:rPr>
              <a:t>Deceased children</a:t>
            </a:r>
          </a:p>
          <a:p>
            <a:r>
              <a:rPr lang="en-US" sz="1600">
                <a:solidFill>
                  <a:srgbClr val="000099"/>
                </a:solidFill>
              </a:rPr>
              <a:t>Qualifying consent for analysis of DNA may be given by a person with parental responsibility (or in Scotland, a person with parental responsibilities in relation to the child).</a:t>
            </a:r>
          </a:p>
          <a:p>
            <a:r>
              <a:rPr lang="en-US" sz="1600">
                <a:solidFill>
                  <a:srgbClr val="000099"/>
                </a:solidFill>
              </a:rPr>
              <a:t>If none, a person in a qualifying relationship with the deceased child immediately before their death can give consent (see above list).</a:t>
            </a:r>
          </a:p>
        </p:txBody>
      </p:sp>
    </p:spTree>
    <p:custDataLst>
      <p:tags r:id="rId1"/>
    </p:custData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ISPRING_UUID" val="{DB8C721E-D5E2-4922-ACF6-3CD2F3D86DAB}"/>
  <p:tag name="ISPRING_RESOURCE_FOLDER" val="C:\Users\Amir Gander\Desktop\HTA - DNA analysis for Amir\"/>
  <p:tag name="FLASHSPRING_BG_AUDIO_DURATION_TAG" val="0.0000000"/>
  <p:tag name="ISPRING_ULTRA_SCORM_SLIDE_COUNT" val="20"/>
  <p:tag name="ISPRING_ULTRA_SCORM_DURATION" val="3600"/>
</p:tagLst>
</file>

<file path=ppt/tags/tag10.xml><?xml version="1.0" encoding="utf-8"?>
<p:tagLst xmlns:a="http://schemas.openxmlformats.org/drawingml/2006/main" xmlns:r="http://schemas.openxmlformats.org/officeDocument/2006/relationships" xmlns:p="http://schemas.openxmlformats.org/presentationml/2006/main">
  <p:tag name="ISPRING_RESOURCE_VIDEO" val="00320480.mp4"/>
  <p:tag name="ISPRING_VIDEO_FULL_PATH" val="C:\Users\Amir Gander\Desktop\HTA - DNA analysis for Amir\video\00320480.mp4"/>
  <p:tag name="ISPRING_VIDEO_RELATIVE_PATH" val="HTA - DNA analysis for Amir\video\00320480.mp4"/>
  <p:tag name="GENSWF_ADVANCE_TIME" val="62.90"/>
  <p:tag name="ISPRING_SLIDE_INDENT_LEVEL" val="0"/>
  <p:tag name="ISPRING_CUSTOM_TIMING_USED" val="0"/>
</p:tagLst>
</file>

<file path=ppt/tags/tag11.xml><?xml version="1.0" encoding="utf-8"?>
<p:tagLst xmlns:a="http://schemas.openxmlformats.org/drawingml/2006/main" xmlns:r="http://schemas.openxmlformats.org/officeDocument/2006/relationships" xmlns:p="http://schemas.openxmlformats.org/presentationml/2006/main">
  <p:tag name="ISPRING_RESOURCE_VIDEO" val="56035540.mp4"/>
  <p:tag name="ISPRING_VIDEO_FULL_PATH" val="C:\Users\Amir Gander\Desktop\HTA - DNA analysis for Amir\video\56035540.mp4"/>
  <p:tag name="ISPRING_VIDEO_RELATIVE_PATH" val="HTA - DNA analysis for Amir\video\56035540.mp4"/>
  <p:tag name="GENSWF_ADVANCE_TIME" val="20.90"/>
  <p:tag name="ISPRING_SLIDE_INDENT_LEVEL" val="0"/>
  <p:tag name="ISPRING_CUSTOM_TIMING_USED" val="0"/>
</p:tagLst>
</file>

<file path=ppt/tags/tag12.xml><?xml version="1.0" encoding="utf-8"?>
<p:tagLst xmlns:a="http://schemas.openxmlformats.org/drawingml/2006/main" xmlns:r="http://schemas.openxmlformats.org/officeDocument/2006/relationships" xmlns:p="http://schemas.openxmlformats.org/presentationml/2006/main">
  <p:tag name="ISPRING_RESOURCE_VIDEO" val="25504773.mp4"/>
  <p:tag name="ISPRING_VIDEO_FULL_PATH" val="C:\Users\Amir Gander\Desktop\HTA - DNA analysis for Amir\video\25504773.mp4"/>
  <p:tag name="ISPRING_VIDEO_RELATIVE_PATH" val="HTA - DNA analysis for Amir\video\25504773.mp4"/>
  <p:tag name="GENSWF_ADVANCE_TIME" val="64.80"/>
  <p:tag name="ISPRING_SLIDE_INDENT_LEVEL" val="0"/>
  <p:tag name="ISPRING_CUSTOM_TIMING_USED" val="0"/>
</p:tagLst>
</file>

<file path=ppt/tags/tag13.xml><?xml version="1.0" encoding="utf-8"?>
<p:tagLst xmlns:a="http://schemas.openxmlformats.org/drawingml/2006/main" xmlns:r="http://schemas.openxmlformats.org/officeDocument/2006/relationships" xmlns:p="http://schemas.openxmlformats.org/presentationml/2006/main">
  <p:tag name="ISPRING_RESOURCE_VIDEO" val="17396224.mp4"/>
  <p:tag name="ISPRING_VIDEO_FULL_PATH" val="C:\Users\Amir Gander\Desktop\HTA - DNA analysis for Amir\video\17396224.mp4"/>
  <p:tag name="ISPRING_VIDEO_RELATIVE_PATH" val="HTA - DNA analysis for Amir\video\17396224.mp4"/>
  <p:tag name="GENSWF_ADVANCE_TIME" val="32.50"/>
  <p:tag name="ISPRING_SLIDE_INDENT_LEVEL" val="0"/>
  <p:tag name="ISPRING_CUSTOM_TIMING_USED" val="0"/>
</p:tagLst>
</file>

<file path=ppt/tags/tag14.xml><?xml version="1.0" encoding="utf-8"?>
<p:tagLst xmlns:a="http://schemas.openxmlformats.org/drawingml/2006/main" xmlns:r="http://schemas.openxmlformats.org/officeDocument/2006/relationships" xmlns:p="http://schemas.openxmlformats.org/presentationml/2006/main">
  <p:tag name="ISPRING_RESOURCE_VIDEO" val="08652260.mp4"/>
  <p:tag name="ISPRING_VIDEO_FULL_PATH" val="C:\Users\Amir Gander\Desktop\HTA - DNA analysis for Amir\video\08652260.mp4"/>
  <p:tag name="ISPRING_VIDEO_RELATIVE_PATH" val="HTA - DNA analysis for Amir\video\08652260.mp4"/>
  <p:tag name="GENSWF_ADVANCE_TIME" val="80.33"/>
  <p:tag name="ISPRING_SLIDE_INDENT_LEVEL" val="0"/>
  <p:tag name="ISPRING_CUSTOM_TIMING_USED" val="0"/>
</p:tagLst>
</file>

<file path=ppt/tags/tag15.xml><?xml version="1.0" encoding="utf-8"?>
<p:tagLst xmlns:a="http://schemas.openxmlformats.org/drawingml/2006/main" xmlns:r="http://schemas.openxmlformats.org/officeDocument/2006/relationships" xmlns:p="http://schemas.openxmlformats.org/presentationml/2006/main">
  <p:tag name="ISPRING_RESOURCE_VIDEO" val="87408000.mp4"/>
  <p:tag name="ISPRING_VIDEO_FULL_PATH" val="C:\Users\Amir Gander\Desktop\HTA - DNA analysis for Amir\video\87408000.mp4"/>
  <p:tag name="ISPRING_VIDEO_RELATIVE_PATH" val="HTA - DNA analysis for Amir\video\87408000.mp4"/>
  <p:tag name="GENSWF_ADVANCE_TIME" val="80.53"/>
  <p:tag name="ISPRING_SLIDE_INDENT_LEVEL" val="0"/>
  <p:tag name="ISPRING_CUSTOM_TIMING_USED" val="0"/>
</p:tagLst>
</file>

<file path=ppt/tags/tag16.xml><?xml version="1.0" encoding="utf-8"?>
<p:tagLst xmlns:a="http://schemas.openxmlformats.org/drawingml/2006/main" xmlns:r="http://schemas.openxmlformats.org/officeDocument/2006/relationships" xmlns:p="http://schemas.openxmlformats.org/presentationml/2006/main">
  <p:tag name="ISPRING_RESOURCE_VIDEO" val="64726352.mp4"/>
  <p:tag name="ISPRING_VIDEO_FULL_PATH" val="C:\Users\Amir Gander\Desktop\HTA - DNA analysis for Amir\video\64726352.mp4"/>
  <p:tag name="ISPRING_VIDEO_RELATIVE_PATH" val="HTA - DNA analysis for Amir\video\64726352.mp4"/>
  <p:tag name="GENSWF_ADVANCE_TIME" val="32.10"/>
  <p:tag name="ISPRING_SLIDE_INDENT_LEVEL" val="0"/>
  <p:tag name="ISPRING_CUSTOM_TIMING_USED" val="0"/>
</p:tagLst>
</file>

<file path=ppt/tags/tag17.xml><?xml version="1.0" encoding="utf-8"?>
<p:tagLst xmlns:a="http://schemas.openxmlformats.org/drawingml/2006/main" xmlns:r="http://schemas.openxmlformats.org/officeDocument/2006/relationships" xmlns:p="http://schemas.openxmlformats.org/presentationml/2006/main">
  <p:tag name="ISPRING_RESOURCE_VIDEO" val="10339350.mp4"/>
  <p:tag name="ISPRING_VIDEO_FULL_PATH" val="C:\Users\Amir Gander\Desktop\HTA - DNA analysis for Amir\video\10339350.mp4"/>
  <p:tag name="ISPRING_VIDEO_RELATIVE_PATH" val="HTA - DNA analysis for Amir\video\10339350.mp4"/>
  <p:tag name="GENSWF_ADVANCE_TIME" val="36.50"/>
  <p:tag name="ISPRING_SLIDE_INDENT_LEVEL" val="0"/>
  <p:tag name="ISPRING_CUSTOM_TIMING_USED" val="0"/>
</p:tagLst>
</file>

<file path=ppt/tags/tag18.xml><?xml version="1.0" encoding="utf-8"?>
<p:tagLst xmlns:a="http://schemas.openxmlformats.org/drawingml/2006/main" xmlns:r="http://schemas.openxmlformats.org/officeDocument/2006/relationships" xmlns:p="http://schemas.openxmlformats.org/presentationml/2006/main">
  <p:tag name="ISPRING_RESOURCE_VIDEO" val="41111529.mp4"/>
  <p:tag name="ISPRING_VIDEO_FULL_PATH" val="C:\Users\Amir Gander\Desktop\HTA - DNA analysis for Amir\video\41111529.mp4"/>
  <p:tag name="ISPRING_VIDEO_RELATIVE_PATH" val="HTA - DNA analysis for Amir\video\41111529.mp4"/>
  <p:tag name="GENSWF_ADVANCE_TIME" val="46.40"/>
  <p:tag name="ISPRING_SLIDE_INDENT_LEVEL" val="0"/>
  <p:tag name="ISPRING_CUSTOM_TIMING_USED" val="0"/>
</p:tagLst>
</file>

<file path=ppt/tags/tag19.xml><?xml version="1.0" encoding="utf-8"?>
<p:tagLst xmlns:a="http://schemas.openxmlformats.org/drawingml/2006/main" xmlns:r="http://schemas.openxmlformats.org/officeDocument/2006/relationships" xmlns:p="http://schemas.openxmlformats.org/presentationml/2006/main">
  <p:tag name="ISPRING_RESOURCE_VIDEO" val="22561175.mp4"/>
  <p:tag name="ISPRING_VIDEO_FULL_PATH" val="C:\Users\Amir Gander\Desktop\HTA - DNA analysis for Amir\video\22561175.mp4"/>
  <p:tag name="ISPRING_VIDEO_RELATIVE_PATH" val="HTA - DNA analysis for Amir\video\22561175.mp4"/>
  <p:tag name="GENSWF_ADVANCE_TIME" val="67.70"/>
  <p:tag name="ISPRING_SLIDE_INDENT_LEVEL" val="0"/>
  <p:tag name="ISPRING_CUSTOM_TIMING_USED" val="0"/>
</p:tagLst>
</file>

<file path=ppt/tags/tag2.xml><?xml version="1.0" encoding="utf-8"?>
<p:tagLst xmlns:a="http://schemas.openxmlformats.org/drawingml/2006/main" xmlns:r="http://schemas.openxmlformats.org/officeDocument/2006/relationships" xmlns:p="http://schemas.openxmlformats.org/presentationml/2006/main">
  <p:tag name="ISPRING_RESOURCE_VIDEO" val="71276550.mp4"/>
  <p:tag name="ISPRING_VIDEO_FULL_PATH" val="C:\Users\Amir Gander\Desktop\HTA - DNA analysis for Amir\video\71276550.mp4"/>
  <p:tag name="ISPRING_VIDEO_RELATIVE_PATH" val="HTA - DNA analysis for Amir\video\71276550.mp4"/>
  <p:tag name="GENSWF_ADVANCE_TIME" val="5.17"/>
  <p:tag name="ISPRING_SLIDE_INDENT_LEVEL" val="0"/>
  <p:tag name="ISPRING_CUSTOM_TIMING_USED" val="0"/>
</p:tagLst>
</file>

<file path=ppt/tags/tag20.xml><?xml version="1.0" encoding="utf-8"?>
<p:tagLst xmlns:a="http://schemas.openxmlformats.org/drawingml/2006/main" xmlns:r="http://schemas.openxmlformats.org/officeDocument/2006/relationships" xmlns:p="http://schemas.openxmlformats.org/presentationml/2006/main">
  <p:tag name="ISPRING_RESOURCE_VIDEO" val="73420507.mp4"/>
  <p:tag name="ISPRING_VIDEO_FULL_PATH" val="C:\Users\Amir Gander\Desktop\HTA - DNA analysis for Amir\video\73420507.mp4"/>
  <p:tag name="ISPRING_VIDEO_RELATIVE_PATH" val="HTA - DNA analysis for Amir\video\73420507.mp4"/>
  <p:tag name="GENSWF_ADVANCE_TIME" val="13.13"/>
  <p:tag name="ISPRING_SLIDE_INDENT_LEVEL" val="0"/>
  <p:tag name="ISPRING_CUSTOM_TIMING_USED" val="0"/>
</p:tagLst>
</file>

<file path=ppt/tags/tag21.xml><?xml version="1.0" encoding="utf-8"?>
<p:tagLst xmlns:a="http://schemas.openxmlformats.org/drawingml/2006/main" xmlns:r="http://schemas.openxmlformats.org/officeDocument/2006/relationships" xmlns:p="http://schemas.openxmlformats.org/presentationml/2006/main">
  <p:tag name="ISPRING_RESOURCE_VIDEO" val="82152472.mp4"/>
  <p:tag name="ISPRING_VIDEO_FULL_PATH" val="C:\Users\Amir Gander\Desktop\HTA - DNA analysis for Amir\video\82152472.mp4"/>
  <p:tag name="ISPRING_VIDEO_RELATIVE_PATH" val="HTA - DNA analysis for Amir\video\82152472.mp4"/>
  <p:tag name="GENSWF_ADVANCE_TIME" val="9.23"/>
  <p:tag name="ISPRING_SLIDE_INDENT_LEVEL" val="0"/>
  <p:tag name="ISPRING_CUSTOM_TIMING_USED" val="0"/>
</p:tagLst>
</file>

<file path=ppt/tags/tag3.xml><?xml version="1.0" encoding="utf-8"?>
<p:tagLst xmlns:a="http://schemas.openxmlformats.org/drawingml/2006/main" xmlns:r="http://schemas.openxmlformats.org/officeDocument/2006/relationships" xmlns:p="http://schemas.openxmlformats.org/presentationml/2006/main">
  <p:tag name="ISPRING_RESOURCE_VIDEO" val="31433603.mp4"/>
  <p:tag name="ISPRING_VIDEO_FULL_PATH" val="C:\Users\Amir Gander\Desktop\HTA - DNA analysis for Amir\video\31433603.mp4"/>
  <p:tag name="ISPRING_VIDEO_RELATIVE_PATH" val="HTA - DNA analysis for Amir\video\31433603.mp4"/>
  <p:tag name="GENSWF_ADVANCE_TIME" val="34.60"/>
  <p:tag name="ISPRING_SLIDE_INDENT_LEVEL" val="0"/>
  <p:tag name="ISPRING_CUSTOM_TIMING_USED" val="0"/>
</p:tagLst>
</file>

<file path=ppt/tags/tag4.xml><?xml version="1.0" encoding="utf-8"?>
<p:tagLst xmlns:a="http://schemas.openxmlformats.org/drawingml/2006/main" xmlns:r="http://schemas.openxmlformats.org/officeDocument/2006/relationships" xmlns:p="http://schemas.openxmlformats.org/presentationml/2006/main">
  <p:tag name="ISPRING_RESOURCE_VIDEO" val="36252637.mp4"/>
  <p:tag name="ISPRING_VIDEO_FULL_PATH" val="C:\Users\Amir Gander\Desktop\HTA - DNA analysis for Amir\video\36252637.mp4"/>
  <p:tag name="ISPRING_VIDEO_RELATIVE_PATH" val="HTA - DNA analysis for Amir\video\36252637.mp4"/>
  <p:tag name="GENSWF_ADVANCE_TIME" val="50.43"/>
  <p:tag name="ISPRING_SLIDE_INDENT_LEVEL" val="0"/>
  <p:tag name="ISPRING_CUSTOM_TIMING_USED" val="0"/>
</p:tagLst>
</file>

<file path=ppt/tags/tag5.xml><?xml version="1.0" encoding="utf-8"?>
<p:tagLst xmlns:a="http://schemas.openxmlformats.org/drawingml/2006/main" xmlns:r="http://schemas.openxmlformats.org/officeDocument/2006/relationships" xmlns:p="http://schemas.openxmlformats.org/presentationml/2006/main">
  <p:tag name="ISPRING_RESOURCE_VIDEO" val="84178292.mp4"/>
  <p:tag name="ISPRING_VIDEO_FULL_PATH" val="C:\Users\Amir Gander\Desktop\HTA - DNA analysis for Amir\video\84178292.mp4"/>
  <p:tag name="ISPRING_VIDEO_RELATIVE_PATH" val="HTA - DNA analysis for Amir\video\84178292.mp4"/>
  <p:tag name="GENSWF_ADVANCE_TIME" val="31.70"/>
  <p:tag name="ISPRING_SLIDE_INDENT_LEVEL" val="0"/>
  <p:tag name="ISPRING_CUSTOM_TIMING_USED" val="0"/>
</p:tagLst>
</file>

<file path=ppt/tags/tag6.xml><?xml version="1.0" encoding="utf-8"?>
<p:tagLst xmlns:a="http://schemas.openxmlformats.org/drawingml/2006/main" xmlns:r="http://schemas.openxmlformats.org/officeDocument/2006/relationships" xmlns:p="http://schemas.openxmlformats.org/presentationml/2006/main">
  <p:tag name="ISPRING_RESOURCE_VIDEO" val="82252120.mp4"/>
  <p:tag name="ISPRING_VIDEO_FULL_PATH" val="C:\Users\Amir Gander\Desktop\HTA - DNA analysis for Amir\video\82252120.mp4"/>
  <p:tag name="ISPRING_VIDEO_RELATIVE_PATH" val="HTA - DNA analysis for Amir\video\82252120.mp4"/>
  <p:tag name="GENSWF_ADVANCE_TIME" val="80.77"/>
  <p:tag name="ISPRING_SLIDE_INDENT_LEVEL" val="0"/>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ISPRING_RESOURCE_VIDEO" val="06759955.mp4"/>
  <p:tag name="ISPRING_VIDEO_FULL_PATH" val="C:\Users\Amir Gander\Desktop\HTA - DNA analysis for Amir\video\06759955.mp4"/>
  <p:tag name="ISPRING_VIDEO_RELATIVE_PATH" val="HTA - DNA analysis for Amir\video\06759955.mp4"/>
  <p:tag name="GENSWF_ADVANCE_TIME" val="80.77"/>
  <p:tag name="ISPRING_SLIDE_INDENT_LEVEL" val="0"/>
  <p:tag name="ISPRING_CUSTOM_TIMING_USED" val="0"/>
</p:tagLst>
</file>

<file path=ppt/tags/tag8.xml><?xml version="1.0" encoding="utf-8"?>
<p:tagLst xmlns:a="http://schemas.openxmlformats.org/drawingml/2006/main" xmlns:r="http://schemas.openxmlformats.org/officeDocument/2006/relationships" xmlns:p="http://schemas.openxmlformats.org/presentationml/2006/main">
  <p:tag name="ISPRING_RESOURCE_VIDEO" val="35579264.mp4"/>
  <p:tag name="ISPRING_VIDEO_FULL_PATH" val="C:\Users\Amir Gander\Desktop\HTA - DNA analysis for Amir\video\35579264.mp4"/>
  <p:tag name="ISPRING_VIDEO_RELATIVE_PATH" val="HTA - DNA analysis for Amir\video\35579264.mp4"/>
  <p:tag name="GENSWF_ADVANCE_TIME" val="85.10"/>
  <p:tag name="ISPRING_SLIDE_INDENT_LEVEL" val="0"/>
  <p:tag name="ISPRING_CUSTOM_TIMING_USED" val="0"/>
</p:tagLst>
</file>

<file path=ppt/tags/tag9.xml><?xml version="1.0" encoding="utf-8"?>
<p:tagLst xmlns:a="http://schemas.openxmlformats.org/drawingml/2006/main" xmlns:r="http://schemas.openxmlformats.org/officeDocument/2006/relationships" xmlns:p="http://schemas.openxmlformats.org/presentationml/2006/main">
  <p:tag name="ISPRING_RESOURCE_VIDEO" val="20780819.mp4"/>
  <p:tag name="ISPRING_VIDEO_FULL_PATH" val="C:\Users\Amir Gander\Desktop\HTA - DNA analysis for Amir\video\20780819.mp4"/>
  <p:tag name="ISPRING_VIDEO_RELATIVE_PATH" val="HTA - DNA analysis for Amir\video\20780819.mp4"/>
  <p:tag name="GENSWF_ADVANCE_TIME" val="56.30"/>
  <p:tag name="ISPRING_SLIDE_INDENT_LEVEL" val="0"/>
  <p:tag name="ISPRING_CUSTOM_TIMING_USED" val="0"/>
</p:tagLst>
</file>

<file path=ppt/theme/theme1.xml><?xml version="1.0" encoding="utf-8"?>
<a:theme xmlns:a="http://schemas.openxmlformats.org/drawingml/2006/main" name="pptdkpurple">
  <a:themeElements>
    <a:clrScheme name="pptdkpurple 15">
      <a:dk1>
        <a:srgbClr val="000000"/>
      </a:dk1>
      <a:lt1>
        <a:srgbClr val="FFFFFF"/>
      </a:lt1>
      <a:dk2>
        <a:srgbClr val="52425B"/>
      </a:dk2>
      <a:lt2>
        <a:srgbClr val="808080"/>
      </a:lt2>
      <a:accent1>
        <a:srgbClr val="7FA1AC"/>
      </a:accent1>
      <a:accent2>
        <a:srgbClr val="911853"/>
      </a:accent2>
      <a:accent3>
        <a:srgbClr val="FFFFFF"/>
      </a:accent3>
      <a:accent4>
        <a:srgbClr val="000000"/>
      </a:accent4>
      <a:accent5>
        <a:srgbClr val="C0CDD2"/>
      </a:accent5>
      <a:accent6>
        <a:srgbClr val="83154A"/>
      </a:accent6>
      <a:hlink>
        <a:srgbClr val="4B4620"/>
      </a:hlink>
      <a:folHlink>
        <a:srgbClr val="B25D86"/>
      </a:folHlink>
    </a:clrScheme>
    <a:fontScheme name="pptdkpur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dkpurp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dkpurp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dkpurp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dkpurp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dkpurp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dkpurp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dkpurp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dkpurp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dkpurp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dkpurp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dkpurp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dkpurp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tdkpurple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pptdkpurple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pptdkpurple 15">
        <a:dk1>
          <a:srgbClr val="000000"/>
        </a:dk1>
        <a:lt1>
          <a:srgbClr val="FFFFFF"/>
        </a:lt1>
        <a:dk2>
          <a:srgbClr val="52425B"/>
        </a:dk2>
        <a:lt2>
          <a:srgbClr val="808080"/>
        </a:lt2>
        <a:accent1>
          <a:srgbClr val="7FA1AC"/>
        </a:accent1>
        <a:accent2>
          <a:srgbClr val="911853"/>
        </a:accent2>
        <a:accent3>
          <a:srgbClr val="FFFFFF"/>
        </a:accent3>
        <a:accent4>
          <a:srgbClr val="000000"/>
        </a:accent4>
        <a:accent5>
          <a:srgbClr val="C0CDD2"/>
        </a:accent5>
        <a:accent6>
          <a:srgbClr val="83154A"/>
        </a:accent6>
        <a:hlink>
          <a:srgbClr val="4B4620"/>
        </a:hlink>
        <a:folHlink>
          <a:srgbClr val="B25D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pptdkpurple</Template>
  <TotalTime>6176</TotalTime>
  <Words>3777</Words>
  <Application>Microsoft Office PowerPoint</Application>
  <PresentationFormat>On-screen Show (4:3)</PresentationFormat>
  <Paragraphs>252</Paragraphs>
  <Slides>20</Slides>
  <Notes>20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pptdkpurple</vt:lpstr>
      <vt:lpstr>Human Tissue Act 2004: DNA Analysis Dr Kirstin Goldring Biobank Facilitator</vt:lpstr>
      <vt:lpstr>Human Tissue Act 2004</vt:lpstr>
      <vt:lpstr>Human Tissue Authority – Regulatory Authority</vt:lpstr>
      <vt:lpstr>HTA – DNA</vt:lpstr>
      <vt:lpstr>HTA – DNA</vt:lpstr>
      <vt:lpstr>HTA – DNA</vt:lpstr>
      <vt:lpstr>HTA - Consent DNA</vt:lpstr>
      <vt:lpstr>HTA - Consent DNA</vt:lpstr>
      <vt:lpstr>HTA - Consent DNA</vt:lpstr>
      <vt:lpstr>Flowcharts – DNA consent</vt:lpstr>
      <vt:lpstr>HTA - Consent DNA</vt:lpstr>
      <vt:lpstr>HTA - Consent DNA</vt:lpstr>
      <vt:lpstr>HTA - Consent DNA</vt:lpstr>
      <vt:lpstr>Ethics – DNA</vt:lpstr>
      <vt:lpstr>Ethics – extracted DNA/RNA</vt:lpstr>
      <vt:lpstr>Ethics – DNA Banks (“genetic databases”)</vt:lpstr>
      <vt:lpstr>HTA: Non-consensual DNA analysis</vt:lpstr>
      <vt:lpstr>HTA: Non-consensual DNA analysis</vt:lpstr>
      <vt:lpstr>Useful Links</vt:lpstr>
      <vt:lpstr>Test your knowledge! http://www.rsclearn.mrc.ac.uk/ </vt:lpstr>
    </vt:vector>
  </TitlesOfParts>
  <Company>University College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HTA DNA analysis</dc:title>
  <dc:creator>goldring</dc:creator>
  <cp:lastModifiedBy>McDonald, Keith</cp:lastModifiedBy>
  <cp:revision>144</cp:revision>
  <dcterms:created xsi:type="dcterms:W3CDTF">2009-10-07T12:02:06Z</dcterms:created>
  <dcterms:modified xsi:type="dcterms:W3CDTF">2023-02-21T11:27:28Z</dcterms:modified>
</cp:coreProperties>
</file>