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674A548-F46C-165B-9CAB-7C31ECB7249E}" name="Doolan, Ashley" initials="DA" userId="S::ucqhapd@ucl.ac.uk::da044693-bf08-4df5-b88e-a99c9c37f3a2" providerId="AD"/>
  <p188:author id="{81E6914C-426F-975E-FA74-77EFEE94B321}" name="Shah, Chandan" initials="SC" userId="S::ucyccsh@ucl.ac.uk::17c1d6ab-7bf8-4079-a9cd-4d5f913a876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ndan Shah" initials="CS" lastIdx="1" clrIdx="0">
    <p:extLst>
      <p:ext uri="{19B8F6BF-5375-455C-9EA6-DF929625EA0E}">
        <p15:presenceInfo xmlns:p15="http://schemas.microsoft.com/office/powerpoint/2012/main" userId="S-1-5-21-2902265621-1063028621-2381561480-209683" providerId="AD"/>
      </p:ext>
    </p:extLst>
  </p:cmAuthor>
  <p:cmAuthor id="2" name="Sandra Hinton" initials="SH" lastIdx="1" clrIdx="1">
    <p:extLst>
      <p:ext uri="{19B8F6BF-5375-455C-9EA6-DF929625EA0E}">
        <p15:presenceInfo xmlns:p15="http://schemas.microsoft.com/office/powerpoint/2012/main" userId="Sandra Hin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F85D8-BD71-4AF2-8F79-FEEA607C0379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D2FFB-14FE-4CC0-8916-211B77C64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62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D2FFB-14FE-4CC0-8916-211B77C649B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4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29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56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02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1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5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82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97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1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79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41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29BE6-468D-47D2-A8EA-84B152A31C43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2B32E-088F-4871-9CFF-8CC43192B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52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42601" y="3618036"/>
            <a:ext cx="1249136" cy="10486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/>
            <a:r>
              <a:rPr lang="en-GB" sz="1050" dirty="0">
                <a:solidFill>
                  <a:schemeClr val="tx1"/>
                </a:solidFill>
              </a:rPr>
              <a:t>Education Services (ES) </a:t>
            </a:r>
            <a:r>
              <a:rPr lang="fr-FR" sz="1050" dirty="0" err="1">
                <a:solidFill>
                  <a:schemeClr val="tx1"/>
                </a:solidFill>
              </a:rPr>
              <a:t>receives</a:t>
            </a:r>
            <a:r>
              <a:rPr lang="fr-FR" sz="1050" dirty="0">
                <a:solidFill>
                  <a:schemeClr val="tx1"/>
                </a:solidFill>
              </a:rPr>
              <a:t> the report on </a:t>
            </a:r>
            <a:r>
              <a:rPr lang="fr-FR" sz="1050" dirty="0" err="1">
                <a:solidFill>
                  <a:schemeClr val="tx1"/>
                </a:solidFill>
              </a:rPr>
              <a:t>Portico</a:t>
            </a:r>
            <a:r>
              <a:rPr lang="fr-FR" sz="1050" dirty="0">
                <a:solidFill>
                  <a:schemeClr val="tx1"/>
                </a:solidFill>
              </a:rPr>
              <a:t>.</a:t>
            </a:r>
            <a:endParaRPr lang="en-GB" sz="105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1581" y="267311"/>
            <a:ext cx="1419228" cy="9002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Oral report by external examiner at </a:t>
            </a:r>
          </a:p>
          <a:p>
            <a:r>
              <a:rPr lang="en-US" sz="1050" dirty="0">
                <a:solidFill>
                  <a:schemeClr val="tx1"/>
                </a:solidFill>
              </a:rPr>
              <a:t>Board of Examiners meeting, where practicable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1581" y="2727859"/>
            <a:ext cx="1660071" cy="1036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schemeClr val="tx1"/>
                </a:solidFill>
              </a:rPr>
              <a:t>Online Submission of external examiner’s report on Portico within four weeks of the Board.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28498" y="3623855"/>
            <a:ext cx="1707114" cy="14151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1050" dirty="0">
                <a:solidFill>
                  <a:schemeClr val="tx1"/>
                </a:solidFill>
              </a:rPr>
              <a:t>ES </a:t>
            </a:r>
            <a:r>
              <a:rPr lang="en-GB" sz="1050" dirty="0">
                <a:solidFill>
                  <a:schemeClr val="tx1"/>
                </a:solidFill>
              </a:rPr>
              <a:t>request</a:t>
            </a:r>
            <a:r>
              <a:rPr lang="fr-FR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</a:rPr>
              <a:t>Department / Central Services to </a:t>
            </a:r>
            <a:r>
              <a:rPr lang="en-GB" sz="1050" dirty="0">
                <a:solidFill>
                  <a:schemeClr val="tx1"/>
                </a:solidFill>
              </a:rPr>
              <a:t>respond</a:t>
            </a:r>
            <a:r>
              <a:rPr lang="fr-FR" sz="1050" dirty="0">
                <a:solidFill>
                  <a:schemeClr val="tx1"/>
                </a:solidFill>
              </a:rPr>
              <a:t> to </a:t>
            </a:r>
            <a:r>
              <a:rPr lang="en-GB" sz="1050" dirty="0">
                <a:solidFill>
                  <a:schemeClr val="tx1"/>
                </a:solidFill>
              </a:rPr>
              <a:t>recommendations</a:t>
            </a:r>
            <a:r>
              <a:rPr lang="fr-FR" sz="1050" dirty="0">
                <a:solidFill>
                  <a:schemeClr val="tx1"/>
                </a:solidFill>
              </a:rPr>
              <a:t>  </a:t>
            </a:r>
            <a:r>
              <a:rPr lang="fr-FR" sz="1050" dirty="0" err="1">
                <a:solidFill>
                  <a:schemeClr val="tx1"/>
                </a:solidFill>
              </a:rPr>
              <a:t>that</a:t>
            </a:r>
            <a:r>
              <a:rPr lang="fr-FR" sz="1050" dirty="0">
                <a:solidFill>
                  <a:schemeClr val="tx1"/>
                </a:solidFill>
              </a:rPr>
              <a:t> </a:t>
            </a:r>
            <a:r>
              <a:rPr lang="en-GB" sz="1050" dirty="0">
                <a:solidFill>
                  <a:schemeClr val="tx1"/>
                </a:solidFill>
              </a:rPr>
              <a:t>require</a:t>
            </a:r>
            <a:r>
              <a:rPr lang="fr-FR" sz="1050" dirty="0">
                <a:solidFill>
                  <a:schemeClr val="tx1"/>
                </a:solidFill>
              </a:rPr>
              <a:t> </a:t>
            </a:r>
            <a:r>
              <a:rPr lang="fr-FR" sz="1050" dirty="0" err="1">
                <a:solidFill>
                  <a:schemeClr val="tx1"/>
                </a:solidFill>
              </a:rPr>
              <a:t>approval</a:t>
            </a:r>
            <a:r>
              <a:rPr lang="fr-FR" sz="1050" dirty="0">
                <a:solidFill>
                  <a:schemeClr val="tx1"/>
                </a:solidFill>
              </a:rPr>
              <a:t> by QSC Chair or </a:t>
            </a:r>
            <a:r>
              <a:rPr lang="fr-FR" sz="1050" dirty="0" err="1">
                <a:solidFill>
                  <a:schemeClr val="tx1"/>
                </a:solidFill>
              </a:rPr>
              <a:t>nominee</a:t>
            </a:r>
            <a:r>
              <a:rPr lang="fr-FR" sz="1050" dirty="0">
                <a:solidFill>
                  <a:schemeClr val="tx1"/>
                </a:solidFill>
              </a:rPr>
              <a:t>.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79834" y="1521280"/>
            <a:ext cx="1315273" cy="1036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schemeClr val="tx1"/>
                </a:solidFill>
              </a:rPr>
              <a:t>Chair, Deputy Chair, Board Administrators and Faculty Lead access the report on Portico.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46401" y="3617849"/>
            <a:ext cx="1660071" cy="928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ES reviews and submits the response to Chair of QSC for approval. 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935916" y="4866137"/>
            <a:ext cx="1660071" cy="659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ES notifies Department / Central Services of the approved response.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935915" y="3597485"/>
            <a:ext cx="1660071" cy="928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The Chair of QSC reviews response to recommendations.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04794" y="3623855"/>
            <a:ext cx="1574419" cy="928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Department / Central Services submits a final response to the entire report on Portico within a month of receipt of report.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436381" y="927114"/>
            <a:ext cx="2533657" cy="1564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050" dirty="0">
                <a:solidFill>
                  <a:schemeClr val="tx1"/>
                </a:solidFill>
              </a:rPr>
              <a:t>The entire </a:t>
            </a:r>
            <a:r>
              <a:rPr lang="en-GB" sz="1050" dirty="0">
                <a:solidFill>
                  <a:schemeClr val="tx1"/>
                </a:solidFill>
              </a:rPr>
              <a:t>response to the report to be submitted on Portico within a month of receipt of the external examiner’s report. </a:t>
            </a:r>
          </a:p>
          <a:p>
            <a:r>
              <a:rPr lang="en-GB" sz="1050" dirty="0">
                <a:solidFill>
                  <a:schemeClr val="tx1"/>
                </a:solidFill>
              </a:rPr>
              <a:t>Themes reviewed at Student Staff Partnership Committees.</a:t>
            </a:r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3" name="Flowchart: Decision 32"/>
          <p:cNvSpPr/>
          <p:nvPr/>
        </p:nvSpPr>
        <p:spPr>
          <a:xfrm>
            <a:off x="8951058" y="2033513"/>
            <a:ext cx="2250342" cy="1150817"/>
          </a:xfrm>
          <a:prstGeom prst="flowChartDecision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Draft response to recommendation  requires enhancement</a:t>
            </a:r>
          </a:p>
        </p:txBody>
      </p:sp>
      <p:sp>
        <p:nvSpPr>
          <p:cNvPr id="35" name="Flowchart: Alternate Process 34"/>
          <p:cNvSpPr/>
          <p:nvPr/>
        </p:nvSpPr>
        <p:spPr>
          <a:xfrm>
            <a:off x="1771653" y="67877"/>
            <a:ext cx="1429299" cy="1099681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Oral acknowledgement to </a:t>
            </a:r>
            <a:br>
              <a:rPr lang="en-US" sz="1050" dirty="0">
                <a:solidFill>
                  <a:schemeClr val="tx1"/>
                </a:solidFill>
              </a:rPr>
            </a:br>
            <a:r>
              <a:rPr lang="en-US" sz="1050" dirty="0">
                <a:solidFill>
                  <a:schemeClr val="tx1"/>
                </a:solidFill>
              </a:rPr>
              <a:t>external examiner at Board of Examiners meeting</a:t>
            </a:r>
          </a:p>
          <a:p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56474" y="950384"/>
            <a:ext cx="2678286" cy="15410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>
              <a:solidFill>
                <a:schemeClr val="tx1"/>
              </a:solidFill>
            </a:endParaRPr>
          </a:p>
          <a:p>
            <a:r>
              <a:rPr lang="en-GB" sz="1050" dirty="0">
                <a:solidFill>
                  <a:schemeClr val="tx1"/>
                </a:solidFill>
              </a:rPr>
              <a:t>Department starts to draft a response to the entire report, addressing ALL recommendations. Departments should consult the Faculty Tutor/Faculty colleagues and if time permits, other staff and students before submitting the final response on Portico. ES will notify Departments for responses that require formal approval. </a:t>
            </a:r>
            <a:endParaRPr lang="en-GB" sz="105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9" name="Flowchart: Alternate Process 38"/>
          <p:cNvSpPr/>
          <p:nvPr/>
        </p:nvSpPr>
        <p:spPr>
          <a:xfrm>
            <a:off x="7054227" y="4849937"/>
            <a:ext cx="1646006" cy="88581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ES confirms the response on Portico.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40" name="Flowchart: Alternate Process 39"/>
          <p:cNvSpPr/>
          <p:nvPr/>
        </p:nvSpPr>
        <p:spPr>
          <a:xfrm>
            <a:off x="7040163" y="5940523"/>
            <a:ext cx="1660070" cy="860825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Final reports and responses made available to students via their Portico summary page.</a:t>
            </a:r>
          </a:p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41" name="Flowchart: Alternate Process 40"/>
          <p:cNvSpPr/>
          <p:nvPr/>
        </p:nvSpPr>
        <p:spPr>
          <a:xfrm>
            <a:off x="1854215" y="5209057"/>
            <a:ext cx="1498585" cy="146817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Quality and Standards Committee (QSC) review themes and follows up actions with the Faculty.</a:t>
            </a:r>
          </a:p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42" name="TextBox 41" title="External Examiner Reporting Process"/>
          <p:cNvSpPr txBox="1"/>
          <p:nvPr/>
        </p:nvSpPr>
        <p:spPr>
          <a:xfrm>
            <a:off x="6028267" y="310461"/>
            <a:ext cx="45828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External Examiner Reporting Process</a:t>
            </a:r>
          </a:p>
        </p:txBody>
      </p:sp>
      <p:cxnSp>
        <p:nvCxnSpPr>
          <p:cNvPr id="44" name="Straight Arrow Connector 43" descr="Next box explains next step from previous box on Oral report provided by External Examiner - Oral acknowledgement to&#10;external examiner at&#10;Board of Examiners&#10;meeting" title="Arrow to the Right"/>
          <p:cNvCxnSpPr/>
          <p:nvPr/>
        </p:nvCxnSpPr>
        <p:spPr>
          <a:xfrm>
            <a:off x="1530809" y="587460"/>
            <a:ext cx="2408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 descr="Department starts to draft a response to the entire report, addressing ALL recommendations. Departments should consult the Faculty Tutor/Faculty colleagues and if time permits, other staff and students before submitting the final response on Portico. AS will notify Departments for responses that require formal approval. &#10;" title="Arrow to Right Box "/>
          <p:cNvCxnSpPr/>
          <p:nvPr/>
        </p:nvCxnSpPr>
        <p:spPr>
          <a:xfrm flipV="1">
            <a:off x="3198950" y="1675640"/>
            <a:ext cx="3234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 descr="Online Submission of external examiner’s report on Portico within four weeks of the Board after presenting an oral report at the Board (explained in above box)." title="Arrow to the box below"/>
          <p:cNvCxnSpPr>
            <a:stCxn id="16" idx="2"/>
          </p:cNvCxnSpPr>
          <p:nvPr/>
        </p:nvCxnSpPr>
        <p:spPr>
          <a:xfrm>
            <a:off x="821195" y="1167557"/>
            <a:ext cx="0" cy="1560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 descr="Departmental response to External Examiner has been approved and Academic Services notifies Department /Central Services of the&#10;approved response." title="Arrow to the box below"/>
          <p:cNvCxnSpPr/>
          <p:nvPr/>
        </p:nvCxnSpPr>
        <p:spPr>
          <a:xfrm flipH="1">
            <a:off x="9940123" y="4508607"/>
            <a:ext cx="1" cy="354233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 descr="Once response is confirmed on Portico and formal response to External Examiner via email, Final reports and&#10;responses made available to students via their Portico summary page." title="Arrow to the box below"/>
          <p:cNvCxnSpPr>
            <a:stCxn id="39" idx="2"/>
            <a:endCxn id="40" idx="0"/>
          </p:cNvCxnSpPr>
          <p:nvPr/>
        </p:nvCxnSpPr>
        <p:spPr>
          <a:xfrm flipH="1">
            <a:off x="7870198" y="5735755"/>
            <a:ext cx="7032" cy="204768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 descr="Department submits final response on Portico which Academic Services reviews and submits&#10;the response to Chair of&#10;EdCom / nominee for&#10;approval." title="Arrow to the right box"/>
          <p:cNvCxnSpPr/>
          <p:nvPr/>
        </p:nvCxnSpPr>
        <p:spPr>
          <a:xfrm flipV="1">
            <a:off x="6876094" y="3981759"/>
            <a:ext cx="178133" cy="1004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 descr="The Chair of EdCom&#10;/nominee reviews response&#10;to recommendations." title="Arrow to right box"/>
          <p:cNvCxnSpPr/>
          <p:nvPr/>
        </p:nvCxnSpPr>
        <p:spPr>
          <a:xfrm>
            <a:off x="8714297" y="3973370"/>
            <a:ext cx="236761" cy="3102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 descr="The entire&#10;response to the report to be&#10;submitted on Portico within a month of&#10;receipt of the external examiner’s report .&#10;Themes&#10;reviewed at Staff Student&#10;Consultative Committee and included in&#10;the Annual Student Experience Review&#10;process." title="Arrow to right box"/>
          <p:cNvCxnSpPr/>
          <p:nvPr/>
        </p:nvCxnSpPr>
        <p:spPr>
          <a:xfrm flipV="1">
            <a:off x="6239889" y="1489805"/>
            <a:ext cx="201621" cy="1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 descr="AS confirms the response on Portico and sends a formal response&#10;to the external examiner via email." title="Arrow to the left box"/>
          <p:cNvCxnSpPr/>
          <p:nvPr/>
        </p:nvCxnSpPr>
        <p:spPr>
          <a:xfrm flipH="1">
            <a:off x="8690435" y="5209057"/>
            <a:ext cx="235683" cy="400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 descr="Academic Services (AS) review the&#10;report and recommendations&#10;on Portico." title="Arrow to the right box (below)"/>
          <p:cNvCxnSpPr>
            <a:stCxn id="19" idx="3"/>
            <a:endCxn id="5" idx="0"/>
          </p:cNvCxnSpPr>
          <p:nvPr/>
        </p:nvCxnSpPr>
        <p:spPr>
          <a:xfrm>
            <a:off x="1771652" y="3246291"/>
            <a:ext cx="795517" cy="3717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 descr="Chair, Deputy Chair, Board Administrators and Faculty Lead access the report on Portico." title="Arrow to the right (up)"/>
          <p:cNvCxnSpPr>
            <a:endCxn id="22" idx="2"/>
          </p:cNvCxnSpPr>
          <p:nvPr/>
        </p:nvCxnSpPr>
        <p:spPr>
          <a:xfrm flipV="1">
            <a:off x="1805926" y="2558143"/>
            <a:ext cx="731545" cy="4408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 descr="When a response is not approved by Chair of EdCom/nominee, draft response to recommendation requires enhancement" title="Arrow to diamond above"/>
          <p:cNvCxnSpPr/>
          <p:nvPr/>
        </p:nvCxnSpPr>
        <p:spPr>
          <a:xfrm flipV="1">
            <a:off x="10076229" y="3194302"/>
            <a:ext cx="0" cy="406643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118246" y="3238177"/>
            <a:ext cx="9297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/>
              <a:t>Unapproved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9118246" y="4542973"/>
            <a:ext cx="7135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/>
              <a:t>Approved</a:t>
            </a:r>
          </a:p>
        </p:txBody>
      </p:sp>
      <p:cxnSp>
        <p:nvCxnSpPr>
          <p:cNvPr id="93" name="Elbow Connector 92" descr="For enhancements to a response, the process followed is the same as when a new response is drafted. AS&#10;request Department /Central Services to respond to&#10;recommendations that require approval by Chair of Education Committee (EdCom" title="Arrow to left (reconnect to existing process)"/>
          <p:cNvCxnSpPr>
            <a:stCxn id="33" idx="1"/>
          </p:cNvCxnSpPr>
          <p:nvPr/>
        </p:nvCxnSpPr>
        <p:spPr>
          <a:xfrm rot="10800000" flipV="1">
            <a:off x="3860800" y="2608922"/>
            <a:ext cx="5090258" cy="727454"/>
          </a:xfrm>
          <a:prstGeom prst="bentConnector3">
            <a:avLst>
              <a:gd name="adj1" fmla="val 50000"/>
            </a:avLst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 descr="Department starts to draft a response to the entire report, addressing ALL&#10;recommendations. &#10;Academic Services request Department / Central Services to respond to recommendations that require approval by Chair of Education Committee (EdCom" title="Arrow to box below"/>
          <p:cNvCxnSpPr/>
          <p:nvPr/>
        </p:nvCxnSpPr>
        <p:spPr>
          <a:xfrm>
            <a:off x="3860800" y="2542288"/>
            <a:ext cx="0" cy="1055197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750960" y="5248360"/>
            <a:ext cx="2104885" cy="1271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Faculty Tutors provide an annual summary of themes or highlights for discussion and action by QSC where necessary. </a:t>
            </a:r>
            <a:r>
              <a:rPr lang="en-GB" sz="1050" dirty="0">
                <a:solidFill>
                  <a:schemeClr val="tx1"/>
                </a:solidFill>
              </a:rPr>
              <a:t>Anything which requires escalation will be referred to </a:t>
            </a:r>
            <a:r>
              <a:rPr lang="en-GB" sz="1050" dirty="0" err="1">
                <a:solidFill>
                  <a:schemeClr val="tx1"/>
                </a:solidFill>
              </a:rPr>
              <a:t>EdCom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 descr="Faculty Tutors provide annual summary of themes or discussion. Quality Review Sub Committee review themes as part of the Annual Student Experience Review process and follows&#10;up actions with the Faculty." title="Arrow to the left box"/>
          <p:cNvCxnSpPr/>
          <p:nvPr/>
        </p:nvCxnSpPr>
        <p:spPr>
          <a:xfrm flipH="1">
            <a:off x="3375791" y="5698671"/>
            <a:ext cx="392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 descr="After Academic Services review report and recommendations, team&#10;request Department /&#10;Central Services to respond to recommendations that&#10;require approval by Chair of Education Committee (EdCom" title="Arrow to the right box"/>
          <p:cNvCxnSpPr/>
          <p:nvPr/>
        </p:nvCxnSpPr>
        <p:spPr>
          <a:xfrm>
            <a:off x="3181042" y="3986779"/>
            <a:ext cx="236761" cy="3102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 descr="Department / Central Services submits a final response to the entire report on Portico within a month of receipt of report." title="Arrow to the right box"/>
          <p:cNvCxnSpPr/>
          <p:nvPr/>
        </p:nvCxnSpPr>
        <p:spPr>
          <a:xfrm>
            <a:off x="5078302" y="3986779"/>
            <a:ext cx="236761" cy="3102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 descr="If the entire response is on Portico, addresses points then the final reports and responses are made available&#10;to students via their&#10;Portico summary page." title="Arrow to left from Elbow connector to box towards end of process"/>
          <p:cNvCxnSpPr>
            <a:endCxn id="40" idx="3"/>
          </p:cNvCxnSpPr>
          <p:nvPr/>
        </p:nvCxnSpPr>
        <p:spPr>
          <a:xfrm flipH="1">
            <a:off x="8700233" y="6370935"/>
            <a:ext cx="3065940" cy="1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 descr="Once report and recommendations reviewed by Academic Services, Quality Review Sub Committee review&#10;themes as part of the Annual Student&#10;Experience Review process and follows&#10;up actions with the Faculty." title="Arrow to box below at end of process"/>
          <p:cNvCxnSpPr/>
          <p:nvPr/>
        </p:nvCxnSpPr>
        <p:spPr>
          <a:xfrm flipH="1">
            <a:off x="2484444" y="4666676"/>
            <a:ext cx="1994" cy="544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 descr="If the entire response is on Portico, addresses points then the final reports and responses are made available&#10;to students via their&#10;Portico summary page." title="Elbow connector to box towards end of process"/>
          <p:cNvCxnSpPr/>
          <p:nvPr/>
        </p:nvCxnSpPr>
        <p:spPr>
          <a:xfrm rot="16200000" flipH="1">
            <a:off x="7950345" y="2565530"/>
            <a:ext cx="4849654" cy="2810265"/>
          </a:xfrm>
          <a:prstGeom prst="bentConnector3">
            <a:avLst>
              <a:gd name="adj1" fmla="val -391"/>
            </a:avLst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 title="External Examiner Reporting Process">
            <a:extLst>
              <a:ext uri="{FF2B5EF4-FFF2-40B4-BE49-F238E27FC236}">
                <a16:creationId xmlns:a16="http://schemas.microsoft.com/office/drawing/2014/main" id="{52114DEB-6FAC-D68E-144D-2EE0671AEADD}"/>
              </a:ext>
            </a:extLst>
          </p:cNvPr>
          <p:cNvSpPr txBox="1"/>
          <p:nvPr/>
        </p:nvSpPr>
        <p:spPr>
          <a:xfrm>
            <a:off x="10595986" y="0"/>
            <a:ext cx="14844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Updated: July 2023</a:t>
            </a:r>
          </a:p>
        </p:txBody>
      </p:sp>
    </p:spTree>
    <p:extLst>
      <p:ext uri="{BB962C8B-B14F-4D97-AF65-F5344CB8AC3E}">
        <p14:creationId xmlns:p14="http://schemas.microsoft.com/office/powerpoint/2010/main" val="47327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11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F5BCEDF6C654F9924022BC1254D15" ma:contentTypeVersion="16" ma:contentTypeDescription="Create a new document." ma:contentTypeScope="" ma:versionID="1d45f8e34c748add43b7a50edf9c85fc">
  <xsd:schema xmlns:xsd="http://www.w3.org/2001/XMLSchema" xmlns:xs="http://www.w3.org/2001/XMLSchema" xmlns:p="http://schemas.microsoft.com/office/2006/metadata/properties" xmlns:ns2="46b650b1-991a-4abf-9fe4-c9818fbec3d5" xmlns:ns3="e21e5699-8a23-4cd8-bc18-082b87e2e862" targetNamespace="http://schemas.microsoft.com/office/2006/metadata/properties" ma:root="true" ma:fieldsID="3c50d69e342db8348041d2ff4653a80d" ns2:_="" ns3:_="">
    <xsd:import namespace="46b650b1-991a-4abf-9fe4-c9818fbec3d5"/>
    <xsd:import namespace="e21e5699-8a23-4cd8-bc18-082b87e2e8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b650b1-991a-4abf-9fe4-c9818fbec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79a89b1-2c2c-4f7f-9bd7-7914fb13a0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e5699-8a23-4cd8-bc18-082b87e2e86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53b6301-095c-48b7-9efa-0c1de694bf50}" ma:internalName="TaxCatchAll" ma:showField="CatchAllData" ma:web="e21e5699-8a23-4cd8-bc18-082b87e2e8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21e5699-8a23-4cd8-bc18-082b87e2e862" xsi:nil="true"/>
    <lcf76f155ced4ddcb4097134ff3c332f xmlns="46b650b1-991a-4abf-9fe4-c9818fbec3d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8D9EBD-1BD3-4334-94C4-C08F320883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b650b1-991a-4abf-9fe4-c9818fbec3d5"/>
    <ds:schemaRef ds:uri="e21e5699-8a23-4cd8-bc18-082b87e2e8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A14D70-E010-40B8-9338-E994B5F2FED6}">
  <ds:schemaRefs>
    <ds:schemaRef ds:uri="46b650b1-991a-4abf-9fe4-c9818fbec3d5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e21e5699-8a23-4cd8-bc18-082b87e2e862"/>
  </ds:schemaRefs>
</ds:datastoreItem>
</file>

<file path=customXml/itemProps3.xml><?xml version="1.0" encoding="utf-8"?>
<ds:datastoreItem xmlns:ds="http://schemas.openxmlformats.org/officeDocument/2006/customXml" ds:itemID="{A90E5A5D-3FA1-4B25-B1D0-4D49D2D254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305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Chandan Shah</dc:creator>
  <cp:lastModifiedBy>Shah, Chandan</cp:lastModifiedBy>
  <cp:revision>43</cp:revision>
  <dcterms:created xsi:type="dcterms:W3CDTF">2015-08-04T10:59:14Z</dcterms:created>
  <dcterms:modified xsi:type="dcterms:W3CDTF">2023-08-31T11:48:58Z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0x010100DEAF5BCEDF6C654F9924022BC1254D15</vt:lpwstr>
  </property>
  <property fmtid="{D5CDD505-2E9C-101B-9397-08002B2CF9AE}" pid="3" name="MediaServiceImageTags">
    <vt:lpwstr/>
  </property>
</Properties>
</file>