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7" r:id="rId4"/>
    <p:sldId id="338" r:id="rId5"/>
    <p:sldId id="339" r:id="rId6"/>
    <p:sldId id="340" r:id="rId7"/>
    <p:sldId id="343" r:id="rId8"/>
    <p:sldId id="354" r:id="rId9"/>
    <p:sldId id="334" r:id="rId10"/>
    <p:sldId id="326" r:id="rId11"/>
    <p:sldId id="341" r:id="rId12"/>
    <p:sldId id="348" r:id="rId13"/>
    <p:sldId id="329" r:id="rId14"/>
    <p:sldId id="352" r:id="rId15"/>
    <p:sldId id="355" r:id="rId16"/>
    <p:sldId id="344" r:id="rId17"/>
    <p:sldId id="351" r:id="rId18"/>
    <p:sldId id="350" r:id="rId19"/>
    <p:sldId id="342" r:id="rId20"/>
    <p:sldId id="346" r:id="rId21"/>
    <p:sldId id="311" r:id="rId22"/>
    <p:sldId id="335" r:id="rId23"/>
    <p:sldId id="336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Shryane" userId="996b2f40-fdd8-432f-be04-d0581daaaf04" providerId="ADAL" clId="{D14E8115-651E-4BF6-AE35-D1EE69892776}"/>
    <pc:docChg chg="undo custSel modSld">
      <pc:chgData name="Nick Shryane" userId="996b2f40-fdd8-432f-be04-d0581daaaf04" providerId="ADAL" clId="{D14E8115-651E-4BF6-AE35-D1EE69892776}" dt="2024-01-12T09:06:16.441" v="13" actId="26606"/>
      <pc:docMkLst>
        <pc:docMk/>
      </pc:docMkLst>
      <pc:sldChg chg="addSp delSp modSp mod setBg">
        <pc:chgData name="Nick Shryane" userId="996b2f40-fdd8-432f-be04-d0581daaaf04" providerId="ADAL" clId="{D14E8115-651E-4BF6-AE35-D1EE69892776}" dt="2024-01-12T09:06:16.441" v="13" actId="26606"/>
        <pc:sldMkLst>
          <pc:docMk/>
          <pc:sldMk cId="227389018" sldId="334"/>
        </pc:sldMkLst>
        <pc:spChg chg="del">
          <ac:chgData name="Nick Shryane" userId="996b2f40-fdd8-432f-be04-d0581daaaf04" providerId="ADAL" clId="{D14E8115-651E-4BF6-AE35-D1EE69892776}" dt="2024-01-12T09:06:16.441" v="13" actId="26606"/>
          <ac:spMkLst>
            <pc:docMk/>
            <pc:sldMk cId="227389018" sldId="334"/>
            <ac:spMk id="3" creationId="{5277B89E-9B4E-DDA4-06B4-F02DAF6F48FC}"/>
          </ac:spMkLst>
        </pc:spChg>
        <pc:spChg chg="add">
          <ac:chgData name="Nick Shryane" userId="996b2f40-fdd8-432f-be04-d0581daaaf04" providerId="ADAL" clId="{D14E8115-651E-4BF6-AE35-D1EE69892776}" dt="2024-01-12T09:06:16.441" v="13" actId="26606"/>
          <ac:spMkLst>
            <pc:docMk/>
            <pc:sldMk cId="227389018" sldId="334"/>
            <ac:spMk id="10" creationId="{2D2B266D-3625-4584-A5C3-7D3F672CFF30}"/>
          </ac:spMkLst>
        </pc:spChg>
        <pc:spChg chg="add">
          <ac:chgData name="Nick Shryane" userId="996b2f40-fdd8-432f-be04-d0581daaaf04" providerId="ADAL" clId="{D14E8115-651E-4BF6-AE35-D1EE69892776}" dt="2024-01-12T09:06:16.441" v="13" actId="26606"/>
          <ac:spMkLst>
            <pc:docMk/>
            <pc:sldMk cId="227389018" sldId="334"/>
            <ac:spMk id="12" creationId="{C463B99A-73EE-4FBB-B7C4-F9F9BCC25C65}"/>
          </ac:spMkLst>
        </pc:spChg>
        <pc:spChg chg="add">
          <ac:chgData name="Nick Shryane" userId="996b2f40-fdd8-432f-be04-d0581daaaf04" providerId="ADAL" clId="{D14E8115-651E-4BF6-AE35-D1EE69892776}" dt="2024-01-12T09:06:16.441" v="13" actId="26606"/>
          <ac:spMkLst>
            <pc:docMk/>
            <pc:sldMk cId="227389018" sldId="334"/>
            <ac:spMk id="14" creationId="{A5D2A5D1-BA0D-47D3-B051-DA7743C46E28}"/>
          </ac:spMkLst>
        </pc:spChg>
        <pc:picChg chg="mod">
          <ac:chgData name="Nick Shryane" userId="996b2f40-fdd8-432f-be04-d0581daaaf04" providerId="ADAL" clId="{D14E8115-651E-4BF6-AE35-D1EE69892776}" dt="2024-01-12T09:06:16.441" v="13" actId="26606"/>
          <ac:picMkLst>
            <pc:docMk/>
            <pc:sldMk cId="227389018" sldId="334"/>
            <ac:picMk id="5" creationId="{CEC754EC-E221-02C0-932E-DE725A115F55}"/>
          </ac:picMkLst>
        </pc:picChg>
      </pc:sldChg>
      <pc:sldChg chg="modSp mod">
        <pc:chgData name="Nick Shryane" userId="996b2f40-fdd8-432f-be04-d0581daaaf04" providerId="ADAL" clId="{D14E8115-651E-4BF6-AE35-D1EE69892776}" dt="2024-01-12T09:03:58.696" v="7" actId="5793"/>
        <pc:sldMkLst>
          <pc:docMk/>
          <pc:sldMk cId="3845802764" sldId="337"/>
        </pc:sldMkLst>
        <pc:spChg chg="mod">
          <ac:chgData name="Nick Shryane" userId="996b2f40-fdd8-432f-be04-d0581daaaf04" providerId="ADAL" clId="{D14E8115-651E-4BF6-AE35-D1EE69892776}" dt="2024-01-12T09:03:58.696" v="7" actId="5793"/>
          <ac:spMkLst>
            <pc:docMk/>
            <pc:sldMk cId="3845802764" sldId="337"/>
            <ac:spMk id="7" creationId="{856076E5-867D-3482-F730-7CA73C5DA97B}"/>
          </ac:spMkLst>
        </pc:spChg>
      </pc:sldChg>
      <pc:sldChg chg="modSp mod">
        <pc:chgData name="Nick Shryane" userId="996b2f40-fdd8-432f-be04-d0581daaaf04" providerId="ADAL" clId="{D14E8115-651E-4BF6-AE35-D1EE69892776}" dt="2024-01-12T09:03:52.549" v="6" actId="5793"/>
        <pc:sldMkLst>
          <pc:docMk/>
          <pc:sldMk cId="2682174424" sldId="338"/>
        </pc:sldMkLst>
        <pc:spChg chg="mod">
          <ac:chgData name="Nick Shryane" userId="996b2f40-fdd8-432f-be04-d0581daaaf04" providerId="ADAL" clId="{D14E8115-651E-4BF6-AE35-D1EE69892776}" dt="2024-01-12T09:03:52.549" v="6" actId="5793"/>
          <ac:spMkLst>
            <pc:docMk/>
            <pc:sldMk cId="2682174424" sldId="338"/>
            <ac:spMk id="7" creationId="{20235922-E6F0-4535-A050-423283CF8569}"/>
          </ac:spMkLst>
        </pc:spChg>
      </pc:sldChg>
      <pc:sldChg chg="addSp delSp modSp mod">
        <pc:chgData name="Nick Shryane" userId="996b2f40-fdd8-432f-be04-d0581daaaf04" providerId="ADAL" clId="{D14E8115-651E-4BF6-AE35-D1EE69892776}" dt="2024-01-12T09:04:56.052" v="8" actId="26606"/>
        <pc:sldMkLst>
          <pc:docMk/>
          <pc:sldMk cId="3851684443" sldId="339"/>
        </pc:sldMkLst>
        <pc:spChg chg="mod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2" creationId="{78632B36-B2C0-AA3F-12D4-22509676834A}"/>
          </ac:spMkLst>
        </pc:spChg>
        <pc:spChg chg="del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3" creationId="{7A21CBA9-B6E4-7A21-BB62-DB7BFF23C6AD}"/>
          </ac:spMkLst>
        </pc:spChg>
        <pc:spChg chg="del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8" creationId="{907EF6B7-1338-4443-8C46-6A318D952DFD}"/>
          </ac:spMkLst>
        </pc:spChg>
        <pc:spChg chg="del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10" creationId="{DAAE4CDD-124C-4DCF-9584-B6033B545DD5}"/>
          </ac:spMkLst>
        </pc:spChg>
        <pc:spChg chg="del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12" creationId="{081E4A58-353D-44AE-B2FC-2A74E2E400F7}"/>
          </ac:spMkLst>
        </pc:spChg>
        <pc:spChg chg="add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18" creationId="{2E442304-DDBD-4F7B-8017-36BCC863FB40}"/>
          </ac:spMkLst>
        </pc:spChg>
        <pc:spChg chg="add">
          <ac:chgData name="Nick Shryane" userId="996b2f40-fdd8-432f-be04-d0581daaaf04" providerId="ADAL" clId="{D14E8115-651E-4BF6-AE35-D1EE69892776}" dt="2024-01-12T09:04:56.052" v="8" actId="26606"/>
          <ac:spMkLst>
            <pc:docMk/>
            <pc:sldMk cId="3851684443" sldId="339"/>
            <ac:spMk id="20" creationId="{5E107275-3853-46FD-A241-DE4355A42675}"/>
          </ac:spMkLst>
        </pc:spChg>
        <pc:graphicFrameChg chg="add">
          <ac:chgData name="Nick Shryane" userId="996b2f40-fdd8-432f-be04-d0581daaaf04" providerId="ADAL" clId="{D14E8115-651E-4BF6-AE35-D1EE69892776}" dt="2024-01-12T09:04:56.052" v="8" actId="26606"/>
          <ac:graphicFrameMkLst>
            <pc:docMk/>
            <pc:sldMk cId="3851684443" sldId="339"/>
            <ac:graphicFrameMk id="14" creationId="{FB3389B0-21E1-5AD4-1BEA-B6F1BFB2E20C}"/>
          </ac:graphicFrameMkLst>
        </pc:graphicFrameChg>
      </pc:sldChg>
      <pc:sldChg chg="modSp mod">
        <pc:chgData name="Nick Shryane" userId="996b2f40-fdd8-432f-be04-d0581daaaf04" providerId="ADAL" clId="{D14E8115-651E-4BF6-AE35-D1EE69892776}" dt="2024-01-12T09:05:05.297" v="9" actId="20577"/>
        <pc:sldMkLst>
          <pc:docMk/>
          <pc:sldMk cId="971459718" sldId="340"/>
        </pc:sldMkLst>
        <pc:spChg chg="mod">
          <ac:chgData name="Nick Shryane" userId="996b2f40-fdd8-432f-be04-d0581daaaf04" providerId="ADAL" clId="{D14E8115-651E-4BF6-AE35-D1EE69892776}" dt="2024-01-12T09:05:05.297" v="9" actId="20577"/>
          <ac:spMkLst>
            <pc:docMk/>
            <pc:sldMk cId="971459718" sldId="340"/>
            <ac:spMk id="2" creationId="{9F133F82-EB77-F2F1-F7D5-81332EF6B4BC}"/>
          </ac:spMkLst>
        </pc:spChg>
      </pc:sldChg>
      <pc:sldChg chg="addSp delSp modSp mod setBg">
        <pc:chgData name="Nick Shryane" userId="996b2f40-fdd8-432f-be04-d0581daaaf04" providerId="ADAL" clId="{D14E8115-651E-4BF6-AE35-D1EE69892776}" dt="2024-01-12T09:05:41.999" v="11" actId="26606"/>
        <pc:sldMkLst>
          <pc:docMk/>
          <pc:sldMk cId="163471840" sldId="343"/>
        </pc:sldMkLst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2" creationId="{78632B36-B2C0-AA3F-12D4-22509676834A}"/>
          </ac:spMkLst>
        </pc:spChg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3" creationId="{7A21CBA9-B6E4-7A21-BB62-DB7BFF23C6AD}"/>
          </ac:spMkLst>
        </pc:spChg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4" creationId="{300D6CC1-A170-E169-915C-7F9E235F29DC}"/>
          </ac:spMkLst>
        </pc:spChg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5" creationId="{EA25599A-3547-0B1F-BA9F-A120F767F798}"/>
          </ac:spMkLst>
        </pc:spChg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6" creationId="{27BC5A39-93E9-FB40-9685-65A3CE6D5B84}"/>
          </ac:spMkLst>
        </pc:spChg>
        <pc:spChg chg="mod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8" creationId="{0033EA3A-84AD-AB9E-3EE4-8DE705501764}"/>
          </ac:spMkLst>
        </pc:spChg>
        <pc:spChg chg="add del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13" creationId="{2E442304-DDBD-4F7B-8017-36BCC863FB40}"/>
          </ac:spMkLst>
        </pc:spChg>
        <pc:spChg chg="add del">
          <ac:chgData name="Nick Shryane" userId="996b2f40-fdd8-432f-be04-d0581daaaf04" providerId="ADAL" clId="{D14E8115-651E-4BF6-AE35-D1EE69892776}" dt="2024-01-12T09:05:41.999" v="11" actId="26606"/>
          <ac:spMkLst>
            <pc:docMk/>
            <pc:sldMk cId="163471840" sldId="343"/>
            <ac:spMk id="15" creationId="{5E107275-3853-46FD-A241-DE4355A42675}"/>
          </ac:spMkLst>
        </pc:spChg>
      </pc:sldChg>
      <pc:sldChg chg="modSp mod">
        <pc:chgData name="Nick Shryane" userId="996b2f40-fdd8-432f-be04-d0581daaaf04" providerId="ADAL" clId="{D14E8115-651E-4BF6-AE35-D1EE69892776}" dt="2024-01-12T09:03:41.346" v="3" actId="403"/>
        <pc:sldMkLst>
          <pc:docMk/>
          <pc:sldMk cId="240414473" sldId="347"/>
        </pc:sldMkLst>
        <pc:spChg chg="mod">
          <ac:chgData name="Nick Shryane" userId="996b2f40-fdd8-432f-be04-d0581daaaf04" providerId="ADAL" clId="{D14E8115-651E-4BF6-AE35-D1EE69892776}" dt="2024-01-12T09:03:41.346" v="3" actId="403"/>
          <ac:spMkLst>
            <pc:docMk/>
            <pc:sldMk cId="240414473" sldId="347"/>
            <ac:spMk id="3" creationId="{CA871697-FE63-CBCB-09EB-3305E6568BB5}"/>
          </ac:spMkLst>
        </pc:spChg>
      </pc:sldChg>
      <pc:sldChg chg="addSp modSp mod setBg">
        <pc:chgData name="Nick Shryane" userId="996b2f40-fdd8-432f-be04-d0581daaaf04" providerId="ADAL" clId="{D14E8115-651E-4BF6-AE35-D1EE69892776}" dt="2024-01-12T09:06:04.465" v="12" actId="26606"/>
        <pc:sldMkLst>
          <pc:docMk/>
          <pc:sldMk cId="2391714857" sldId="354"/>
        </pc:sldMkLst>
        <pc:spChg chg="mod">
          <ac:chgData name="Nick Shryane" userId="996b2f40-fdd8-432f-be04-d0581daaaf04" providerId="ADAL" clId="{D14E8115-651E-4BF6-AE35-D1EE69892776}" dt="2024-01-12T09:06:04.465" v="12" actId="26606"/>
          <ac:spMkLst>
            <pc:docMk/>
            <pc:sldMk cId="2391714857" sldId="354"/>
            <ac:spMk id="7" creationId="{60F720D4-C176-37C6-BDE4-B98BE6C3E597}"/>
          </ac:spMkLst>
        </pc:spChg>
        <pc:spChg chg="mod">
          <ac:chgData name="Nick Shryane" userId="996b2f40-fdd8-432f-be04-d0581daaaf04" providerId="ADAL" clId="{D14E8115-651E-4BF6-AE35-D1EE69892776}" dt="2024-01-12T09:06:04.465" v="12" actId="26606"/>
          <ac:spMkLst>
            <pc:docMk/>
            <pc:sldMk cId="2391714857" sldId="354"/>
            <ac:spMk id="8" creationId="{BC64D25F-A7EC-11A7-FEA9-5CF64FA8BE01}"/>
          </ac:spMkLst>
        </pc:spChg>
        <pc:spChg chg="add">
          <ac:chgData name="Nick Shryane" userId="996b2f40-fdd8-432f-be04-d0581daaaf04" providerId="ADAL" clId="{D14E8115-651E-4BF6-AE35-D1EE69892776}" dt="2024-01-12T09:06:04.465" v="12" actId="26606"/>
          <ac:spMkLst>
            <pc:docMk/>
            <pc:sldMk cId="2391714857" sldId="354"/>
            <ac:spMk id="13" creationId="{943CAA20-3569-4189-9E48-239A229A86CA}"/>
          </ac:spMkLst>
        </pc:spChg>
        <pc:spChg chg="add">
          <ac:chgData name="Nick Shryane" userId="996b2f40-fdd8-432f-be04-d0581daaaf04" providerId="ADAL" clId="{D14E8115-651E-4BF6-AE35-D1EE69892776}" dt="2024-01-12T09:06:04.465" v="12" actId="26606"/>
          <ac:spMkLst>
            <pc:docMk/>
            <pc:sldMk cId="2391714857" sldId="354"/>
            <ac:spMk id="15" creationId="{DA542B6D-E775-4832-91DC-2D20F857813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F1A43-E59B-4886-9C00-7DD531CA17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36A87B-2BE8-4E32-A4BE-2A8151630AFC}">
      <dgm:prSet/>
      <dgm:spPr/>
      <dgm:t>
        <a:bodyPr/>
        <a:lstStyle/>
        <a:p>
          <a:r>
            <a:rPr lang="en-GB"/>
            <a:t>A “covid symptom tracker” app was distributed widely (App Store, Google Play Store) to the general public.</a:t>
          </a:r>
          <a:endParaRPr lang="en-US"/>
        </a:p>
      </dgm:t>
    </dgm:pt>
    <dgm:pt modelId="{933E5C16-A80A-41B8-82AA-E5A3932E4C5D}" type="parTrans" cxnId="{EFFA4F7C-C556-4859-9CBF-492B2BE46FE9}">
      <dgm:prSet/>
      <dgm:spPr/>
      <dgm:t>
        <a:bodyPr/>
        <a:lstStyle/>
        <a:p>
          <a:endParaRPr lang="en-US"/>
        </a:p>
      </dgm:t>
    </dgm:pt>
    <dgm:pt modelId="{948A8AA3-3986-42FC-93DB-A09048377E92}" type="sibTrans" cxnId="{EFFA4F7C-C556-4859-9CBF-492B2BE46FE9}">
      <dgm:prSet/>
      <dgm:spPr/>
      <dgm:t>
        <a:bodyPr/>
        <a:lstStyle/>
        <a:p>
          <a:endParaRPr lang="en-US"/>
        </a:p>
      </dgm:t>
    </dgm:pt>
    <dgm:pt modelId="{9E69A743-D8B3-458F-A8E1-B5AC801AECAD}">
      <dgm:prSet/>
      <dgm:spPr/>
      <dgm:t>
        <a:bodyPr/>
        <a:lstStyle/>
        <a:p>
          <a:r>
            <a:rPr lang="en-GB"/>
            <a:t>Users were asked to log their symptoms daily and to record the outcome of any covid tests they had taken.</a:t>
          </a:r>
          <a:endParaRPr lang="en-US"/>
        </a:p>
      </dgm:t>
    </dgm:pt>
    <dgm:pt modelId="{30D2C362-5A19-4719-AA8F-69078CB3FD08}" type="parTrans" cxnId="{CFCEBDEA-EBEC-4527-BC8D-EDC677821E29}">
      <dgm:prSet/>
      <dgm:spPr/>
      <dgm:t>
        <a:bodyPr/>
        <a:lstStyle/>
        <a:p>
          <a:endParaRPr lang="en-US"/>
        </a:p>
      </dgm:t>
    </dgm:pt>
    <dgm:pt modelId="{379EFF04-5099-436E-AFF6-14AE6A93112A}" type="sibTrans" cxnId="{CFCEBDEA-EBEC-4527-BC8D-EDC677821E29}">
      <dgm:prSet/>
      <dgm:spPr/>
      <dgm:t>
        <a:bodyPr/>
        <a:lstStyle/>
        <a:p>
          <a:endParaRPr lang="en-US"/>
        </a:p>
      </dgm:t>
    </dgm:pt>
    <dgm:pt modelId="{2F31B3B2-500C-407B-BC1A-00294E627D2E}">
      <dgm:prSet/>
      <dgm:spPr/>
      <dgm:t>
        <a:bodyPr/>
        <a:lstStyle/>
        <a:p>
          <a:r>
            <a:rPr lang="en-GB"/>
            <a:t>The results showed a lower likelihood of a positive covid test in current smokers vs ex- and never-smokers.</a:t>
          </a:r>
          <a:endParaRPr lang="en-US"/>
        </a:p>
      </dgm:t>
    </dgm:pt>
    <dgm:pt modelId="{5BCFE45B-2B2C-4EC4-B47F-760A9E929E86}" type="parTrans" cxnId="{62DB90E1-EADB-4842-A4AA-093165E7165D}">
      <dgm:prSet/>
      <dgm:spPr/>
      <dgm:t>
        <a:bodyPr/>
        <a:lstStyle/>
        <a:p>
          <a:endParaRPr lang="en-US"/>
        </a:p>
      </dgm:t>
    </dgm:pt>
    <dgm:pt modelId="{522DF97E-A9FB-4F4C-8E8A-8C82FD8627EC}" type="sibTrans" cxnId="{62DB90E1-EADB-4842-A4AA-093165E7165D}">
      <dgm:prSet/>
      <dgm:spPr/>
      <dgm:t>
        <a:bodyPr/>
        <a:lstStyle/>
        <a:p>
          <a:endParaRPr lang="en-US"/>
        </a:p>
      </dgm:t>
    </dgm:pt>
    <dgm:pt modelId="{4A7290EB-665F-4949-A28A-1C3833747AE4}">
      <dgm:prSet/>
      <dgm:spPr/>
      <dgm:t>
        <a:bodyPr/>
        <a:lstStyle/>
        <a:p>
          <a:r>
            <a:rPr lang="en-GB"/>
            <a:t>The researchers could not rule out that smoking may be protective of covid infection.</a:t>
          </a:r>
          <a:endParaRPr lang="en-US"/>
        </a:p>
      </dgm:t>
    </dgm:pt>
    <dgm:pt modelId="{AD7217F1-11E3-404E-8D3B-747434807D87}" type="parTrans" cxnId="{D20FB78B-57CA-42AD-AC86-FACF7E2B00F6}">
      <dgm:prSet/>
      <dgm:spPr/>
      <dgm:t>
        <a:bodyPr/>
        <a:lstStyle/>
        <a:p>
          <a:endParaRPr lang="en-US"/>
        </a:p>
      </dgm:t>
    </dgm:pt>
    <dgm:pt modelId="{F7D5B9B4-ABFD-4B6B-984E-AD70217E5250}" type="sibTrans" cxnId="{D20FB78B-57CA-42AD-AC86-FACF7E2B00F6}">
      <dgm:prSet/>
      <dgm:spPr/>
      <dgm:t>
        <a:bodyPr/>
        <a:lstStyle/>
        <a:p>
          <a:endParaRPr lang="en-US"/>
        </a:p>
      </dgm:t>
    </dgm:pt>
    <dgm:pt modelId="{DA246B46-3FDB-4059-9D2C-325CF97A4106}" type="pres">
      <dgm:prSet presAssocID="{6F7F1A43-E59B-4886-9C00-7DD531CA17B2}" presName="vert0" presStyleCnt="0">
        <dgm:presLayoutVars>
          <dgm:dir/>
          <dgm:animOne val="branch"/>
          <dgm:animLvl val="lvl"/>
        </dgm:presLayoutVars>
      </dgm:prSet>
      <dgm:spPr/>
    </dgm:pt>
    <dgm:pt modelId="{6BDC68FC-251B-4E0A-809D-D2713AFE57DC}" type="pres">
      <dgm:prSet presAssocID="{3036A87B-2BE8-4E32-A4BE-2A8151630AFC}" presName="thickLine" presStyleLbl="alignNode1" presStyleIdx="0" presStyleCnt="4"/>
      <dgm:spPr/>
    </dgm:pt>
    <dgm:pt modelId="{7EFBB5BB-A040-456F-A11A-301058CF4FB8}" type="pres">
      <dgm:prSet presAssocID="{3036A87B-2BE8-4E32-A4BE-2A8151630AFC}" presName="horz1" presStyleCnt="0"/>
      <dgm:spPr/>
    </dgm:pt>
    <dgm:pt modelId="{B67691E7-7CF1-4331-B63A-E9E2041E0D5A}" type="pres">
      <dgm:prSet presAssocID="{3036A87B-2BE8-4E32-A4BE-2A8151630AFC}" presName="tx1" presStyleLbl="revTx" presStyleIdx="0" presStyleCnt="4"/>
      <dgm:spPr/>
    </dgm:pt>
    <dgm:pt modelId="{AECBC29B-619C-419D-83F3-AEBE050C859E}" type="pres">
      <dgm:prSet presAssocID="{3036A87B-2BE8-4E32-A4BE-2A8151630AFC}" presName="vert1" presStyleCnt="0"/>
      <dgm:spPr/>
    </dgm:pt>
    <dgm:pt modelId="{014B51AD-521A-4FB6-9F52-FE39E2C2F156}" type="pres">
      <dgm:prSet presAssocID="{9E69A743-D8B3-458F-A8E1-B5AC801AECAD}" presName="thickLine" presStyleLbl="alignNode1" presStyleIdx="1" presStyleCnt="4"/>
      <dgm:spPr/>
    </dgm:pt>
    <dgm:pt modelId="{E5601C54-166D-4DB3-9B61-FCE51F0D003C}" type="pres">
      <dgm:prSet presAssocID="{9E69A743-D8B3-458F-A8E1-B5AC801AECAD}" presName="horz1" presStyleCnt="0"/>
      <dgm:spPr/>
    </dgm:pt>
    <dgm:pt modelId="{101A4B0E-0771-4A14-8D93-00A5B252826F}" type="pres">
      <dgm:prSet presAssocID="{9E69A743-D8B3-458F-A8E1-B5AC801AECAD}" presName="tx1" presStyleLbl="revTx" presStyleIdx="1" presStyleCnt="4"/>
      <dgm:spPr/>
    </dgm:pt>
    <dgm:pt modelId="{C7772DCC-8333-477C-A548-E163F36F7BFA}" type="pres">
      <dgm:prSet presAssocID="{9E69A743-D8B3-458F-A8E1-B5AC801AECAD}" presName="vert1" presStyleCnt="0"/>
      <dgm:spPr/>
    </dgm:pt>
    <dgm:pt modelId="{AB25E4D9-51F7-478B-AF51-18C4B6229607}" type="pres">
      <dgm:prSet presAssocID="{2F31B3B2-500C-407B-BC1A-00294E627D2E}" presName="thickLine" presStyleLbl="alignNode1" presStyleIdx="2" presStyleCnt="4"/>
      <dgm:spPr/>
    </dgm:pt>
    <dgm:pt modelId="{B2014F4C-CE99-4288-9487-47EE20B157B0}" type="pres">
      <dgm:prSet presAssocID="{2F31B3B2-500C-407B-BC1A-00294E627D2E}" presName="horz1" presStyleCnt="0"/>
      <dgm:spPr/>
    </dgm:pt>
    <dgm:pt modelId="{C23FD776-3352-48B8-B799-013F5170E8F8}" type="pres">
      <dgm:prSet presAssocID="{2F31B3B2-500C-407B-BC1A-00294E627D2E}" presName="tx1" presStyleLbl="revTx" presStyleIdx="2" presStyleCnt="4"/>
      <dgm:spPr/>
    </dgm:pt>
    <dgm:pt modelId="{F0CA2BFD-6419-47EF-9BC9-141FF5F0E8B2}" type="pres">
      <dgm:prSet presAssocID="{2F31B3B2-500C-407B-BC1A-00294E627D2E}" presName="vert1" presStyleCnt="0"/>
      <dgm:spPr/>
    </dgm:pt>
    <dgm:pt modelId="{2DD629FC-044D-4940-816B-B783A93EFB6C}" type="pres">
      <dgm:prSet presAssocID="{4A7290EB-665F-4949-A28A-1C3833747AE4}" presName="thickLine" presStyleLbl="alignNode1" presStyleIdx="3" presStyleCnt="4"/>
      <dgm:spPr/>
    </dgm:pt>
    <dgm:pt modelId="{E2377C69-D874-4E49-BCF6-E30E07A9D9F5}" type="pres">
      <dgm:prSet presAssocID="{4A7290EB-665F-4949-A28A-1C3833747AE4}" presName="horz1" presStyleCnt="0"/>
      <dgm:spPr/>
    </dgm:pt>
    <dgm:pt modelId="{540BE802-B2CA-43D6-B135-30CF188543E7}" type="pres">
      <dgm:prSet presAssocID="{4A7290EB-665F-4949-A28A-1C3833747AE4}" presName="tx1" presStyleLbl="revTx" presStyleIdx="3" presStyleCnt="4"/>
      <dgm:spPr/>
    </dgm:pt>
    <dgm:pt modelId="{B968BC8B-0C7D-440F-A3DF-4139769AC025}" type="pres">
      <dgm:prSet presAssocID="{4A7290EB-665F-4949-A28A-1C3833747AE4}" presName="vert1" presStyleCnt="0"/>
      <dgm:spPr/>
    </dgm:pt>
  </dgm:ptLst>
  <dgm:cxnLst>
    <dgm:cxn modelId="{D571CC4E-97C1-4E35-B26A-6D838A125655}" type="presOf" srcId="{3036A87B-2BE8-4E32-A4BE-2A8151630AFC}" destId="{B67691E7-7CF1-4331-B63A-E9E2041E0D5A}" srcOrd="0" destOrd="0" presId="urn:microsoft.com/office/officeart/2008/layout/LinedList"/>
    <dgm:cxn modelId="{C982BB54-F735-4374-8FA0-77500D38F44F}" type="presOf" srcId="{4A7290EB-665F-4949-A28A-1C3833747AE4}" destId="{540BE802-B2CA-43D6-B135-30CF188543E7}" srcOrd="0" destOrd="0" presId="urn:microsoft.com/office/officeart/2008/layout/LinedList"/>
    <dgm:cxn modelId="{EFFA4F7C-C556-4859-9CBF-492B2BE46FE9}" srcId="{6F7F1A43-E59B-4886-9C00-7DD531CA17B2}" destId="{3036A87B-2BE8-4E32-A4BE-2A8151630AFC}" srcOrd="0" destOrd="0" parTransId="{933E5C16-A80A-41B8-82AA-E5A3932E4C5D}" sibTransId="{948A8AA3-3986-42FC-93DB-A09048377E92}"/>
    <dgm:cxn modelId="{D20FB78B-57CA-42AD-AC86-FACF7E2B00F6}" srcId="{6F7F1A43-E59B-4886-9C00-7DD531CA17B2}" destId="{4A7290EB-665F-4949-A28A-1C3833747AE4}" srcOrd="3" destOrd="0" parTransId="{AD7217F1-11E3-404E-8D3B-747434807D87}" sibTransId="{F7D5B9B4-ABFD-4B6B-984E-AD70217E5250}"/>
    <dgm:cxn modelId="{F7887C99-751F-4FC1-A365-CDDA711CBF82}" type="presOf" srcId="{2F31B3B2-500C-407B-BC1A-00294E627D2E}" destId="{C23FD776-3352-48B8-B799-013F5170E8F8}" srcOrd="0" destOrd="0" presId="urn:microsoft.com/office/officeart/2008/layout/LinedList"/>
    <dgm:cxn modelId="{62DB90E1-EADB-4842-A4AA-093165E7165D}" srcId="{6F7F1A43-E59B-4886-9C00-7DD531CA17B2}" destId="{2F31B3B2-500C-407B-BC1A-00294E627D2E}" srcOrd="2" destOrd="0" parTransId="{5BCFE45B-2B2C-4EC4-B47F-760A9E929E86}" sibTransId="{522DF97E-A9FB-4F4C-8E8A-8C82FD8627EC}"/>
    <dgm:cxn modelId="{CFCEBDEA-EBEC-4527-BC8D-EDC677821E29}" srcId="{6F7F1A43-E59B-4886-9C00-7DD531CA17B2}" destId="{9E69A743-D8B3-458F-A8E1-B5AC801AECAD}" srcOrd="1" destOrd="0" parTransId="{30D2C362-5A19-4719-AA8F-69078CB3FD08}" sibTransId="{379EFF04-5099-436E-AFF6-14AE6A93112A}"/>
    <dgm:cxn modelId="{078EF4EE-C2F1-4814-85E2-73B6D0FF5E12}" type="presOf" srcId="{6F7F1A43-E59B-4886-9C00-7DD531CA17B2}" destId="{DA246B46-3FDB-4059-9D2C-325CF97A4106}" srcOrd="0" destOrd="0" presId="urn:microsoft.com/office/officeart/2008/layout/LinedList"/>
    <dgm:cxn modelId="{377D43F5-A107-4764-81C9-4BEE5A3302EC}" type="presOf" srcId="{9E69A743-D8B3-458F-A8E1-B5AC801AECAD}" destId="{101A4B0E-0771-4A14-8D93-00A5B252826F}" srcOrd="0" destOrd="0" presId="urn:microsoft.com/office/officeart/2008/layout/LinedList"/>
    <dgm:cxn modelId="{80DEFA29-DBAB-4B53-B339-CDA5903E2D59}" type="presParOf" srcId="{DA246B46-3FDB-4059-9D2C-325CF97A4106}" destId="{6BDC68FC-251B-4E0A-809D-D2713AFE57DC}" srcOrd="0" destOrd="0" presId="urn:microsoft.com/office/officeart/2008/layout/LinedList"/>
    <dgm:cxn modelId="{E9720521-70C4-48EB-AA2F-CBFCA6FF244B}" type="presParOf" srcId="{DA246B46-3FDB-4059-9D2C-325CF97A4106}" destId="{7EFBB5BB-A040-456F-A11A-301058CF4FB8}" srcOrd="1" destOrd="0" presId="urn:microsoft.com/office/officeart/2008/layout/LinedList"/>
    <dgm:cxn modelId="{91659265-483C-4893-A0FB-DFB0B2AA3C68}" type="presParOf" srcId="{7EFBB5BB-A040-456F-A11A-301058CF4FB8}" destId="{B67691E7-7CF1-4331-B63A-E9E2041E0D5A}" srcOrd="0" destOrd="0" presId="urn:microsoft.com/office/officeart/2008/layout/LinedList"/>
    <dgm:cxn modelId="{028076AB-8525-4490-902C-3CFC84EE23F6}" type="presParOf" srcId="{7EFBB5BB-A040-456F-A11A-301058CF4FB8}" destId="{AECBC29B-619C-419D-83F3-AEBE050C859E}" srcOrd="1" destOrd="0" presId="urn:microsoft.com/office/officeart/2008/layout/LinedList"/>
    <dgm:cxn modelId="{B5BD6391-A9E4-482D-A358-F91E2E60D15B}" type="presParOf" srcId="{DA246B46-3FDB-4059-9D2C-325CF97A4106}" destId="{014B51AD-521A-4FB6-9F52-FE39E2C2F156}" srcOrd="2" destOrd="0" presId="urn:microsoft.com/office/officeart/2008/layout/LinedList"/>
    <dgm:cxn modelId="{20B63032-D646-40AF-8D4B-A3C3F815EF3C}" type="presParOf" srcId="{DA246B46-3FDB-4059-9D2C-325CF97A4106}" destId="{E5601C54-166D-4DB3-9B61-FCE51F0D003C}" srcOrd="3" destOrd="0" presId="urn:microsoft.com/office/officeart/2008/layout/LinedList"/>
    <dgm:cxn modelId="{DE9DF4C6-86B0-43B5-A220-F1B58472FCF5}" type="presParOf" srcId="{E5601C54-166D-4DB3-9B61-FCE51F0D003C}" destId="{101A4B0E-0771-4A14-8D93-00A5B252826F}" srcOrd="0" destOrd="0" presId="urn:microsoft.com/office/officeart/2008/layout/LinedList"/>
    <dgm:cxn modelId="{9D1148C1-2E55-4F34-B239-A1685240CBB7}" type="presParOf" srcId="{E5601C54-166D-4DB3-9B61-FCE51F0D003C}" destId="{C7772DCC-8333-477C-A548-E163F36F7BFA}" srcOrd="1" destOrd="0" presId="urn:microsoft.com/office/officeart/2008/layout/LinedList"/>
    <dgm:cxn modelId="{DE6C1785-4651-4370-B230-8A61306B5C92}" type="presParOf" srcId="{DA246B46-3FDB-4059-9D2C-325CF97A4106}" destId="{AB25E4D9-51F7-478B-AF51-18C4B6229607}" srcOrd="4" destOrd="0" presId="urn:microsoft.com/office/officeart/2008/layout/LinedList"/>
    <dgm:cxn modelId="{BE1ABBAD-219C-4705-B5CB-C05FD0E03780}" type="presParOf" srcId="{DA246B46-3FDB-4059-9D2C-325CF97A4106}" destId="{B2014F4C-CE99-4288-9487-47EE20B157B0}" srcOrd="5" destOrd="0" presId="urn:microsoft.com/office/officeart/2008/layout/LinedList"/>
    <dgm:cxn modelId="{B066DBEA-4D68-444E-ABCD-3E09B984EE66}" type="presParOf" srcId="{B2014F4C-CE99-4288-9487-47EE20B157B0}" destId="{C23FD776-3352-48B8-B799-013F5170E8F8}" srcOrd="0" destOrd="0" presId="urn:microsoft.com/office/officeart/2008/layout/LinedList"/>
    <dgm:cxn modelId="{E360BBC1-3285-4415-9E49-631528012206}" type="presParOf" srcId="{B2014F4C-CE99-4288-9487-47EE20B157B0}" destId="{F0CA2BFD-6419-47EF-9BC9-141FF5F0E8B2}" srcOrd="1" destOrd="0" presId="urn:microsoft.com/office/officeart/2008/layout/LinedList"/>
    <dgm:cxn modelId="{3952BBA8-42B8-43E0-89E1-3D0992C81500}" type="presParOf" srcId="{DA246B46-3FDB-4059-9D2C-325CF97A4106}" destId="{2DD629FC-044D-4940-816B-B783A93EFB6C}" srcOrd="6" destOrd="0" presId="urn:microsoft.com/office/officeart/2008/layout/LinedList"/>
    <dgm:cxn modelId="{5EE38E14-2EA1-482C-8F7F-C04DF6F4A847}" type="presParOf" srcId="{DA246B46-3FDB-4059-9D2C-325CF97A4106}" destId="{E2377C69-D874-4E49-BCF6-E30E07A9D9F5}" srcOrd="7" destOrd="0" presId="urn:microsoft.com/office/officeart/2008/layout/LinedList"/>
    <dgm:cxn modelId="{455F83C1-3A8D-4D87-812B-36A4BCE0F670}" type="presParOf" srcId="{E2377C69-D874-4E49-BCF6-E30E07A9D9F5}" destId="{540BE802-B2CA-43D6-B135-30CF188543E7}" srcOrd="0" destOrd="0" presId="urn:microsoft.com/office/officeart/2008/layout/LinedList"/>
    <dgm:cxn modelId="{0AF23418-442D-4422-B789-3C7AEC187475}" type="presParOf" srcId="{E2377C69-D874-4E49-BCF6-E30E07A9D9F5}" destId="{B968BC8B-0C7D-440F-A3DF-4139769AC0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C68FC-251B-4E0A-809D-D2713AFE57D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91E7-7CF1-4331-B63A-E9E2041E0D5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 “covid symptom tracker” app was distributed widely (App Store, Google Play Store) to the general public.</a:t>
          </a:r>
          <a:endParaRPr lang="en-US" sz="2700" kern="1200"/>
        </a:p>
      </dsp:txBody>
      <dsp:txXfrm>
        <a:off x="0" y="0"/>
        <a:ext cx="6900512" cy="1384035"/>
      </dsp:txXfrm>
    </dsp:sp>
    <dsp:sp modelId="{014B51AD-521A-4FB6-9F52-FE39E2C2F15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A4B0E-0771-4A14-8D93-00A5B252826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Users were asked to log their symptoms daily and to record the outcome of any covid tests they had taken.</a:t>
          </a:r>
          <a:endParaRPr lang="en-US" sz="2700" kern="1200"/>
        </a:p>
      </dsp:txBody>
      <dsp:txXfrm>
        <a:off x="0" y="1384035"/>
        <a:ext cx="6900512" cy="1384035"/>
      </dsp:txXfrm>
    </dsp:sp>
    <dsp:sp modelId="{AB25E4D9-51F7-478B-AF51-18C4B622960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D776-3352-48B8-B799-013F5170E8F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 results showed a lower likelihood of a positive covid test in current smokers vs ex- and never-smokers.</a:t>
          </a:r>
          <a:endParaRPr lang="en-US" sz="2700" kern="1200"/>
        </a:p>
      </dsp:txBody>
      <dsp:txXfrm>
        <a:off x="0" y="2768070"/>
        <a:ext cx="6900512" cy="1384035"/>
      </dsp:txXfrm>
    </dsp:sp>
    <dsp:sp modelId="{2DD629FC-044D-4940-816B-B783A93EFB6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BE802-B2CA-43D6-B135-30CF188543E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 researchers could not rule out that smoking may be protective of covid infection.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176E-633F-5CA4-1CE8-C1BCC8A58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9E952-9B95-06F8-F30A-0AE47168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E62BA-3F25-3ABE-A0BE-E71784BE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28A0-7DDB-B7D4-DEA3-B724DFD1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971D-F3E3-9381-57E2-EF4F0B0B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6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8657-17F2-EFDA-8E5A-F6D65B67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5C8A9-CB77-9417-7786-B972F8BB1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E82C-E131-175A-C2D7-D115C1D6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A5E0-32D1-4A27-A31F-CEF262EE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710B9-BB21-D39F-69FE-2E911AF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0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16CF5-F163-4513-ABC5-0C1FCD3AC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B6448-62A5-6510-3FC8-FD3D5A399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F07F-B399-EA70-1250-B217BB35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BE6B6-256A-395E-B26D-19CFDD97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8B6E-8956-298C-BB7C-1E792CC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4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E79F-B984-6F01-C55B-5FE7FCB6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29AA-F9FD-1FFB-712C-44454A78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C2F1-35D1-B116-7397-2998BC1F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50CC-FECB-1353-B27A-2985BBAB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90CE-73A2-2DD4-FA43-4F80CF5B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A0A2-05C3-23E0-76E2-1F2F262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44898-F7F7-1819-76E5-62B851871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2A737-B099-0A39-535C-E089067D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FB55F-3836-D16B-9C31-DFA4ABFE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2CC5-FC3E-9A62-5E2B-383494A6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C9C6-CE4C-3EF8-2F86-74FC99B9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BFF-3ABC-7F2D-418E-561E92483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2B80D-F427-265F-3863-8D3191E3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0468-59FF-FDC7-F282-B5A15713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2167A-3E4D-08E9-451E-EE9BA16A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FE847-740A-B052-1784-306D9735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4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148D-938A-C9E8-77F5-8114EE89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CDF6D-C1EE-3253-5400-4F90F454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0D3A-AB5A-BDA6-1541-70A3EBE6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B62A3-45BB-1597-AFC3-0E3F03597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2FCD8-D53C-E7D5-C1D8-3BD6D96BE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D6116-D3F3-136E-0C31-C77A237B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EE219-0A02-60E2-7D99-D78AD68D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43E6A-842A-6712-BF51-545C5FAB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B07-AB35-81D3-DBEA-A279E1C8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B9FF1-ACAD-2D80-DF84-95AD6F30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1C7CF-60DE-E8FD-2183-609FB72E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C74C5-1642-34FF-0837-C763DEAA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DA39-898B-91C6-ABEF-327EC747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EC1BD-314F-BF1D-62A1-0E0A93C4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308-5BCF-3F60-45EA-00BB66B1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66D8-40B9-613A-A57B-3444EF56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374C-EEFA-B9A4-815C-F583A6A2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E3749-DAD6-9B68-D851-D327AD0F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F0E5E-F9ED-9B40-8303-CE20C752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3BE98-107C-F6D4-26E8-C5FCAB4C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23C30-6D21-6C14-C434-8990973E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797D-6E3F-DC79-66F9-D6344045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697F0-43BF-9442-A699-53005B480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762C5-813D-2695-9214-246D5B7E9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2044-080F-3304-E578-C7409B98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82430-4299-8AAC-04FC-6123E330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F9DE6-565B-EED7-4F0A-45A3F23E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9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289AA-AC5F-1960-5A41-DD5CD0F1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DBCE-E801-4A0F-EE10-D00B361E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6ED3-3C69-946F-0C99-F671E9F19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0D8C-238B-4B7F-9B5A-2245B4D29F0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7ECCB-C2E2-1950-D5F3-AF107B769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16B5-0868-AF82-4E2B-88AD7851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9959-8007-4AA4-AD47-2152DA84A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11/add.1534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11/add.15348" TargetMode="External"/><Relationship Id="rId2" Type="http://schemas.openxmlformats.org/officeDocument/2006/relationships/hyperlink" Target="https://doi.org/10.1111/add.152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3D1EA-07C6-90CF-CCDE-5641C1E3E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GB"/>
              <a:t>When study design and inference collide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2D5BD-B908-256D-FC0E-117BDC1ED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GB"/>
              <a:t>The curious case of smoking and covid-19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DB9669-AA43-AA43-F104-E630634D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12" y="452967"/>
            <a:ext cx="602277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94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0462-E4E7-EB8D-7653-D18FDC01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collider?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D386-A02E-AA7F-671A-064FB52C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1BEDC6-D6E8-35FA-C3D2-ACD27F7F2794}"/>
              </a:ext>
            </a:extLst>
          </p:cNvPr>
          <p:cNvGrpSpPr/>
          <p:nvPr/>
        </p:nvGrpSpPr>
        <p:grpSpPr>
          <a:xfrm>
            <a:off x="350660" y="1825625"/>
            <a:ext cx="11490679" cy="4573869"/>
            <a:chOff x="425095" y="1011230"/>
            <a:chExt cx="11490679" cy="45738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52BC62-0BDC-148F-666C-0963BD380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095" y="1011230"/>
              <a:ext cx="11490679" cy="45738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B1D206-232B-2CC4-F5FB-263D1764A60F}"/>
                </a:ext>
              </a:extLst>
            </p:cNvPr>
            <p:cNvSpPr txBox="1"/>
            <p:nvPr/>
          </p:nvSpPr>
          <p:spPr>
            <a:xfrm>
              <a:off x="1609725" y="4943475"/>
              <a:ext cx="696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Source: </a:t>
              </a:r>
              <a:r>
                <a:rPr lang="en-GB" dirty="0" err="1"/>
                <a:t>Tattan</a:t>
              </a:r>
              <a:r>
                <a:rPr lang="en-GB" dirty="0"/>
                <a:t>-Birch, H. et al. (2021). </a:t>
              </a:r>
              <a:r>
                <a:rPr lang="en-GB" dirty="0">
                  <a:hlinkClick r:id="rId3"/>
                </a:rPr>
                <a:t>http://doi.org/10.1111/add.15348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84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D1B2-175D-8CCD-F0A8-7376B265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Collider bias – an example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35C0E2-8303-62AA-68FE-9A56CE2EEF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2653822"/>
              </p:ext>
            </p:extLst>
          </p:nvPr>
        </p:nvGraphicFramePr>
        <p:xfrm>
          <a:off x="6172202" y="2320925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1959081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813052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5190603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103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2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7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Not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3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661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A7DEBA-07E2-E499-BD92-E5F560A737F2}"/>
              </a:ext>
            </a:extLst>
          </p:cNvPr>
          <p:cNvSpPr txBox="1"/>
          <p:nvPr/>
        </p:nvSpPr>
        <p:spPr>
          <a:xfrm>
            <a:off x="7439027" y="1863041"/>
            <a:ext cx="310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Full card deck N (proportion)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3CF2-B3B5-18D0-F208-E2F4ED86F1BF}"/>
              </a:ext>
            </a:extLst>
          </p:cNvPr>
          <p:cNvSpPr txBox="1"/>
          <p:nvPr/>
        </p:nvSpPr>
        <p:spPr>
          <a:xfrm>
            <a:off x="6172202" y="4293434"/>
            <a:ext cx="212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Phi correlation = 0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6EA31B-4DB5-A100-6357-394112A5C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FBF762-5EED-65DA-EEA9-68233E556EBA}"/>
              </a:ext>
            </a:extLst>
          </p:cNvPr>
          <p:cNvSpPr txBox="1"/>
          <p:nvPr/>
        </p:nvSpPr>
        <p:spPr>
          <a:xfrm>
            <a:off x="6299200" y="5059680"/>
            <a:ext cx="3888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Face cards (Jack, Queen, King): 12 cards</a:t>
            </a:r>
          </a:p>
          <a:p>
            <a:r>
              <a:rPr lang="en-GB" dirty="0"/>
              <a:t>Red cards (Hearts, Diamonds): 26 cards</a:t>
            </a:r>
          </a:p>
          <a:p>
            <a:endParaRPr lang="en-GB" dirty="0"/>
          </a:p>
          <a:p>
            <a:r>
              <a:rPr lang="en-GB" dirty="0"/>
              <a:t>Phi correlation, Face with Red = 0</a:t>
            </a:r>
          </a:p>
        </p:txBody>
      </p:sp>
    </p:spTree>
    <p:extLst>
      <p:ext uri="{BB962C8B-B14F-4D97-AF65-F5344CB8AC3E}">
        <p14:creationId xmlns:p14="http://schemas.microsoft.com/office/powerpoint/2010/main" val="158952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D1B2-175D-8CCD-F0A8-7376B265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Collider bias –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8D11-A2CF-C368-4EA5-3B1A964F3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Pick a card</a:t>
            </a:r>
          </a:p>
          <a:p>
            <a:r>
              <a:rPr lang="en-GB" dirty="0"/>
              <a:t>You are </a:t>
            </a:r>
            <a:r>
              <a:rPr lang="en-GB" b="1" dirty="0"/>
              <a:t>selected </a:t>
            </a:r>
            <a:r>
              <a:rPr lang="en-GB" dirty="0"/>
              <a:t>if: </a:t>
            </a:r>
          </a:p>
          <a:p>
            <a:pPr lvl="1"/>
            <a:r>
              <a:rPr lang="en-GB" dirty="0"/>
              <a:t>You have a </a:t>
            </a:r>
            <a:r>
              <a:rPr lang="en-GB" b="1" dirty="0"/>
              <a:t>face </a:t>
            </a:r>
            <a:r>
              <a:rPr lang="en-GB" dirty="0"/>
              <a:t>card </a:t>
            </a:r>
            <a:br>
              <a:rPr lang="en-GB" dirty="0"/>
            </a:br>
            <a:r>
              <a:rPr lang="en-GB" dirty="0"/>
              <a:t>(Jack, Queen, or King) </a:t>
            </a:r>
            <a:br>
              <a:rPr lang="en-GB" dirty="0"/>
            </a:br>
            <a:r>
              <a:rPr lang="en-GB" b="1" dirty="0"/>
              <a:t>OR</a:t>
            </a:r>
          </a:p>
          <a:p>
            <a:pPr lvl="1"/>
            <a:r>
              <a:rPr lang="en-GB" dirty="0"/>
              <a:t>Your card is </a:t>
            </a:r>
            <a:r>
              <a:rPr lang="en-GB" b="1" dirty="0"/>
              <a:t>red </a:t>
            </a:r>
            <a:r>
              <a:rPr lang="en-GB" dirty="0"/>
              <a:t>(diamond or heart)</a:t>
            </a:r>
          </a:p>
          <a:p>
            <a:pPr lvl="1"/>
            <a:endParaRPr lang="en-GB" dirty="0"/>
          </a:p>
          <a:p>
            <a:r>
              <a:rPr lang="en-GB" dirty="0"/>
              <a:t>In the full deck (unselected sample), the correlation between </a:t>
            </a:r>
            <a:r>
              <a:rPr lang="en-GB" b="1" dirty="0"/>
              <a:t>face </a:t>
            </a:r>
            <a:r>
              <a:rPr lang="en-GB" dirty="0"/>
              <a:t>and </a:t>
            </a:r>
            <a:r>
              <a:rPr lang="en-GB" b="1" dirty="0"/>
              <a:t>red </a:t>
            </a:r>
            <a:r>
              <a:rPr lang="en-GB" dirty="0"/>
              <a:t>is zero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35C0E2-8303-62AA-68FE-9A56CE2EEF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7128763"/>
              </p:ext>
            </p:extLst>
          </p:nvPr>
        </p:nvGraphicFramePr>
        <p:xfrm>
          <a:off x="6172202" y="2320925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1959081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813052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5190603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103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2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7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Not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3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661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A7DEBA-07E2-E499-BD92-E5F560A737F2}"/>
              </a:ext>
            </a:extLst>
          </p:cNvPr>
          <p:cNvSpPr txBox="1"/>
          <p:nvPr/>
        </p:nvSpPr>
        <p:spPr>
          <a:xfrm>
            <a:off x="7439027" y="1863041"/>
            <a:ext cx="310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Full card deck N (proportion)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3CF2-B3B5-18D0-F208-E2F4ED86F1BF}"/>
              </a:ext>
            </a:extLst>
          </p:cNvPr>
          <p:cNvSpPr txBox="1"/>
          <p:nvPr/>
        </p:nvSpPr>
        <p:spPr>
          <a:xfrm>
            <a:off x="6172202" y="4293434"/>
            <a:ext cx="212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Phi correlation = 0</a:t>
            </a:r>
          </a:p>
        </p:txBody>
      </p:sp>
    </p:spTree>
    <p:extLst>
      <p:ext uri="{BB962C8B-B14F-4D97-AF65-F5344CB8AC3E}">
        <p14:creationId xmlns:p14="http://schemas.microsoft.com/office/powerpoint/2010/main" val="99209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2C68-64D3-98F3-629C-DA30A7E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collider bias on selection: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B3C6B-D47B-D625-B0C9-5B11BF650DED}"/>
              </a:ext>
            </a:extLst>
          </p:cNvPr>
          <p:cNvGrpSpPr/>
          <p:nvPr/>
        </p:nvGrpSpPr>
        <p:grpSpPr>
          <a:xfrm>
            <a:off x="3345627" y="2336102"/>
            <a:ext cx="5500746" cy="2638709"/>
            <a:chOff x="6258499" y="2417382"/>
            <a:chExt cx="5500746" cy="2638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9E7A7-E970-F470-7CB6-929CD1AA0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609"/>
            <a:stretch/>
          </p:blipFill>
          <p:spPr>
            <a:xfrm>
              <a:off x="6258499" y="2417382"/>
              <a:ext cx="5500746" cy="26387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4A78E-C689-E956-94ED-577076862BE6}"/>
                </a:ext>
              </a:extLst>
            </p:cNvPr>
            <p:cNvSpPr txBox="1"/>
            <p:nvPr/>
          </p:nvSpPr>
          <p:spPr>
            <a:xfrm>
              <a:off x="6936105" y="2619375"/>
              <a:ext cx="13574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Face card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043E9-6647-9D6D-F048-7E43F1F266B4}"/>
                </a:ext>
              </a:extLst>
            </p:cNvPr>
            <p:cNvSpPr txBox="1"/>
            <p:nvPr/>
          </p:nvSpPr>
          <p:spPr>
            <a:xfrm>
              <a:off x="9961880" y="2619374"/>
              <a:ext cx="121321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      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0A69FA-F3E3-07D3-5760-0ADC31998C82}"/>
              </a:ext>
            </a:extLst>
          </p:cNvPr>
          <p:cNvSpPr txBox="1"/>
          <p:nvPr/>
        </p:nvSpPr>
        <p:spPr>
          <a:xfrm>
            <a:off x="6766560" y="5323840"/>
            <a:ext cx="4939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Selection depends on having EITHER one or the </a:t>
            </a:r>
          </a:p>
          <a:p>
            <a:r>
              <a:rPr lang="en-GB" dirty="0"/>
              <a:t>other “cause” of selection. If you have one, having </a:t>
            </a:r>
            <a:br>
              <a:rPr lang="en-GB" dirty="0"/>
            </a:br>
            <a:r>
              <a:rPr lang="en-GB" dirty="0"/>
              <a:t>the other as well is conditionally less likely.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20E0B-BB01-864C-F091-4DE4EA138EED}"/>
              </a:ext>
            </a:extLst>
          </p:cNvPr>
          <p:cNvSpPr txBox="1"/>
          <p:nvPr/>
        </p:nvSpPr>
        <p:spPr>
          <a:xfrm>
            <a:off x="1154881" y="5274994"/>
            <a:ext cx="4388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selection is a “collider”: the outcome</a:t>
            </a:r>
            <a:br>
              <a:rPr lang="en-GB" dirty="0"/>
            </a:br>
            <a:r>
              <a:rPr lang="en-GB" dirty="0"/>
              <a:t>of multiple, (potentially) sufficient causes.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D1B2-175D-8CCD-F0A8-7376B265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Collider bias –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8D11-A2CF-C368-4EA5-3B1A964F3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the full deck, the correlation between </a:t>
            </a:r>
            <a:r>
              <a:rPr lang="en-GB" b="1" dirty="0"/>
              <a:t>face </a:t>
            </a:r>
            <a:r>
              <a:rPr lang="en-GB" dirty="0"/>
              <a:t>and </a:t>
            </a:r>
            <a:r>
              <a:rPr lang="en-GB" b="1" dirty="0"/>
              <a:t>red </a:t>
            </a:r>
            <a:r>
              <a:rPr lang="en-GB" dirty="0"/>
              <a:t>is zero</a:t>
            </a:r>
            <a:br>
              <a:rPr lang="en-GB" dirty="0"/>
            </a:br>
            <a:endParaRPr lang="en-GB" dirty="0"/>
          </a:p>
          <a:p>
            <a:r>
              <a:rPr lang="en-GB" dirty="0"/>
              <a:t>Pick a card</a:t>
            </a:r>
          </a:p>
          <a:p>
            <a:r>
              <a:rPr lang="en-GB" dirty="0"/>
              <a:t>You are </a:t>
            </a:r>
            <a:r>
              <a:rPr lang="en-GB" b="1" dirty="0"/>
              <a:t>selected </a:t>
            </a:r>
            <a:r>
              <a:rPr lang="en-GB" dirty="0"/>
              <a:t>if: </a:t>
            </a:r>
          </a:p>
          <a:p>
            <a:pPr lvl="1"/>
            <a:r>
              <a:rPr lang="en-GB" dirty="0"/>
              <a:t>You have a </a:t>
            </a:r>
            <a:r>
              <a:rPr lang="en-GB" b="1" dirty="0"/>
              <a:t>face </a:t>
            </a:r>
            <a:r>
              <a:rPr lang="en-GB" dirty="0"/>
              <a:t>card </a:t>
            </a:r>
            <a:br>
              <a:rPr lang="en-GB" dirty="0"/>
            </a:br>
            <a:r>
              <a:rPr lang="en-GB" dirty="0"/>
              <a:t>(Jack, Queen, or King) </a:t>
            </a:r>
            <a:br>
              <a:rPr lang="en-GB" dirty="0"/>
            </a:br>
            <a:r>
              <a:rPr lang="en-GB" b="1" dirty="0"/>
              <a:t>OR</a:t>
            </a:r>
          </a:p>
          <a:p>
            <a:pPr lvl="1"/>
            <a:r>
              <a:rPr lang="en-GB" dirty="0"/>
              <a:t>Your card is </a:t>
            </a:r>
            <a:r>
              <a:rPr lang="en-GB" b="1" dirty="0"/>
              <a:t>red </a:t>
            </a:r>
            <a:r>
              <a:rPr lang="en-GB" dirty="0"/>
              <a:t>(diamond or heart)</a:t>
            </a:r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35C0E2-8303-62AA-68FE-9A56CE2EEFA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2" y="2320925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1959081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813052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5190603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103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2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Face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7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Not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3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(0.50)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661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A7DEBA-07E2-E499-BD92-E5F560A737F2}"/>
              </a:ext>
            </a:extLst>
          </p:cNvPr>
          <p:cNvSpPr txBox="1"/>
          <p:nvPr/>
        </p:nvSpPr>
        <p:spPr>
          <a:xfrm>
            <a:off x="7439027" y="1863041"/>
            <a:ext cx="310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Full card deck N (proportion)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3CF2-B3B5-18D0-F208-E2F4ED86F1BF}"/>
              </a:ext>
            </a:extLst>
          </p:cNvPr>
          <p:cNvSpPr txBox="1"/>
          <p:nvPr/>
        </p:nvSpPr>
        <p:spPr>
          <a:xfrm>
            <a:off x="6172202" y="4293434"/>
            <a:ext cx="2124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Phi correlation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5AFC7-8674-13A1-B5D7-7C1AC610BED9}"/>
              </a:ext>
            </a:extLst>
          </p:cNvPr>
          <p:cNvSpPr txBox="1"/>
          <p:nvPr/>
        </p:nvSpPr>
        <p:spPr>
          <a:xfrm>
            <a:off x="6191250" y="5120650"/>
            <a:ext cx="459104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In those selected, what will be the sign and size of the phi correlation?</a:t>
            </a:r>
          </a:p>
        </p:txBody>
      </p:sp>
    </p:spTree>
    <p:extLst>
      <p:ext uri="{BB962C8B-B14F-4D97-AF65-F5344CB8AC3E}">
        <p14:creationId xmlns:p14="http://schemas.microsoft.com/office/powerpoint/2010/main" val="285688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A63604-AC45-134C-841D-A3DA1B41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372495-808E-03F9-96E1-D53E39929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6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D1B2-175D-8CCD-F0A8-7376B265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Collider bias –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8D11-A2CF-C368-4EA5-3B1A964F3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expected distribution of the </a:t>
            </a:r>
            <a:r>
              <a:rPr lang="en-GB" b="1" dirty="0"/>
              <a:t>selected</a:t>
            </a:r>
            <a:r>
              <a:rPr lang="en-GB" dirty="0"/>
              <a:t> cards is this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have one “cause” of selection, having the other one too is relatively less likely than not having it.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35C0E2-8303-62AA-68FE-9A56CE2EEF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942427"/>
              </p:ext>
            </p:extLst>
          </p:nvPr>
        </p:nvGraphicFramePr>
        <p:xfrm>
          <a:off x="6405882" y="2690495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1959081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813052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5190603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103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2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Face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07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Not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3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661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A7DEBA-07E2-E499-BD92-E5F560A737F2}"/>
              </a:ext>
            </a:extLst>
          </p:cNvPr>
          <p:cNvSpPr txBox="1"/>
          <p:nvPr/>
        </p:nvSpPr>
        <p:spPr>
          <a:xfrm>
            <a:off x="6329680" y="1947545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62% of cards on average will be selected. </a:t>
            </a:r>
          </a:p>
          <a:p>
            <a:r>
              <a:rPr lang="en-GB" b="1" dirty="0"/>
              <a:t>The expectation distribution for selected cards 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3CF2-B3B5-18D0-F208-E2F4ED86F1BF}"/>
              </a:ext>
            </a:extLst>
          </p:cNvPr>
          <p:cNvSpPr txBox="1"/>
          <p:nvPr/>
        </p:nvSpPr>
        <p:spPr>
          <a:xfrm>
            <a:off x="7250432" y="4769049"/>
            <a:ext cx="4714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Phi correlation = -0.62</a:t>
            </a:r>
          </a:p>
        </p:txBody>
      </p:sp>
    </p:spTree>
    <p:extLst>
      <p:ext uri="{BB962C8B-B14F-4D97-AF65-F5344CB8AC3E}">
        <p14:creationId xmlns:p14="http://schemas.microsoft.com/office/powerpoint/2010/main" val="109070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2C68-64D3-98F3-629C-DA30A7E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Collider bias causes an association between the causes of the selection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B3C6B-D47B-D625-B0C9-5B11BF650DED}"/>
              </a:ext>
            </a:extLst>
          </p:cNvPr>
          <p:cNvGrpSpPr/>
          <p:nvPr/>
        </p:nvGrpSpPr>
        <p:grpSpPr>
          <a:xfrm>
            <a:off x="429707" y="3016822"/>
            <a:ext cx="5500746" cy="2638709"/>
            <a:chOff x="6258499" y="2417382"/>
            <a:chExt cx="5500746" cy="2638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9E7A7-E970-F470-7CB6-929CD1AA0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609"/>
            <a:stretch/>
          </p:blipFill>
          <p:spPr>
            <a:xfrm>
              <a:off x="6258499" y="2417382"/>
              <a:ext cx="5500746" cy="26387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4A78E-C689-E956-94ED-577076862BE6}"/>
                </a:ext>
              </a:extLst>
            </p:cNvPr>
            <p:cNvSpPr txBox="1"/>
            <p:nvPr/>
          </p:nvSpPr>
          <p:spPr>
            <a:xfrm>
              <a:off x="6936105" y="2619375"/>
              <a:ext cx="13574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Face card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043E9-6647-9D6D-F048-7E43F1F266B4}"/>
                </a:ext>
              </a:extLst>
            </p:cNvPr>
            <p:cNvSpPr txBox="1"/>
            <p:nvPr/>
          </p:nvSpPr>
          <p:spPr>
            <a:xfrm>
              <a:off x="9961880" y="2619374"/>
              <a:ext cx="121321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      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0A69FA-F3E3-07D3-5760-0ADC31998C82}"/>
              </a:ext>
            </a:extLst>
          </p:cNvPr>
          <p:cNvSpPr txBox="1"/>
          <p:nvPr/>
        </p:nvSpPr>
        <p:spPr>
          <a:xfrm>
            <a:off x="6265733" y="5667814"/>
            <a:ext cx="570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Expected association in the </a:t>
            </a:r>
            <a:r>
              <a:rPr lang="en-GB" sz="2400" b="1" dirty="0"/>
              <a:t>selected sample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20E0B-BB01-864C-F091-4DE4EA138EED}"/>
              </a:ext>
            </a:extLst>
          </p:cNvPr>
          <p:cNvSpPr txBox="1"/>
          <p:nvPr/>
        </p:nvSpPr>
        <p:spPr>
          <a:xfrm>
            <a:off x="702126" y="5661878"/>
            <a:ext cx="507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Expected association in the </a:t>
            </a:r>
            <a:r>
              <a:rPr lang="en-GB" sz="2400" b="1" dirty="0"/>
              <a:t>population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35CFF5-3164-08C0-7697-1C1DE3F0E9CE}"/>
              </a:ext>
            </a:extLst>
          </p:cNvPr>
          <p:cNvGrpSpPr/>
          <p:nvPr/>
        </p:nvGrpSpPr>
        <p:grpSpPr>
          <a:xfrm>
            <a:off x="6265733" y="2996502"/>
            <a:ext cx="5500746" cy="2638709"/>
            <a:chOff x="6258499" y="2417382"/>
            <a:chExt cx="5500746" cy="2638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CFF146-50A4-2F91-E9C4-332524B41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609"/>
            <a:stretch/>
          </p:blipFill>
          <p:spPr>
            <a:xfrm>
              <a:off x="6258499" y="2417382"/>
              <a:ext cx="5500746" cy="26387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8B18E3-CB61-33EA-309D-184839A16511}"/>
                </a:ext>
              </a:extLst>
            </p:cNvPr>
            <p:cNvSpPr txBox="1"/>
            <p:nvPr/>
          </p:nvSpPr>
          <p:spPr>
            <a:xfrm>
              <a:off x="6936105" y="2619375"/>
              <a:ext cx="13574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Face card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05633-955A-8C56-9358-BB708364EB76}"/>
                </a:ext>
              </a:extLst>
            </p:cNvPr>
            <p:cNvSpPr txBox="1"/>
            <p:nvPr/>
          </p:nvSpPr>
          <p:spPr>
            <a:xfrm>
              <a:off x="9961880" y="2619374"/>
              <a:ext cx="121321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     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5A2D2D-962D-3CBB-5149-F751CE35E250}"/>
              </a:ext>
            </a:extLst>
          </p:cNvPr>
          <p:cNvSpPr txBox="1"/>
          <p:nvPr/>
        </p:nvSpPr>
        <p:spPr>
          <a:xfrm>
            <a:off x="2594022" y="2489553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Corr</a:t>
            </a:r>
            <a:r>
              <a:rPr lang="en-GB" sz="2400" dirty="0"/>
              <a:t> 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D67D2-45D5-90E8-6876-FCEFEF8917AD}"/>
              </a:ext>
            </a:extLst>
          </p:cNvPr>
          <p:cNvSpPr txBox="1"/>
          <p:nvPr/>
        </p:nvSpPr>
        <p:spPr>
          <a:xfrm>
            <a:off x="8212502" y="241773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Corr</a:t>
            </a:r>
            <a:r>
              <a:rPr lang="en-GB" sz="2400" dirty="0"/>
              <a:t> = -0.62</a:t>
            </a:r>
          </a:p>
        </p:txBody>
      </p:sp>
    </p:spTree>
    <p:extLst>
      <p:ext uri="{BB962C8B-B14F-4D97-AF65-F5344CB8AC3E}">
        <p14:creationId xmlns:p14="http://schemas.microsoft.com/office/powerpoint/2010/main" val="337905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2C68-64D3-98F3-629C-DA30A7E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the “causes” of selection are predictor and outcome?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2D9F7-32AE-70E1-716D-03F80F55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609"/>
          <a:stretch/>
        </p:blipFill>
        <p:spPr>
          <a:xfrm>
            <a:off x="6253022" y="2593460"/>
            <a:ext cx="5500746" cy="2638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4B3C6B-D47B-D625-B0C9-5B11BF650DED}"/>
              </a:ext>
            </a:extLst>
          </p:cNvPr>
          <p:cNvGrpSpPr/>
          <p:nvPr/>
        </p:nvGrpSpPr>
        <p:grpSpPr>
          <a:xfrm>
            <a:off x="598826" y="2636285"/>
            <a:ext cx="5500746" cy="2638709"/>
            <a:chOff x="6258499" y="2417382"/>
            <a:chExt cx="5500746" cy="2638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9E7A7-E970-F470-7CB6-929CD1AA0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609"/>
            <a:stretch/>
          </p:blipFill>
          <p:spPr>
            <a:xfrm>
              <a:off x="6258499" y="2417382"/>
              <a:ext cx="5500746" cy="26387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4A78E-C689-E956-94ED-577076862BE6}"/>
                </a:ext>
              </a:extLst>
            </p:cNvPr>
            <p:cNvSpPr txBox="1"/>
            <p:nvPr/>
          </p:nvSpPr>
          <p:spPr>
            <a:xfrm>
              <a:off x="6936105" y="2619375"/>
              <a:ext cx="13574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Face card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043E9-6647-9D6D-F048-7E43F1F266B4}"/>
                </a:ext>
              </a:extLst>
            </p:cNvPr>
            <p:cNvSpPr txBox="1"/>
            <p:nvPr/>
          </p:nvSpPr>
          <p:spPr>
            <a:xfrm>
              <a:off x="9961880" y="2619374"/>
              <a:ext cx="121321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Red       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0A69FA-F3E3-07D3-5760-0ADC31998C82}"/>
              </a:ext>
            </a:extLst>
          </p:cNvPr>
          <p:cNvSpPr txBox="1"/>
          <p:nvPr/>
        </p:nvSpPr>
        <p:spPr>
          <a:xfrm>
            <a:off x="6766560" y="5323840"/>
            <a:ext cx="444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will be a </a:t>
            </a:r>
            <a:r>
              <a:rPr lang="en-GB" b="1" dirty="0"/>
              <a:t>spurious </a:t>
            </a:r>
            <a:r>
              <a:rPr lang="en-GB" dirty="0"/>
              <a:t>association between </a:t>
            </a:r>
          </a:p>
          <a:p>
            <a:r>
              <a:rPr lang="en-GB" dirty="0"/>
              <a:t>predictor and outcome </a:t>
            </a:r>
            <a:r>
              <a:rPr lang="en-GB" b="1" dirty="0"/>
              <a:t>in the sample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20E0B-BB01-864C-F091-4DE4EA138EED}"/>
              </a:ext>
            </a:extLst>
          </p:cNvPr>
          <p:cNvSpPr txBox="1"/>
          <p:nvPr/>
        </p:nvSpPr>
        <p:spPr>
          <a:xfrm>
            <a:off x="1154881" y="5274994"/>
            <a:ext cx="4388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selection is a “collider”: the outcome</a:t>
            </a:r>
            <a:br>
              <a:rPr lang="en-GB" dirty="0"/>
            </a:br>
            <a:r>
              <a:rPr lang="en-GB" dirty="0"/>
              <a:t>of multiple, (potentially) sufficient causes.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23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2C68-64D3-98F3-629C-DA30A7E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Collider bias for smoking and covid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2D9F7-32AE-70E1-716D-03F80F55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609"/>
          <a:stretch/>
        </p:blipFill>
        <p:spPr>
          <a:xfrm>
            <a:off x="514037" y="2417382"/>
            <a:ext cx="5500746" cy="2638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4B3C6B-D47B-D625-B0C9-5B11BF650DED}"/>
              </a:ext>
            </a:extLst>
          </p:cNvPr>
          <p:cNvGrpSpPr/>
          <p:nvPr/>
        </p:nvGrpSpPr>
        <p:grpSpPr>
          <a:xfrm>
            <a:off x="6258499" y="2417382"/>
            <a:ext cx="5500746" cy="2638709"/>
            <a:chOff x="6258499" y="2417382"/>
            <a:chExt cx="5500746" cy="2638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79E7A7-E970-F470-7CB6-929CD1AA0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609"/>
            <a:stretch/>
          </p:blipFill>
          <p:spPr>
            <a:xfrm>
              <a:off x="6258499" y="2417382"/>
              <a:ext cx="5500746" cy="26387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4A78E-C689-E956-94ED-577076862BE6}"/>
                </a:ext>
              </a:extLst>
            </p:cNvPr>
            <p:cNvSpPr txBox="1"/>
            <p:nvPr/>
          </p:nvSpPr>
          <p:spPr>
            <a:xfrm>
              <a:off x="6936105" y="2619375"/>
              <a:ext cx="11237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Smoker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043E9-6647-9D6D-F048-7E43F1F266B4}"/>
                </a:ext>
              </a:extLst>
            </p:cNvPr>
            <p:cNvSpPr txBox="1"/>
            <p:nvPr/>
          </p:nvSpPr>
          <p:spPr>
            <a:xfrm>
              <a:off x="9742805" y="2609850"/>
              <a:ext cx="14220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Covid test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0A69FA-F3E3-07D3-5760-0ADC31998C82}"/>
              </a:ext>
            </a:extLst>
          </p:cNvPr>
          <p:cNvSpPr txBox="1"/>
          <p:nvPr/>
        </p:nvSpPr>
        <p:spPr>
          <a:xfrm>
            <a:off x="6766560" y="5323840"/>
            <a:ext cx="4919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…selection is more likely for those with symptoms </a:t>
            </a:r>
            <a:br>
              <a:rPr lang="en-GB" dirty="0"/>
            </a:br>
            <a:r>
              <a:rPr lang="en-GB" dirty="0"/>
              <a:t>of covid, one of which is having a cough (which is </a:t>
            </a:r>
            <a:br>
              <a:rPr lang="en-GB" dirty="0"/>
            </a:br>
            <a:r>
              <a:rPr lang="en-GB" dirty="0"/>
              <a:t>also a “symptom” of smoking).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A20E0B-BB01-864C-F091-4DE4EA138EED}"/>
              </a:ext>
            </a:extLst>
          </p:cNvPr>
          <p:cNvSpPr txBox="1"/>
          <p:nvPr/>
        </p:nvSpPr>
        <p:spPr>
          <a:xfrm>
            <a:off x="1154881" y="5274994"/>
            <a:ext cx="446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Even if the risk and outcome are uncorrelated</a:t>
            </a:r>
            <a:br>
              <a:rPr lang="en-GB" dirty="0"/>
            </a:br>
            <a:r>
              <a:rPr lang="en-GB" dirty="0"/>
              <a:t>in the population…</a:t>
            </a:r>
          </a:p>
        </p:txBody>
      </p:sp>
    </p:spTree>
    <p:extLst>
      <p:ext uri="{BB962C8B-B14F-4D97-AF65-F5344CB8AC3E}">
        <p14:creationId xmlns:p14="http://schemas.microsoft.com/office/powerpoint/2010/main" val="254033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76E5-867D-3482-F730-7CA73C5DA97B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This study found a “markedly decreased risk of both COVID-19 disease and ICU admission in smokers”.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93A05-976B-390D-857D-E1C2C8E94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"/>
          <a:stretch/>
        </p:blipFill>
        <p:spPr>
          <a:xfrm>
            <a:off x="4654296" y="1922587"/>
            <a:ext cx="6903720" cy="30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0D6287-E37A-3618-BDB9-5C488F34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332A-5622-0F8C-6F52-CD99C80D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People are not equally likely to be selected into a study (or to agree to participate, if randomly selected)</a:t>
            </a:r>
          </a:p>
          <a:p>
            <a:r>
              <a:rPr lang="en-GB" dirty="0"/>
              <a:t>If sample selection is related to predictors and outcomes (or the  outcomes of outcomes) this will introduce collider bias</a:t>
            </a:r>
          </a:p>
          <a:p>
            <a:r>
              <a:rPr lang="en-GB" dirty="0"/>
              <a:t>In the example, both smokers and those with covid symptoms are more likely to download the app (i.e. to be selected into the study)</a:t>
            </a:r>
          </a:p>
          <a:p>
            <a:r>
              <a:rPr lang="en-GB" dirty="0"/>
              <a:t>If all this is true, smoking will be negatively related to having covid in the sample, even though in the population they may be independent (or positively related)</a:t>
            </a:r>
          </a:p>
        </p:txBody>
      </p:sp>
    </p:spTree>
    <p:extLst>
      <p:ext uri="{BB962C8B-B14F-4D97-AF65-F5344CB8AC3E}">
        <p14:creationId xmlns:p14="http://schemas.microsoft.com/office/powerpoint/2010/main" val="253080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AC59-D6FD-4FD7-8ED5-675A81E4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collider bias example: covid and 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26BE3-3760-4016-B78A-732C5BC9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B49D-DD18-45F0-85A4-2BCFCAE540AB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9AA41-B2F0-44DE-A290-976A424B7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285" r="46749" b="45694"/>
          <a:stretch/>
        </p:blipFill>
        <p:spPr>
          <a:xfrm>
            <a:off x="185058" y="1678823"/>
            <a:ext cx="4125686" cy="253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91A5E-4A18-4D9E-B941-1542706C7908}"/>
              </a:ext>
            </a:extLst>
          </p:cNvPr>
          <p:cNvSpPr txBox="1"/>
          <p:nvPr/>
        </p:nvSpPr>
        <p:spPr>
          <a:xfrm>
            <a:off x="2993571" y="4787507"/>
            <a:ext cx="719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2, from: Griffith, G.J., Morris, T.T., Tudball, M.J. </a:t>
            </a:r>
            <a:r>
              <a:rPr lang="en-GB" i="1" dirty="0"/>
              <a:t>et al.</a:t>
            </a:r>
            <a:r>
              <a:rPr lang="en-GB" dirty="0"/>
              <a:t> Collider bias undermines our understanding of COVID-19 disease risk and severity.  </a:t>
            </a:r>
            <a:r>
              <a:rPr lang="en-GB" i="1" dirty="0"/>
              <a:t>Nature Communications,</a:t>
            </a:r>
            <a:r>
              <a:rPr lang="en-GB" dirty="0"/>
              <a:t> </a:t>
            </a:r>
            <a:r>
              <a:rPr lang="en-GB" b="1" dirty="0"/>
              <a:t>11, </a:t>
            </a:r>
            <a:r>
              <a:rPr lang="en-GB" dirty="0"/>
              <a:t>5749 (2020). </a:t>
            </a:r>
            <a:br>
              <a:rPr lang="en-GB" dirty="0"/>
            </a:br>
            <a:r>
              <a:rPr lang="en-GB" dirty="0"/>
              <a:t>https://doi-org.manchester.idm.oclc.org/10.1038/s41467-020-19478-2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D27F4-A31F-4D43-9B00-ED1F5723AA6B}"/>
              </a:ext>
            </a:extLst>
          </p:cNvPr>
          <p:cNvSpPr txBox="1"/>
          <p:nvPr/>
        </p:nvSpPr>
        <p:spPr>
          <a:xfrm>
            <a:off x="5627915" y="1690688"/>
            <a:ext cx="593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from covid-tracking apps found an association between age and infection risk. (The association between covid disease severity is well-established, but this was infection risk, not severity when infected).</a:t>
            </a:r>
          </a:p>
          <a:p>
            <a:r>
              <a:rPr lang="en-GB" dirty="0"/>
              <a:t>This was in part because people who used the app were likely to be younger, and people who had been infected were more likely to use the app.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EE6FF-5669-4C71-A6FF-1ACDD5F5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4324350"/>
            <a:ext cx="1977118" cy="20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6C90-636B-4C32-FB8C-279D8133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445"/>
            <a:ext cx="10515600" cy="1325563"/>
          </a:xfrm>
        </p:spPr>
        <p:txBody>
          <a:bodyPr/>
          <a:lstStyle/>
          <a:p>
            <a:r>
              <a:rPr lang="en-GB" dirty="0"/>
              <a:t>A final note….</a:t>
            </a:r>
          </a:p>
        </p:txBody>
      </p:sp>
    </p:spTree>
    <p:extLst>
      <p:ext uri="{BB962C8B-B14F-4D97-AF65-F5344CB8AC3E}">
        <p14:creationId xmlns:p14="http://schemas.microsoft.com/office/powerpoint/2010/main" val="263062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9BAE9B-520E-9549-5F7B-68AE2721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3" y="365124"/>
            <a:ext cx="8615063" cy="48977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691369-5B61-62EB-13AD-15B710E77EB3}"/>
              </a:ext>
            </a:extLst>
          </p:cNvPr>
          <p:cNvSpPr txBox="1"/>
          <p:nvPr/>
        </p:nvSpPr>
        <p:spPr>
          <a:xfrm>
            <a:off x="403686" y="4842758"/>
            <a:ext cx="521987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The sample in this study </a:t>
            </a:r>
            <a:r>
              <a:rPr lang="en-GB" dirty="0">
                <a:solidFill>
                  <a:srgbClr val="222222"/>
                </a:solidFill>
                <a:latin typeface="Harding"/>
              </a:rPr>
              <a:t>(</a:t>
            </a:r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REACT</a:t>
            </a:r>
            <a:r>
              <a:rPr lang="en-GB" dirty="0">
                <a:solidFill>
                  <a:srgbClr val="222222"/>
                </a:solidFill>
                <a:latin typeface="Harding"/>
              </a:rPr>
              <a:t>) was a </a:t>
            </a:r>
            <a:br>
              <a:rPr lang="en-GB" dirty="0">
                <a:solidFill>
                  <a:srgbClr val="222222"/>
                </a:solidFill>
                <a:latin typeface="Harding"/>
              </a:rPr>
            </a:br>
            <a:r>
              <a:rPr lang="en-GB" dirty="0">
                <a:solidFill>
                  <a:srgbClr val="222222"/>
                </a:solidFill>
                <a:latin typeface="Harding"/>
              </a:rPr>
              <a:t>random population sample, not selected </a:t>
            </a:r>
            <a:br>
              <a:rPr lang="en-GB" dirty="0">
                <a:solidFill>
                  <a:srgbClr val="222222"/>
                </a:solidFill>
                <a:latin typeface="Harding"/>
              </a:rPr>
            </a:br>
            <a:r>
              <a:rPr lang="en-GB" dirty="0">
                <a:solidFill>
                  <a:srgbClr val="222222"/>
                </a:solidFill>
                <a:latin typeface="Harding"/>
              </a:rPr>
              <a:t>on covid-testing status.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9E6C1-4040-3025-F502-FB2992564305}"/>
              </a:ext>
            </a:extLst>
          </p:cNvPr>
          <p:cNvSpPr txBox="1"/>
          <p:nvPr/>
        </p:nvSpPr>
        <p:spPr>
          <a:xfrm>
            <a:off x="5623560" y="4842758"/>
            <a:ext cx="6096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“Our finding that current smokers have a lower prevalence of SARS-CoV-2 infection than non-smokers may reflect unmeasured confounding, differential adoption of preventive behaviours (given the known associations of COVID-19 severity with smoking-related co-morbidities), or there may be some biological basis.”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6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ACEA55-128C-DE54-186F-5D81E6A0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BB432-88AD-E085-E157-D1C030FF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0" dirty="0">
                <a:solidFill>
                  <a:srgbClr val="212121"/>
                </a:solidFill>
                <a:effectLst/>
              </a:rPr>
              <a:t>Griffith et al. (2020). Collider bias undermines our understanding of COVID-19 disease risk and severity. Nature Communications, </a:t>
            </a:r>
          </a:p>
          <a:p>
            <a:r>
              <a:rPr lang="en-GB" dirty="0" err="1"/>
              <a:t>Hippisley</a:t>
            </a:r>
            <a:r>
              <a:rPr lang="en-GB" dirty="0"/>
              <a:t>-Cox et al. (2020). Risk of severe COVID-19 disease with ACE inhibitors and angiotensin receptor blockers: cohort study including 8.3 million people. Heart. 2020; 106: 1503-1511.</a:t>
            </a:r>
            <a:endParaRPr lang="en-GB" sz="2800" i="0" dirty="0">
              <a:solidFill>
                <a:srgbClr val="212121"/>
              </a:solidFill>
              <a:effectLst/>
            </a:endParaRPr>
          </a:p>
          <a:p>
            <a:r>
              <a:rPr lang="en-GB" sz="2800" i="0" dirty="0">
                <a:solidFill>
                  <a:srgbClr val="212121"/>
                </a:solidFill>
                <a:effectLst/>
              </a:rPr>
              <a:t>Simons D, et al. (2021). The association of smoking status with SARS‐CoV‐2 infection, hospitalisation and mortality from COVID‐19: a living rapid evidence review with Bayesian meta‐analyses (version 7). Addiction. </a:t>
            </a:r>
            <a:r>
              <a:rPr lang="en-GB" sz="2800" i="0" dirty="0">
                <a:solidFill>
                  <a:srgbClr val="212121"/>
                </a:solidFill>
                <a:effectLst/>
                <a:hlinkClick r:id="rId2"/>
              </a:rPr>
              <a:t>https://doi.org/10.1111/add.15276</a:t>
            </a:r>
            <a:endParaRPr lang="en-GB" sz="2800" i="0" dirty="0">
              <a:solidFill>
                <a:srgbClr val="212121"/>
              </a:solidFill>
              <a:effectLst/>
            </a:endParaRPr>
          </a:p>
          <a:p>
            <a:r>
              <a:rPr lang="en-GB" dirty="0" err="1"/>
              <a:t>Tattan</a:t>
            </a:r>
            <a:r>
              <a:rPr lang="en-GB" dirty="0"/>
              <a:t>-Birch, H. et al. (2021). </a:t>
            </a:r>
            <a:r>
              <a:rPr lang="en-GB" dirty="0">
                <a:hlinkClick r:id="rId3"/>
              </a:rPr>
              <a:t>http://doi.org/10.1111/add.15348</a:t>
            </a:r>
            <a:endParaRPr lang="en-GB" dirty="0">
              <a:solidFill>
                <a:srgbClr val="212121"/>
              </a:solidFill>
            </a:endParaRPr>
          </a:p>
          <a:p>
            <a:endParaRPr lang="en-GB" sz="280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56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93A05-976B-390D-857D-E1C2C8E94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"/>
          <a:stretch/>
        </p:blipFill>
        <p:spPr>
          <a:xfrm>
            <a:off x="1423345" y="228600"/>
            <a:ext cx="7762715" cy="3394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71697-FE63-CBCB-09EB-3305E6568BB5}"/>
              </a:ext>
            </a:extLst>
          </p:cNvPr>
          <p:cNvSpPr txBox="1"/>
          <p:nvPr/>
        </p:nvSpPr>
        <p:spPr>
          <a:xfrm>
            <a:off x="3787915" y="3896781"/>
            <a:ext cx="489285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731520">
              <a:spcAft>
                <a:spcPts val="600"/>
              </a:spcAft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OK, weird things can happen in research. This was just one study…?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041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35922-E6F0-4535-A050-423283CF8569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A review of </a:t>
            </a:r>
            <a:r>
              <a:rPr lang="en-US" sz="2400" b="1" i="0" dirty="0">
                <a:effectLst/>
              </a:rPr>
              <a:t>33 studies </a:t>
            </a:r>
            <a:r>
              <a:rPr lang="en-US" sz="2400" b="0" i="0" dirty="0">
                <a:effectLst/>
              </a:rPr>
              <a:t>judged of at least “</a:t>
            </a:r>
            <a:r>
              <a:rPr lang="en-US" sz="2400" dirty="0"/>
              <a:t>fair” quality </a:t>
            </a:r>
            <a:r>
              <a:rPr lang="en-US" sz="2400" b="0" i="0" dirty="0">
                <a:effectLst/>
              </a:rPr>
              <a:t>found “Current compared with never smokers were at reduced risk of SARS-CoV-2 infection [relative risk (RR) = 0.74, 95% credible interval (</a:t>
            </a:r>
            <a:r>
              <a:rPr lang="en-US" sz="2400" b="0" i="0" dirty="0" err="1">
                <a:effectLst/>
              </a:rPr>
              <a:t>CrI</a:t>
            </a:r>
            <a:r>
              <a:rPr lang="en-US" sz="2400" b="0" i="0" dirty="0">
                <a:effectLst/>
              </a:rPr>
              <a:t>) = 0.58–0.93].”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88ABB-ACA9-1581-3C43-D3025B18F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15"/>
          <a:stretch/>
        </p:blipFill>
        <p:spPr>
          <a:xfrm>
            <a:off x="5987738" y="2292072"/>
            <a:ext cx="5628018" cy="20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2B36-B2C0-AA3F-12D4-22509676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000"/>
              <a:t>Consider this hypothetical research study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B3389B0-21E1-5AD4-1BEA-B6F1BFB2E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5795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68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33F82-EB77-F2F1-F7D5-81332EF6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 dirty="0"/>
              <a:t>Your task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CB0-7670-A6E7-2445-B410C490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Divide yourselves into groups of 4 – 5 people each.</a:t>
            </a:r>
          </a:p>
          <a:p>
            <a:r>
              <a:rPr lang="en-GB" sz="2400" dirty="0"/>
              <a:t>In your groups, critically discuss the study design just shown: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might be the effect of measurement error?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might be the effect of important but unmeasured variables?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other sources of bias might there be?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How could such factors account for the specific finding of apparent protective effect of smoking on covid infection? </a:t>
            </a:r>
          </a:p>
          <a:p>
            <a:r>
              <a:rPr lang="en-GB" sz="2400" dirty="0"/>
              <a:t>Go to </a:t>
            </a:r>
            <a:r>
              <a:rPr lang="en-GB" sz="2400" b="1" dirty="0"/>
              <a:t>menti.com</a:t>
            </a:r>
            <a:r>
              <a:rPr lang="en-GB" sz="2400" dirty="0"/>
              <a:t>. Use code </a:t>
            </a:r>
            <a:r>
              <a:rPr lang="en-GB" sz="2400" b="1" dirty="0"/>
              <a:t>8442 8993</a:t>
            </a:r>
            <a:r>
              <a:rPr lang="en-GB" sz="2400" dirty="0"/>
              <a:t>.  Tell us your suggestions for 1-4.</a:t>
            </a:r>
          </a:p>
        </p:txBody>
      </p:sp>
    </p:spTree>
    <p:extLst>
      <p:ext uri="{BB962C8B-B14F-4D97-AF65-F5344CB8AC3E}">
        <p14:creationId xmlns:p14="http://schemas.microsoft.com/office/powerpoint/2010/main" val="97145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2B36-B2C0-AA3F-12D4-22509676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of your task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5599A-3547-0B1F-BA9F-A120F767F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study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CBA9-B6E4-7A21-BB62-DB7BFF23C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A “covid symptom tracker” is distributed to the general public.</a:t>
            </a:r>
          </a:p>
          <a:p>
            <a:r>
              <a:rPr lang="en-GB"/>
              <a:t>Users log their covid symptoms and tests.</a:t>
            </a:r>
          </a:p>
          <a:p>
            <a:r>
              <a:rPr lang="en-GB"/>
              <a:t>Results:</a:t>
            </a:r>
            <a:br>
              <a:rPr lang="en-GB"/>
            </a:br>
            <a:r>
              <a:rPr lang="en-GB"/>
              <a:t>Probability of a positive covid test lower in current smokers.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C5A39-93E9-FB40-9685-65A3CE6D5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Consider the likely effects of: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6CC1-A170-E169-915C-7F9E235F29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/>
              <a:t>Measurement error</a:t>
            </a:r>
          </a:p>
          <a:p>
            <a:r>
              <a:rPr lang="en-GB"/>
              <a:t>Unmeasured variables</a:t>
            </a:r>
          </a:p>
          <a:p>
            <a:r>
              <a:rPr lang="en-GB"/>
              <a:t>Other biases</a:t>
            </a:r>
          </a:p>
          <a:p>
            <a:r>
              <a:rPr lang="en-GB"/>
              <a:t>Could these design issues explain the results?</a:t>
            </a:r>
            <a:br>
              <a:rPr lang="en-GB"/>
            </a:br>
            <a:r>
              <a:rPr lang="en-GB" sz="2400"/>
              <a:t>(if the result is in fact a type I error)</a:t>
            </a:r>
            <a:endParaRPr lang="en-GB"/>
          </a:p>
          <a:p>
            <a:pPr lvl="1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3EA3A-84AD-AB9E-3EE4-8DE705501764}"/>
              </a:ext>
            </a:extLst>
          </p:cNvPr>
          <p:cNvSpPr txBox="1"/>
          <p:nvPr/>
        </p:nvSpPr>
        <p:spPr>
          <a:xfrm>
            <a:off x="2667794" y="59696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Go to</a:t>
            </a:r>
            <a:r>
              <a:rPr lang="en-GB" sz="2800" b="1"/>
              <a:t> menti.com</a:t>
            </a:r>
            <a:r>
              <a:rPr lang="en-GB" sz="2800"/>
              <a:t>. Use code </a:t>
            </a:r>
            <a:r>
              <a:rPr lang="en-GB" sz="2800" b="1"/>
              <a:t>8442 8993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47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F720D4-C176-37C6-BDE4-B98BE6C3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what you said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64D25F-A7EC-11A7-FEA9-5CF64FA8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754EC-E221-02C0-932E-DE725A115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31673"/>
            <a:ext cx="11658600" cy="45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1374</Words>
  <Application>Microsoft Office PowerPoint</Application>
  <PresentationFormat>Widescreen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Harding</vt:lpstr>
      <vt:lpstr>Office Theme</vt:lpstr>
      <vt:lpstr>When study design and inference collide</vt:lpstr>
      <vt:lpstr>PowerPoint Presentation</vt:lpstr>
      <vt:lpstr>PowerPoint Presentation</vt:lpstr>
      <vt:lpstr>PowerPoint Presentation</vt:lpstr>
      <vt:lpstr>Consider this hypothetical research study</vt:lpstr>
      <vt:lpstr>Your task</vt:lpstr>
      <vt:lpstr>Summary of your task</vt:lpstr>
      <vt:lpstr>Let’s look at what you said</vt:lpstr>
      <vt:lpstr>PowerPoint Presentation</vt:lpstr>
      <vt:lpstr>What is a collider?</vt:lpstr>
      <vt:lpstr>Collider bias – an example</vt:lpstr>
      <vt:lpstr>Collider bias – an example</vt:lpstr>
      <vt:lpstr>An example of collider bias on selection:</vt:lpstr>
      <vt:lpstr>Collider bias – an example</vt:lpstr>
      <vt:lpstr>Our data</vt:lpstr>
      <vt:lpstr>Collider bias – an example</vt:lpstr>
      <vt:lpstr>Collider bias causes an association between the causes of the selection</vt:lpstr>
      <vt:lpstr>What if the “causes” of selection are predictor and outcome?</vt:lpstr>
      <vt:lpstr>Collider bias for smoking and covid</vt:lpstr>
      <vt:lpstr>In summary</vt:lpstr>
      <vt:lpstr>Another collider bias example: covid and age</vt:lpstr>
      <vt:lpstr>A final note….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Shryane</dc:creator>
  <cp:lastModifiedBy>Nick Shryane</cp:lastModifiedBy>
  <cp:revision>2</cp:revision>
  <dcterms:created xsi:type="dcterms:W3CDTF">2023-12-22T11:11:39Z</dcterms:created>
  <dcterms:modified xsi:type="dcterms:W3CDTF">2024-01-12T09:06:22Z</dcterms:modified>
</cp:coreProperties>
</file>