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338" r:id="rId3"/>
    <p:sldId id="360" r:id="rId4"/>
    <p:sldId id="359" r:id="rId5"/>
    <p:sldId id="361" r:id="rId6"/>
    <p:sldId id="289" r:id="rId7"/>
    <p:sldId id="292" r:id="rId8"/>
    <p:sldId id="291" r:id="rId9"/>
    <p:sldId id="358" r:id="rId10"/>
    <p:sldId id="343" r:id="rId11"/>
    <p:sldId id="297" r:id="rId12"/>
    <p:sldId id="263" r:id="rId13"/>
    <p:sldId id="261" r:id="rId14"/>
    <p:sldId id="262" r:id="rId15"/>
    <p:sldId id="354" r:id="rId16"/>
    <p:sldId id="265" r:id="rId17"/>
    <p:sldId id="266" r:id="rId18"/>
    <p:sldId id="267" r:id="rId19"/>
    <p:sldId id="268" r:id="rId20"/>
    <p:sldId id="283" r:id="rId21"/>
    <p:sldId id="269" r:id="rId22"/>
    <p:sldId id="305" r:id="rId23"/>
    <p:sldId id="272" r:id="rId24"/>
    <p:sldId id="299" r:id="rId25"/>
    <p:sldId id="274" r:id="rId26"/>
    <p:sldId id="270" r:id="rId27"/>
    <p:sldId id="301" r:id="rId28"/>
    <p:sldId id="302" r:id="rId29"/>
    <p:sldId id="303" r:id="rId30"/>
    <p:sldId id="327" r:id="rId31"/>
    <p:sldId id="345" r:id="rId32"/>
    <p:sldId id="353" r:id="rId33"/>
    <p:sldId id="287" r:id="rId34"/>
    <p:sldId id="346" r:id="rId35"/>
    <p:sldId id="259" r:id="rId36"/>
    <p:sldId id="347" r:id="rId37"/>
    <p:sldId id="348" r:id="rId38"/>
    <p:sldId id="349" r:id="rId39"/>
    <p:sldId id="350" r:id="rId40"/>
    <p:sldId id="306" r:id="rId41"/>
    <p:sldId id="307" r:id="rId42"/>
    <p:sldId id="260" r:id="rId43"/>
    <p:sldId id="351" r:id="rId44"/>
    <p:sldId id="352" r:id="rId45"/>
    <p:sldId id="355" r:id="rId46"/>
    <p:sldId id="356" r:id="rId47"/>
    <p:sldId id="357" r:id="rId48"/>
    <p:sldId id="275" r:id="rId49"/>
    <p:sldId id="276" r:id="rId5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3566A4-FB42-1C4D-910F-97B0337EBAFD}" v="9" dt="2023-11-03T12:02:46.7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55"/>
    <p:restoredTop sz="85581"/>
  </p:normalViewPr>
  <p:slideViewPr>
    <p:cSldViewPr snapToGrid="0" snapToObjects="1" showGuides="1">
      <p:cViewPr varScale="1">
        <p:scale>
          <a:sx n="98" d="100"/>
          <a:sy n="98" d="100"/>
        </p:scale>
        <p:origin x="1520"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22F4E-E429-4F4D-99C8-FF019E4545F9}" type="datetimeFigureOut">
              <a:rPr lang="nb-NO" smtClean="0"/>
              <a:t>03.11.2023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38CE4-3AA9-A64A-B385-37A5929179B9}" type="slidenum">
              <a:rPr lang="nb-NO" smtClean="0"/>
              <a:t>‹#›</a:t>
            </a:fld>
            <a:endParaRPr lang="nb-NO"/>
          </a:p>
        </p:txBody>
      </p:sp>
    </p:spTree>
    <p:extLst>
      <p:ext uri="{BB962C8B-B14F-4D97-AF65-F5344CB8AC3E}">
        <p14:creationId xmlns:p14="http://schemas.microsoft.com/office/powerpoint/2010/main" val="916934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338CE4-3AA9-A64A-B385-37A5929179B9}" type="slidenum">
              <a:rPr lang="nb-NO" smtClean="0"/>
              <a:t>1</a:t>
            </a:fld>
            <a:endParaRPr lang="nb-NO"/>
          </a:p>
        </p:txBody>
      </p:sp>
    </p:spTree>
    <p:extLst>
      <p:ext uri="{BB962C8B-B14F-4D97-AF65-F5344CB8AC3E}">
        <p14:creationId xmlns:p14="http://schemas.microsoft.com/office/powerpoint/2010/main" val="2746158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338CE4-3AA9-A64A-B385-37A5929179B9}" type="slidenum">
              <a:rPr lang="nb-NO" smtClean="0"/>
              <a:t>27</a:t>
            </a:fld>
            <a:endParaRPr lang="nb-NO"/>
          </a:p>
        </p:txBody>
      </p:sp>
    </p:spTree>
    <p:extLst>
      <p:ext uri="{BB962C8B-B14F-4D97-AF65-F5344CB8AC3E}">
        <p14:creationId xmlns:p14="http://schemas.microsoft.com/office/powerpoint/2010/main" val="391447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338CE4-3AA9-A64A-B385-37A5929179B9}" type="slidenum">
              <a:rPr lang="nb-NO" smtClean="0"/>
              <a:t>30</a:t>
            </a:fld>
            <a:endParaRPr lang="nb-NO"/>
          </a:p>
        </p:txBody>
      </p:sp>
    </p:spTree>
    <p:extLst>
      <p:ext uri="{BB962C8B-B14F-4D97-AF65-F5344CB8AC3E}">
        <p14:creationId xmlns:p14="http://schemas.microsoft.com/office/powerpoint/2010/main" val="2336347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5112" cy="3722687"/>
          </a:xfrm>
        </p:spPr>
      </p:sp>
      <p:sp>
        <p:nvSpPr>
          <p:cNvPr id="3" name="Notes Placeholder 2"/>
          <p:cNvSpPr>
            <a:spLocks noGrp="1"/>
          </p:cNvSpPr>
          <p:nvPr>
            <p:ph type="body" idx="1"/>
          </p:nvPr>
        </p:nvSpPr>
        <p:spPr/>
        <p:txBody>
          <a:bodyPr/>
          <a:lstStyle/>
          <a:p>
            <a:r>
              <a:rPr lang="en-GB"/>
              <a:t>Across all 25 phenotypes, we observed evidence of within-sibship shrinkage for 7 of the phenotypes which were height (around 10-15%), educational attainment (around 50%) as well as ever smoking, age at first birth, number of children, cognitive ability and depressive symptoms.</a:t>
            </a:r>
          </a:p>
          <a:p>
            <a:endParaRPr lang="en-GB"/>
          </a:p>
          <a:p>
            <a:r>
              <a:rPr lang="en-GB"/>
              <a:t>Most of the traits with evidence of within-sibship shrinkage were more social or behavioural phenotypes with limited evidence for shrinkage on most of the more molecular phenotypes such as lipids.</a:t>
            </a:r>
          </a:p>
          <a:p>
            <a:endParaRPr lang="en-GB"/>
          </a:p>
          <a:p>
            <a:r>
              <a:rPr lang="en-GB"/>
              <a:t>Notably the inferences of the shrinkage analyses are limited to just the top hits in the discovery GWAS for each phenotype.</a:t>
            </a:r>
          </a:p>
        </p:txBody>
      </p:sp>
      <p:sp>
        <p:nvSpPr>
          <p:cNvPr id="4" name="Slide Number Placeholder 3"/>
          <p:cNvSpPr>
            <a:spLocks noGrp="1"/>
          </p:cNvSpPr>
          <p:nvPr>
            <p:ph type="sldNum" sz="quarter" idx="5"/>
          </p:nvPr>
        </p:nvSpPr>
        <p:spPr/>
        <p:txBody>
          <a:bodyPr/>
          <a:lstStyle/>
          <a:p>
            <a:fld id="{91BF0018-C91C-C54F-8FA5-51685180A2D8}" type="slidenum">
              <a:rPr lang="en-US" smtClean="0"/>
              <a:pPr/>
              <a:t>31</a:t>
            </a:fld>
            <a:endParaRPr lang="en-US"/>
          </a:p>
        </p:txBody>
      </p:sp>
    </p:spTree>
    <p:extLst>
      <p:ext uri="{BB962C8B-B14F-4D97-AF65-F5344CB8AC3E}">
        <p14:creationId xmlns:p14="http://schemas.microsoft.com/office/powerpoint/2010/main" val="3523111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338CE4-3AA9-A64A-B385-37A5929179B9}" type="slidenum">
              <a:rPr lang="nb-NO" smtClean="0"/>
              <a:t>48</a:t>
            </a:fld>
            <a:endParaRPr lang="nb-NO"/>
          </a:p>
        </p:txBody>
      </p:sp>
    </p:spTree>
    <p:extLst>
      <p:ext uri="{BB962C8B-B14F-4D97-AF65-F5344CB8AC3E}">
        <p14:creationId xmlns:p14="http://schemas.microsoft.com/office/powerpoint/2010/main" val="3504926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338CE4-3AA9-A64A-B385-37A5929179B9}" type="slidenum">
              <a:rPr lang="nb-NO" smtClean="0"/>
              <a:t>49</a:t>
            </a:fld>
            <a:endParaRPr lang="nb-NO"/>
          </a:p>
        </p:txBody>
      </p:sp>
    </p:spTree>
    <p:extLst>
      <p:ext uri="{BB962C8B-B14F-4D97-AF65-F5344CB8AC3E}">
        <p14:creationId xmlns:p14="http://schemas.microsoft.com/office/powerpoint/2010/main" val="99976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If </a:t>
            </a:r>
            <a:r>
              <a:rPr lang="nb-NO" dirty="0" err="1"/>
              <a:t>the</a:t>
            </a:r>
            <a:r>
              <a:rPr lang="nb-NO" dirty="0"/>
              <a:t> allele </a:t>
            </a:r>
            <a:r>
              <a:rPr lang="nb-NO" dirty="0" err="1"/>
              <a:t>frequency</a:t>
            </a:r>
            <a:r>
              <a:rPr lang="nb-NO" dirty="0"/>
              <a:t> is </a:t>
            </a:r>
            <a:r>
              <a:rPr lang="nb-NO" dirty="0" err="1"/>
              <a:t>higher</a:t>
            </a:r>
            <a:r>
              <a:rPr lang="nb-NO" dirty="0"/>
              <a:t> in </a:t>
            </a:r>
            <a:r>
              <a:rPr lang="nb-NO" dirty="0" err="1"/>
              <a:t>one</a:t>
            </a:r>
            <a:r>
              <a:rPr lang="nb-NO" dirty="0"/>
              <a:t> </a:t>
            </a:r>
            <a:r>
              <a:rPr lang="nb-NO" dirty="0" err="1"/>
              <a:t>subpopulation</a:t>
            </a:r>
            <a:r>
              <a:rPr lang="nb-NO" dirty="0"/>
              <a:t> and </a:t>
            </a:r>
            <a:r>
              <a:rPr lang="nb-NO" dirty="0" err="1"/>
              <a:t>the</a:t>
            </a:r>
            <a:r>
              <a:rPr lang="nb-NO" dirty="0"/>
              <a:t> </a:t>
            </a:r>
            <a:r>
              <a:rPr lang="nb-NO" dirty="0" err="1"/>
              <a:t>disease</a:t>
            </a:r>
            <a:r>
              <a:rPr lang="nb-NO" dirty="0"/>
              <a:t> or </a:t>
            </a:r>
            <a:r>
              <a:rPr lang="nb-NO" dirty="0" err="1"/>
              <a:t>trait</a:t>
            </a:r>
            <a:r>
              <a:rPr lang="nb-NO" dirty="0"/>
              <a:t> </a:t>
            </a:r>
            <a:r>
              <a:rPr lang="nb-NO" dirty="0" err="1"/>
              <a:t>frequecny</a:t>
            </a:r>
            <a:r>
              <a:rPr lang="nb-NO" dirty="0"/>
              <a:t> </a:t>
            </a:r>
            <a:r>
              <a:rPr lang="nb-NO" dirty="0" err="1"/>
              <a:t>are</a:t>
            </a:r>
            <a:r>
              <a:rPr lang="nb-NO" dirty="0"/>
              <a:t> </a:t>
            </a:r>
            <a:r>
              <a:rPr lang="nb-NO" dirty="0" err="1"/>
              <a:t>higher</a:t>
            </a:r>
            <a:r>
              <a:rPr lang="nb-NO" dirty="0"/>
              <a:t> in </a:t>
            </a:r>
            <a:r>
              <a:rPr lang="nb-NO" dirty="0" err="1"/>
              <a:t>that</a:t>
            </a:r>
            <a:r>
              <a:rPr lang="nb-NO" dirty="0"/>
              <a:t> </a:t>
            </a:r>
            <a:r>
              <a:rPr lang="nb-NO" dirty="0" err="1"/>
              <a:t>subpopulation</a:t>
            </a:r>
            <a:r>
              <a:rPr lang="nb-NO" dirty="0"/>
              <a:t>. </a:t>
            </a:r>
            <a:r>
              <a:rPr lang="nb-NO" dirty="0" err="1"/>
              <a:t>You</a:t>
            </a:r>
            <a:r>
              <a:rPr lang="nb-NO" dirty="0"/>
              <a:t> </a:t>
            </a:r>
            <a:r>
              <a:rPr lang="nb-NO" dirty="0" err="1"/>
              <a:t>will</a:t>
            </a:r>
            <a:r>
              <a:rPr lang="nb-NO" dirty="0"/>
              <a:t> </a:t>
            </a:r>
            <a:r>
              <a:rPr lang="nb-NO" dirty="0" err="1"/>
              <a:t>see</a:t>
            </a:r>
            <a:r>
              <a:rPr lang="nb-NO" dirty="0"/>
              <a:t> an </a:t>
            </a:r>
            <a:r>
              <a:rPr lang="nb-NO" dirty="0" err="1"/>
              <a:t>association</a:t>
            </a:r>
            <a:r>
              <a:rPr lang="nb-NO" dirty="0"/>
              <a:t> </a:t>
            </a:r>
            <a:r>
              <a:rPr lang="nb-NO" dirty="0" err="1"/>
              <a:t>between</a:t>
            </a:r>
            <a:r>
              <a:rPr lang="nb-NO" dirty="0"/>
              <a:t> SNP and </a:t>
            </a:r>
            <a:r>
              <a:rPr lang="nb-NO" dirty="0" err="1"/>
              <a:t>disease</a:t>
            </a:r>
            <a:r>
              <a:rPr lang="nb-NO" dirty="0"/>
              <a:t> </a:t>
            </a:r>
            <a:r>
              <a:rPr lang="nb-NO" dirty="0" err="1"/>
              <a:t>although</a:t>
            </a:r>
            <a:r>
              <a:rPr lang="nb-NO" dirty="0"/>
              <a:t> </a:t>
            </a:r>
            <a:r>
              <a:rPr lang="nb-NO" dirty="0" err="1"/>
              <a:t>this</a:t>
            </a:r>
            <a:r>
              <a:rPr lang="nb-NO" dirty="0"/>
              <a:t> is not </a:t>
            </a:r>
            <a:r>
              <a:rPr lang="nb-NO" dirty="0" err="1"/>
              <a:t>causal</a:t>
            </a:r>
            <a:r>
              <a:rPr lang="nb-NO" dirty="0"/>
              <a:t>. </a:t>
            </a:r>
          </a:p>
        </p:txBody>
      </p:sp>
      <p:sp>
        <p:nvSpPr>
          <p:cNvPr id="4" name="Slide Number Placeholder 3"/>
          <p:cNvSpPr>
            <a:spLocks noGrp="1"/>
          </p:cNvSpPr>
          <p:nvPr>
            <p:ph type="sldNum" sz="quarter" idx="5"/>
          </p:nvPr>
        </p:nvSpPr>
        <p:spPr/>
        <p:txBody>
          <a:bodyPr/>
          <a:lstStyle/>
          <a:p>
            <a:fld id="{B3338CE4-3AA9-A64A-B385-37A5929179B9}" type="slidenum">
              <a:rPr lang="nb-NO" smtClean="0"/>
              <a:t>12</a:t>
            </a:fld>
            <a:endParaRPr lang="nb-NO"/>
          </a:p>
        </p:txBody>
      </p:sp>
    </p:spTree>
    <p:extLst>
      <p:ext uri="{BB962C8B-B14F-4D97-AF65-F5344CB8AC3E}">
        <p14:creationId xmlns:p14="http://schemas.microsoft.com/office/powerpoint/2010/main" val="3379703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Dynastic effects can occur when the expression of parental genotype in the parents directly affects the offspring. For example, this could occur if more educated parents have higher incomes and are able to buy tutoring for their offspring.</a:t>
            </a:r>
            <a:r>
              <a:rPr lang="nb-NO" dirty="0">
                <a:effectLst/>
              </a:rPr>
              <a:t> </a:t>
            </a:r>
          </a:p>
          <a:p>
            <a:endParaRPr lang="nb-NO" dirty="0">
              <a:effectLst/>
            </a:endParaRPr>
          </a:p>
          <a:p>
            <a:r>
              <a:rPr lang="nb-NO" dirty="0">
                <a:effectLst/>
              </a:rPr>
              <a:t>1) </a:t>
            </a:r>
            <a:r>
              <a:rPr lang="nb-NO" dirty="0" err="1">
                <a:effectLst/>
              </a:rPr>
              <a:t>Height</a:t>
            </a:r>
            <a:r>
              <a:rPr lang="nb-NO" dirty="0">
                <a:effectLst/>
              </a:rPr>
              <a:t> &gt; </a:t>
            </a:r>
            <a:r>
              <a:rPr lang="nb-NO" dirty="0" err="1">
                <a:effectLst/>
              </a:rPr>
              <a:t>income</a:t>
            </a:r>
            <a:r>
              <a:rPr lang="nb-NO" dirty="0">
                <a:effectLst/>
              </a:rPr>
              <a:t> </a:t>
            </a:r>
            <a:r>
              <a:rPr lang="nb-NO" dirty="0" err="1">
                <a:effectLst/>
              </a:rPr>
              <a:t>of</a:t>
            </a:r>
            <a:r>
              <a:rPr lang="nb-NO" dirty="0">
                <a:effectLst/>
              </a:rPr>
              <a:t> </a:t>
            </a:r>
            <a:r>
              <a:rPr lang="nb-NO" dirty="0" err="1">
                <a:effectLst/>
              </a:rPr>
              <a:t>the</a:t>
            </a:r>
            <a:r>
              <a:rPr lang="nb-NO" dirty="0">
                <a:effectLst/>
              </a:rPr>
              <a:t> </a:t>
            </a:r>
            <a:r>
              <a:rPr lang="nb-NO" dirty="0" err="1">
                <a:effectLst/>
              </a:rPr>
              <a:t>parents</a:t>
            </a:r>
            <a:r>
              <a:rPr lang="nb-NO" dirty="0">
                <a:effectLst/>
              </a:rPr>
              <a:t> &gt; </a:t>
            </a:r>
            <a:r>
              <a:rPr lang="nb-NO" dirty="0" err="1">
                <a:effectLst/>
              </a:rPr>
              <a:t>tutoring</a:t>
            </a:r>
            <a:r>
              <a:rPr lang="nb-NO" dirty="0">
                <a:effectLst/>
              </a:rPr>
              <a:t> &gt; </a:t>
            </a:r>
            <a:r>
              <a:rPr lang="nb-NO" dirty="0" err="1">
                <a:effectLst/>
              </a:rPr>
              <a:t>education</a:t>
            </a:r>
            <a:r>
              <a:rPr lang="nb-NO" dirty="0">
                <a:effectLst/>
              </a:rPr>
              <a:t> in </a:t>
            </a:r>
            <a:r>
              <a:rPr lang="nb-NO" dirty="0" err="1">
                <a:effectLst/>
              </a:rPr>
              <a:t>the</a:t>
            </a:r>
            <a:r>
              <a:rPr lang="nb-NO" dirty="0">
                <a:effectLst/>
              </a:rPr>
              <a:t> </a:t>
            </a:r>
            <a:r>
              <a:rPr lang="nb-NO" dirty="0" err="1">
                <a:effectLst/>
              </a:rPr>
              <a:t>child</a:t>
            </a:r>
            <a:endParaRPr lang="nb-NO" dirty="0"/>
          </a:p>
        </p:txBody>
      </p:sp>
      <p:sp>
        <p:nvSpPr>
          <p:cNvPr id="4" name="Slide Number Placeholder 3"/>
          <p:cNvSpPr>
            <a:spLocks noGrp="1"/>
          </p:cNvSpPr>
          <p:nvPr>
            <p:ph type="sldNum" sz="quarter" idx="5"/>
          </p:nvPr>
        </p:nvSpPr>
        <p:spPr/>
        <p:txBody>
          <a:bodyPr/>
          <a:lstStyle/>
          <a:p>
            <a:fld id="{B3338CE4-3AA9-A64A-B385-37A5929179B9}" type="slidenum">
              <a:rPr lang="nb-NO" smtClean="0"/>
              <a:t>13</a:t>
            </a:fld>
            <a:endParaRPr lang="nb-NO"/>
          </a:p>
        </p:txBody>
      </p:sp>
    </p:spTree>
    <p:extLst>
      <p:ext uri="{BB962C8B-B14F-4D97-AF65-F5344CB8AC3E}">
        <p14:creationId xmlns:p14="http://schemas.microsoft.com/office/powerpoint/2010/main" val="3746638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kern="1200" dirty="0">
                <a:solidFill>
                  <a:schemeClr val="tx1"/>
                </a:solidFill>
                <a:effectLst/>
                <a:latin typeface="+mn-lt"/>
                <a:ea typeface="+mn-ea"/>
                <a:cs typeface="+mn-cs"/>
              </a:rPr>
              <a:t>The </a:t>
            </a:r>
            <a:r>
              <a:rPr lang="nb-NO" sz="1200" b="0" i="0" kern="1200" dirty="0" err="1">
                <a:solidFill>
                  <a:schemeClr val="tx1"/>
                </a:solidFill>
                <a:effectLst/>
                <a:latin typeface="+mn-lt"/>
                <a:ea typeface="+mn-ea"/>
                <a:cs typeface="+mn-cs"/>
              </a:rPr>
              <a:t>bottom‐left</a:t>
            </a:r>
            <a:r>
              <a:rPr lang="nb-NO" sz="1200" b="0" i="0" kern="1200" dirty="0">
                <a:solidFill>
                  <a:schemeClr val="tx1"/>
                </a:solidFill>
                <a:effectLst/>
                <a:latin typeface="+mn-lt"/>
                <a:ea typeface="+mn-ea"/>
                <a:cs typeface="+mn-cs"/>
              </a:rPr>
              <a:t> panel </a:t>
            </a:r>
            <a:r>
              <a:rPr lang="nb-NO" sz="1200" b="0" i="0" kern="1200" dirty="0" err="1">
                <a:solidFill>
                  <a:schemeClr val="tx1"/>
                </a:solidFill>
                <a:effectLst/>
                <a:latin typeface="+mn-lt"/>
                <a:ea typeface="+mn-ea"/>
                <a:cs typeface="+mn-cs"/>
              </a:rPr>
              <a:t>illustrates</a:t>
            </a:r>
            <a:r>
              <a:rPr lang="nb-NO" sz="1200" b="0" i="0" kern="1200" dirty="0">
                <a:solidFill>
                  <a:schemeClr val="tx1"/>
                </a:solidFill>
                <a:effectLst/>
                <a:latin typeface="+mn-lt"/>
                <a:ea typeface="+mn-ea"/>
                <a:cs typeface="+mn-cs"/>
              </a:rPr>
              <a:t> cross‐</a:t>
            </a:r>
            <a:r>
              <a:rPr lang="nb-NO" sz="1200" b="0" i="0" kern="1200" dirty="0" err="1">
                <a:solidFill>
                  <a:schemeClr val="tx1"/>
                </a:solidFill>
                <a:effectLst/>
                <a:latin typeface="+mn-lt"/>
                <a:ea typeface="+mn-ea"/>
                <a:cs typeface="+mn-cs"/>
              </a:rPr>
              <a:t>trait</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assortative</a:t>
            </a:r>
            <a:r>
              <a:rPr lang="nb-NO" sz="1200" b="0" i="0" kern="1200" dirty="0">
                <a:solidFill>
                  <a:schemeClr val="tx1"/>
                </a:solidFill>
                <a:effectLst/>
                <a:latin typeface="+mn-lt"/>
                <a:ea typeface="+mn-ea"/>
                <a:cs typeface="+mn-cs"/>
              </a:rPr>
              <a:t> mating </a:t>
            </a:r>
            <a:r>
              <a:rPr lang="nb-NO" sz="1200" b="0" i="0" kern="1200" dirty="0" err="1">
                <a:solidFill>
                  <a:schemeClr val="tx1"/>
                </a:solidFill>
                <a:effectLst/>
                <a:latin typeface="+mn-lt"/>
                <a:ea typeface="+mn-ea"/>
                <a:cs typeface="+mn-cs"/>
              </a:rPr>
              <a:t>on</a:t>
            </a:r>
            <a:r>
              <a:rPr lang="nb-NO" sz="1200" b="0" i="0" kern="1200" dirty="0">
                <a:solidFill>
                  <a:schemeClr val="tx1"/>
                </a:solidFill>
                <a:effectLst/>
                <a:latin typeface="+mn-lt"/>
                <a:ea typeface="+mn-ea"/>
                <a:cs typeface="+mn-cs"/>
              </a:rPr>
              <a:t> </a:t>
            </a:r>
            <a:r>
              <a:rPr lang="nb-NO" sz="1200" b="0" i="1" kern="1200" dirty="0" err="1">
                <a:solidFill>
                  <a:schemeClr val="tx1"/>
                </a:solidFill>
                <a:effectLst/>
                <a:latin typeface="+mn-lt"/>
                <a:ea typeface="+mn-ea"/>
                <a:cs typeface="+mn-cs"/>
              </a:rPr>
              <a:t>X</a:t>
            </a:r>
            <a:r>
              <a:rPr lang="nb-NO" sz="1200" b="0" i="0" kern="1200" dirty="0">
                <a:solidFill>
                  <a:schemeClr val="tx1"/>
                </a:solidFill>
                <a:effectLst/>
                <a:latin typeface="+mn-lt"/>
                <a:ea typeface="+mn-ea"/>
                <a:cs typeface="+mn-cs"/>
              </a:rPr>
              <a:t> and </a:t>
            </a:r>
            <a:r>
              <a:rPr lang="nb-NO" sz="1200" b="0" i="1" kern="1200" dirty="0">
                <a:solidFill>
                  <a:schemeClr val="tx1"/>
                </a:solidFill>
                <a:effectLst/>
                <a:latin typeface="+mn-lt"/>
                <a:ea typeface="+mn-ea"/>
                <a:cs typeface="+mn-cs"/>
              </a:rPr>
              <a:t>Y</a:t>
            </a:r>
            <a:r>
              <a:rPr lang="nb-NO" sz="1200" b="0" i="0" kern="1200" dirty="0">
                <a:solidFill>
                  <a:schemeClr val="tx1"/>
                </a:solidFill>
                <a:effectLst/>
                <a:latin typeface="+mn-lt"/>
                <a:ea typeface="+mn-ea"/>
                <a:cs typeface="+mn-cs"/>
              </a:rPr>
              <a:t> by </a:t>
            </a:r>
            <a:r>
              <a:rPr lang="nb-NO" sz="1200" b="0" i="0" kern="1200" dirty="0" err="1">
                <a:solidFill>
                  <a:schemeClr val="tx1"/>
                </a:solidFill>
                <a:effectLst/>
                <a:latin typeface="+mn-lt"/>
                <a:ea typeface="+mn-ea"/>
                <a:cs typeface="+mn-cs"/>
              </a:rPr>
              <a:t>two</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thick</a:t>
            </a:r>
            <a:r>
              <a:rPr lang="nb-NO" sz="1200" b="0" i="0" kern="1200" dirty="0">
                <a:solidFill>
                  <a:schemeClr val="tx1"/>
                </a:solidFill>
                <a:effectLst/>
                <a:latin typeface="+mn-lt"/>
                <a:ea typeface="+mn-ea"/>
                <a:cs typeface="+mn-cs"/>
              </a:rPr>
              <a:t> lines: from </a:t>
            </a:r>
            <a:r>
              <a:rPr lang="nb-NO" sz="1200" b="0" i="0" kern="1200" dirty="0" err="1">
                <a:solidFill>
                  <a:schemeClr val="tx1"/>
                </a:solidFill>
                <a:effectLst/>
                <a:latin typeface="+mn-lt"/>
                <a:ea typeface="+mn-ea"/>
                <a:cs typeface="+mn-cs"/>
              </a:rPr>
              <a:t>mother's</a:t>
            </a:r>
            <a:r>
              <a:rPr lang="nb-NO" sz="1200" b="0" i="0" kern="1200" dirty="0">
                <a:solidFill>
                  <a:schemeClr val="tx1"/>
                </a:solidFill>
                <a:effectLst/>
                <a:latin typeface="+mn-lt"/>
                <a:ea typeface="+mn-ea"/>
                <a:cs typeface="+mn-cs"/>
              </a:rPr>
              <a:t> </a:t>
            </a:r>
            <a:r>
              <a:rPr lang="nb-NO" sz="1200" b="0" i="1" kern="1200" dirty="0" err="1">
                <a:solidFill>
                  <a:schemeClr val="tx1"/>
                </a:solidFill>
                <a:effectLst/>
                <a:latin typeface="+mn-lt"/>
                <a:ea typeface="+mn-ea"/>
                <a:cs typeface="+mn-cs"/>
              </a:rPr>
              <a:t>X</a:t>
            </a:r>
            <a:r>
              <a:rPr lang="nb-NO" sz="1200" b="0" i="0" kern="1200" dirty="0">
                <a:solidFill>
                  <a:schemeClr val="tx1"/>
                </a:solidFill>
                <a:effectLst/>
                <a:latin typeface="+mn-lt"/>
                <a:ea typeface="+mn-ea"/>
                <a:cs typeface="+mn-cs"/>
              </a:rPr>
              <a:t> to </a:t>
            </a:r>
            <a:r>
              <a:rPr lang="nb-NO" sz="1200" b="0" i="0" kern="1200" dirty="0" err="1">
                <a:solidFill>
                  <a:schemeClr val="tx1"/>
                </a:solidFill>
                <a:effectLst/>
                <a:latin typeface="+mn-lt"/>
                <a:ea typeface="+mn-ea"/>
                <a:cs typeface="+mn-cs"/>
              </a:rPr>
              <a:t>father's</a:t>
            </a:r>
            <a:r>
              <a:rPr lang="nb-NO" sz="1200" b="0" i="0" kern="1200" dirty="0">
                <a:solidFill>
                  <a:schemeClr val="tx1"/>
                </a:solidFill>
                <a:effectLst/>
                <a:latin typeface="+mn-lt"/>
                <a:ea typeface="+mn-ea"/>
                <a:cs typeface="+mn-cs"/>
              </a:rPr>
              <a:t> </a:t>
            </a:r>
            <a:r>
              <a:rPr lang="nb-NO" sz="1200" b="0" i="1" kern="1200" dirty="0">
                <a:solidFill>
                  <a:schemeClr val="tx1"/>
                </a:solidFill>
                <a:effectLst/>
                <a:latin typeface="+mn-lt"/>
                <a:ea typeface="+mn-ea"/>
                <a:cs typeface="+mn-cs"/>
              </a:rPr>
              <a:t>Y</a:t>
            </a:r>
            <a:r>
              <a:rPr lang="nb-NO" sz="1200" b="0" i="0" kern="1200" dirty="0">
                <a:solidFill>
                  <a:schemeClr val="tx1"/>
                </a:solidFill>
                <a:effectLst/>
                <a:latin typeface="+mn-lt"/>
                <a:ea typeface="+mn-ea"/>
                <a:cs typeface="+mn-cs"/>
              </a:rPr>
              <a:t>, and from </a:t>
            </a:r>
            <a:r>
              <a:rPr lang="nb-NO" sz="1200" b="0" i="0" kern="1200" dirty="0" err="1">
                <a:solidFill>
                  <a:schemeClr val="tx1"/>
                </a:solidFill>
                <a:effectLst/>
                <a:latin typeface="+mn-lt"/>
                <a:ea typeface="+mn-ea"/>
                <a:cs typeface="+mn-cs"/>
              </a:rPr>
              <a:t>mother's</a:t>
            </a:r>
            <a:r>
              <a:rPr lang="nb-NO" sz="1200" b="0" i="0" kern="1200" dirty="0">
                <a:solidFill>
                  <a:schemeClr val="tx1"/>
                </a:solidFill>
                <a:effectLst/>
                <a:latin typeface="+mn-lt"/>
                <a:ea typeface="+mn-ea"/>
                <a:cs typeface="+mn-cs"/>
              </a:rPr>
              <a:t> </a:t>
            </a:r>
            <a:r>
              <a:rPr lang="nb-NO" sz="1200" b="0" i="1" kern="1200" dirty="0">
                <a:solidFill>
                  <a:schemeClr val="tx1"/>
                </a:solidFill>
                <a:effectLst/>
                <a:latin typeface="+mn-lt"/>
                <a:ea typeface="+mn-ea"/>
                <a:cs typeface="+mn-cs"/>
              </a:rPr>
              <a:t>Y</a:t>
            </a:r>
            <a:r>
              <a:rPr lang="nb-NO" sz="1200" b="0" i="0" kern="1200" dirty="0">
                <a:solidFill>
                  <a:schemeClr val="tx1"/>
                </a:solidFill>
                <a:effectLst/>
                <a:latin typeface="+mn-lt"/>
                <a:ea typeface="+mn-ea"/>
                <a:cs typeface="+mn-cs"/>
              </a:rPr>
              <a:t> to </a:t>
            </a:r>
            <a:r>
              <a:rPr lang="nb-NO" sz="1200" b="0" i="0" kern="1200" dirty="0" err="1">
                <a:solidFill>
                  <a:schemeClr val="tx1"/>
                </a:solidFill>
                <a:effectLst/>
                <a:latin typeface="+mn-lt"/>
                <a:ea typeface="+mn-ea"/>
                <a:cs typeface="+mn-cs"/>
              </a:rPr>
              <a:t>father's</a:t>
            </a:r>
            <a:r>
              <a:rPr lang="nb-NO" sz="1200" b="0" i="0" kern="1200" dirty="0">
                <a:solidFill>
                  <a:schemeClr val="tx1"/>
                </a:solidFill>
                <a:effectLst/>
                <a:latin typeface="+mn-lt"/>
                <a:ea typeface="+mn-ea"/>
                <a:cs typeface="+mn-cs"/>
              </a:rPr>
              <a:t> </a:t>
            </a:r>
            <a:r>
              <a:rPr lang="nb-NO" sz="1200" b="0" i="1" kern="1200" dirty="0" err="1">
                <a:solidFill>
                  <a:schemeClr val="tx1"/>
                </a:solidFill>
                <a:effectLst/>
                <a:latin typeface="+mn-lt"/>
                <a:ea typeface="+mn-ea"/>
                <a:cs typeface="+mn-cs"/>
              </a:rPr>
              <a:t>X</a:t>
            </a:r>
            <a:r>
              <a:rPr lang="nb-NO" sz="1200" b="0" i="0" kern="1200" dirty="0">
                <a:solidFill>
                  <a:schemeClr val="tx1"/>
                </a:solidFill>
                <a:effectLst/>
                <a:latin typeface="+mn-lt"/>
                <a:ea typeface="+mn-ea"/>
                <a:cs typeface="+mn-cs"/>
              </a:rPr>
              <a:t>. In </a:t>
            </a:r>
            <a:r>
              <a:rPr lang="nb-NO" sz="1200" b="0" i="0" kern="1200" dirty="0" err="1">
                <a:solidFill>
                  <a:schemeClr val="tx1"/>
                </a:solidFill>
                <a:effectLst/>
                <a:latin typeface="+mn-lt"/>
                <a:ea typeface="+mn-ea"/>
                <a:cs typeface="+mn-cs"/>
              </a:rPr>
              <a:t>this</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situation</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if</a:t>
            </a:r>
            <a:r>
              <a:rPr lang="nb-NO" sz="1200" b="0" i="0" kern="1200" dirty="0">
                <a:solidFill>
                  <a:schemeClr val="tx1"/>
                </a:solidFill>
                <a:effectLst/>
                <a:latin typeface="+mn-lt"/>
                <a:ea typeface="+mn-ea"/>
                <a:cs typeface="+mn-cs"/>
              </a:rPr>
              <a:t> </a:t>
            </a:r>
            <a:r>
              <a:rPr lang="nb-NO" sz="1200" b="0" i="1" kern="1200" dirty="0" err="1">
                <a:solidFill>
                  <a:schemeClr val="tx1"/>
                </a:solidFill>
                <a:effectLst/>
                <a:latin typeface="+mn-lt"/>
                <a:ea typeface="+mn-ea"/>
                <a:cs typeface="+mn-cs"/>
              </a:rPr>
              <a:t>X</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does</a:t>
            </a:r>
            <a:r>
              <a:rPr lang="nb-NO" sz="1200" b="0" i="0" kern="1200" dirty="0">
                <a:solidFill>
                  <a:schemeClr val="tx1"/>
                </a:solidFill>
                <a:effectLst/>
                <a:latin typeface="+mn-lt"/>
                <a:ea typeface="+mn-ea"/>
                <a:cs typeface="+mn-cs"/>
              </a:rPr>
              <a:t> not </a:t>
            </a:r>
            <a:r>
              <a:rPr lang="nb-NO" sz="1200" b="0" i="0" kern="1200" dirty="0" err="1">
                <a:solidFill>
                  <a:schemeClr val="tx1"/>
                </a:solidFill>
                <a:effectLst/>
                <a:latin typeface="+mn-lt"/>
                <a:ea typeface="+mn-ea"/>
                <a:cs typeface="+mn-cs"/>
              </a:rPr>
              <a:t>cause</a:t>
            </a:r>
            <a:r>
              <a:rPr lang="nb-NO" sz="1200" b="0" i="0" kern="1200" dirty="0">
                <a:solidFill>
                  <a:schemeClr val="tx1"/>
                </a:solidFill>
                <a:effectLst/>
                <a:latin typeface="+mn-lt"/>
                <a:ea typeface="+mn-ea"/>
                <a:cs typeface="+mn-cs"/>
              </a:rPr>
              <a:t> </a:t>
            </a:r>
            <a:r>
              <a:rPr lang="nb-NO" sz="1200" b="0" i="1" kern="1200" dirty="0">
                <a:solidFill>
                  <a:schemeClr val="tx1"/>
                </a:solidFill>
                <a:effectLst/>
                <a:latin typeface="+mn-lt"/>
                <a:ea typeface="+mn-ea"/>
                <a:cs typeface="+mn-cs"/>
              </a:rPr>
              <a:t>Y</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the</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mother's</a:t>
            </a:r>
            <a:r>
              <a:rPr lang="nb-NO" sz="1200" b="0" i="0" kern="1200" dirty="0">
                <a:solidFill>
                  <a:schemeClr val="tx1"/>
                </a:solidFill>
                <a:effectLst/>
                <a:latin typeface="+mn-lt"/>
                <a:ea typeface="+mn-ea"/>
                <a:cs typeface="+mn-cs"/>
              </a:rPr>
              <a:t> </a:t>
            </a:r>
            <a:r>
              <a:rPr lang="nb-NO" sz="1200" b="0" i="0" u="none" strike="noStrike" kern="1200" dirty="0" err="1">
                <a:solidFill>
                  <a:schemeClr val="tx1"/>
                </a:solidFill>
                <a:effectLst/>
                <a:latin typeface="+mn-lt"/>
                <a:ea typeface="+mn-ea"/>
                <a:cs typeface="+mn-cs"/>
              </a:rPr>
              <a:t>GX</a:t>
            </a:r>
            <a:r>
              <a:rPr lang="nb-NO" sz="1200" b="0" i="0" kern="1200" dirty="0" err="1">
                <a:solidFill>
                  <a:schemeClr val="tx1"/>
                </a:solidFill>
                <a:effectLst/>
                <a:latin typeface="+mn-lt"/>
                <a:ea typeface="+mn-ea"/>
                <a:cs typeface="+mn-cs"/>
              </a:rPr>
              <a:t>and</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father's</a:t>
            </a:r>
            <a:r>
              <a:rPr lang="nb-NO" sz="1200" b="0" i="0"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GY</a:t>
            </a:r>
            <a:r>
              <a:rPr lang="nb-NO" sz="1200" b="0" i="0" kern="1200" dirty="0">
                <a:solidFill>
                  <a:schemeClr val="tx1"/>
                </a:solidFill>
                <a:effectLst/>
                <a:latin typeface="+mn-lt"/>
                <a:ea typeface="+mn-ea"/>
                <a:cs typeface="+mn-cs"/>
              </a:rPr>
              <a:t>, and </a:t>
            </a:r>
            <a:r>
              <a:rPr lang="nb-NO" sz="1200" b="0" i="0" kern="1200" dirty="0" err="1">
                <a:solidFill>
                  <a:schemeClr val="tx1"/>
                </a:solidFill>
                <a:effectLst/>
                <a:latin typeface="+mn-lt"/>
                <a:ea typeface="+mn-ea"/>
                <a:cs typeface="+mn-cs"/>
              </a:rPr>
              <a:t>mother's</a:t>
            </a:r>
            <a:r>
              <a:rPr lang="nb-NO" sz="1200" b="0" i="0"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GY</a:t>
            </a:r>
            <a:r>
              <a:rPr lang="nb-NO" sz="1200" b="0" i="0" kern="1200" dirty="0">
                <a:solidFill>
                  <a:schemeClr val="tx1"/>
                </a:solidFill>
                <a:effectLst/>
                <a:latin typeface="+mn-lt"/>
                <a:ea typeface="+mn-ea"/>
                <a:cs typeface="+mn-cs"/>
              </a:rPr>
              <a:t> and </a:t>
            </a:r>
            <a:r>
              <a:rPr lang="nb-NO" sz="1200" b="0" i="0" kern="1200" dirty="0" err="1">
                <a:solidFill>
                  <a:schemeClr val="tx1"/>
                </a:solidFill>
                <a:effectLst/>
                <a:latin typeface="+mn-lt"/>
                <a:ea typeface="+mn-ea"/>
                <a:cs typeface="+mn-cs"/>
              </a:rPr>
              <a:t>father's</a:t>
            </a:r>
            <a:r>
              <a:rPr lang="nb-NO" sz="1200" b="0" i="0" kern="1200" dirty="0">
                <a:solidFill>
                  <a:schemeClr val="tx1"/>
                </a:solidFill>
                <a:effectLst/>
                <a:latin typeface="+mn-lt"/>
                <a:ea typeface="+mn-ea"/>
                <a:cs typeface="+mn-cs"/>
              </a:rPr>
              <a:t> </a:t>
            </a:r>
            <a:r>
              <a:rPr lang="nb-NO" sz="1200" b="0" i="0" u="none" strike="noStrike" kern="1200" dirty="0">
                <a:solidFill>
                  <a:schemeClr val="tx1"/>
                </a:solidFill>
                <a:effectLst/>
                <a:latin typeface="+mn-lt"/>
                <a:ea typeface="+mn-ea"/>
                <a:cs typeface="+mn-cs"/>
              </a:rPr>
              <a:t>GX</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will</a:t>
            </a:r>
            <a:r>
              <a:rPr lang="nb-NO" sz="1200" b="0" i="0" kern="1200" dirty="0">
                <a:solidFill>
                  <a:schemeClr val="tx1"/>
                </a:solidFill>
                <a:effectLst/>
                <a:latin typeface="+mn-lt"/>
                <a:ea typeface="+mn-ea"/>
                <a:cs typeface="+mn-cs"/>
              </a:rPr>
              <a:t> be </a:t>
            </a:r>
            <a:r>
              <a:rPr lang="nb-NO" sz="1200" b="0" i="0" kern="1200" dirty="0" err="1">
                <a:solidFill>
                  <a:schemeClr val="tx1"/>
                </a:solidFill>
                <a:effectLst/>
                <a:latin typeface="+mn-lt"/>
                <a:ea typeface="+mn-ea"/>
                <a:cs typeface="+mn-cs"/>
              </a:rPr>
              <a:t>associated</a:t>
            </a:r>
            <a:r>
              <a:rPr lang="nb-NO" sz="1200" b="0" i="0" kern="1200" dirty="0">
                <a:solidFill>
                  <a:schemeClr val="tx1"/>
                </a:solidFill>
                <a:effectLst/>
                <a:latin typeface="+mn-lt"/>
                <a:ea typeface="+mn-ea"/>
                <a:cs typeface="+mn-cs"/>
              </a:rPr>
              <a:t>. If </a:t>
            </a:r>
            <a:r>
              <a:rPr lang="nb-NO" sz="1200" b="0" i="1" kern="1200" dirty="0" err="1">
                <a:solidFill>
                  <a:schemeClr val="tx1"/>
                </a:solidFill>
                <a:effectLst/>
                <a:latin typeface="+mn-lt"/>
                <a:ea typeface="+mn-ea"/>
                <a:cs typeface="+mn-cs"/>
              </a:rPr>
              <a:t>X</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does</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cause</a:t>
            </a:r>
            <a:r>
              <a:rPr lang="nb-NO" sz="1200" b="0" i="0" kern="1200" dirty="0">
                <a:solidFill>
                  <a:schemeClr val="tx1"/>
                </a:solidFill>
                <a:effectLst/>
                <a:latin typeface="+mn-lt"/>
                <a:ea typeface="+mn-ea"/>
                <a:cs typeface="+mn-cs"/>
              </a:rPr>
              <a:t> </a:t>
            </a:r>
            <a:r>
              <a:rPr lang="nb-NO" sz="1200" b="0" i="1" kern="1200" dirty="0">
                <a:solidFill>
                  <a:schemeClr val="tx1"/>
                </a:solidFill>
                <a:effectLst/>
                <a:latin typeface="+mn-lt"/>
                <a:ea typeface="+mn-ea"/>
                <a:cs typeface="+mn-cs"/>
              </a:rPr>
              <a:t>Y</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then</a:t>
            </a:r>
            <a:r>
              <a:rPr lang="nb-NO" sz="1200" b="0" i="0" kern="1200" dirty="0">
                <a:solidFill>
                  <a:schemeClr val="tx1"/>
                </a:solidFill>
                <a:effectLst/>
                <a:latin typeface="+mn-lt"/>
                <a:ea typeface="+mn-ea"/>
                <a:cs typeface="+mn-cs"/>
              </a:rPr>
              <a:t> all parental </a:t>
            </a:r>
            <a:r>
              <a:rPr lang="nb-NO" sz="1200" b="0" i="0" kern="1200" dirty="0" err="1">
                <a:solidFill>
                  <a:schemeClr val="tx1"/>
                </a:solidFill>
                <a:effectLst/>
                <a:latin typeface="+mn-lt"/>
                <a:ea typeface="+mn-ea"/>
                <a:cs typeface="+mn-cs"/>
              </a:rPr>
              <a:t>genetic</a:t>
            </a:r>
            <a:r>
              <a:rPr lang="nb-NO" sz="1200" b="0" i="0" kern="1200" dirty="0">
                <a:solidFill>
                  <a:schemeClr val="tx1"/>
                </a:solidFill>
                <a:effectLst/>
                <a:latin typeface="+mn-lt"/>
                <a:ea typeface="+mn-ea"/>
                <a:cs typeface="+mn-cs"/>
              </a:rPr>
              <a:t> variables </a:t>
            </a:r>
            <a:r>
              <a:rPr lang="nb-NO" sz="1200" b="0" i="0" kern="1200" dirty="0" err="1">
                <a:solidFill>
                  <a:schemeClr val="tx1"/>
                </a:solidFill>
                <a:effectLst/>
                <a:latin typeface="+mn-lt"/>
                <a:ea typeface="+mn-ea"/>
                <a:cs typeface="+mn-cs"/>
              </a:rPr>
              <a:t>will</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associate</a:t>
            </a:r>
            <a:r>
              <a:rPr lang="nb-NO" sz="1200" b="0" i="0" kern="1200" dirty="0">
                <a:solidFill>
                  <a:schemeClr val="tx1"/>
                </a:solidFill>
                <a:effectLst/>
                <a:latin typeface="+mn-lt"/>
                <a:ea typeface="+mn-ea"/>
                <a:cs typeface="+mn-cs"/>
              </a:rPr>
              <a:t>.</a:t>
            </a:r>
            <a:endParaRPr lang="nb-NO" dirty="0"/>
          </a:p>
        </p:txBody>
      </p:sp>
      <p:sp>
        <p:nvSpPr>
          <p:cNvPr id="4" name="Slide Number Placeholder 3"/>
          <p:cNvSpPr>
            <a:spLocks noGrp="1"/>
          </p:cNvSpPr>
          <p:nvPr>
            <p:ph type="sldNum" sz="quarter" idx="5"/>
          </p:nvPr>
        </p:nvSpPr>
        <p:spPr/>
        <p:txBody>
          <a:bodyPr/>
          <a:lstStyle/>
          <a:p>
            <a:fld id="{B3338CE4-3AA9-A64A-B385-37A5929179B9}" type="slidenum">
              <a:rPr lang="nb-NO" smtClean="0"/>
              <a:t>14</a:t>
            </a:fld>
            <a:endParaRPr lang="nb-NO"/>
          </a:p>
        </p:txBody>
      </p:sp>
    </p:spTree>
    <p:extLst>
      <p:ext uri="{BB962C8B-B14F-4D97-AF65-F5344CB8AC3E}">
        <p14:creationId xmlns:p14="http://schemas.microsoft.com/office/powerpoint/2010/main" val="1360013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sSub>
                      <m:sSubPr>
                        <m:ctrlPr>
                          <a:rPr lang="nb-NO" i="1" smtClean="0">
                            <a:latin typeface="Cambria Math" panose="02040503050406030204" pitchFamily="18" charset="0"/>
                          </a:rPr>
                        </m:ctrlPr>
                      </m:sSubPr>
                      <m:e>
                        <m:r>
                          <a:rPr lang="en-GB" i="1">
                            <a:latin typeface="Cambria Math" panose="02040503050406030204" pitchFamily="18" charset="0"/>
                          </a:rPr>
                          <m:t>𝑦</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r>
                          <a:rPr lang="en-GB" i="1">
                            <a:latin typeface="Cambria Math" panose="02040503050406030204" pitchFamily="18" charset="0"/>
                          </a:rPr>
                          <m:t> </m:t>
                        </m:r>
                      </m:sub>
                    </m:sSub>
                  </m:oMath>
                </a14:m>
                <a:r>
                  <a:rPr lang="en-GB" dirty="0"/>
                  <a:t>and </a:t>
                </a:r>
                <a14:m>
                  <m:oMath xmlns:m="http://schemas.openxmlformats.org/officeDocument/2006/math">
                    <m:sSub>
                      <m:sSubPr>
                        <m:ctrlPr>
                          <a:rPr lang="nb-NO"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r>
                          <a:rPr lang="en-GB" i="1">
                            <a:latin typeface="Cambria Math" panose="02040503050406030204" pitchFamily="18" charset="0"/>
                          </a:rPr>
                          <m:t> </m:t>
                        </m:r>
                      </m:sub>
                    </m:sSub>
                  </m:oMath>
                </a14:m>
                <a:r>
                  <a:rPr lang="en-GB" dirty="0"/>
                  <a:t>are the outcome and exposure for individual </a:t>
                </a:r>
                <a14:m>
                  <m:oMath xmlns:m="http://schemas.openxmlformats.org/officeDocument/2006/math">
                    <m:r>
                      <a:rPr lang="en-GB" i="1">
                        <a:latin typeface="Cambria Math" panose="02040503050406030204" pitchFamily="18" charset="0"/>
                      </a:rPr>
                      <m:t>𝑖</m:t>
                    </m:r>
                  </m:oMath>
                </a14:m>
                <a:r>
                  <a:rPr lang="en-GB" dirty="0"/>
                  <a:t> from family </a:t>
                </a:r>
                <a14:m>
                  <m:oMath xmlns:m="http://schemas.openxmlformats.org/officeDocument/2006/math">
                    <m:r>
                      <a:rPr lang="en-GB" i="1">
                        <a:latin typeface="Cambria Math" panose="02040503050406030204" pitchFamily="18" charset="0"/>
                      </a:rPr>
                      <m:t>𝑘</m:t>
                    </m:r>
                  </m:oMath>
                </a14:m>
                <a:r>
                  <a:rPr lang="en-GB" dirty="0"/>
                  <a:t>. </a:t>
                </a:r>
              </a:p>
              <a:p>
                <a14:m>
                  <m:oMath xmlns:m="http://schemas.openxmlformats.org/officeDocument/2006/math">
                    <m:sSub>
                      <m:sSubPr>
                        <m:ctrlPr>
                          <a:rPr lang="nb-NO"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r>
                          <a:rPr lang="en-GB" i="1">
                            <a:latin typeface="Cambria Math" panose="02040503050406030204" pitchFamily="18" charset="0"/>
                          </a:rPr>
                          <m:t> </m:t>
                        </m:r>
                      </m:sub>
                    </m:sSub>
                  </m:oMath>
                </a14:m>
                <a:r>
                  <a:rPr lang="en-GB" dirty="0"/>
                  <a:t>is a set of genetic variants that are associated with the exposure.</a:t>
                </a:r>
              </a:p>
              <a:p>
                <a14:m>
                  <m:oMath xmlns:m="http://schemas.openxmlformats.org/officeDocument/2006/math">
                    <m:sSub>
                      <m:sSubPr>
                        <m:ctrlPr>
                          <a:rPr lang="nb-NO" i="1" smtClean="0">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sub>
                    </m:sSub>
                  </m:oMath>
                </a14:m>
                <a:r>
                  <a:rPr lang="en-GB" dirty="0"/>
                  <a:t> is a confounder of the association of the exposure and the outcome.</a:t>
                </a:r>
              </a:p>
              <a:p>
                <a14:m>
                  <m:oMath xmlns:m="http://schemas.openxmlformats.org/officeDocument/2006/math">
                    <m:sSub>
                      <m:sSubPr>
                        <m:ctrlPr>
                          <a:rPr lang="nb-NO"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𝑘</m:t>
                        </m:r>
                      </m:sub>
                    </m:sSub>
                  </m:oMath>
                </a14:m>
                <a:r>
                  <a:rPr lang="en-GB" dirty="0"/>
                  <a:t> is a family level confounder.</a:t>
                </a:r>
              </a:p>
              <a:p>
                <a14:m>
                  <m:oMath xmlns:m="http://schemas.openxmlformats.org/officeDocument/2006/math">
                    <m:sSub>
                      <m:sSubPr>
                        <m:ctrlPr>
                          <a:rPr lang="nb-NO" i="1">
                            <a:latin typeface="Cambria Math" panose="02040503050406030204" pitchFamily="18" charset="0"/>
                          </a:rPr>
                        </m:ctrlPr>
                      </m:sSubPr>
                      <m:e>
                        <m:r>
                          <a:rPr lang="en-GB" i="1">
                            <a:latin typeface="Cambria Math" panose="02040503050406030204" pitchFamily="18" charset="0"/>
                          </a:rPr>
                          <m:t>𝑢</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sub>
                    </m:sSub>
                  </m:oMath>
                </a14:m>
                <a:r>
                  <a:rPr lang="en-GB" dirty="0"/>
                  <a:t> and </a:t>
                </a:r>
                <a14:m>
                  <m:oMath xmlns:m="http://schemas.openxmlformats.org/officeDocument/2006/math">
                    <m:sSub>
                      <m:sSubPr>
                        <m:ctrlPr>
                          <a:rPr lang="nb-NO" i="1">
                            <a:latin typeface="Cambria Math" panose="02040503050406030204" pitchFamily="18" charset="0"/>
                          </a:rPr>
                        </m:ctrlPr>
                      </m:sSubPr>
                      <m:e>
                        <m:r>
                          <a:rPr lang="en-GB" i="1">
                            <a:latin typeface="Cambria Math" panose="02040503050406030204" pitchFamily="18" charset="0"/>
                          </a:rPr>
                          <m:t>𝑣</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sub>
                    </m:sSub>
                  </m:oMath>
                </a14:m>
                <a:r>
                  <a:rPr lang="en-GB" dirty="0"/>
                  <a:t> are correlated random error terms.</a:t>
                </a:r>
              </a:p>
              <a:p>
                <a14:m>
                  <m:oMath xmlns:m="http://schemas.openxmlformats.org/officeDocument/2006/math">
                    <m:sSub>
                      <m:sSubPr>
                        <m:ctrlPr>
                          <a:rPr lang="nb-NO"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1</m:t>
                        </m:r>
                      </m:sub>
                    </m:sSub>
                  </m:oMath>
                </a14:m>
                <a:r>
                  <a:rPr lang="en-GB" dirty="0"/>
                  <a:t> is the effect of the exposure on the outcome which we wish to estimate.</a:t>
                </a:r>
              </a:p>
              <a:p>
                <a:endParaRPr lang="nb-NO" dirty="0"/>
              </a:p>
            </p:txBody>
          </p:sp>
        </mc:Choice>
        <mc:Fallback xmlns="">
          <p:sp>
            <p:nvSpPr>
              <p:cNvPr id="3" name="Notes Placeholder 2"/>
              <p:cNvSpPr>
                <a:spLocks noGrp="1"/>
              </p:cNvSpPr>
              <p:nvPr>
                <p:ph type="body" idx="1"/>
              </p:nvPr>
            </p:nvSpPr>
            <p:spPr/>
            <p:txBody>
              <a:bodyPr/>
              <a:lstStyle/>
              <a:p>
                <a:r>
                  <a:rPr lang="en-GB" i="0">
                    <a:latin typeface="Cambria Math" panose="02040503050406030204" pitchFamily="18" charset="0"/>
                  </a:rPr>
                  <a:t>𝑦</a:t>
                </a:r>
                <a:r>
                  <a:rPr lang="nb-NO" i="0">
                    <a:latin typeface="Cambria Math" panose="02040503050406030204" pitchFamily="18" charset="0"/>
                  </a:rPr>
                  <a:t>_(</a:t>
                </a:r>
                <a:r>
                  <a:rPr lang="en-GB" i="0">
                    <a:latin typeface="Cambria Math" panose="02040503050406030204" pitchFamily="18" charset="0"/>
                  </a:rPr>
                  <a:t>𝑘,𝑖 </a:t>
                </a:r>
                <a:r>
                  <a:rPr lang="nb-NO" i="0">
                    <a:latin typeface="Cambria Math" panose="02040503050406030204" pitchFamily="18" charset="0"/>
                  </a:rPr>
                  <a:t>)</a:t>
                </a:r>
                <a:r>
                  <a:rPr lang="en-GB" dirty="0"/>
                  <a:t>and </a:t>
                </a:r>
                <a:r>
                  <a:rPr lang="en-GB" i="0">
                    <a:latin typeface="Cambria Math" panose="02040503050406030204" pitchFamily="18" charset="0"/>
                  </a:rPr>
                  <a:t>𝑥</a:t>
                </a:r>
                <a:r>
                  <a:rPr lang="nb-NO" i="0">
                    <a:latin typeface="Cambria Math" panose="02040503050406030204" pitchFamily="18" charset="0"/>
                  </a:rPr>
                  <a:t>_(</a:t>
                </a:r>
                <a:r>
                  <a:rPr lang="en-GB" i="0">
                    <a:latin typeface="Cambria Math" panose="02040503050406030204" pitchFamily="18" charset="0"/>
                  </a:rPr>
                  <a:t>𝑘,𝑖 </a:t>
                </a:r>
                <a:r>
                  <a:rPr lang="nb-NO" i="0">
                    <a:latin typeface="Cambria Math" panose="02040503050406030204" pitchFamily="18" charset="0"/>
                  </a:rPr>
                  <a:t>)</a:t>
                </a:r>
                <a:r>
                  <a:rPr lang="en-GB" dirty="0"/>
                  <a:t>are the outcome and exposure for individual </a:t>
                </a:r>
                <a:r>
                  <a:rPr lang="en-GB" i="0">
                    <a:latin typeface="Cambria Math" panose="02040503050406030204" pitchFamily="18" charset="0"/>
                  </a:rPr>
                  <a:t>𝑖</a:t>
                </a:r>
                <a:r>
                  <a:rPr lang="en-GB" dirty="0"/>
                  <a:t> from family </a:t>
                </a:r>
                <a:r>
                  <a:rPr lang="en-GB" i="0">
                    <a:latin typeface="Cambria Math" panose="02040503050406030204" pitchFamily="18" charset="0"/>
                  </a:rPr>
                  <a:t>𝑘</a:t>
                </a:r>
                <a:r>
                  <a:rPr lang="en-GB" dirty="0"/>
                  <a:t>. </a:t>
                </a:r>
              </a:p>
              <a:p>
                <a:r>
                  <a:rPr lang="en-GB" i="0">
                    <a:latin typeface="Cambria Math" panose="02040503050406030204" pitchFamily="18" charset="0"/>
                  </a:rPr>
                  <a:t>𝑔</a:t>
                </a:r>
                <a:r>
                  <a:rPr lang="nb-NO" i="0">
                    <a:latin typeface="Cambria Math" panose="02040503050406030204" pitchFamily="18" charset="0"/>
                  </a:rPr>
                  <a:t>_(</a:t>
                </a:r>
                <a:r>
                  <a:rPr lang="en-GB" i="0">
                    <a:latin typeface="Cambria Math" panose="02040503050406030204" pitchFamily="18" charset="0"/>
                  </a:rPr>
                  <a:t>𝑘,𝑖 </a:t>
                </a:r>
                <a:r>
                  <a:rPr lang="nb-NO" i="0">
                    <a:latin typeface="Cambria Math" panose="02040503050406030204" pitchFamily="18" charset="0"/>
                  </a:rPr>
                  <a:t>)</a:t>
                </a:r>
                <a:r>
                  <a:rPr lang="en-GB" dirty="0"/>
                  <a:t>is a set of genetic variants that are associated with the exposure.</a:t>
                </a:r>
              </a:p>
              <a:p>
                <a:r>
                  <a:rPr lang="en-GB" i="0">
                    <a:latin typeface="Cambria Math" panose="02040503050406030204" pitchFamily="18" charset="0"/>
                  </a:rPr>
                  <a:t>𝐶</a:t>
                </a:r>
                <a:r>
                  <a:rPr lang="nb-NO" i="0">
                    <a:latin typeface="Cambria Math" panose="02040503050406030204" pitchFamily="18" charset="0"/>
                  </a:rPr>
                  <a:t>_(</a:t>
                </a:r>
                <a:r>
                  <a:rPr lang="en-GB" i="0">
                    <a:latin typeface="Cambria Math" panose="02040503050406030204" pitchFamily="18" charset="0"/>
                  </a:rPr>
                  <a:t>𝑘,𝑖</a:t>
                </a:r>
                <a:r>
                  <a:rPr lang="nb-NO" i="0">
                    <a:latin typeface="Cambria Math" panose="02040503050406030204" pitchFamily="18" charset="0"/>
                  </a:rPr>
                  <a:t>)</a:t>
                </a:r>
                <a:r>
                  <a:rPr lang="en-GB" dirty="0"/>
                  <a:t> is a confounder of the association of the exposure and the outcome.</a:t>
                </a:r>
              </a:p>
              <a:p>
                <a:r>
                  <a:rPr lang="en-GB" i="0">
                    <a:latin typeface="Cambria Math" panose="02040503050406030204" pitchFamily="18" charset="0"/>
                  </a:rPr>
                  <a:t>𝑓</a:t>
                </a:r>
                <a:r>
                  <a:rPr lang="nb-NO" i="0">
                    <a:latin typeface="Cambria Math" panose="02040503050406030204" pitchFamily="18" charset="0"/>
                  </a:rPr>
                  <a:t>_</a:t>
                </a:r>
                <a:r>
                  <a:rPr lang="en-GB" i="0">
                    <a:latin typeface="Cambria Math" panose="02040503050406030204" pitchFamily="18" charset="0"/>
                  </a:rPr>
                  <a:t>𝑘</a:t>
                </a:r>
                <a:r>
                  <a:rPr lang="en-GB" dirty="0"/>
                  <a:t> is a family level confounder.</a:t>
                </a:r>
              </a:p>
              <a:p>
                <a:r>
                  <a:rPr lang="en-GB" i="0">
                    <a:latin typeface="Cambria Math" panose="02040503050406030204" pitchFamily="18" charset="0"/>
                  </a:rPr>
                  <a:t>𝑢</a:t>
                </a:r>
                <a:r>
                  <a:rPr lang="nb-NO" i="0">
                    <a:latin typeface="Cambria Math" panose="02040503050406030204" pitchFamily="18" charset="0"/>
                  </a:rPr>
                  <a:t>_(</a:t>
                </a:r>
                <a:r>
                  <a:rPr lang="en-GB" i="0">
                    <a:latin typeface="Cambria Math" panose="02040503050406030204" pitchFamily="18" charset="0"/>
                  </a:rPr>
                  <a:t>𝑘,𝑖</a:t>
                </a:r>
                <a:r>
                  <a:rPr lang="nb-NO" i="0">
                    <a:latin typeface="Cambria Math" panose="02040503050406030204" pitchFamily="18" charset="0"/>
                  </a:rPr>
                  <a:t>)</a:t>
                </a:r>
                <a:r>
                  <a:rPr lang="en-GB" dirty="0"/>
                  <a:t> and </a:t>
                </a:r>
                <a:r>
                  <a:rPr lang="en-GB" i="0">
                    <a:latin typeface="Cambria Math" panose="02040503050406030204" pitchFamily="18" charset="0"/>
                  </a:rPr>
                  <a:t>𝑣</a:t>
                </a:r>
                <a:r>
                  <a:rPr lang="nb-NO" i="0">
                    <a:latin typeface="Cambria Math" panose="02040503050406030204" pitchFamily="18" charset="0"/>
                  </a:rPr>
                  <a:t>_(</a:t>
                </a:r>
                <a:r>
                  <a:rPr lang="en-GB" i="0">
                    <a:latin typeface="Cambria Math" panose="02040503050406030204" pitchFamily="18" charset="0"/>
                  </a:rPr>
                  <a:t>𝑘,𝑖</a:t>
                </a:r>
                <a:r>
                  <a:rPr lang="nb-NO" i="0">
                    <a:latin typeface="Cambria Math" panose="02040503050406030204" pitchFamily="18" charset="0"/>
                  </a:rPr>
                  <a:t>)</a:t>
                </a:r>
                <a:r>
                  <a:rPr lang="en-GB" dirty="0"/>
                  <a:t> are correlated random error terms.</a:t>
                </a:r>
              </a:p>
              <a:p>
                <a:r>
                  <a:rPr lang="en-GB" i="0">
                    <a:latin typeface="Cambria Math" panose="02040503050406030204" pitchFamily="18" charset="0"/>
                  </a:rPr>
                  <a:t>𝛽</a:t>
                </a:r>
                <a:r>
                  <a:rPr lang="nb-NO" i="0">
                    <a:latin typeface="Cambria Math" panose="02040503050406030204" pitchFamily="18" charset="0"/>
                  </a:rPr>
                  <a:t>_</a:t>
                </a:r>
                <a:r>
                  <a:rPr lang="en-GB" i="0">
                    <a:latin typeface="Cambria Math" panose="02040503050406030204" pitchFamily="18" charset="0"/>
                  </a:rPr>
                  <a:t>1</a:t>
                </a:r>
                <a:r>
                  <a:rPr lang="en-GB" dirty="0"/>
                  <a:t> is the effect of the exposure on the outcome which we wish to estimate.</a:t>
                </a:r>
              </a:p>
              <a:p>
                <a:endParaRPr lang="nb-NO" dirty="0"/>
              </a:p>
            </p:txBody>
          </p:sp>
        </mc:Fallback>
      </mc:AlternateContent>
      <p:sp>
        <p:nvSpPr>
          <p:cNvPr id="4" name="Slide Number Placeholder 3"/>
          <p:cNvSpPr>
            <a:spLocks noGrp="1"/>
          </p:cNvSpPr>
          <p:nvPr>
            <p:ph type="sldNum" sz="quarter" idx="5"/>
          </p:nvPr>
        </p:nvSpPr>
        <p:spPr/>
        <p:txBody>
          <a:bodyPr/>
          <a:lstStyle/>
          <a:p>
            <a:fld id="{B3338CE4-3AA9-A64A-B385-37A5929179B9}" type="slidenum">
              <a:rPr lang="nb-NO" smtClean="0"/>
              <a:t>16</a:t>
            </a:fld>
            <a:endParaRPr lang="nb-NO"/>
          </a:p>
        </p:txBody>
      </p:sp>
    </p:spTree>
    <p:extLst>
      <p:ext uri="{BB962C8B-B14F-4D97-AF65-F5344CB8AC3E}">
        <p14:creationId xmlns:p14="http://schemas.microsoft.com/office/powerpoint/2010/main" val="2210454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r>
                      <a:rPr lang="en-GB" i="1" smtClean="0">
                        <a:latin typeface="Cambria Math" panose="02040503050406030204" pitchFamily="18" charset="0"/>
                      </a:rPr>
                      <m:t>𝛿</m:t>
                    </m:r>
                  </m:oMath>
                </a14:m>
                <a:r>
                  <a:rPr lang="nb-NO" dirty="0"/>
                  <a:t>=delta</a:t>
                </a:r>
              </a:p>
              <a:p>
                <a:r>
                  <a:rPr lang="nb-NO" sz="1200" b="1" i="0" kern="1200" dirty="0">
                    <a:solidFill>
                      <a:schemeClr val="tx1"/>
                    </a:solidFill>
                    <a:effectLst/>
                    <a:latin typeface="+mn-lt"/>
                    <a:ea typeface="+mn-ea"/>
                    <a:cs typeface="+mn-cs"/>
                  </a:rPr>
                  <a:t>Gamma</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uppercase</a:t>
                </a:r>
                <a:r>
                  <a:rPr lang="nb-NO" sz="1200" b="0" i="0" kern="1200" dirty="0">
                    <a:solidFill>
                      <a:schemeClr val="tx1"/>
                    </a:solidFill>
                    <a:effectLst/>
                    <a:latin typeface="+mn-lt"/>
                    <a:ea typeface="+mn-ea"/>
                    <a:cs typeface="+mn-cs"/>
                  </a:rPr>
                  <a:t> </a:t>
                </a:r>
                <a:r>
                  <a:rPr lang="el-GR" sz="1200" b="0" i="0" kern="1200" dirty="0">
                    <a:solidFill>
                      <a:schemeClr val="tx1"/>
                    </a:solidFill>
                    <a:effectLst/>
                    <a:latin typeface="+mn-lt"/>
                    <a:ea typeface="+mn-ea"/>
                    <a:cs typeface="+mn-cs"/>
                  </a:rPr>
                  <a:t>Γ, </a:t>
                </a:r>
                <a:r>
                  <a:rPr lang="nb-NO" sz="1200" b="0" i="0" kern="1200" dirty="0" err="1">
                    <a:solidFill>
                      <a:schemeClr val="tx1"/>
                    </a:solidFill>
                    <a:effectLst/>
                    <a:latin typeface="+mn-lt"/>
                    <a:ea typeface="+mn-ea"/>
                    <a:cs typeface="+mn-cs"/>
                  </a:rPr>
                  <a:t>lowercase</a:t>
                </a:r>
                <a:r>
                  <a:rPr lang="nb-NO" sz="1200" b="0" i="0" kern="1200" dirty="0">
                    <a:solidFill>
                      <a:schemeClr val="tx1"/>
                    </a:solidFill>
                    <a:effectLst/>
                    <a:latin typeface="+mn-lt"/>
                    <a:ea typeface="+mn-ea"/>
                    <a:cs typeface="+mn-cs"/>
                  </a:rPr>
                  <a:t> </a:t>
                </a:r>
                <a:r>
                  <a:rPr lang="el-GR" sz="1200" b="0" i="0" kern="1200" dirty="0">
                    <a:solidFill>
                      <a:schemeClr val="tx1"/>
                    </a:solidFill>
                    <a:effectLst/>
                    <a:latin typeface="+mn-lt"/>
                    <a:ea typeface="+mn-ea"/>
                    <a:cs typeface="+mn-cs"/>
                  </a:rPr>
                  <a:t>γ</a:t>
                </a:r>
                <a:r>
                  <a:rPr lang="nb-NO" sz="1200" b="0" i="0" kern="1200" dirty="0">
                    <a:solidFill>
                      <a:schemeClr val="tx1"/>
                    </a:solidFill>
                    <a:effectLst/>
                    <a:latin typeface="+mn-lt"/>
                    <a:ea typeface="+mn-ea"/>
                    <a:cs typeface="+mn-cs"/>
                  </a:rPr>
                  <a:t>)</a:t>
                </a:r>
                <a:endParaRPr lang="el-GR" sz="1200" b="0" i="0" kern="1200" dirty="0">
                  <a:solidFill>
                    <a:schemeClr val="tx1"/>
                  </a:solidFill>
                  <a:effectLst/>
                  <a:latin typeface="+mn-lt"/>
                  <a:ea typeface="+mn-ea"/>
                  <a:cs typeface="+mn-cs"/>
                </a:endParaRPr>
              </a:p>
              <a:p>
                <a:endParaRPr lang="nb-NO" dirty="0"/>
              </a:p>
            </p:txBody>
          </p:sp>
        </mc:Choice>
        <mc:Fallback xmlns="">
          <p:sp>
            <p:nvSpPr>
              <p:cNvPr id="3" name="Notes Placeholder 2"/>
              <p:cNvSpPr>
                <a:spLocks noGrp="1"/>
              </p:cNvSpPr>
              <p:nvPr>
                <p:ph type="body" idx="1"/>
              </p:nvPr>
            </p:nvSpPr>
            <p:spPr/>
            <p:txBody>
              <a:bodyPr/>
              <a:lstStyle/>
              <a:p>
                <a:r>
                  <a:rPr lang="en-GB" i="0">
                    <a:latin typeface="Cambria Math" panose="02040503050406030204" pitchFamily="18" charset="0"/>
                  </a:rPr>
                  <a:t>𝛿</a:t>
                </a:r>
                <a:r>
                  <a:rPr lang="nb-NO" dirty="0"/>
                  <a:t>=delta</a:t>
                </a:r>
              </a:p>
              <a:p>
                <a:r>
                  <a:rPr lang="nb-NO" sz="1200" b="1" i="0" kern="1200" dirty="0">
                    <a:solidFill>
                      <a:schemeClr val="tx1"/>
                    </a:solidFill>
                    <a:effectLst/>
                    <a:latin typeface="+mn-lt"/>
                    <a:ea typeface="+mn-ea"/>
                    <a:cs typeface="+mn-cs"/>
                  </a:rPr>
                  <a:t>Gamma</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uppercase</a:t>
                </a:r>
                <a:r>
                  <a:rPr lang="nb-NO" sz="1200" b="0" i="0" kern="1200" dirty="0">
                    <a:solidFill>
                      <a:schemeClr val="tx1"/>
                    </a:solidFill>
                    <a:effectLst/>
                    <a:latin typeface="+mn-lt"/>
                    <a:ea typeface="+mn-ea"/>
                    <a:cs typeface="+mn-cs"/>
                  </a:rPr>
                  <a:t> </a:t>
                </a:r>
                <a:r>
                  <a:rPr lang="el-GR" sz="1200" b="0" i="0" kern="1200" dirty="0">
                    <a:solidFill>
                      <a:schemeClr val="tx1"/>
                    </a:solidFill>
                    <a:effectLst/>
                    <a:latin typeface="+mn-lt"/>
                    <a:ea typeface="+mn-ea"/>
                    <a:cs typeface="+mn-cs"/>
                  </a:rPr>
                  <a:t>Γ, </a:t>
                </a:r>
                <a:r>
                  <a:rPr lang="nb-NO" sz="1200" b="0" i="0" kern="1200" dirty="0" err="1">
                    <a:solidFill>
                      <a:schemeClr val="tx1"/>
                    </a:solidFill>
                    <a:effectLst/>
                    <a:latin typeface="+mn-lt"/>
                    <a:ea typeface="+mn-ea"/>
                    <a:cs typeface="+mn-cs"/>
                  </a:rPr>
                  <a:t>lowercase</a:t>
                </a:r>
                <a:r>
                  <a:rPr lang="nb-NO" sz="1200" b="0" i="0" kern="1200" dirty="0">
                    <a:solidFill>
                      <a:schemeClr val="tx1"/>
                    </a:solidFill>
                    <a:effectLst/>
                    <a:latin typeface="+mn-lt"/>
                    <a:ea typeface="+mn-ea"/>
                    <a:cs typeface="+mn-cs"/>
                  </a:rPr>
                  <a:t> </a:t>
                </a:r>
                <a:r>
                  <a:rPr lang="el-GR" sz="1200" b="0" i="0" kern="1200" dirty="0">
                    <a:solidFill>
                      <a:schemeClr val="tx1"/>
                    </a:solidFill>
                    <a:effectLst/>
                    <a:latin typeface="+mn-lt"/>
                    <a:ea typeface="+mn-ea"/>
                    <a:cs typeface="+mn-cs"/>
                  </a:rPr>
                  <a:t>γ</a:t>
                </a:r>
                <a:r>
                  <a:rPr lang="nb-NO" sz="1200" b="0" i="0" kern="1200" dirty="0">
                    <a:solidFill>
                      <a:schemeClr val="tx1"/>
                    </a:solidFill>
                    <a:effectLst/>
                    <a:latin typeface="+mn-lt"/>
                    <a:ea typeface="+mn-ea"/>
                    <a:cs typeface="+mn-cs"/>
                  </a:rPr>
                  <a:t>)</a:t>
                </a:r>
                <a:endParaRPr lang="el-GR" sz="1200" b="0" i="0" kern="1200" dirty="0">
                  <a:solidFill>
                    <a:schemeClr val="tx1"/>
                  </a:solidFill>
                  <a:effectLst/>
                  <a:latin typeface="+mn-lt"/>
                  <a:ea typeface="+mn-ea"/>
                  <a:cs typeface="+mn-cs"/>
                </a:endParaRPr>
              </a:p>
              <a:p>
                <a:endParaRPr lang="nb-NO" dirty="0"/>
              </a:p>
            </p:txBody>
          </p:sp>
        </mc:Fallback>
      </mc:AlternateContent>
      <p:sp>
        <p:nvSpPr>
          <p:cNvPr id="4" name="Slide Number Placeholder 3"/>
          <p:cNvSpPr>
            <a:spLocks noGrp="1"/>
          </p:cNvSpPr>
          <p:nvPr>
            <p:ph type="sldNum" sz="quarter" idx="5"/>
          </p:nvPr>
        </p:nvSpPr>
        <p:spPr/>
        <p:txBody>
          <a:bodyPr/>
          <a:lstStyle/>
          <a:p>
            <a:fld id="{B3338CE4-3AA9-A64A-B385-37A5929179B9}" type="slidenum">
              <a:rPr lang="nb-NO" smtClean="0"/>
              <a:t>17</a:t>
            </a:fld>
            <a:endParaRPr lang="nb-NO"/>
          </a:p>
        </p:txBody>
      </p:sp>
    </p:spTree>
    <p:extLst>
      <p:ext uri="{BB962C8B-B14F-4D97-AF65-F5344CB8AC3E}">
        <p14:creationId xmlns:p14="http://schemas.microsoft.com/office/powerpoint/2010/main" val="3084752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sSub>
                      <m:sSubPr>
                        <m:ctrlPr>
                          <a:rPr lang="nb-NO" i="1" smtClean="0">
                            <a:latin typeface="Cambria Math" panose="02040503050406030204" pitchFamily="18" charset="0"/>
                          </a:rPr>
                        </m:ctrlPr>
                      </m:sSubPr>
                      <m:e>
                        <m:r>
                          <a:rPr lang="en-GB" i="1">
                            <a:latin typeface="Cambria Math" panose="02040503050406030204" pitchFamily="18" charset="0"/>
                          </a:rPr>
                          <m:t>𝑦</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r>
                          <a:rPr lang="en-GB" i="1">
                            <a:latin typeface="Cambria Math" panose="02040503050406030204" pitchFamily="18" charset="0"/>
                          </a:rPr>
                          <m:t> </m:t>
                        </m:r>
                      </m:sub>
                    </m:sSub>
                  </m:oMath>
                </a14:m>
                <a:r>
                  <a:rPr lang="en-GB" dirty="0"/>
                  <a:t>and </a:t>
                </a:r>
                <a14:m>
                  <m:oMath xmlns:m="http://schemas.openxmlformats.org/officeDocument/2006/math">
                    <m:sSub>
                      <m:sSubPr>
                        <m:ctrlPr>
                          <a:rPr lang="nb-NO"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r>
                          <a:rPr lang="en-GB" i="1">
                            <a:latin typeface="Cambria Math" panose="02040503050406030204" pitchFamily="18" charset="0"/>
                          </a:rPr>
                          <m:t> </m:t>
                        </m:r>
                      </m:sub>
                    </m:sSub>
                  </m:oMath>
                </a14:m>
                <a:r>
                  <a:rPr lang="en-GB" dirty="0"/>
                  <a:t>are the outcome and exposure for individual </a:t>
                </a:r>
                <a14:m>
                  <m:oMath xmlns:m="http://schemas.openxmlformats.org/officeDocument/2006/math">
                    <m:r>
                      <a:rPr lang="en-GB" i="1">
                        <a:latin typeface="Cambria Math" panose="02040503050406030204" pitchFamily="18" charset="0"/>
                      </a:rPr>
                      <m:t>𝑖</m:t>
                    </m:r>
                  </m:oMath>
                </a14:m>
                <a:r>
                  <a:rPr lang="en-GB" dirty="0"/>
                  <a:t> from family </a:t>
                </a:r>
                <a14:m>
                  <m:oMath xmlns:m="http://schemas.openxmlformats.org/officeDocument/2006/math">
                    <m:r>
                      <a:rPr lang="en-GB" i="1">
                        <a:latin typeface="Cambria Math" panose="02040503050406030204" pitchFamily="18" charset="0"/>
                      </a:rPr>
                      <m:t>𝑘</m:t>
                    </m:r>
                  </m:oMath>
                </a14:m>
                <a:r>
                  <a:rPr lang="en-GB" dirty="0"/>
                  <a:t>. </a:t>
                </a:r>
              </a:p>
              <a:p>
                <a14:m>
                  <m:oMath xmlns:m="http://schemas.openxmlformats.org/officeDocument/2006/math">
                    <m:sSub>
                      <m:sSubPr>
                        <m:ctrlPr>
                          <a:rPr lang="nb-NO"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r>
                          <a:rPr lang="en-GB" i="1">
                            <a:latin typeface="Cambria Math" panose="02040503050406030204" pitchFamily="18" charset="0"/>
                          </a:rPr>
                          <m:t> </m:t>
                        </m:r>
                      </m:sub>
                    </m:sSub>
                  </m:oMath>
                </a14:m>
                <a:r>
                  <a:rPr lang="en-GB" dirty="0"/>
                  <a:t>is a set of genetic variants that are associated with the exposure.</a:t>
                </a:r>
              </a:p>
              <a:p>
                <a14:m>
                  <m:oMath xmlns:m="http://schemas.openxmlformats.org/officeDocument/2006/math">
                    <m:sSub>
                      <m:sSubPr>
                        <m:ctrlPr>
                          <a:rPr lang="nb-NO" i="1" smtClean="0">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sub>
                    </m:sSub>
                  </m:oMath>
                </a14:m>
                <a:r>
                  <a:rPr lang="en-GB" dirty="0"/>
                  <a:t> is a confounder of the association of the exposure and the outcome.</a:t>
                </a:r>
              </a:p>
              <a:p>
                <a14:m>
                  <m:oMath xmlns:m="http://schemas.openxmlformats.org/officeDocument/2006/math">
                    <m:sSub>
                      <m:sSubPr>
                        <m:ctrlPr>
                          <a:rPr lang="nb-NO"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𝑘</m:t>
                        </m:r>
                      </m:sub>
                    </m:sSub>
                  </m:oMath>
                </a14:m>
                <a:r>
                  <a:rPr lang="en-GB" dirty="0"/>
                  <a:t> is a family level confounder.</a:t>
                </a:r>
              </a:p>
              <a:p>
                <a14:m>
                  <m:oMath xmlns:m="http://schemas.openxmlformats.org/officeDocument/2006/math">
                    <m:sSub>
                      <m:sSubPr>
                        <m:ctrlPr>
                          <a:rPr lang="nb-NO" i="1">
                            <a:latin typeface="Cambria Math" panose="02040503050406030204" pitchFamily="18" charset="0"/>
                          </a:rPr>
                        </m:ctrlPr>
                      </m:sSubPr>
                      <m:e>
                        <m:r>
                          <a:rPr lang="en-GB" i="1">
                            <a:latin typeface="Cambria Math" panose="02040503050406030204" pitchFamily="18" charset="0"/>
                          </a:rPr>
                          <m:t>𝑢</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sub>
                    </m:sSub>
                  </m:oMath>
                </a14:m>
                <a:r>
                  <a:rPr lang="en-GB" dirty="0"/>
                  <a:t> and </a:t>
                </a:r>
                <a14:m>
                  <m:oMath xmlns:m="http://schemas.openxmlformats.org/officeDocument/2006/math">
                    <m:sSub>
                      <m:sSubPr>
                        <m:ctrlPr>
                          <a:rPr lang="nb-NO" i="1">
                            <a:latin typeface="Cambria Math" panose="02040503050406030204" pitchFamily="18" charset="0"/>
                          </a:rPr>
                        </m:ctrlPr>
                      </m:sSubPr>
                      <m:e>
                        <m:r>
                          <a:rPr lang="en-GB" i="1">
                            <a:latin typeface="Cambria Math" panose="02040503050406030204" pitchFamily="18" charset="0"/>
                          </a:rPr>
                          <m:t>𝑣</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sub>
                    </m:sSub>
                  </m:oMath>
                </a14:m>
                <a:r>
                  <a:rPr lang="en-GB" dirty="0"/>
                  <a:t> are correlated random error terms.</a:t>
                </a:r>
              </a:p>
              <a:p>
                <a14:m>
                  <m:oMath xmlns:m="http://schemas.openxmlformats.org/officeDocument/2006/math">
                    <m:sSub>
                      <m:sSubPr>
                        <m:ctrlPr>
                          <a:rPr lang="nb-NO" i="1">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1</m:t>
                        </m:r>
                      </m:sub>
                    </m:sSub>
                  </m:oMath>
                </a14:m>
                <a:r>
                  <a:rPr lang="en-GB" dirty="0"/>
                  <a:t> is the effect of the exposure on the outcome which we wish to estimate.</a:t>
                </a:r>
              </a:p>
              <a:p>
                <a:endParaRPr lang="nb-NO" dirty="0"/>
              </a:p>
            </p:txBody>
          </p:sp>
        </mc:Choice>
        <mc:Fallback xmlns="">
          <p:sp>
            <p:nvSpPr>
              <p:cNvPr id="3" name="Notes Placeholder 2"/>
              <p:cNvSpPr>
                <a:spLocks noGrp="1"/>
              </p:cNvSpPr>
              <p:nvPr>
                <p:ph type="body" idx="1"/>
              </p:nvPr>
            </p:nvSpPr>
            <p:spPr/>
            <p:txBody>
              <a:bodyPr/>
              <a:lstStyle/>
              <a:p>
                <a:r>
                  <a:rPr lang="en-GB" i="0">
                    <a:latin typeface="Cambria Math" panose="02040503050406030204" pitchFamily="18" charset="0"/>
                  </a:rPr>
                  <a:t>𝑦</a:t>
                </a:r>
                <a:r>
                  <a:rPr lang="nb-NO" i="0">
                    <a:latin typeface="Cambria Math" panose="02040503050406030204" pitchFamily="18" charset="0"/>
                  </a:rPr>
                  <a:t>_(</a:t>
                </a:r>
                <a:r>
                  <a:rPr lang="en-GB" i="0">
                    <a:latin typeface="Cambria Math" panose="02040503050406030204" pitchFamily="18" charset="0"/>
                  </a:rPr>
                  <a:t>𝑘,𝑖 </a:t>
                </a:r>
                <a:r>
                  <a:rPr lang="nb-NO" i="0">
                    <a:latin typeface="Cambria Math" panose="02040503050406030204" pitchFamily="18" charset="0"/>
                  </a:rPr>
                  <a:t>)</a:t>
                </a:r>
                <a:r>
                  <a:rPr lang="en-GB" dirty="0"/>
                  <a:t>and </a:t>
                </a:r>
                <a:r>
                  <a:rPr lang="en-GB" i="0">
                    <a:latin typeface="Cambria Math" panose="02040503050406030204" pitchFamily="18" charset="0"/>
                  </a:rPr>
                  <a:t>𝑥</a:t>
                </a:r>
                <a:r>
                  <a:rPr lang="nb-NO" i="0">
                    <a:latin typeface="Cambria Math" panose="02040503050406030204" pitchFamily="18" charset="0"/>
                  </a:rPr>
                  <a:t>_(</a:t>
                </a:r>
                <a:r>
                  <a:rPr lang="en-GB" i="0">
                    <a:latin typeface="Cambria Math" panose="02040503050406030204" pitchFamily="18" charset="0"/>
                  </a:rPr>
                  <a:t>𝑘,𝑖 </a:t>
                </a:r>
                <a:r>
                  <a:rPr lang="nb-NO" i="0">
                    <a:latin typeface="Cambria Math" panose="02040503050406030204" pitchFamily="18" charset="0"/>
                  </a:rPr>
                  <a:t>)</a:t>
                </a:r>
                <a:r>
                  <a:rPr lang="en-GB" dirty="0"/>
                  <a:t>are the outcome and exposure for individual </a:t>
                </a:r>
                <a:r>
                  <a:rPr lang="en-GB" i="0">
                    <a:latin typeface="Cambria Math" panose="02040503050406030204" pitchFamily="18" charset="0"/>
                  </a:rPr>
                  <a:t>𝑖</a:t>
                </a:r>
                <a:r>
                  <a:rPr lang="en-GB" dirty="0"/>
                  <a:t> from family </a:t>
                </a:r>
                <a:r>
                  <a:rPr lang="en-GB" i="0">
                    <a:latin typeface="Cambria Math" panose="02040503050406030204" pitchFamily="18" charset="0"/>
                  </a:rPr>
                  <a:t>𝑘</a:t>
                </a:r>
                <a:r>
                  <a:rPr lang="en-GB" dirty="0"/>
                  <a:t>. </a:t>
                </a:r>
              </a:p>
              <a:p>
                <a:r>
                  <a:rPr lang="en-GB" i="0">
                    <a:latin typeface="Cambria Math" panose="02040503050406030204" pitchFamily="18" charset="0"/>
                  </a:rPr>
                  <a:t>𝑔</a:t>
                </a:r>
                <a:r>
                  <a:rPr lang="nb-NO" i="0">
                    <a:latin typeface="Cambria Math" panose="02040503050406030204" pitchFamily="18" charset="0"/>
                  </a:rPr>
                  <a:t>_(</a:t>
                </a:r>
                <a:r>
                  <a:rPr lang="en-GB" i="0">
                    <a:latin typeface="Cambria Math" panose="02040503050406030204" pitchFamily="18" charset="0"/>
                  </a:rPr>
                  <a:t>𝑘,𝑖 </a:t>
                </a:r>
                <a:r>
                  <a:rPr lang="nb-NO" i="0">
                    <a:latin typeface="Cambria Math" panose="02040503050406030204" pitchFamily="18" charset="0"/>
                  </a:rPr>
                  <a:t>)</a:t>
                </a:r>
                <a:r>
                  <a:rPr lang="en-GB" dirty="0"/>
                  <a:t>is a set of genetic variants that are associated with the exposure.</a:t>
                </a:r>
              </a:p>
              <a:p>
                <a:r>
                  <a:rPr lang="en-GB" i="0">
                    <a:latin typeface="Cambria Math" panose="02040503050406030204" pitchFamily="18" charset="0"/>
                  </a:rPr>
                  <a:t>𝐶</a:t>
                </a:r>
                <a:r>
                  <a:rPr lang="nb-NO" i="0">
                    <a:latin typeface="Cambria Math" panose="02040503050406030204" pitchFamily="18" charset="0"/>
                  </a:rPr>
                  <a:t>_(</a:t>
                </a:r>
                <a:r>
                  <a:rPr lang="en-GB" i="0">
                    <a:latin typeface="Cambria Math" panose="02040503050406030204" pitchFamily="18" charset="0"/>
                  </a:rPr>
                  <a:t>𝑘,𝑖</a:t>
                </a:r>
                <a:r>
                  <a:rPr lang="nb-NO" i="0">
                    <a:latin typeface="Cambria Math" panose="02040503050406030204" pitchFamily="18" charset="0"/>
                  </a:rPr>
                  <a:t>)</a:t>
                </a:r>
                <a:r>
                  <a:rPr lang="en-GB" dirty="0"/>
                  <a:t> is a confounder of the association of the exposure and the outcome.</a:t>
                </a:r>
              </a:p>
              <a:p>
                <a:r>
                  <a:rPr lang="en-GB" i="0">
                    <a:latin typeface="Cambria Math" panose="02040503050406030204" pitchFamily="18" charset="0"/>
                  </a:rPr>
                  <a:t>𝑓</a:t>
                </a:r>
                <a:r>
                  <a:rPr lang="nb-NO" i="0">
                    <a:latin typeface="Cambria Math" panose="02040503050406030204" pitchFamily="18" charset="0"/>
                  </a:rPr>
                  <a:t>_</a:t>
                </a:r>
                <a:r>
                  <a:rPr lang="en-GB" i="0">
                    <a:latin typeface="Cambria Math" panose="02040503050406030204" pitchFamily="18" charset="0"/>
                  </a:rPr>
                  <a:t>𝑘</a:t>
                </a:r>
                <a:r>
                  <a:rPr lang="en-GB" dirty="0"/>
                  <a:t> is a family level confounder.</a:t>
                </a:r>
              </a:p>
              <a:p>
                <a:r>
                  <a:rPr lang="en-GB" i="0">
                    <a:latin typeface="Cambria Math" panose="02040503050406030204" pitchFamily="18" charset="0"/>
                  </a:rPr>
                  <a:t>𝑢</a:t>
                </a:r>
                <a:r>
                  <a:rPr lang="nb-NO" i="0">
                    <a:latin typeface="Cambria Math" panose="02040503050406030204" pitchFamily="18" charset="0"/>
                  </a:rPr>
                  <a:t>_(</a:t>
                </a:r>
                <a:r>
                  <a:rPr lang="en-GB" i="0">
                    <a:latin typeface="Cambria Math" panose="02040503050406030204" pitchFamily="18" charset="0"/>
                  </a:rPr>
                  <a:t>𝑘,𝑖</a:t>
                </a:r>
                <a:r>
                  <a:rPr lang="nb-NO" i="0">
                    <a:latin typeface="Cambria Math" panose="02040503050406030204" pitchFamily="18" charset="0"/>
                  </a:rPr>
                  <a:t>)</a:t>
                </a:r>
                <a:r>
                  <a:rPr lang="en-GB" dirty="0"/>
                  <a:t> and </a:t>
                </a:r>
                <a:r>
                  <a:rPr lang="en-GB" i="0">
                    <a:latin typeface="Cambria Math" panose="02040503050406030204" pitchFamily="18" charset="0"/>
                  </a:rPr>
                  <a:t>𝑣</a:t>
                </a:r>
                <a:r>
                  <a:rPr lang="nb-NO" i="0">
                    <a:latin typeface="Cambria Math" panose="02040503050406030204" pitchFamily="18" charset="0"/>
                  </a:rPr>
                  <a:t>_(</a:t>
                </a:r>
                <a:r>
                  <a:rPr lang="en-GB" i="0">
                    <a:latin typeface="Cambria Math" panose="02040503050406030204" pitchFamily="18" charset="0"/>
                  </a:rPr>
                  <a:t>𝑘,𝑖</a:t>
                </a:r>
                <a:r>
                  <a:rPr lang="nb-NO" i="0">
                    <a:latin typeface="Cambria Math" panose="02040503050406030204" pitchFamily="18" charset="0"/>
                  </a:rPr>
                  <a:t>)</a:t>
                </a:r>
                <a:r>
                  <a:rPr lang="en-GB" dirty="0"/>
                  <a:t> are correlated random error terms.</a:t>
                </a:r>
              </a:p>
              <a:p>
                <a:r>
                  <a:rPr lang="en-GB" i="0">
                    <a:latin typeface="Cambria Math" panose="02040503050406030204" pitchFamily="18" charset="0"/>
                  </a:rPr>
                  <a:t>𝛽</a:t>
                </a:r>
                <a:r>
                  <a:rPr lang="nb-NO" i="0">
                    <a:latin typeface="Cambria Math" panose="02040503050406030204" pitchFamily="18" charset="0"/>
                  </a:rPr>
                  <a:t>_</a:t>
                </a:r>
                <a:r>
                  <a:rPr lang="en-GB" i="0">
                    <a:latin typeface="Cambria Math" panose="02040503050406030204" pitchFamily="18" charset="0"/>
                  </a:rPr>
                  <a:t>1</a:t>
                </a:r>
                <a:r>
                  <a:rPr lang="en-GB" dirty="0"/>
                  <a:t> is the effect of the exposure on the outcome which we wish to estimate.</a:t>
                </a:r>
              </a:p>
              <a:p>
                <a:endParaRPr lang="nb-NO" dirty="0"/>
              </a:p>
            </p:txBody>
          </p:sp>
        </mc:Fallback>
      </mc:AlternateContent>
      <p:sp>
        <p:nvSpPr>
          <p:cNvPr id="4" name="Slide Number Placeholder 3"/>
          <p:cNvSpPr>
            <a:spLocks noGrp="1"/>
          </p:cNvSpPr>
          <p:nvPr>
            <p:ph type="sldNum" sz="quarter" idx="5"/>
          </p:nvPr>
        </p:nvSpPr>
        <p:spPr/>
        <p:txBody>
          <a:bodyPr/>
          <a:lstStyle/>
          <a:p>
            <a:fld id="{B3338CE4-3AA9-A64A-B385-37A5929179B9}" type="slidenum">
              <a:rPr lang="nb-NO" smtClean="0"/>
              <a:t>18</a:t>
            </a:fld>
            <a:endParaRPr lang="nb-NO"/>
          </a:p>
        </p:txBody>
      </p:sp>
    </p:spTree>
    <p:extLst>
      <p:ext uri="{BB962C8B-B14F-4D97-AF65-F5344CB8AC3E}">
        <p14:creationId xmlns:p14="http://schemas.microsoft.com/office/powerpoint/2010/main" val="905636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338CE4-3AA9-A64A-B385-37A5929179B9}" type="slidenum">
              <a:rPr lang="nb-NO" smtClean="0"/>
              <a:t>21</a:t>
            </a:fld>
            <a:endParaRPr lang="nb-NO"/>
          </a:p>
        </p:txBody>
      </p:sp>
    </p:spTree>
    <p:extLst>
      <p:ext uri="{BB962C8B-B14F-4D97-AF65-F5344CB8AC3E}">
        <p14:creationId xmlns:p14="http://schemas.microsoft.com/office/powerpoint/2010/main" val="814278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338CE4-3AA9-A64A-B385-37A5929179B9}" type="slidenum">
              <a:rPr lang="nb-NO" smtClean="0"/>
              <a:t>25</a:t>
            </a:fld>
            <a:endParaRPr lang="nb-NO"/>
          </a:p>
        </p:txBody>
      </p:sp>
    </p:spTree>
    <p:extLst>
      <p:ext uri="{BB962C8B-B14F-4D97-AF65-F5344CB8AC3E}">
        <p14:creationId xmlns:p14="http://schemas.microsoft.com/office/powerpoint/2010/main" val="1572879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9C88D-06AC-7249-A5A5-9880949F4E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C521FDBF-4AE0-2442-9C79-6BEA06D147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1E16A3FF-DA76-C548-A993-1A5FEE100915}"/>
              </a:ext>
            </a:extLst>
          </p:cNvPr>
          <p:cNvSpPr>
            <a:spLocks noGrp="1"/>
          </p:cNvSpPr>
          <p:nvPr>
            <p:ph type="dt" sz="half" idx="10"/>
          </p:nvPr>
        </p:nvSpPr>
        <p:spPr/>
        <p:txBody>
          <a:bodyPr/>
          <a:lstStyle/>
          <a:p>
            <a:fld id="{C7503D00-83B5-A544-A3FC-2D4FB34D35D7}" type="datetimeFigureOut">
              <a:rPr lang="nb-NO" smtClean="0"/>
              <a:t>03.11.2023</a:t>
            </a:fld>
            <a:endParaRPr lang="nb-NO"/>
          </a:p>
        </p:txBody>
      </p:sp>
      <p:sp>
        <p:nvSpPr>
          <p:cNvPr id="5" name="Footer Placeholder 4">
            <a:extLst>
              <a:ext uri="{FF2B5EF4-FFF2-40B4-BE49-F238E27FC236}">
                <a16:creationId xmlns:a16="http://schemas.microsoft.com/office/drawing/2014/main" id="{30900B52-0D3E-5A42-8A45-D4DADA465F02}"/>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C54316FF-4D7C-7841-9BC2-9AD109666379}"/>
              </a:ext>
            </a:extLst>
          </p:cNvPr>
          <p:cNvSpPr>
            <a:spLocks noGrp="1"/>
          </p:cNvSpPr>
          <p:nvPr>
            <p:ph type="sldNum" sz="quarter" idx="12"/>
          </p:nvPr>
        </p:nvSpPr>
        <p:spPr/>
        <p:txBody>
          <a:bodyPr/>
          <a:lstStyle/>
          <a:p>
            <a:fld id="{3A23B2A1-7B45-304B-BA47-E89B4CCEA416}" type="slidenum">
              <a:rPr lang="nb-NO" smtClean="0"/>
              <a:t>‹#›</a:t>
            </a:fld>
            <a:endParaRPr lang="nb-NO"/>
          </a:p>
        </p:txBody>
      </p:sp>
    </p:spTree>
    <p:extLst>
      <p:ext uri="{BB962C8B-B14F-4D97-AF65-F5344CB8AC3E}">
        <p14:creationId xmlns:p14="http://schemas.microsoft.com/office/powerpoint/2010/main" val="1199491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AE48D-0B18-F14B-B1E6-D80CC41F29BF}"/>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20334C3A-EC8C-B244-9FE5-26DD261DC7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D368645A-122B-2D47-B4E3-FBD5FDD8E083}"/>
              </a:ext>
            </a:extLst>
          </p:cNvPr>
          <p:cNvSpPr>
            <a:spLocks noGrp="1"/>
          </p:cNvSpPr>
          <p:nvPr>
            <p:ph type="dt" sz="half" idx="10"/>
          </p:nvPr>
        </p:nvSpPr>
        <p:spPr/>
        <p:txBody>
          <a:bodyPr/>
          <a:lstStyle/>
          <a:p>
            <a:fld id="{C7503D00-83B5-A544-A3FC-2D4FB34D35D7}" type="datetimeFigureOut">
              <a:rPr lang="nb-NO" smtClean="0"/>
              <a:t>03.11.2023</a:t>
            </a:fld>
            <a:endParaRPr lang="nb-NO"/>
          </a:p>
        </p:txBody>
      </p:sp>
      <p:sp>
        <p:nvSpPr>
          <p:cNvPr id="5" name="Footer Placeholder 4">
            <a:extLst>
              <a:ext uri="{FF2B5EF4-FFF2-40B4-BE49-F238E27FC236}">
                <a16:creationId xmlns:a16="http://schemas.microsoft.com/office/drawing/2014/main" id="{61B6470F-4F86-B442-9450-065C3DEE42B1}"/>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E1A907CD-9822-F44C-84F1-96B0DF5A337B}"/>
              </a:ext>
            </a:extLst>
          </p:cNvPr>
          <p:cNvSpPr>
            <a:spLocks noGrp="1"/>
          </p:cNvSpPr>
          <p:nvPr>
            <p:ph type="sldNum" sz="quarter" idx="12"/>
          </p:nvPr>
        </p:nvSpPr>
        <p:spPr/>
        <p:txBody>
          <a:bodyPr/>
          <a:lstStyle/>
          <a:p>
            <a:fld id="{3A23B2A1-7B45-304B-BA47-E89B4CCEA416}" type="slidenum">
              <a:rPr lang="nb-NO" smtClean="0"/>
              <a:t>‹#›</a:t>
            </a:fld>
            <a:endParaRPr lang="nb-NO"/>
          </a:p>
        </p:txBody>
      </p:sp>
    </p:spTree>
    <p:extLst>
      <p:ext uri="{BB962C8B-B14F-4D97-AF65-F5344CB8AC3E}">
        <p14:creationId xmlns:p14="http://schemas.microsoft.com/office/powerpoint/2010/main" val="2478861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89E904-978E-6E41-8C9D-19E3D6347C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1E71341C-C746-C741-9B5C-0F5613DD598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3099E8AA-FF04-7447-86DF-8636E95B57DF}"/>
              </a:ext>
            </a:extLst>
          </p:cNvPr>
          <p:cNvSpPr>
            <a:spLocks noGrp="1"/>
          </p:cNvSpPr>
          <p:nvPr>
            <p:ph type="dt" sz="half" idx="10"/>
          </p:nvPr>
        </p:nvSpPr>
        <p:spPr/>
        <p:txBody>
          <a:bodyPr/>
          <a:lstStyle/>
          <a:p>
            <a:fld id="{C7503D00-83B5-A544-A3FC-2D4FB34D35D7}" type="datetimeFigureOut">
              <a:rPr lang="nb-NO" smtClean="0"/>
              <a:t>03.11.2023</a:t>
            </a:fld>
            <a:endParaRPr lang="nb-NO"/>
          </a:p>
        </p:txBody>
      </p:sp>
      <p:sp>
        <p:nvSpPr>
          <p:cNvPr id="5" name="Footer Placeholder 4">
            <a:extLst>
              <a:ext uri="{FF2B5EF4-FFF2-40B4-BE49-F238E27FC236}">
                <a16:creationId xmlns:a16="http://schemas.microsoft.com/office/drawing/2014/main" id="{52283B19-D748-7D44-B5B8-71D46087FEC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A7C37D8B-3A2C-D346-9EEF-A78196B6DD4A}"/>
              </a:ext>
            </a:extLst>
          </p:cNvPr>
          <p:cNvSpPr>
            <a:spLocks noGrp="1"/>
          </p:cNvSpPr>
          <p:nvPr>
            <p:ph type="sldNum" sz="quarter" idx="12"/>
          </p:nvPr>
        </p:nvSpPr>
        <p:spPr/>
        <p:txBody>
          <a:bodyPr/>
          <a:lstStyle/>
          <a:p>
            <a:fld id="{3A23B2A1-7B45-304B-BA47-E89B4CCEA416}" type="slidenum">
              <a:rPr lang="nb-NO" smtClean="0"/>
              <a:t>‹#›</a:t>
            </a:fld>
            <a:endParaRPr lang="nb-NO"/>
          </a:p>
        </p:txBody>
      </p:sp>
    </p:spTree>
    <p:extLst>
      <p:ext uri="{BB962C8B-B14F-4D97-AF65-F5344CB8AC3E}">
        <p14:creationId xmlns:p14="http://schemas.microsoft.com/office/powerpoint/2010/main" val="1307366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A347C-693C-FD49-9D53-794D013175AE}"/>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7C073ECC-BAC1-1842-BA5E-5059106D9CD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355EB4EC-4123-3D4B-92C9-5A048AD67465}"/>
              </a:ext>
            </a:extLst>
          </p:cNvPr>
          <p:cNvSpPr>
            <a:spLocks noGrp="1"/>
          </p:cNvSpPr>
          <p:nvPr>
            <p:ph type="dt" sz="half" idx="10"/>
          </p:nvPr>
        </p:nvSpPr>
        <p:spPr/>
        <p:txBody>
          <a:bodyPr/>
          <a:lstStyle/>
          <a:p>
            <a:fld id="{C7503D00-83B5-A544-A3FC-2D4FB34D35D7}" type="datetimeFigureOut">
              <a:rPr lang="nb-NO" smtClean="0"/>
              <a:t>03.11.2023</a:t>
            </a:fld>
            <a:endParaRPr lang="nb-NO"/>
          </a:p>
        </p:txBody>
      </p:sp>
      <p:sp>
        <p:nvSpPr>
          <p:cNvPr id="5" name="Footer Placeholder 4">
            <a:extLst>
              <a:ext uri="{FF2B5EF4-FFF2-40B4-BE49-F238E27FC236}">
                <a16:creationId xmlns:a16="http://schemas.microsoft.com/office/drawing/2014/main" id="{8FF4FA15-9A98-C84E-B2E5-CA5288AC555B}"/>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33D14E27-6931-744E-B9BA-9A4F5BD181AC}"/>
              </a:ext>
            </a:extLst>
          </p:cNvPr>
          <p:cNvSpPr>
            <a:spLocks noGrp="1"/>
          </p:cNvSpPr>
          <p:nvPr>
            <p:ph type="sldNum" sz="quarter" idx="12"/>
          </p:nvPr>
        </p:nvSpPr>
        <p:spPr/>
        <p:txBody>
          <a:bodyPr/>
          <a:lstStyle/>
          <a:p>
            <a:fld id="{3A23B2A1-7B45-304B-BA47-E89B4CCEA416}" type="slidenum">
              <a:rPr lang="nb-NO" smtClean="0"/>
              <a:t>‹#›</a:t>
            </a:fld>
            <a:endParaRPr lang="nb-NO"/>
          </a:p>
        </p:txBody>
      </p:sp>
    </p:spTree>
    <p:extLst>
      <p:ext uri="{BB962C8B-B14F-4D97-AF65-F5344CB8AC3E}">
        <p14:creationId xmlns:p14="http://schemas.microsoft.com/office/powerpoint/2010/main" val="256965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45274-3BDC-ED43-A10A-48E83E0F03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4D449425-1D28-9748-8CDC-2DFD2C90CB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81F57CB-8B2B-5143-8D4D-77D39FF30DD3}"/>
              </a:ext>
            </a:extLst>
          </p:cNvPr>
          <p:cNvSpPr>
            <a:spLocks noGrp="1"/>
          </p:cNvSpPr>
          <p:nvPr>
            <p:ph type="dt" sz="half" idx="10"/>
          </p:nvPr>
        </p:nvSpPr>
        <p:spPr/>
        <p:txBody>
          <a:bodyPr/>
          <a:lstStyle/>
          <a:p>
            <a:fld id="{C7503D00-83B5-A544-A3FC-2D4FB34D35D7}" type="datetimeFigureOut">
              <a:rPr lang="nb-NO" smtClean="0"/>
              <a:t>03.11.2023</a:t>
            </a:fld>
            <a:endParaRPr lang="nb-NO"/>
          </a:p>
        </p:txBody>
      </p:sp>
      <p:sp>
        <p:nvSpPr>
          <p:cNvPr id="5" name="Footer Placeholder 4">
            <a:extLst>
              <a:ext uri="{FF2B5EF4-FFF2-40B4-BE49-F238E27FC236}">
                <a16:creationId xmlns:a16="http://schemas.microsoft.com/office/drawing/2014/main" id="{B0BC56BF-D199-A845-ACA8-44FA1AAC4016}"/>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4FB294F8-7C3F-FC4D-9266-50F31EFED3B2}"/>
              </a:ext>
            </a:extLst>
          </p:cNvPr>
          <p:cNvSpPr>
            <a:spLocks noGrp="1"/>
          </p:cNvSpPr>
          <p:nvPr>
            <p:ph type="sldNum" sz="quarter" idx="12"/>
          </p:nvPr>
        </p:nvSpPr>
        <p:spPr/>
        <p:txBody>
          <a:bodyPr/>
          <a:lstStyle/>
          <a:p>
            <a:fld id="{3A23B2A1-7B45-304B-BA47-E89B4CCEA416}" type="slidenum">
              <a:rPr lang="nb-NO" smtClean="0"/>
              <a:t>‹#›</a:t>
            </a:fld>
            <a:endParaRPr lang="nb-NO"/>
          </a:p>
        </p:txBody>
      </p:sp>
    </p:spTree>
    <p:extLst>
      <p:ext uri="{BB962C8B-B14F-4D97-AF65-F5344CB8AC3E}">
        <p14:creationId xmlns:p14="http://schemas.microsoft.com/office/powerpoint/2010/main" val="2538798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DC227-3028-5840-8DBE-49789787FBEE}"/>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C903A532-EE63-0742-A4E2-9D84480AD3D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A682365C-ACAD-4242-9A19-EF51586133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E33E0022-0391-3543-A692-3D858E067828}"/>
              </a:ext>
            </a:extLst>
          </p:cNvPr>
          <p:cNvSpPr>
            <a:spLocks noGrp="1"/>
          </p:cNvSpPr>
          <p:nvPr>
            <p:ph type="dt" sz="half" idx="10"/>
          </p:nvPr>
        </p:nvSpPr>
        <p:spPr/>
        <p:txBody>
          <a:bodyPr/>
          <a:lstStyle/>
          <a:p>
            <a:fld id="{C7503D00-83B5-A544-A3FC-2D4FB34D35D7}" type="datetimeFigureOut">
              <a:rPr lang="nb-NO" smtClean="0"/>
              <a:t>03.11.2023</a:t>
            </a:fld>
            <a:endParaRPr lang="nb-NO"/>
          </a:p>
        </p:txBody>
      </p:sp>
      <p:sp>
        <p:nvSpPr>
          <p:cNvPr id="6" name="Footer Placeholder 5">
            <a:extLst>
              <a:ext uri="{FF2B5EF4-FFF2-40B4-BE49-F238E27FC236}">
                <a16:creationId xmlns:a16="http://schemas.microsoft.com/office/drawing/2014/main" id="{6C25E398-2B8C-7843-8E43-AA693D0DF1E7}"/>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D950E849-FC93-AB49-837F-1F54D887D4B8}"/>
              </a:ext>
            </a:extLst>
          </p:cNvPr>
          <p:cNvSpPr>
            <a:spLocks noGrp="1"/>
          </p:cNvSpPr>
          <p:nvPr>
            <p:ph type="sldNum" sz="quarter" idx="12"/>
          </p:nvPr>
        </p:nvSpPr>
        <p:spPr/>
        <p:txBody>
          <a:bodyPr/>
          <a:lstStyle/>
          <a:p>
            <a:fld id="{3A23B2A1-7B45-304B-BA47-E89B4CCEA416}" type="slidenum">
              <a:rPr lang="nb-NO" smtClean="0"/>
              <a:t>‹#›</a:t>
            </a:fld>
            <a:endParaRPr lang="nb-NO"/>
          </a:p>
        </p:txBody>
      </p:sp>
    </p:spTree>
    <p:extLst>
      <p:ext uri="{BB962C8B-B14F-4D97-AF65-F5344CB8AC3E}">
        <p14:creationId xmlns:p14="http://schemas.microsoft.com/office/powerpoint/2010/main" val="1878360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128BB-4D6A-444F-8D4C-25619A8ACF80}"/>
              </a:ext>
            </a:extLst>
          </p:cNvPr>
          <p:cNvSpPr>
            <a:spLocks noGrp="1"/>
          </p:cNvSpPr>
          <p:nvPr>
            <p:ph type="title"/>
          </p:nvPr>
        </p:nvSpPr>
        <p:spPr>
          <a:xfrm>
            <a:off x="839788" y="365125"/>
            <a:ext cx="10515600" cy="1325563"/>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F884243D-10BD-F643-9C57-11DAAF444B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6633F00-3976-E64B-B78C-AAE36ACB55C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C97E6D0E-01E5-7F44-B241-4D43D26A95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27E9571-D2C7-4C4A-97E2-9ADECDA762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C9D1AEF1-F7FF-6D4A-AF3C-AC7923C876EC}"/>
              </a:ext>
            </a:extLst>
          </p:cNvPr>
          <p:cNvSpPr>
            <a:spLocks noGrp="1"/>
          </p:cNvSpPr>
          <p:nvPr>
            <p:ph type="dt" sz="half" idx="10"/>
          </p:nvPr>
        </p:nvSpPr>
        <p:spPr/>
        <p:txBody>
          <a:bodyPr/>
          <a:lstStyle/>
          <a:p>
            <a:fld id="{C7503D00-83B5-A544-A3FC-2D4FB34D35D7}" type="datetimeFigureOut">
              <a:rPr lang="nb-NO" smtClean="0"/>
              <a:t>03.11.2023</a:t>
            </a:fld>
            <a:endParaRPr lang="nb-NO"/>
          </a:p>
        </p:txBody>
      </p:sp>
      <p:sp>
        <p:nvSpPr>
          <p:cNvPr id="8" name="Footer Placeholder 7">
            <a:extLst>
              <a:ext uri="{FF2B5EF4-FFF2-40B4-BE49-F238E27FC236}">
                <a16:creationId xmlns:a16="http://schemas.microsoft.com/office/drawing/2014/main" id="{F677A910-3FAE-604E-90CC-29AE1C875C1F}"/>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E3CF9BEB-B227-BF4B-AB61-58E30CC88AE6}"/>
              </a:ext>
            </a:extLst>
          </p:cNvPr>
          <p:cNvSpPr>
            <a:spLocks noGrp="1"/>
          </p:cNvSpPr>
          <p:nvPr>
            <p:ph type="sldNum" sz="quarter" idx="12"/>
          </p:nvPr>
        </p:nvSpPr>
        <p:spPr/>
        <p:txBody>
          <a:bodyPr/>
          <a:lstStyle/>
          <a:p>
            <a:fld id="{3A23B2A1-7B45-304B-BA47-E89B4CCEA416}" type="slidenum">
              <a:rPr lang="nb-NO" smtClean="0"/>
              <a:t>‹#›</a:t>
            </a:fld>
            <a:endParaRPr lang="nb-NO"/>
          </a:p>
        </p:txBody>
      </p:sp>
    </p:spTree>
    <p:extLst>
      <p:ext uri="{BB962C8B-B14F-4D97-AF65-F5344CB8AC3E}">
        <p14:creationId xmlns:p14="http://schemas.microsoft.com/office/powerpoint/2010/main" val="337274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874B6-8873-C349-86B0-A65663FC21A1}"/>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C09E4537-6B5C-1F47-89E2-33FCBD64427D}"/>
              </a:ext>
            </a:extLst>
          </p:cNvPr>
          <p:cNvSpPr>
            <a:spLocks noGrp="1"/>
          </p:cNvSpPr>
          <p:nvPr>
            <p:ph type="dt" sz="half" idx="10"/>
          </p:nvPr>
        </p:nvSpPr>
        <p:spPr/>
        <p:txBody>
          <a:bodyPr/>
          <a:lstStyle/>
          <a:p>
            <a:fld id="{C7503D00-83B5-A544-A3FC-2D4FB34D35D7}" type="datetimeFigureOut">
              <a:rPr lang="nb-NO" smtClean="0"/>
              <a:t>03.11.2023</a:t>
            </a:fld>
            <a:endParaRPr lang="nb-NO"/>
          </a:p>
        </p:txBody>
      </p:sp>
      <p:sp>
        <p:nvSpPr>
          <p:cNvPr id="4" name="Footer Placeholder 3">
            <a:extLst>
              <a:ext uri="{FF2B5EF4-FFF2-40B4-BE49-F238E27FC236}">
                <a16:creationId xmlns:a16="http://schemas.microsoft.com/office/drawing/2014/main" id="{73B8CA79-B852-5A40-8525-9CC46CA6CC9B}"/>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F5BAC490-535C-4D46-99D2-E181D525F18A}"/>
              </a:ext>
            </a:extLst>
          </p:cNvPr>
          <p:cNvSpPr>
            <a:spLocks noGrp="1"/>
          </p:cNvSpPr>
          <p:nvPr>
            <p:ph type="sldNum" sz="quarter" idx="12"/>
          </p:nvPr>
        </p:nvSpPr>
        <p:spPr/>
        <p:txBody>
          <a:bodyPr/>
          <a:lstStyle/>
          <a:p>
            <a:fld id="{3A23B2A1-7B45-304B-BA47-E89B4CCEA416}" type="slidenum">
              <a:rPr lang="nb-NO" smtClean="0"/>
              <a:t>‹#›</a:t>
            </a:fld>
            <a:endParaRPr lang="nb-NO"/>
          </a:p>
        </p:txBody>
      </p:sp>
    </p:spTree>
    <p:extLst>
      <p:ext uri="{BB962C8B-B14F-4D97-AF65-F5344CB8AC3E}">
        <p14:creationId xmlns:p14="http://schemas.microsoft.com/office/powerpoint/2010/main" val="2065864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0B2334-F46B-6E43-83D8-96D73636FFC4}"/>
              </a:ext>
            </a:extLst>
          </p:cNvPr>
          <p:cNvSpPr>
            <a:spLocks noGrp="1"/>
          </p:cNvSpPr>
          <p:nvPr>
            <p:ph type="dt" sz="half" idx="10"/>
          </p:nvPr>
        </p:nvSpPr>
        <p:spPr/>
        <p:txBody>
          <a:bodyPr/>
          <a:lstStyle/>
          <a:p>
            <a:fld id="{C7503D00-83B5-A544-A3FC-2D4FB34D35D7}" type="datetimeFigureOut">
              <a:rPr lang="nb-NO" smtClean="0"/>
              <a:t>03.11.2023</a:t>
            </a:fld>
            <a:endParaRPr lang="nb-NO"/>
          </a:p>
        </p:txBody>
      </p:sp>
      <p:sp>
        <p:nvSpPr>
          <p:cNvPr id="3" name="Footer Placeholder 2">
            <a:extLst>
              <a:ext uri="{FF2B5EF4-FFF2-40B4-BE49-F238E27FC236}">
                <a16:creationId xmlns:a16="http://schemas.microsoft.com/office/drawing/2014/main" id="{89899118-1673-1248-A680-478814012E3C}"/>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F45A955E-5997-7143-9F6D-6F32040BE3E5}"/>
              </a:ext>
            </a:extLst>
          </p:cNvPr>
          <p:cNvSpPr>
            <a:spLocks noGrp="1"/>
          </p:cNvSpPr>
          <p:nvPr>
            <p:ph type="sldNum" sz="quarter" idx="12"/>
          </p:nvPr>
        </p:nvSpPr>
        <p:spPr/>
        <p:txBody>
          <a:bodyPr/>
          <a:lstStyle/>
          <a:p>
            <a:fld id="{3A23B2A1-7B45-304B-BA47-E89B4CCEA416}" type="slidenum">
              <a:rPr lang="nb-NO" smtClean="0"/>
              <a:t>‹#›</a:t>
            </a:fld>
            <a:endParaRPr lang="nb-NO"/>
          </a:p>
        </p:txBody>
      </p:sp>
    </p:spTree>
    <p:extLst>
      <p:ext uri="{BB962C8B-B14F-4D97-AF65-F5344CB8AC3E}">
        <p14:creationId xmlns:p14="http://schemas.microsoft.com/office/powerpoint/2010/main" val="2549153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32D5-F7B5-5643-A4EB-B5A4080611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FF424DD3-8369-B549-BE0E-8A336AD440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EF217619-65DB-1F47-A81F-485ED655DE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7B9297-3B7E-394F-8C5E-110FA0369666}"/>
              </a:ext>
            </a:extLst>
          </p:cNvPr>
          <p:cNvSpPr>
            <a:spLocks noGrp="1"/>
          </p:cNvSpPr>
          <p:nvPr>
            <p:ph type="dt" sz="half" idx="10"/>
          </p:nvPr>
        </p:nvSpPr>
        <p:spPr/>
        <p:txBody>
          <a:bodyPr/>
          <a:lstStyle/>
          <a:p>
            <a:fld id="{C7503D00-83B5-A544-A3FC-2D4FB34D35D7}" type="datetimeFigureOut">
              <a:rPr lang="nb-NO" smtClean="0"/>
              <a:t>03.11.2023</a:t>
            </a:fld>
            <a:endParaRPr lang="nb-NO"/>
          </a:p>
        </p:txBody>
      </p:sp>
      <p:sp>
        <p:nvSpPr>
          <p:cNvPr id="6" name="Footer Placeholder 5">
            <a:extLst>
              <a:ext uri="{FF2B5EF4-FFF2-40B4-BE49-F238E27FC236}">
                <a16:creationId xmlns:a16="http://schemas.microsoft.com/office/drawing/2014/main" id="{5FBDCAE9-07C9-6448-A096-4CC99B7DA81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D3A81AF6-1DC2-4441-AD23-0FEAD5348575}"/>
              </a:ext>
            </a:extLst>
          </p:cNvPr>
          <p:cNvSpPr>
            <a:spLocks noGrp="1"/>
          </p:cNvSpPr>
          <p:nvPr>
            <p:ph type="sldNum" sz="quarter" idx="12"/>
          </p:nvPr>
        </p:nvSpPr>
        <p:spPr/>
        <p:txBody>
          <a:bodyPr/>
          <a:lstStyle/>
          <a:p>
            <a:fld id="{3A23B2A1-7B45-304B-BA47-E89B4CCEA416}" type="slidenum">
              <a:rPr lang="nb-NO" smtClean="0"/>
              <a:t>‹#›</a:t>
            </a:fld>
            <a:endParaRPr lang="nb-NO"/>
          </a:p>
        </p:txBody>
      </p:sp>
    </p:spTree>
    <p:extLst>
      <p:ext uri="{BB962C8B-B14F-4D97-AF65-F5344CB8AC3E}">
        <p14:creationId xmlns:p14="http://schemas.microsoft.com/office/powerpoint/2010/main" val="1507222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98D54-90D4-7141-97E8-58D4543190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5EAF9477-D6B0-3B47-83EC-A91245513C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a:extLst>
              <a:ext uri="{FF2B5EF4-FFF2-40B4-BE49-F238E27FC236}">
                <a16:creationId xmlns:a16="http://schemas.microsoft.com/office/drawing/2014/main" id="{322545A3-92D3-EB41-BAE7-53CFE160A0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F7244B-DD4D-8E4C-934A-067258C1634D}"/>
              </a:ext>
            </a:extLst>
          </p:cNvPr>
          <p:cNvSpPr>
            <a:spLocks noGrp="1"/>
          </p:cNvSpPr>
          <p:nvPr>
            <p:ph type="dt" sz="half" idx="10"/>
          </p:nvPr>
        </p:nvSpPr>
        <p:spPr/>
        <p:txBody>
          <a:bodyPr/>
          <a:lstStyle/>
          <a:p>
            <a:fld id="{C7503D00-83B5-A544-A3FC-2D4FB34D35D7}" type="datetimeFigureOut">
              <a:rPr lang="nb-NO" smtClean="0"/>
              <a:t>03.11.2023</a:t>
            </a:fld>
            <a:endParaRPr lang="nb-NO"/>
          </a:p>
        </p:txBody>
      </p:sp>
      <p:sp>
        <p:nvSpPr>
          <p:cNvPr id="6" name="Footer Placeholder 5">
            <a:extLst>
              <a:ext uri="{FF2B5EF4-FFF2-40B4-BE49-F238E27FC236}">
                <a16:creationId xmlns:a16="http://schemas.microsoft.com/office/drawing/2014/main" id="{B051B68B-2024-974C-805C-2A88EF086C5B}"/>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05B2E554-8893-244A-B121-2D9CDD9B5AFC}"/>
              </a:ext>
            </a:extLst>
          </p:cNvPr>
          <p:cNvSpPr>
            <a:spLocks noGrp="1"/>
          </p:cNvSpPr>
          <p:nvPr>
            <p:ph type="sldNum" sz="quarter" idx="12"/>
          </p:nvPr>
        </p:nvSpPr>
        <p:spPr/>
        <p:txBody>
          <a:bodyPr/>
          <a:lstStyle/>
          <a:p>
            <a:fld id="{3A23B2A1-7B45-304B-BA47-E89B4CCEA416}" type="slidenum">
              <a:rPr lang="nb-NO" smtClean="0"/>
              <a:t>‹#›</a:t>
            </a:fld>
            <a:endParaRPr lang="nb-NO"/>
          </a:p>
        </p:txBody>
      </p:sp>
    </p:spTree>
    <p:extLst>
      <p:ext uri="{BB962C8B-B14F-4D97-AF65-F5344CB8AC3E}">
        <p14:creationId xmlns:p14="http://schemas.microsoft.com/office/powerpoint/2010/main" val="994389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A4F3AD-5A75-6542-B714-B68EE8ED7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49EF407E-9ABC-4844-AF03-A33591366D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D3CC8E9A-422D-CC4F-8C79-9B4C09BE97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503D00-83B5-A544-A3FC-2D4FB34D35D7}" type="datetimeFigureOut">
              <a:rPr lang="nb-NO" smtClean="0"/>
              <a:t>03.11.2023</a:t>
            </a:fld>
            <a:endParaRPr lang="nb-NO"/>
          </a:p>
        </p:txBody>
      </p:sp>
      <p:sp>
        <p:nvSpPr>
          <p:cNvPr id="5" name="Footer Placeholder 4">
            <a:extLst>
              <a:ext uri="{FF2B5EF4-FFF2-40B4-BE49-F238E27FC236}">
                <a16:creationId xmlns:a16="http://schemas.microsoft.com/office/drawing/2014/main" id="{757E556D-4226-FA4F-AAE2-5E4766BE14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D625E4E3-C5C5-5445-A6DF-E6FAA22A0B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3B2A1-7B45-304B-BA47-E89B4CCEA416}" type="slidenum">
              <a:rPr lang="nb-NO" smtClean="0"/>
              <a:t>‹#›</a:t>
            </a:fld>
            <a:endParaRPr lang="nb-NO"/>
          </a:p>
        </p:txBody>
      </p:sp>
    </p:spTree>
    <p:extLst>
      <p:ext uri="{BB962C8B-B14F-4D97-AF65-F5344CB8AC3E}">
        <p14:creationId xmlns:p14="http://schemas.microsoft.com/office/powerpoint/2010/main" val="428856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eil.davies@bristol.ac.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tiff"/></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38/s41467-018-08219-1" TargetMode="External"/><Relationship Id="rId2" Type="http://schemas.openxmlformats.org/officeDocument/2006/relationships/hyperlink" Target="https://doi.org/10.1038/s41562-019-0757-5"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6AF6-8233-F84C-A151-EA40974B7304}"/>
              </a:ext>
            </a:extLst>
          </p:cNvPr>
          <p:cNvSpPr>
            <a:spLocks noGrp="1"/>
          </p:cNvSpPr>
          <p:nvPr>
            <p:ph type="ctrTitle"/>
          </p:nvPr>
        </p:nvSpPr>
        <p:spPr>
          <a:xfrm>
            <a:off x="1524000" y="696799"/>
            <a:ext cx="9144000" cy="1302022"/>
          </a:xfrm>
        </p:spPr>
        <p:txBody>
          <a:bodyPr>
            <a:normAutofit/>
          </a:bodyPr>
          <a:lstStyle/>
          <a:p>
            <a:r>
              <a:rPr lang="en-GB" dirty="0"/>
              <a:t>Do families matter?</a:t>
            </a:r>
          </a:p>
        </p:txBody>
      </p:sp>
      <p:sp>
        <p:nvSpPr>
          <p:cNvPr id="3" name="Subtitle 2">
            <a:extLst>
              <a:ext uri="{FF2B5EF4-FFF2-40B4-BE49-F238E27FC236}">
                <a16:creationId xmlns:a16="http://schemas.microsoft.com/office/drawing/2014/main" id="{1DE4A034-802C-FF4C-BBBD-4E687A2665E5}"/>
              </a:ext>
            </a:extLst>
          </p:cNvPr>
          <p:cNvSpPr>
            <a:spLocks noGrp="1"/>
          </p:cNvSpPr>
          <p:nvPr>
            <p:ph type="subTitle" idx="1"/>
          </p:nvPr>
        </p:nvSpPr>
        <p:spPr>
          <a:xfrm>
            <a:off x="1318161" y="2219092"/>
            <a:ext cx="9349839" cy="4192857"/>
          </a:xfrm>
        </p:spPr>
        <p:txBody>
          <a:bodyPr>
            <a:normAutofit/>
          </a:bodyPr>
          <a:lstStyle/>
          <a:p>
            <a:r>
              <a:rPr lang="en-GB" dirty="0"/>
              <a:t>Soc-B DTC presentation</a:t>
            </a:r>
            <a:endParaRPr lang="en-GB" dirty="0">
              <a:highlight>
                <a:srgbClr val="FFFF00"/>
              </a:highlight>
            </a:endParaRPr>
          </a:p>
          <a:p>
            <a:r>
              <a:rPr lang="en-GB" dirty="0"/>
              <a:t>03/11/23</a:t>
            </a:r>
          </a:p>
          <a:p>
            <a:endParaRPr lang="en-GB" dirty="0">
              <a:highlight>
                <a:srgbClr val="FFFF00"/>
              </a:highlight>
            </a:endParaRPr>
          </a:p>
          <a:p>
            <a:r>
              <a:rPr lang="en-GB" dirty="0"/>
              <a:t>Neil Davies, </a:t>
            </a:r>
            <a:r>
              <a:rPr lang="en-GB" dirty="0">
                <a:hlinkClick r:id="rId3"/>
              </a:rPr>
              <a:t>neil.m.davies@ucl.ac.uk</a:t>
            </a:r>
            <a:r>
              <a:rPr lang="en-GB" dirty="0"/>
              <a:t> </a:t>
            </a:r>
          </a:p>
          <a:p>
            <a:endParaRPr lang="en-GB" dirty="0"/>
          </a:p>
          <a:p>
            <a:r>
              <a:rPr lang="en-GB" sz="1400" dirty="0"/>
              <a:t>Division of Psychiatry and Department of Statistical Sciences, UCL, London</a:t>
            </a:r>
          </a:p>
          <a:p>
            <a:r>
              <a:rPr lang="en-GB" sz="1400" dirty="0"/>
              <a:t>K.G. </a:t>
            </a:r>
            <a:r>
              <a:rPr lang="en-GB" sz="1400" dirty="0" err="1"/>
              <a:t>Jebsen</a:t>
            </a:r>
            <a:r>
              <a:rPr lang="en-GB" sz="1400" dirty="0"/>
              <a:t> </a:t>
            </a:r>
            <a:r>
              <a:rPr lang="en-GB" sz="1400" dirty="0" err="1"/>
              <a:t>Center</a:t>
            </a:r>
            <a:r>
              <a:rPr lang="en-GB" sz="1400" dirty="0"/>
              <a:t> for Genetic Epidemiology, Department of Public Health and Nursing, NTNU, Norwegian University of Science and Technology, Norway.</a:t>
            </a:r>
          </a:p>
          <a:p>
            <a:endParaRPr lang="en-GB" dirty="0"/>
          </a:p>
          <a:p>
            <a:endParaRPr lang="en-GB" dirty="0"/>
          </a:p>
        </p:txBody>
      </p:sp>
      <p:pic>
        <p:nvPicPr>
          <p:cNvPr id="4" name="Picture 3">
            <a:extLst>
              <a:ext uri="{FF2B5EF4-FFF2-40B4-BE49-F238E27FC236}">
                <a16:creationId xmlns:a16="http://schemas.microsoft.com/office/drawing/2014/main" id="{E2F5B43E-F0DE-D940-81B1-AF74BFD4EB3A}"/>
              </a:ext>
            </a:extLst>
          </p:cNvPr>
          <p:cNvPicPr>
            <a:picLocks noChangeAspect="1"/>
          </p:cNvPicPr>
          <p:nvPr/>
        </p:nvPicPr>
        <p:blipFill>
          <a:blip r:embed="rId4"/>
          <a:stretch>
            <a:fillRect/>
          </a:stretch>
        </p:blipFill>
        <p:spPr>
          <a:xfrm>
            <a:off x="9596120" y="5803030"/>
            <a:ext cx="2143760" cy="829190"/>
          </a:xfrm>
          <a:prstGeom prst="rect">
            <a:avLst/>
          </a:prstGeom>
        </p:spPr>
      </p:pic>
    </p:spTree>
    <p:extLst>
      <p:ext uri="{BB962C8B-B14F-4D97-AF65-F5344CB8AC3E}">
        <p14:creationId xmlns:p14="http://schemas.microsoft.com/office/powerpoint/2010/main" val="1445610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1F9BA-A0B0-5248-8B1B-47A448B07574}"/>
              </a:ext>
            </a:extLst>
          </p:cNvPr>
          <p:cNvSpPr>
            <a:spLocks noGrp="1"/>
          </p:cNvSpPr>
          <p:nvPr>
            <p:ph type="title"/>
          </p:nvPr>
        </p:nvSpPr>
        <p:spPr/>
        <p:txBody>
          <a:bodyPr/>
          <a:lstStyle/>
          <a:p>
            <a:endParaRPr lang="en-US"/>
          </a:p>
        </p:txBody>
      </p:sp>
      <p:pic>
        <p:nvPicPr>
          <p:cNvPr id="5" name="Content Placeholder 4" descr="Text&#10;&#10;Description automatically generated">
            <a:extLst>
              <a:ext uri="{FF2B5EF4-FFF2-40B4-BE49-F238E27FC236}">
                <a16:creationId xmlns:a16="http://schemas.microsoft.com/office/drawing/2014/main" id="{F07DE4CD-6DCF-DA46-90BA-6DC05148DC36}"/>
              </a:ext>
            </a:extLst>
          </p:cNvPr>
          <p:cNvPicPr>
            <a:picLocks noGrp="1" noChangeAspect="1"/>
          </p:cNvPicPr>
          <p:nvPr>
            <p:ph idx="1"/>
          </p:nvPr>
        </p:nvPicPr>
        <p:blipFill>
          <a:blip r:embed="rId2"/>
          <a:stretch>
            <a:fillRect/>
          </a:stretch>
        </p:blipFill>
        <p:spPr>
          <a:xfrm>
            <a:off x="2562785" y="1825625"/>
            <a:ext cx="7066429" cy="4351338"/>
          </a:xfrm>
        </p:spPr>
      </p:pic>
    </p:spTree>
    <p:extLst>
      <p:ext uri="{BB962C8B-B14F-4D97-AF65-F5344CB8AC3E}">
        <p14:creationId xmlns:p14="http://schemas.microsoft.com/office/powerpoint/2010/main" val="3696186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7A13B-7CB7-2A4C-96A3-16BFE4ED37C5}"/>
              </a:ext>
            </a:extLst>
          </p:cNvPr>
          <p:cNvSpPr>
            <a:spLocks noGrp="1"/>
          </p:cNvSpPr>
          <p:nvPr>
            <p:ph type="title"/>
          </p:nvPr>
        </p:nvSpPr>
        <p:spPr/>
        <p:txBody>
          <a:bodyPr/>
          <a:lstStyle/>
          <a:p>
            <a:r>
              <a:rPr lang="en-US" b="1" u="sng" dirty="0"/>
              <a:t>Limitations to conventional MR studies</a:t>
            </a:r>
          </a:p>
        </p:txBody>
      </p:sp>
      <p:sp>
        <p:nvSpPr>
          <p:cNvPr id="3" name="Content Placeholder 2">
            <a:extLst>
              <a:ext uri="{FF2B5EF4-FFF2-40B4-BE49-F238E27FC236}">
                <a16:creationId xmlns:a16="http://schemas.microsoft.com/office/drawing/2014/main" id="{D7045F30-6B2B-1A4D-887B-BD98850ED0F9}"/>
              </a:ext>
            </a:extLst>
          </p:cNvPr>
          <p:cNvSpPr>
            <a:spLocks noGrp="1"/>
          </p:cNvSpPr>
          <p:nvPr>
            <p:ph idx="1"/>
          </p:nvPr>
        </p:nvSpPr>
        <p:spPr>
          <a:xfrm>
            <a:off x="838200" y="1825625"/>
            <a:ext cx="10515600" cy="3630295"/>
          </a:xfrm>
        </p:spPr>
        <p:txBody>
          <a:bodyPr>
            <a:normAutofit lnSpcReduction="10000"/>
          </a:bodyPr>
          <a:lstStyle/>
          <a:p>
            <a:r>
              <a:rPr lang="en-US" dirty="0"/>
              <a:t>Used samples of unrelated individuals</a:t>
            </a:r>
          </a:p>
          <a:p>
            <a:pPr lvl="1"/>
            <a:r>
              <a:rPr lang="en-US" dirty="0"/>
              <a:t>Controlled for standard covariates (age, sex, PCs)</a:t>
            </a:r>
          </a:p>
          <a:p>
            <a:r>
              <a:rPr lang="en-US" dirty="0"/>
              <a:t>Requires assumption that what is true within families is also true across populations, i.e. random distribution of height and BMI genetic variants</a:t>
            </a:r>
          </a:p>
          <a:p>
            <a:r>
              <a:rPr lang="en-US" dirty="0"/>
              <a:t>There are reasons to think this may not hold:</a:t>
            </a:r>
          </a:p>
          <a:p>
            <a:pPr lvl="1"/>
            <a:r>
              <a:rPr lang="en-US" dirty="0"/>
              <a:t>Fine scale population structure (Haworth et al 2019, </a:t>
            </a:r>
            <a:r>
              <a:rPr lang="en-US" dirty="0" err="1"/>
              <a:t>Abdellaoui</a:t>
            </a:r>
            <a:r>
              <a:rPr lang="en-US" dirty="0"/>
              <a:t> et al 2019)</a:t>
            </a:r>
          </a:p>
          <a:p>
            <a:pPr lvl="1"/>
            <a:r>
              <a:rPr lang="en-US" dirty="0"/>
              <a:t>Dynastic effects (Plomin and </a:t>
            </a:r>
            <a:r>
              <a:rPr lang="en-US" dirty="0" err="1"/>
              <a:t>Bergeman</a:t>
            </a:r>
            <a:r>
              <a:rPr lang="en-US" dirty="0"/>
              <a:t> 1991)</a:t>
            </a:r>
          </a:p>
          <a:p>
            <a:pPr lvl="1"/>
            <a:r>
              <a:rPr lang="en-US" dirty="0"/>
              <a:t>Assortative mating (Wright 1921)</a:t>
            </a:r>
          </a:p>
          <a:p>
            <a:pPr lvl="1"/>
            <a:endParaRPr lang="en-US" dirty="0"/>
          </a:p>
          <a:p>
            <a:pPr lvl="1"/>
            <a:endParaRPr lang="en-US" dirty="0"/>
          </a:p>
          <a:p>
            <a:endParaRPr lang="en-US" dirty="0"/>
          </a:p>
          <a:p>
            <a:endParaRPr lang="en-US" dirty="0"/>
          </a:p>
        </p:txBody>
      </p:sp>
      <p:sp>
        <p:nvSpPr>
          <p:cNvPr id="5" name="TextBox 4">
            <a:extLst>
              <a:ext uri="{FF2B5EF4-FFF2-40B4-BE49-F238E27FC236}">
                <a16:creationId xmlns:a16="http://schemas.microsoft.com/office/drawing/2014/main" id="{247CE875-B4C7-ED49-A9A3-705D576B4D4F}"/>
              </a:ext>
            </a:extLst>
          </p:cNvPr>
          <p:cNvSpPr txBox="1"/>
          <p:nvPr/>
        </p:nvSpPr>
        <p:spPr>
          <a:xfrm>
            <a:off x="838200" y="5455920"/>
            <a:ext cx="10124440" cy="1631216"/>
          </a:xfrm>
          <a:prstGeom prst="rect">
            <a:avLst/>
          </a:prstGeom>
          <a:noFill/>
        </p:spPr>
        <p:txBody>
          <a:bodyPr wrap="square" rtlCol="0">
            <a:spAutoFit/>
          </a:bodyPr>
          <a:lstStyle/>
          <a:p>
            <a:r>
              <a:rPr lang="en-GB" sz="1000" dirty="0"/>
              <a:t>A. </a:t>
            </a:r>
            <a:r>
              <a:rPr lang="en-GB" sz="1000" dirty="0" err="1"/>
              <a:t>Abdellaoui</a:t>
            </a:r>
            <a:r>
              <a:rPr lang="en-GB" sz="1000" dirty="0"/>
              <a:t>, D. Hugh-Jones, L. </a:t>
            </a:r>
            <a:r>
              <a:rPr lang="en-GB" sz="1000" dirty="0" err="1"/>
              <a:t>Yengo</a:t>
            </a:r>
            <a:r>
              <a:rPr lang="en-GB" sz="1000" dirty="0"/>
              <a:t>, K. E. Kemper, M. G. Nivard, L. </a:t>
            </a:r>
            <a:r>
              <a:rPr lang="en-GB" sz="1000" dirty="0" err="1"/>
              <a:t>Veul</a:t>
            </a:r>
            <a:r>
              <a:rPr lang="en-GB" sz="1000" dirty="0"/>
              <a:t>, Y. Holtz, B. P. </a:t>
            </a:r>
            <a:r>
              <a:rPr lang="en-GB" sz="1000" dirty="0" err="1"/>
              <a:t>Zietsch</a:t>
            </a:r>
            <a:r>
              <a:rPr lang="en-GB" sz="1000" dirty="0"/>
              <a:t>, T. M. </a:t>
            </a:r>
            <a:r>
              <a:rPr lang="en-GB" sz="1000" dirty="0" err="1"/>
              <a:t>Frayling</a:t>
            </a:r>
            <a:r>
              <a:rPr lang="en-GB" sz="1000" dirty="0"/>
              <a:t>, N. R. Wray, J. Yang, K. J. H. Verweij, P. M. Visscher, Genetic correlates of social stratification in Great Britain. </a:t>
            </a:r>
            <a:r>
              <a:rPr lang="en-GB" sz="1000" i="1" dirty="0"/>
              <a:t>Nature Human Behaviour</a:t>
            </a:r>
            <a:r>
              <a:rPr lang="en-GB" sz="1000" dirty="0"/>
              <a:t> (2019), doi:</a:t>
            </a:r>
            <a:r>
              <a:rPr lang="en-GB" sz="1000" dirty="0">
                <a:hlinkClick r:id="rId2"/>
              </a:rPr>
              <a:t>10.1038/s41562-019-0757-5</a:t>
            </a:r>
            <a:r>
              <a:rPr lang="en-GB" sz="1000" dirty="0"/>
              <a:t>. </a:t>
            </a:r>
          </a:p>
          <a:p>
            <a:r>
              <a:rPr lang="en-GB" sz="1000" dirty="0"/>
              <a:t>S. Haworth, R. Mitchell, L. Corbin, K. H. Wade, T. Dudding, A. </a:t>
            </a:r>
            <a:r>
              <a:rPr lang="en-GB" sz="1000" dirty="0" err="1"/>
              <a:t>Budu</a:t>
            </a:r>
            <a:r>
              <a:rPr lang="en-GB" sz="1000" dirty="0"/>
              <a:t>-Aggrey, D. </a:t>
            </a:r>
            <a:r>
              <a:rPr lang="en-GB" sz="1000" dirty="0" err="1"/>
              <a:t>Carslake</a:t>
            </a:r>
            <a:r>
              <a:rPr lang="en-GB" sz="1000" dirty="0"/>
              <a:t>, G. </a:t>
            </a:r>
            <a:r>
              <a:rPr lang="en-GB" sz="1000" dirty="0" err="1"/>
              <a:t>Hemani</a:t>
            </a:r>
            <a:r>
              <a:rPr lang="en-GB" sz="1000" dirty="0"/>
              <a:t>, L. Paternoster, G. D. Smith, N. Davies, D. J. Lawson, N. J. Timpson, Apparent latent structure within the UK Biobank sample has implications for epidemiological analysis. </a:t>
            </a:r>
            <a:r>
              <a:rPr lang="en-GB" sz="1000" i="1" dirty="0"/>
              <a:t>Nature Communications</a:t>
            </a:r>
            <a:r>
              <a:rPr lang="en-GB" sz="1000" dirty="0"/>
              <a:t>. </a:t>
            </a:r>
            <a:r>
              <a:rPr lang="en-GB" sz="1000" b="1" dirty="0"/>
              <a:t>10</a:t>
            </a:r>
            <a:r>
              <a:rPr lang="en-GB" sz="1000" dirty="0"/>
              <a:t> (2019), doi:</a:t>
            </a:r>
            <a:r>
              <a:rPr lang="en-GB" sz="1000" dirty="0">
                <a:hlinkClick r:id="rId3"/>
              </a:rPr>
              <a:t>10.1038/s41467-018-08219-1</a:t>
            </a:r>
            <a:r>
              <a:rPr lang="en-GB" sz="1000" dirty="0"/>
              <a:t>.</a:t>
            </a:r>
          </a:p>
          <a:p>
            <a:r>
              <a:rPr lang="en-GB" sz="1000" dirty="0"/>
              <a:t>R. Plomin, C. S. </a:t>
            </a:r>
            <a:r>
              <a:rPr lang="en-GB" sz="1000" dirty="0" err="1"/>
              <a:t>Bergeman</a:t>
            </a:r>
            <a:r>
              <a:rPr lang="en-GB" sz="1000" dirty="0"/>
              <a:t>, The nature of nurture: Genetic influence on “environmental” measures. </a:t>
            </a:r>
            <a:r>
              <a:rPr lang="en-GB" sz="1000" i="1" dirty="0"/>
              <a:t>Behavioral and Brain Sciences</a:t>
            </a:r>
            <a:r>
              <a:rPr lang="en-GB" sz="1000" dirty="0"/>
              <a:t>. </a:t>
            </a:r>
            <a:r>
              <a:rPr lang="en-GB" sz="1000" b="1" dirty="0"/>
              <a:t>14</a:t>
            </a:r>
            <a:r>
              <a:rPr lang="en-GB" sz="1000" dirty="0"/>
              <a:t>, 373–386 (1991).</a:t>
            </a:r>
          </a:p>
          <a:p>
            <a:r>
              <a:rPr lang="en-GB" sz="1000" dirty="0"/>
              <a:t>S. Wright, Systems of Mating. III. Assortative Mating Based on Somatic Resemblance. </a:t>
            </a:r>
            <a:r>
              <a:rPr lang="en-GB" sz="1000" i="1" dirty="0"/>
              <a:t>Genetics</a:t>
            </a:r>
            <a:r>
              <a:rPr lang="en-GB" sz="1000" dirty="0"/>
              <a:t>. </a:t>
            </a:r>
            <a:r>
              <a:rPr lang="en-GB" sz="1000" b="1" dirty="0"/>
              <a:t>6</a:t>
            </a:r>
            <a:r>
              <a:rPr lang="en-GB" sz="1000" dirty="0"/>
              <a:t>, 144–161 (1921).</a:t>
            </a:r>
          </a:p>
          <a:p>
            <a:r>
              <a:rPr lang="en-GB" sz="1000" dirty="0"/>
              <a:t>N. M. Davies, L. J. Howe, B. Brumpton, A. Havdahl, D. M. Evans, G. Davey Smith, Within family Mendelian randomization studies. </a:t>
            </a:r>
            <a:r>
              <a:rPr lang="en-GB" sz="1000" i="1" dirty="0"/>
              <a:t>Human Molecular Genetics</a:t>
            </a:r>
            <a:r>
              <a:rPr lang="en-GB" sz="1000" dirty="0"/>
              <a:t>. </a:t>
            </a:r>
            <a:r>
              <a:rPr lang="en-GB" sz="1000" b="1" dirty="0"/>
              <a:t>28</a:t>
            </a:r>
            <a:r>
              <a:rPr lang="en-GB" sz="1000" dirty="0"/>
              <a:t>, R170–R179 (2019).</a:t>
            </a:r>
          </a:p>
          <a:p>
            <a:r>
              <a:rPr lang="en-GB" sz="1000" dirty="0"/>
              <a:t>L.-D. Hwang, N. M. Davies, N. M. Warrington, D. M. Evans, Integrating Family-Based and Mendelian Randomization Designs. </a:t>
            </a:r>
            <a:r>
              <a:rPr lang="en-GB" sz="1000" i="1" dirty="0"/>
              <a:t>Cold Spring </a:t>
            </a:r>
            <a:r>
              <a:rPr lang="en-GB" sz="1000" i="1" dirty="0" err="1"/>
              <a:t>Harb</a:t>
            </a:r>
            <a:r>
              <a:rPr lang="en-GB" sz="1000" i="1" dirty="0"/>
              <a:t> </a:t>
            </a:r>
            <a:r>
              <a:rPr lang="en-GB" sz="1000" i="1" dirty="0" err="1"/>
              <a:t>Perspect</a:t>
            </a:r>
            <a:r>
              <a:rPr lang="en-GB" sz="1000" i="1" dirty="0"/>
              <a:t> Med</a:t>
            </a:r>
            <a:r>
              <a:rPr lang="en-GB" sz="1000" dirty="0"/>
              <a:t>, a039503 (2020).</a:t>
            </a:r>
          </a:p>
          <a:p>
            <a:endParaRPr lang="en-GB" sz="1000" dirty="0"/>
          </a:p>
          <a:p>
            <a:endParaRPr lang="en-US" sz="1000" dirty="0"/>
          </a:p>
        </p:txBody>
      </p:sp>
    </p:spTree>
    <p:extLst>
      <p:ext uri="{BB962C8B-B14F-4D97-AF65-F5344CB8AC3E}">
        <p14:creationId xmlns:p14="http://schemas.microsoft.com/office/powerpoint/2010/main" val="3706727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6AF6-8233-F84C-A151-EA40974B7304}"/>
              </a:ext>
            </a:extLst>
          </p:cNvPr>
          <p:cNvSpPr>
            <a:spLocks noGrp="1"/>
          </p:cNvSpPr>
          <p:nvPr>
            <p:ph type="ctrTitle"/>
          </p:nvPr>
        </p:nvSpPr>
        <p:spPr>
          <a:xfrm>
            <a:off x="654154" y="0"/>
            <a:ext cx="9995520" cy="795647"/>
          </a:xfrm>
        </p:spPr>
        <p:txBody>
          <a:bodyPr>
            <a:normAutofit fontScale="90000"/>
          </a:bodyPr>
          <a:lstStyle/>
          <a:p>
            <a:pPr algn="l"/>
            <a:r>
              <a:rPr lang="en-GB" dirty="0"/>
              <a:t>1) Fine scale population structure</a:t>
            </a:r>
          </a:p>
        </p:txBody>
      </p:sp>
      <p:sp>
        <p:nvSpPr>
          <p:cNvPr id="6" name="TextBox 5">
            <a:extLst>
              <a:ext uri="{FF2B5EF4-FFF2-40B4-BE49-F238E27FC236}">
                <a16:creationId xmlns:a16="http://schemas.microsoft.com/office/drawing/2014/main" id="{3763402D-C4DB-CF4B-B828-277938A6501B}"/>
              </a:ext>
            </a:extLst>
          </p:cNvPr>
          <p:cNvSpPr txBox="1"/>
          <p:nvPr/>
        </p:nvSpPr>
        <p:spPr>
          <a:xfrm>
            <a:off x="1070517" y="821416"/>
            <a:ext cx="8865220" cy="2031325"/>
          </a:xfrm>
          <a:prstGeom prst="rect">
            <a:avLst/>
          </a:prstGeom>
          <a:noFill/>
        </p:spPr>
        <p:txBody>
          <a:bodyPr wrap="square" rtlCol="0">
            <a:spAutoFit/>
          </a:bodyPr>
          <a:lstStyle/>
          <a:p>
            <a:pPr marL="285750" indent="-285750">
              <a:buFont typeface="Arial" panose="020B0604020202020204" pitchFamily="34" charset="0"/>
              <a:buChar char="•"/>
            </a:pPr>
            <a:r>
              <a:rPr lang="en-GB" dirty="0"/>
              <a:t>Geographic or regional differences in allele frequency that relate to a trait of interest</a:t>
            </a:r>
            <a:r>
              <a:rPr lang="en-GB" dirty="0">
                <a:effectLst/>
              </a:rPr>
              <a:t> </a:t>
            </a:r>
          </a:p>
          <a:p>
            <a:pPr marL="285750" indent="-285750">
              <a:buFont typeface="Arial" panose="020B0604020202020204" pitchFamily="34" charset="0"/>
              <a:buChar char="•"/>
            </a:pPr>
            <a:r>
              <a:rPr lang="en-GB" dirty="0"/>
              <a:t>For example:</a:t>
            </a:r>
          </a:p>
          <a:p>
            <a:pPr marL="742950" lvl="1" indent="-285750">
              <a:buFont typeface="Arial" panose="020B0604020202020204" pitchFamily="34" charset="0"/>
              <a:buChar char="•"/>
            </a:pPr>
            <a:r>
              <a:rPr lang="en-GB" dirty="0"/>
              <a:t>People in Scotland drink more </a:t>
            </a:r>
            <a:r>
              <a:rPr lang="en-GB" dirty="0" err="1"/>
              <a:t>Irn</a:t>
            </a:r>
            <a:r>
              <a:rPr lang="en-GB" dirty="0"/>
              <a:t> </a:t>
            </a:r>
            <a:r>
              <a:rPr lang="en-GB" dirty="0" err="1"/>
              <a:t>Bru</a:t>
            </a:r>
            <a:r>
              <a:rPr lang="en-GB" dirty="0"/>
              <a:t> and have adverse health outcomes. </a:t>
            </a:r>
          </a:p>
          <a:p>
            <a:pPr marL="742950" lvl="1" indent="-285750">
              <a:buFont typeface="Arial" panose="020B0604020202020204" pitchFamily="34" charset="0"/>
              <a:buChar char="•"/>
            </a:pPr>
            <a:r>
              <a:rPr lang="en-GB" dirty="0"/>
              <a:t>Some genetic variants will also have modestly different frequencies in Scotland</a:t>
            </a:r>
          </a:p>
          <a:p>
            <a:pPr marL="742950" lvl="1" indent="-285750">
              <a:buFont typeface="Arial" panose="020B0604020202020204" pitchFamily="34" charset="0"/>
              <a:buChar char="•"/>
            </a:pPr>
            <a:r>
              <a:rPr lang="en-GB" dirty="0"/>
              <a:t>E.g. genetic variants associated with lactase persistence are more common in northern areas</a:t>
            </a:r>
          </a:p>
          <a:p>
            <a:pPr marL="742950" lvl="1" indent="-285750">
              <a:buFont typeface="Arial" panose="020B0604020202020204" pitchFamily="34" charset="0"/>
              <a:buChar char="•"/>
            </a:pPr>
            <a:r>
              <a:rPr lang="en-GB" dirty="0"/>
              <a:t>This does not imply that </a:t>
            </a:r>
            <a:r>
              <a:rPr lang="en-GB" dirty="0" err="1"/>
              <a:t>Iru</a:t>
            </a:r>
            <a:r>
              <a:rPr lang="en-GB" dirty="0"/>
              <a:t> </a:t>
            </a:r>
            <a:r>
              <a:rPr lang="en-GB" dirty="0" err="1"/>
              <a:t>Bru</a:t>
            </a:r>
            <a:r>
              <a:rPr lang="en-GB" dirty="0"/>
              <a:t> causes adverse health outcomes</a:t>
            </a:r>
          </a:p>
        </p:txBody>
      </p:sp>
      <p:pic>
        <p:nvPicPr>
          <p:cNvPr id="5" name="Picture 4">
            <a:extLst>
              <a:ext uri="{FF2B5EF4-FFF2-40B4-BE49-F238E27FC236}">
                <a16:creationId xmlns:a16="http://schemas.microsoft.com/office/drawing/2014/main" id="{6333C189-1934-1D49-804E-C0E1984DFA19}"/>
              </a:ext>
            </a:extLst>
          </p:cNvPr>
          <p:cNvPicPr/>
          <p:nvPr/>
        </p:nvPicPr>
        <p:blipFill rotWithShape="1">
          <a:blip r:embed="rId3">
            <a:extLst>
              <a:ext uri="{28A0092B-C50C-407E-A947-70E740481C1C}">
                <a14:useLocalDpi xmlns:a14="http://schemas.microsoft.com/office/drawing/2010/main"/>
              </a:ext>
            </a:extLst>
          </a:blip>
          <a:srcRect t="10898" r="49741"/>
          <a:stretch/>
        </p:blipFill>
        <p:spPr>
          <a:xfrm>
            <a:off x="3554958" y="2917618"/>
            <a:ext cx="3896338" cy="3524613"/>
          </a:xfrm>
          <a:prstGeom prst="rect">
            <a:avLst/>
          </a:prstGeom>
        </p:spPr>
      </p:pic>
      <p:pic>
        <p:nvPicPr>
          <p:cNvPr id="4" name="Picture 3" descr="A close up of a bottle&#10;&#10;Description automatically generated">
            <a:extLst>
              <a:ext uri="{FF2B5EF4-FFF2-40B4-BE49-F238E27FC236}">
                <a16:creationId xmlns:a16="http://schemas.microsoft.com/office/drawing/2014/main" id="{6A3B62E4-6C66-AF43-B51A-88CA22BD6232}"/>
              </a:ext>
            </a:extLst>
          </p:cNvPr>
          <p:cNvPicPr>
            <a:picLocks noChangeAspect="1"/>
          </p:cNvPicPr>
          <p:nvPr/>
        </p:nvPicPr>
        <p:blipFill>
          <a:blip r:embed="rId4"/>
          <a:stretch>
            <a:fillRect/>
          </a:stretch>
        </p:blipFill>
        <p:spPr>
          <a:xfrm>
            <a:off x="654154" y="3207317"/>
            <a:ext cx="2273195" cy="3650683"/>
          </a:xfrm>
          <a:prstGeom prst="rect">
            <a:avLst/>
          </a:prstGeom>
        </p:spPr>
      </p:pic>
      <p:pic>
        <p:nvPicPr>
          <p:cNvPr id="8" name="Picture 7" descr="A close up of a map&#10;&#10;Description automatically generated">
            <a:extLst>
              <a:ext uri="{FF2B5EF4-FFF2-40B4-BE49-F238E27FC236}">
                <a16:creationId xmlns:a16="http://schemas.microsoft.com/office/drawing/2014/main" id="{A975AE3D-C74D-574B-BE06-E2FCF07D9F50}"/>
              </a:ext>
            </a:extLst>
          </p:cNvPr>
          <p:cNvPicPr>
            <a:picLocks noChangeAspect="1"/>
          </p:cNvPicPr>
          <p:nvPr/>
        </p:nvPicPr>
        <p:blipFill>
          <a:blip r:embed="rId5"/>
          <a:stretch>
            <a:fillRect/>
          </a:stretch>
        </p:blipFill>
        <p:spPr>
          <a:xfrm>
            <a:off x="7743396" y="2917618"/>
            <a:ext cx="4448604" cy="4164477"/>
          </a:xfrm>
          <a:prstGeom prst="rect">
            <a:avLst/>
          </a:prstGeom>
        </p:spPr>
      </p:pic>
      <p:sp>
        <p:nvSpPr>
          <p:cNvPr id="9" name="TextBox 8">
            <a:extLst>
              <a:ext uri="{FF2B5EF4-FFF2-40B4-BE49-F238E27FC236}">
                <a16:creationId xmlns:a16="http://schemas.microsoft.com/office/drawing/2014/main" id="{604B8281-D715-D647-A867-A7DD6BCF4F78}"/>
              </a:ext>
            </a:extLst>
          </p:cNvPr>
          <p:cNvSpPr txBox="1"/>
          <p:nvPr/>
        </p:nvSpPr>
        <p:spPr>
          <a:xfrm>
            <a:off x="2415007" y="6374209"/>
            <a:ext cx="5535931" cy="707886"/>
          </a:xfrm>
          <a:prstGeom prst="rect">
            <a:avLst/>
          </a:prstGeom>
          <a:noFill/>
        </p:spPr>
        <p:txBody>
          <a:bodyPr wrap="square" rtlCol="0">
            <a:spAutoFit/>
          </a:bodyPr>
          <a:lstStyle/>
          <a:p>
            <a:r>
              <a:rPr lang="en-GB" sz="1000" dirty="0"/>
              <a:t>G. Davey Smith, D. A. Lawlor, N. J. Timpson, J. </a:t>
            </a:r>
            <a:r>
              <a:rPr lang="en-GB" sz="1000" dirty="0" err="1"/>
              <a:t>Baban</a:t>
            </a:r>
            <a:r>
              <a:rPr lang="en-GB" sz="1000" dirty="0"/>
              <a:t>, M. </a:t>
            </a:r>
            <a:r>
              <a:rPr lang="en-GB" sz="1000" dirty="0" err="1"/>
              <a:t>Kiessling</a:t>
            </a:r>
            <a:r>
              <a:rPr lang="en-GB" sz="1000" dirty="0"/>
              <a:t>, I. N. M. Day, S. Ebrahim, Lactase persistence-related genetic variant: population substructure and health outcomes. </a:t>
            </a:r>
            <a:r>
              <a:rPr lang="en-GB" sz="1000" i="1" dirty="0"/>
              <a:t>Eur J Hum Genet</a:t>
            </a:r>
            <a:r>
              <a:rPr lang="en-GB" sz="1000" dirty="0"/>
              <a:t>. </a:t>
            </a:r>
            <a:r>
              <a:rPr lang="en-GB" sz="1000" b="1" dirty="0"/>
              <a:t>17</a:t>
            </a:r>
            <a:r>
              <a:rPr lang="en-GB" sz="1000" dirty="0"/>
              <a:t>, 357–367 (2009).</a:t>
            </a:r>
          </a:p>
          <a:p>
            <a:endParaRPr lang="en-US" sz="1000" dirty="0"/>
          </a:p>
        </p:txBody>
      </p:sp>
    </p:spTree>
    <p:extLst>
      <p:ext uri="{BB962C8B-B14F-4D97-AF65-F5344CB8AC3E}">
        <p14:creationId xmlns:p14="http://schemas.microsoft.com/office/powerpoint/2010/main" val="1115848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6AF6-8233-F84C-A151-EA40974B7304}"/>
              </a:ext>
            </a:extLst>
          </p:cNvPr>
          <p:cNvSpPr>
            <a:spLocks noGrp="1"/>
          </p:cNvSpPr>
          <p:nvPr>
            <p:ph type="ctrTitle"/>
          </p:nvPr>
        </p:nvSpPr>
        <p:spPr>
          <a:xfrm>
            <a:off x="888380" y="587104"/>
            <a:ext cx="6172820" cy="795647"/>
          </a:xfrm>
        </p:spPr>
        <p:txBody>
          <a:bodyPr>
            <a:normAutofit fontScale="90000"/>
          </a:bodyPr>
          <a:lstStyle/>
          <a:p>
            <a:pPr algn="l"/>
            <a:r>
              <a:rPr lang="en-GB" dirty="0"/>
              <a:t>2) Dynastic effects</a:t>
            </a:r>
          </a:p>
        </p:txBody>
      </p:sp>
      <p:sp>
        <p:nvSpPr>
          <p:cNvPr id="6" name="TextBox 5">
            <a:extLst>
              <a:ext uri="{FF2B5EF4-FFF2-40B4-BE49-F238E27FC236}">
                <a16:creationId xmlns:a16="http://schemas.microsoft.com/office/drawing/2014/main" id="{3763402D-C4DB-CF4B-B828-277938A6501B}"/>
              </a:ext>
            </a:extLst>
          </p:cNvPr>
          <p:cNvSpPr txBox="1"/>
          <p:nvPr/>
        </p:nvSpPr>
        <p:spPr>
          <a:xfrm>
            <a:off x="308517" y="1382751"/>
            <a:ext cx="6968583" cy="2585323"/>
          </a:xfrm>
          <a:prstGeom prst="rect">
            <a:avLst/>
          </a:prstGeom>
          <a:noFill/>
        </p:spPr>
        <p:txBody>
          <a:bodyPr wrap="square" rtlCol="0">
            <a:spAutoFit/>
          </a:bodyPr>
          <a:lstStyle/>
          <a:p>
            <a:pPr marL="285750" indent="-285750">
              <a:buFont typeface="Arial" panose="020B0604020202020204" pitchFamily="34" charset="0"/>
              <a:buChar char="•"/>
            </a:pPr>
            <a:r>
              <a:rPr lang="en-GB" dirty="0"/>
              <a:t>Family structure:</a:t>
            </a:r>
          </a:p>
          <a:p>
            <a:pPr marL="742950" lvl="1" indent="-285750">
              <a:buFont typeface="Arial" panose="020B0604020202020204" pitchFamily="34" charset="0"/>
              <a:buChar char="•"/>
            </a:pPr>
            <a:r>
              <a:rPr lang="en-GB" dirty="0"/>
              <a:t>dynastic effects that occur when the expression of parent’s genotype directly affects the offspring phenotype.</a:t>
            </a:r>
          </a:p>
          <a:p>
            <a:pPr marL="742950" lvl="1" indent="-285750">
              <a:buFont typeface="Arial" panose="020B0604020202020204" pitchFamily="34" charset="0"/>
              <a:buChar char="•"/>
            </a:pPr>
            <a:r>
              <a:rPr lang="en-GB" dirty="0"/>
              <a:t>For example, if more educated parents can afford tutoring for their children, leading to better educational outcomes for their offspring</a:t>
            </a:r>
          </a:p>
          <a:p>
            <a:pPr marL="742950" lvl="1" indent="-285750">
              <a:buFont typeface="Arial" panose="020B0604020202020204" pitchFamily="34" charset="0"/>
              <a:buChar char="•"/>
            </a:pPr>
            <a:r>
              <a:rPr lang="en-GB" dirty="0"/>
              <a:t>Parents and offspring genotypes correlate 50%</a:t>
            </a:r>
          </a:p>
          <a:p>
            <a:pPr marL="742950" lvl="1" indent="-285750">
              <a:buFont typeface="Arial" panose="020B0604020202020204" pitchFamily="34" charset="0"/>
              <a:buChar char="•"/>
            </a:pPr>
            <a:r>
              <a:rPr lang="en-GB" dirty="0"/>
              <a:t>Results in biased estimates of the effect of exposure in the offspring</a:t>
            </a:r>
          </a:p>
        </p:txBody>
      </p:sp>
      <p:pic>
        <p:nvPicPr>
          <p:cNvPr id="5" name="Picture 4">
            <a:extLst>
              <a:ext uri="{FF2B5EF4-FFF2-40B4-BE49-F238E27FC236}">
                <a16:creationId xmlns:a16="http://schemas.microsoft.com/office/drawing/2014/main" id="{A3129B3B-DFE2-484D-B9E4-E090F93D523E}"/>
              </a:ext>
            </a:extLst>
          </p:cNvPr>
          <p:cNvPicPr/>
          <p:nvPr/>
        </p:nvPicPr>
        <p:blipFill rotWithShape="1">
          <a:blip r:embed="rId3">
            <a:extLst>
              <a:ext uri="{28A0092B-C50C-407E-A947-70E740481C1C}">
                <a14:useLocalDpi xmlns:a14="http://schemas.microsoft.com/office/drawing/2010/main"/>
              </a:ext>
            </a:extLst>
          </a:blip>
          <a:srcRect l="53404"/>
          <a:stretch/>
        </p:blipFill>
        <p:spPr>
          <a:xfrm>
            <a:off x="7783552" y="2828718"/>
            <a:ext cx="3166946" cy="3683904"/>
          </a:xfrm>
          <a:prstGeom prst="rect">
            <a:avLst/>
          </a:prstGeom>
        </p:spPr>
      </p:pic>
      <p:pic>
        <p:nvPicPr>
          <p:cNvPr id="4" name="Picture 3" descr="A screenshot of a social media post&#10;&#10;Description automatically generated">
            <a:extLst>
              <a:ext uri="{FF2B5EF4-FFF2-40B4-BE49-F238E27FC236}">
                <a16:creationId xmlns:a16="http://schemas.microsoft.com/office/drawing/2014/main" id="{67BA7F60-89A0-AB4A-BF36-D3C423929310}"/>
              </a:ext>
            </a:extLst>
          </p:cNvPr>
          <p:cNvPicPr>
            <a:picLocks noChangeAspect="1"/>
          </p:cNvPicPr>
          <p:nvPr/>
        </p:nvPicPr>
        <p:blipFill>
          <a:blip r:embed="rId4"/>
          <a:stretch>
            <a:fillRect/>
          </a:stretch>
        </p:blipFill>
        <p:spPr>
          <a:xfrm>
            <a:off x="2358814" y="3657216"/>
            <a:ext cx="4702386" cy="3200784"/>
          </a:xfrm>
          <a:prstGeom prst="rect">
            <a:avLst/>
          </a:prstGeom>
        </p:spPr>
      </p:pic>
    </p:spTree>
    <p:extLst>
      <p:ext uri="{BB962C8B-B14F-4D97-AF65-F5344CB8AC3E}">
        <p14:creationId xmlns:p14="http://schemas.microsoft.com/office/powerpoint/2010/main" val="3855111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6AF6-8233-F84C-A151-EA40974B7304}"/>
              </a:ext>
            </a:extLst>
          </p:cNvPr>
          <p:cNvSpPr>
            <a:spLocks noGrp="1"/>
          </p:cNvSpPr>
          <p:nvPr>
            <p:ph type="ctrTitle"/>
          </p:nvPr>
        </p:nvSpPr>
        <p:spPr>
          <a:xfrm>
            <a:off x="888380" y="587104"/>
            <a:ext cx="6934820" cy="795647"/>
          </a:xfrm>
        </p:spPr>
        <p:txBody>
          <a:bodyPr>
            <a:normAutofit fontScale="90000"/>
          </a:bodyPr>
          <a:lstStyle/>
          <a:p>
            <a:pPr algn="l"/>
            <a:r>
              <a:rPr lang="en-GB" dirty="0"/>
              <a:t>3) Assortative mating </a:t>
            </a:r>
          </a:p>
        </p:txBody>
      </p:sp>
      <p:sp>
        <p:nvSpPr>
          <p:cNvPr id="6" name="TextBox 5">
            <a:extLst>
              <a:ext uri="{FF2B5EF4-FFF2-40B4-BE49-F238E27FC236}">
                <a16:creationId xmlns:a16="http://schemas.microsoft.com/office/drawing/2014/main" id="{3763402D-C4DB-CF4B-B828-277938A6501B}"/>
              </a:ext>
            </a:extLst>
          </p:cNvPr>
          <p:cNvSpPr txBox="1"/>
          <p:nvPr/>
        </p:nvSpPr>
        <p:spPr>
          <a:xfrm>
            <a:off x="260350" y="1382751"/>
            <a:ext cx="8865220" cy="1200329"/>
          </a:xfrm>
          <a:prstGeom prst="rect">
            <a:avLst/>
          </a:prstGeom>
          <a:noFill/>
        </p:spPr>
        <p:txBody>
          <a:bodyPr wrap="square" rtlCol="0">
            <a:spAutoFit/>
          </a:bodyPr>
          <a:lstStyle/>
          <a:p>
            <a:pPr marL="285750" indent="-285750">
              <a:buFont typeface="Arial" panose="020B0604020202020204" pitchFamily="34" charset="0"/>
              <a:buChar char="•"/>
            </a:pPr>
            <a:r>
              <a:rPr lang="en-GB" dirty="0"/>
              <a:t>Assortative mating - when individuals do not choose their partners at random but select someone who is more similar to them on particular characteristics than would be expected by chance</a:t>
            </a:r>
            <a:r>
              <a:rPr lang="nb-NO" dirty="0"/>
              <a:t>.</a:t>
            </a:r>
          </a:p>
          <a:p>
            <a:pPr marL="285750" indent="-285750">
              <a:buFont typeface="Arial" panose="020B0604020202020204" pitchFamily="34" charset="0"/>
              <a:buChar char="•"/>
            </a:pPr>
            <a:endParaRPr lang="nb-NO" dirty="0"/>
          </a:p>
        </p:txBody>
      </p:sp>
      <p:pic>
        <p:nvPicPr>
          <p:cNvPr id="5" name="Picture 4" descr="A close up of a map&#10;&#10;Description automatically generated">
            <a:extLst>
              <a:ext uri="{FF2B5EF4-FFF2-40B4-BE49-F238E27FC236}">
                <a16:creationId xmlns:a16="http://schemas.microsoft.com/office/drawing/2014/main" id="{306708F9-0818-D740-9545-CEB3A4B3509F}"/>
              </a:ext>
            </a:extLst>
          </p:cNvPr>
          <p:cNvPicPr>
            <a:picLocks noChangeAspect="1"/>
          </p:cNvPicPr>
          <p:nvPr/>
        </p:nvPicPr>
        <p:blipFill>
          <a:blip r:embed="rId3"/>
          <a:stretch>
            <a:fillRect/>
          </a:stretch>
        </p:blipFill>
        <p:spPr>
          <a:xfrm>
            <a:off x="3714750" y="2169513"/>
            <a:ext cx="8216900" cy="4430275"/>
          </a:xfrm>
          <a:prstGeom prst="rect">
            <a:avLst/>
          </a:prstGeom>
        </p:spPr>
      </p:pic>
      <p:sp>
        <p:nvSpPr>
          <p:cNvPr id="7" name="TextBox 6">
            <a:extLst>
              <a:ext uri="{FF2B5EF4-FFF2-40B4-BE49-F238E27FC236}">
                <a16:creationId xmlns:a16="http://schemas.microsoft.com/office/drawing/2014/main" id="{ED7718BC-EE2A-C24A-9C87-34BDDB7BCD0B}"/>
              </a:ext>
            </a:extLst>
          </p:cNvPr>
          <p:cNvSpPr txBox="1"/>
          <p:nvPr/>
        </p:nvSpPr>
        <p:spPr>
          <a:xfrm>
            <a:off x="260350" y="2260600"/>
            <a:ext cx="3600450" cy="923330"/>
          </a:xfrm>
          <a:prstGeom prst="rect">
            <a:avLst/>
          </a:prstGeom>
          <a:noFill/>
        </p:spPr>
        <p:txBody>
          <a:bodyPr wrap="square" rtlCol="0">
            <a:spAutoFit/>
          </a:bodyPr>
          <a:lstStyle/>
          <a:p>
            <a:pPr marL="285750" indent="-285750">
              <a:buFont typeface="Arial" panose="020B0604020202020204" pitchFamily="34" charset="0"/>
              <a:buChar char="•"/>
            </a:pPr>
            <a:r>
              <a:rPr lang="en-US" dirty="0"/>
              <a:t>Assortment on education, BMI and height </a:t>
            </a:r>
          </a:p>
          <a:p>
            <a:pPr marL="285750" indent="-285750">
              <a:buFont typeface="Arial" panose="020B0604020202020204" pitchFamily="34" charset="0"/>
              <a:buChar char="•"/>
            </a:pPr>
            <a:r>
              <a:rPr lang="en-US" dirty="0"/>
              <a:t>Causes bias in MR estimates</a:t>
            </a:r>
          </a:p>
        </p:txBody>
      </p:sp>
      <p:sp>
        <p:nvSpPr>
          <p:cNvPr id="8" name="TextBox 7">
            <a:extLst>
              <a:ext uri="{FF2B5EF4-FFF2-40B4-BE49-F238E27FC236}">
                <a16:creationId xmlns:a16="http://schemas.microsoft.com/office/drawing/2014/main" id="{E8987F25-4CCB-9745-A4FF-2E90EF6D6A74}"/>
              </a:ext>
            </a:extLst>
          </p:cNvPr>
          <p:cNvSpPr txBox="1"/>
          <p:nvPr/>
        </p:nvSpPr>
        <p:spPr>
          <a:xfrm>
            <a:off x="260350" y="6136877"/>
            <a:ext cx="5628640" cy="553998"/>
          </a:xfrm>
          <a:prstGeom prst="rect">
            <a:avLst/>
          </a:prstGeom>
          <a:noFill/>
        </p:spPr>
        <p:txBody>
          <a:bodyPr wrap="square" rtlCol="0">
            <a:spAutoFit/>
          </a:bodyPr>
          <a:lstStyle/>
          <a:p>
            <a:r>
              <a:rPr lang="en-GB" sz="1000" dirty="0"/>
              <a:t>F. P. Hartwig, N. M. Davies, G. Davey Smith, Bias in Mendelian randomization due to assortative mating. </a:t>
            </a:r>
            <a:r>
              <a:rPr lang="en-GB" sz="1000" i="1" dirty="0"/>
              <a:t>Genetic Epidemiology</a:t>
            </a:r>
            <a:r>
              <a:rPr lang="en-GB" sz="1000" dirty="0"/>
              <a:t>. </a:t>
            </a:r>
            <a:r>
              <a:rPr lang="en-GB" sz="1000" b="1" dirty="0"/>
              <a:t>42</a:t>
            </a:r>
            <a:r>
              <a:rPr lang="en-GB" sz="1000" dirty="0"/>
              <a:t>, 608–620 (2018).</a:t>
            </a:r>
          </a:p>
          <a:p>
            <a:endParaRPr lang="en-US" sz="1000" dirty="0"/>
          </a:p>
        </p:txBody>
      </p:sp>
    </p:spTree>
    <p:extLst>
      <p:ext uri="{BB962C8B-B14F-4D97-AF65-F5344CB8AC3E}">
        <p14:creationId xmlns:p14="http://schemas.microsoft.com/office/powerpoint/2010/main" val="3466481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0069E-0223-BD1C-8135-733D87351A06}"/>
              </a:ext>
            </a:extLst>
          </p:cNvPr>
          <p:cNvSpPr>
            <a:spLocks noGrp="1"/>
          </p:cNvSpPr>
          <p:nvPr>
            <p:ph type="title"/>
          </p:nvPr>
        </p:nvSpPr>
        <p:spPr/>
        <p:txBody>
          <a:bodyPr/>
          <a:lstStyle/>
          <a:p>
            <a:r>
              <a:rPr lang="en-US" dirty="0"/>
              <a:t>How can we overcome these biases?</a:t>
            </a:r>
          </a:p>
        </p:txBody>
      </p:sp>
      <p:sp>
        <p:nvSpPr>
          <p:cNvPr id="3" name="Content Placeholder 2">
            <a:extLst>
              <a:ext uri="{FF2B5EF4-FFF2-40B4-BE49-F238E27FC236}">
                <a16:creationId xmlns:a16="http://schemas.microsoft.com/office/drawing/2014/main" id="{42A73F41-8EEC-5590-BBEA-AF14D1D12CFC}"/>
              </a:ext>
            </a:extLst>
          </p:cNvPr>
          <p:cNvSpPr>
            <a:spLocks noGrp="1"/>
          </p:cNvSpPr>
          <p:nvPr>
            <p:ph idx="1"/>
          </p:nvPr>
        </p:nvSpPr>
        <p:spPr/>
        <p:txBody>
          <a:bodyPr/>
          <a:lstStyle/>
          <a:p>
            <a:pPr marL="514350" indent="-514350">
              <a:buFont typeface="+mj-lt"/>
              <a:buAutoNum type="arabicPeriod"/>
            </a:pPr>
            <a:r>
              <a:rPr lang="en-GB" b="1" dirty="0"/>
              <a:t>Difference-in-difference method with sibling data</a:t>
            </a:r>
          </a:p>
          <a:p>
            <a:pPr marL="514350" indent="-514350">
              <a:buFont typeface="+mj-lt"/>
              <a:buAutoNum type="arabicPeriod"/>
            </a:pPr>
            <a:r>
              <a:rPr lang="en-GB" b="1" dirty="0"/>
              <a:t>Family fixed effect with sibling data</a:t>
            </a:r>
          </a:p>
          <a:p>
            <a:pPr marL="514350" indent="-514350">
              <a:buFont typeface="+mj-lt"/>
              <a:buAutoNum type="arabicPeriod"/>
            </a:pPr>
            <a:r>
              <a:rPr lang="en-GB" b="1" dirty="0"/>
              <a:t>Adjusting for parental genotype with mother-father-offspring trios data</a:t>
            </a:r>
          </a:p>
          <a:p>
            <a:endParaRPr lang="en-GB" b="1" dirty="0"/>
          </a:p>
          <a:p>
            <a:pPr marL="0" indent="0">
              <a:buNone/>
            </a:pPr>
            <a:endParaRPr lang="en-GB" b="1" dirty="0"/>
          </a:p>
          <a:p>
            <a:endParaRPr lang="en-US" dirty="0"/>
          </a:p>
        </p:txBody>
      </p:sp>
    </p:spTree>
    <p:extLst>
      <p:ext uri="{BB962C8B-B14F-4D97-AF65-F5344CB8AC3E}">
        <p14:creationId xmlns:p14="http://schemas.microsoft.com/office/powerpoint/2010/main" val="2880112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6AF6-8233-F84C-A151-EA40974B7304}"/>
              </a:ext>
            </a:extLst>
          </p:cNvPr>
          <p:cNvSpPr>
            <a:spLocks noGrp="1"/>
          </p:cNvSpPr>
          <p:nvPr>
            <p:ph type="ctrTitle"/>
          </p:nvPr>
        </p:nvSpPr>
        <p:spPr>
          <a:xfrm>
            <a:off x="888380" y="587104"/>
            <a:ext cx="8687420" cy="795647"/>
          </a:xfrm>
        </p:spPr>
        <p:txBody>
          <a:bodyPr>
            <a:normAutofit fontScale="90000"/>
          </a:bodyPr>
          <a:lstStyle/>
          <a:p>
            <a:pPr algn="l"/>
            <a:r>
              <a:rPr lang="en-GB" dirty="0"/>
              <a:t>Econometric methods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763402D-C4DB-CF4B-B828-277938A6501B}"/>
                  </a:ext>
                </a:extLst>
              </p:cNvPr>
              <p:cNvSpPr txBox="1"/>
              <p:nvPr/>
            </p:nvSpPr>
            <p:spPr>
              <a:xfrm>
                <a:off x="1070517" y="1550020"/>
                <a:ext cx="8865220" cy="4342727"/>
              </a:xfrm>
              <a:prstGeom prst="rect">
                <a:avLst/>
              </a:prstGeom>
              <a:noFill/>
            </p:spPr>
            <p:txBody>
              <a:bodyPr wrap="square" rtlCol="0">
                <a:spAutoFit/>
              </a:bodyPr>
              <a:lstStyle/>
              <a:p>
                <a:pPr marL="285750" indent="-285750">
                  <a:buFont typeface="Arial" panose="020B0604020202020204" pitchFamily="34" charset="0"/>
                  <a:buChar char="•"/>
                </a:pPr>
                <a:r>
                  <a:rPr lang="en-GB" dirty="0"/>
                  <a:t>Consider the following model :</a:t>
                </a:r>
              </a:p>
              <a:p>
                <a:endParaRPr lang="en-GB" dirty="0"/>
              </a:p>
              <a:p>
                <a:pPr/>
                <a14:m>
                  <m:oMathPara xmlns:m="http://schemas.openxmlformats.org/officeDocument/2006/math">
                    <m:oMathParaPr>
                      <m:jc m:val="center"/>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r>
                            <a:rPr lang="en-GB" i="1">
                              <a:latin typeface="Cambria Math" panose="02040503050406030204" pitchFamily="18" charset="0"/>
                            </a:rPr>
                            <m:t> </m:t>
                          </m:r>
                        </m:sub>
                      </m:sSub>
                      <m:r>
                        <a:rPr lang="en-GB" i="1">
                          <a:latin typeface="Cambria Math" panose="02040503050406030204" pitchFamily="18" charset="0"/>
                        </a:rPr>
                        <m:t>= </m:t>
                      </m:r>
                      <m:sSub>
                        <m:sSubPr>
                          <m:ctrlPr>
                            <a:rPr lang="en-GB" i="1" smtClean="0">
                              <a:latin typeface="Cambria Math" panose="02040503050406030204" pitchFamily="18" charset="0"/>
                            </a:rPr>
                          </m:ctrlPr>
                        </m:sSubPr>
                        <m:e>
                          <m:r>
                            <a:rPr lang="en-GB" i="1">
                              <a:latin typeface="Cambria Math" panose="02040503050406030204" pitchFamily="18" charset="0"/>
                            </a:rPr>
                            <m:t>𝛾</m:t>
                          </m:r>
                        </m:e>
                        <m:sub>
                          <m:r>
                            <a:rPr lang="en-GB" i="1">
                              <a:latin typeface="Cambria Math" panose="02040503050406030204" pitchFamily="18" charset="0"/>
                            </a:rPr>
                            <m:t>0</m:t>
                          </m:r>
                        </m:sub>
                      </m:sSub>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𝛾</m:t>
                          </m:r>
                        </m:e>
                        <m:sub>
                          <m:r>
                            <a:rPr lang="en-GB" i="1">
                              <a:latin typeface="Cambria Math" panose="02040503050406030204" pitchFamily="18" charset="0"/>
                            </a:rPr>
                            <m:t>1</m:t>
                          </m:r>
                        </m:sub>
                      </m:sSub>
                      <m:sSub>
                        <m:sSubPr>
                          <m:ctrlPr>
                            <a:rPr lang="en-GB" i="1" smtClean="0">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sub>
                      </m:sSub>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sub>
                      </m:sSub>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𝑘</m:t>
                          </m:r>
                        </m:sub>
                      </m:sSub>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𝑣</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sub>
                      </m:sSub>
                    </m:oMath>
                  </m:oMathPara>
                </a14:m>
                <a:endParaRPr lang="en-GB" dirty="0"/>
              </a:p>
              <a:p>
                <a:pPr/>
                <a14:m>
                  <m:oMathPara xmlns:m="http://schemas.openxmlformats.org/officeDocument/2006/math">
                    <m:oMathParaPr>
                      <m:jc m:val="center"/>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𝑦</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sub>
                      </m:sSub>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0</m:t>
                          </m:r>
                        </m:sub>
                      </m:sSub>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1</m:t>
                          </m:r>
                        </m:sub>
                      </m:sSub>
                      <m:sSub>
                        <m:sSubPr>
                          <m:ctrlPr>
                            <a:rPr lang="en-GB" i="1" smtClean="0">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sub>
                      </m:sSub>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sub>
                      </m:sSub>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𝑘</m:t>
                          </m:r>
                        </m:sub>
                      </m:sSub>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𝑢</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sub>
                      </m:sSub>
                    </m:oMath>
                  </m:oMathPara>
                </a14:m>
                <a:endParaRPr lang="en-GB" dirty="0"/>
              </a:p>
              <a:p>
                <a:endParaRPr lang="en-GB" dirty="0"/>
              </a:p>
              <a:p>
                <a:r>
                  <a:rPr lang="en-GB" dirty="0"/>
                  <a:t>Where:</a:t>
                </a:r>
              </a:p>
              <a:p>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𝑦</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r>
                          <a:rPr lang="en-GB" i="1">
                            <a:latin typeface="Cambria Math" panose="02040503050406030204" pitchFamily="18" charset="0"/>
                          </a:rPr>
                          <m:t> </m:t>
                        </m:r>
                      </m:sub>
                    </m:sSub>
                  </m:oMath>
                </a14:m>
                <a:r>
                  <a:rPr lang="en-GB" dirty="0"/>
                  <a:t>and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r>
                          <a:rPr lang="en-GB" i="1">
                            <a:latin typeface="Cambria Math" panose="02040503050406030204" pitchFamily="18" charset="0"/>
                          </a:rPr>
                          <m:t> </m:t>
                        </m:r>
                      </m:sub>
                    </m:sSub>
                  </m:oMath>
                </a14:m>
                <a:r>
                  <a:rPr lang="en-GB" dirty="0"/>
                  <a:t>are the outcome and exposure for individual </a:t>
                </a:r>
                <a14:m>
                  <m:oMath xmlns:m="http://schemas.openxmlformats.org/officeDocument/2006/math">
                    <m:r>
                      <a:rPr lang="en-GB" i="1">
                        <a:latin typeface="Cambria Math" panose="02040503050406030204" pitchFamily="18" charset="0"/>
                      </a:rPr>
                      <m:t>𝑖</m:t>
                    </m:r>
                  </m:oMath>
                </a14:m>
                <a:r>
                  <a:rPr lang="en-GB" dirty="0"/>
                  <a:t> from family </a:t>
                </a:r>
                <a14:m>
                  <m:oMath xmlns:m="http://schemas.openxmlformats.org/officeDocument/2006/math">
                    <m:r>
                      <a:rPr lang="en-GB" i="1">
                        <a:latin typeface="Cambria Math" panose="02040503050406030204" pitchFamily="18" charset="0"/>
                      </a:rPr>
                      <m:t>𝑘</m:t>
                    </m:r>
                  </m:oMath>
                </a14:m>
                <a:r>
                  <a:rPr lang="en-GB" dirty="0"/>
                  <a:t>. </a:t>
                </a:r>
              </a:p>
              <a:p>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r>
                          <a:rPr lang="en-GB" i="1">
                            <a:latin typeface="Cambria Math" panose="02040503050406030204" pitchFamily="18" charset="0"/>
                          </a:rPr>
                          <m:t> </m:t>
                        </m:r>
                      </m:sub>
                    </m:sSub>
                  </m:oMath>
                </a14:m>
                <a:r>
                  <a:rPr lang="en-GB" dirty="0"/>
                  <a:t>is a set of genetic variants that are associated with the exposure.</a:t>
                </a:r>
              </a:p>
              <a:p>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𝐶</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sub>
                    </m:sSub>
                  </m:oMath>
                </a14:m>
                <a:r>
                  <a:rPr lang="en-GB" dirty="0"/>
                  <a:t> is a confounder of the association of the exposure and the outcome.</a:t>
                </a:r>
              </a:p>
              <a:p>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𝑘</m:t>
                        </m:r>
                      </m:sub>
                    </m:sSub>
                  </m:oMath>
                </a14:m>
                <a:r>
                  <a:rPr lang="en-GB" dirty="0"/>
                  <a:t> is a family level confounder.</a:t>
                </a:r>
              </a:p>
              <a:p>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𝑢</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sub>
                    </m:sSub>
                  </m:oMath>
                </a14:m>
                <a:r>
                  <a:rPr lang="en-GB" dirty="0"/>
                  <a:t> and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𝑣</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sub>
                    </m:sSub>
                  </m:oMath>
                </a14:m>
                <a:r>
                  <a:rPr lang="en-GB" dirty="0"/>
                  <a:t> are random error terms.</a:t>
                </a:r>
              </a:p>
              <a:p>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1</m:t>
                        </m:r>
                      </m:sub>
                    </m:sSub>
                  </m:oMath>
                </a14:m>
                <a:r>
                  <a:rPr lang="en-GB" dirty="0"/>
                  <a:t> is the effect of the exposure on the outcome which we wish to estimate.</a:t>
                </a:r>
              </a:p>
              <a:p>
                <a:endParaRPr lang="en-GB" dirty="0"/>
              </a:p>
              <a:p>
                <a:r>
                  <a:rPr lang="en-GB" dirty="0"/>
                  <a:t>This means that Mendelian randomization using data from unrelated individuals would produce a biased estimate of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𝛽</m:t>
                        </m:r>
                      </m:e>
                      <m:sub>
                        <m:r>
                          <a:rPr lang="en-GB" i="1">
                            <a:latin typeface="Cambria Math" panose="02040503050406030204" pitchFamily="18" charset="0"/>
                          </a:rPr>
                          <m:t>1</m:t>
                        </m:r>
                      </m:sub>
                    </m:sSub>
                  </m:oMath>
                </a14:m>
                <a:r>
                  <a:rPr lang="en-GB" dirty="0"/>
                  <a:t> due to the correlation between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r>
                          <a:rPr lang="en-GB" i="1">
                            <a:latin typeface="Cambria Math" panose="02040503050406030204" pitchFamily="18" charset="0"/>
                          </a:rPr>
                          <m:t>,</m:t>
                        </m:r>
                        <m:r>
                          <a:rPr lang="en-GB" i="1">
                            <a:latin typeface="Cambria Math" panose="02040503050406030204" pitchFamily="18" charset="0"/>
                          </a:rPr>
                          <m:t>𝑗</m:t>
                        </m:r>
                      </m:sub>
                    </m:sSub>
                    <m:r>
                      <a:rPr lang="en-GB" i="1">
                        <a:latin typeface="Cambria Math" panose="02040503050406030204" pitchFamily="18" charset="0"/>
                      </a:rPr>
                      <m:t> </m:t>
                    </m:r>
                  </m:oMath>
                </a14:m>
                <a:r>
                  <a:rPr lang="en-GB" dirty="0"/>
                  <a:t>and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𝑘</m:t>
                        </m:r>
                      </m:sub>
                    </m:sSub>
                  </m:oMath>
                </a14:m>
                <a:r>
                  <a:rPr lang="en-GB" dirty="0"/>
                  <a:t>.</a:t>
                </a:r>
              </a:p>
            </p:txBody>
          </p:sp>
        </mc:Choice>
        <mc:Fallback xmlns="">
          <p:sp>
            <p:nvSpPr>
              <p:cNvPr id="6" name="TextBox 5">
                <a:extLst>
                  <a:ext uri="{FF2B5EF4-FFF2-40B4-BE49-F238E27FC236}">
                    <a16:creationId xmlns:a16="http://schemas.microsoft.com/office/drawing/2014/main" id="{3763402D-C4DB-CF4B-B828-277938A6501B}"/>
                  </a:ext>
                </a:extLst>
              </p:cNvPr>
              <p:cNvSpPr txBox="1">
                <a:spLocks noRot="1" noChangeAspect="1" noMove="1" noResize="1" noEditPoints="1" noAdjustHandles="1" noChangeArrowheads="1" noChangeShapeType="1" noTextEdit="1"/>
              </p:cNvSpPr>
              <p:nvPr/>
            </p:nvSpPr>
            <p:spPr>
              <a:xfrm>
                <a:off x="1070517" y="1550020"/>
                <a:ext cx="8865220" cy="4342727"/>
              </a:xfrm>
              <a:prstGeom prst="rect">
                <a:avLst/>
              </a:prstGeom>
              <a:blipFill>
                <a:blip r:embed="rId3"/>
                <a:stretch>
                  <a:fillRect l="-572" t="-291" b="-872"/>
                </a:stretch>
              </a:blipFill>
            </p:spPr>
            <p:txBody>
              <a:bodyPr/>
              <a:lstStyle/>
              <a:p>
                <a:r>
                  <a:rPr lang="en-US">
                    <a:noFill/>
                  </a:rPr>
                  <a:t> </a:t>
                </a:r>
              </a:p>
            </p:txBody>
          </p:sp>
        </mc:Fallback>
      </mc:AlternateContent>
    </p:spTree>
    <p:extLst>
      <p:ext uri="{BB962C8B-B14F-4D97-AF65-F5344CB8AC3E}">
        <p14:creationId xmlns:p14="http://schemas.microsoft.com/office/powerpoint/2010/main" val="705653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6AF6-8233-F84C-A151-EA40974B7304}"/>
              </a:ext>
            </a:extLst>
          </p:cNvPr>
          <p:cNvSpPr>
            <a:spLocks noGrp="1"/>
          </p:cNvSpPr>
          <p:nvPr>
            <p:ph type="ctrTitle"/>
          </p:nvPr>
        </p:nvSpPr>
        <p:spPr>
          <a:xfrm>
            <a:off x="888380" y="587104"/>
            <a:ext cx="7861920" cy="795647"/>
          </a:xfrm>
        </p:spPr>
        <p:txBody>
          <a:bodyPr>
            <a:normAutofit fontScale="90000"/>
          </a:bodyPr>
          <a:lstStyle/>
          <a:p>
            <a:pPr algn="l"/>
            <a:r>
              <a:rPr lang="en-GB" dirty="0"/>
              <a:t>Econometric methods</a:t>
            </a:r>
            <a:endParaRPr lang="nb-NO"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763402D-C4DB-CF4B-B828-277938A6501B}"/>
                  </a:ext>
                </a:extLst>
              </p:cNvPr>
              <p:cNvSpPr txBox="1"/>
              <p:nvPr/>
            </p:nvSpPr>
            <p:spPr>
              <a:xfrm>
                <a:off x="1070517" y="1550020"/>
                <a:ext cx="8865220" cy="5039456"/>
              </a:xfrm>
              <a:prstGeom prst="rect">
                <a:avLst/>
              </a:prstGeom>
              <a:noFill/>
            </p:spPr>
            <p:txBody>
              <a:bodyPr wrap="square" rtlCol="0">
                <a:spAutoFit/>
              </a:bodyPr>
              <a:lstStyle/>
              <a:p>
                <a:r>
                  <a:rPr lang="en-GB" b="1" dirty="0"/>
                  <a:t>1. Difference-in-difference method with sibling data.</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dirty="0"/>
                  <a:t>For any pair of siblings within family </a:t>
                </a:r>
                <a14:m>
                  <m:oMath xmlns:m="http://schemas.openxmlformats.org/officeDocument/2006/math">
                    <m:r>
                      <a:rPr lang="en-GB" i="1">
                        <a:latin typeface="Cambria Math" panose="02040503050406030204" pitchFamily="18" charset="0"/>
                      </a:rPr>
                      <m:t>𝑘</m:t>
                    </m:r>
                  </m:oMath>
                </a14:m>
                <a:r>
                  <a:rPr lang="en-GB" dirty="0"/>
                  <a:t>, indicated </a:t>
                </a:r>
                <a14:m>
                  <m:oMath xmlns:m="http://schemas.openxmlformats.org/officeDocument/2006/math">
                    <m:r>
                      <a:rPr lang="en-GB" i="1">
                        <a:latin typeface="Cambria Math" panose="02040503050406030204" pitchFamily="18" charset="0"/>
                      </a:rPr>
                      <m:t>𝑘</m:t>
                    </m:r>
                    <m:r>
                      <a:rPr lang="en-GB" i="1">
                        <a:latin typeface="Cambria Math" panose="02040503050406030204" pitchFamily="18" charset="0"/>
                      </a:rPr>
                      <m:t>,1</m:t>
                    </m:r>
                  </m:oMath>
                </a14:m>
                <a:r>
                  <a:rPr lang="en-GB" dirty="0"/>
                  <a:t> and </a:t>
                </a:r>
                <a14:m>
                  <m:oMath xmlns:m="http://schemas.openxmlformats.org/officeDocument/2006/math">
                    <m:r>
                      <a:rPr lang="en-GB" i="1">
                        <a:latin typeface="Cambria Math" panose="02040503050406030204" pitchFamily="18" charset="0"/>
                      </a:rPr>
                      <m:t>𝑘</m:t>
                    </m:r>
                    <m:r>
                      <a:rPr lang="en-GB" i="1">
                        <a:latin typeface="Cambria Math" panose="02040503050406030204" pitchFamily="18" charset="0"/>
                      </a:rPr>
                      <m:t>,2</m:t>
                    </m:r>
                  </m:oMath>
                </a14:m>
                <a:r>
                  <a:rPr lang="en-GB" i="1" dirty="0"/>
                  <a:t>,</a:t>
                </a:r>
                <a:r>
                  <a:rPr lang="en-GB" dirty="0"/>
                  <a:t> the genotypic difference at genetic variant </a:t>
                </a:r>
                <a14:m>
                  <m:oMath xmlns:m="http://schemas.openxmlformats.org/officeDocument/2006/math">
                    <m:r>
                      <a:rPr lang="en-GB" i="1">
                        <a:latin typeface="Cambria Math" panose="02040503050406030204" pitchFamily="18" charset="0"/>
                      </a:rPr>
                      <m:t>𝑗</m:t>
                    </m:r>
                  </m:oMath>
                </a14:m>
                <a:r>
                  <a:rPr lang="en-GB" dirty="0"/>
                  <a:t> is:</a:t>
                </a:r>
                <a:r>
                  <a:rPr lang="en-GB" dirty="0">
                    <a:effectLst/>
                  </a:rPr>
                  <a:t> </a:t>
                </a:r>
                <a:endParaRPr lang="en-GB" dirty="0"/>
              </a:p>
              <a:p>
                <a:endParaRPr lang="en-GB" dirty="0"/>
              </a:p>
              <a:p>
                <a:pPr/>
                <a14:m>
                  <m:oMathPara xmlns:m="http://schemas.openxmlformats.org/officeDocument/2006/math">
                    <m:oMathParaPr>
                      <m:jc m:val="center"/>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𝛿</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𝑗</m:t>
                          </m:r>
                        </m:sub>
                      </m:sSub>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𝑘</m:t>
                          </m:r>
                          <m:r>
                            <a:rPr lang="en-GB" i="1">
                              <a:latin typeface="Cambria Math" panose="02040503050406030204" pitchFamily="18" charset="0"/>
                            </a:rPr>
                            <m:t>,1,</m:t>
                          </m:r>
                          <m:r>
                            <a:rPr lang="en-GB" i="1">
                              <a:latin typeface="Cambria Math" panose="02040503050406030204" pitchFamily="18" charset="0"/>
                            </a:rPr>
                            <m:t>𝑗</m:t>
                          </m:r>
                        </m:sub>
                      </m:sSub>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𝑘</m:t>
                          </m:r>
                          <m:r>
                            <a:rPr lang="en-GB" i="1">
                              <a:latin typeface="Cambria Math" panose="02040503050406030204" pitchFamily="18" charset="0"/>
                            </a:rPr>
                            <m:t>,2,</m:t>
                          </m:r>
                          <m:r>
                            <a:rPr lang="en-GB" i="1">
                              <a:latin typeface="Cambria Math" panose="02040503050406030204" pitchFamily="18" charset="0"/>
                            </a:rPr>
                            <m:t>𝑗</m:t>
                          </m:r>
                        </m:sub>
                      </m:sSub>
                    </m:oMath>
                  </m:oMathPara>
                </a14:m>
                <a:endParaRPr lang="en-GB" dirty="0"/>
              </a:p>
              <a:p>
                <a:endParaRPr lang="en-GB" dirty="0"/>
              </a:p>
              <a:p>
                <a:r>
                  <a:rPr lang="en-GB" dirty="0"/>
                  <a:t>The association between the genotypic differences and phenotypic differences in the exposure, </a:t>
                </a:r>
                <a14:m>
                  <m:oMath xmlns:m="http://schemas.openxmlformats.org/officeDocument/2006/math">
                    <m:r>
                      <a:rPr lang="en-GB" i="1">
                        <a:latin typeface="Cambria Math" panose="02040503050406030204" pitchFamily="18" charset="0"/>
                      </a:rPr>
                      <m:t>𝑥</m:t>
                    </m:r>
                  </m:oMath>
                </a14:m>
                <a:r>
                  <a:rPr lang="en-GB" dirty="0"/>
                  <a:t>, and outcome </a:t>
                </a:r>
                <a14:m>
                  <m:oMath xmlns:m="http://schemas.openxmlformats.org/officeDocument/2006/math">
                    <m:r>
                      <a:rPr lang="en-GB" i="1">
                        <a:latin typeface="Cambria Math" panose="02040503050406030204" pitchFamily="18" charset="0"/>
                      </a:rPr>
                      <m:t>𝑦</m:t>
                    </m:r>
                  </m:oMath>
                </a14:m>
                <a:r>
                  <a:rPr lang="en-GB" dirty="0"/>
                  <a:t>, for SNP </a:t>
                </a:r>
                <a14:m>
                  <m:oMath xmlns:m="http://schemas.openxmlformats.org/officeDocument/2006/math">
                    <m:r>
                      <a:rPr lang="en-GB" i="1">
                        <a:latin typeface="Cambria Math" panose="02040503050406030204" pitchFamily="18" charset="0"/>
                      </a:rPr>
                      <m:t>𝑗</m:t>
                    </m:r>
                  </m:oMath>
                </a14:m>
                <a:r>
                  <a:rPr lang="en-GB" dirty="0"/>
                  <a:t> can be estimated via:</a:t>
                </a:r>
                <a:r>
                  <a:rPr lang="en-GB" dirty="0">
                    <a:effectLst/>
                  </a:rPr>
                  <a:t> </a:t>
                </a:r>
                <a:endParaRPr lang="en-GB" dirty="0"/>
              </a:p>
              <a:p>
                <a:endParaRPr lang="en-GB" dirty="0"/>
              </a:p>
              <a:p>
                <a:pPr algn="ctr"/>
                <a14:m>
                  <m:oMath xmlns:m="http://schemas.openxmlformats.org/officeDocument/2006/math">
                    <m:sSup>
                      <m:sSupPr>
                        <m:ctrlPr>
                          <a:rPr lang="en-GB" i="1" smtClean="0">
                            <a:latin typeface="Cambria Math" panose="02040503050406030204" pitchFamily="18" charset="0"/>
                          </a:rPr>
                        </m:ctrlPr>
                      </m:sSupPr>
                      <m:e>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𝑘</m:t>
                                </m:r>
                                <m:r>
                                  <a:rPr lang="en-GB" i="1">
                                    <a:latin typeface="Cambria Math" panose="02040503050406030204" pitchFamily="18" charset="0"/>
                                  </a:rPr>
                                  <m:t>,1</m:t>
                                </m:r>
                              </m:sub>
                            </m:sSub>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𝑘</m:t>
                                </m:r>
                                <m:r>
                                  <a:rPr lang="en-GB" i="1">
                                    <a:latin typeface="Cambria Math" panose="02040503050406030204" pitchFamily="18" charset="0"/>
                                  </a:rPr>
                                  <m:t>,2</m:t>
                                </m:r>
                              </m:sub>
                            </m:sSub>
                          </m:e>
                        </m:d>
                      </m:e>
                      <m:sup>
                        <m:r>
                          <a:rPr lang="en-GB" i="1">
                            <a:latin typeface="Cambria Math" panose="02040503050406030204" pitchFamily="18" charset="0"/>
                          </a:rPr>
                          <m:t>2</m:t>
                        </m:r>
                      </m:sup>
                    </m:sSup>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𝛾</m:t>
                        </m:r>
                      </m:e>
                      <m:sub>
                        <m:r>
                          <a:rPr lang="en-GB" i="1">
                            <a:latin typeface="Cambria Math" panose="02040503050406030204" pitchFamily="18" charset="0"/>
                          </a:rPr>
                          <m:t>𝑗</m:t>
                        </m:r>
                      </m:sub>
                    </m:sSub>
                    <m:sSup>
                      <m:sSupPr>
                        <m:ctrlPr>
                          <a:rPr lang="en-GB" i="1" smtClean="0">
                            <a:latin typeface="Cambria Math" panose="02040503050406030204" pitchFamily="18" charset="0"/>
                          </a:rPr>
                        </m:ctrlPr>
                      </m:sSupPr>
                      <m:e>
                        <m:sSub>
                          <m:sSubPr>
                            <m:ctrlPr>
                              <a:rPr lang="en-GB" i="1" smtClean="0">
                                <a:latin typeface="Cambria Math" panose="02040503050406030204" pitchFamily="18" charset="0"/>
                              </a:rPr>
                            </m:ctrlPr>
                          </m:sSubPr>
                          <m:e>
                            <m:r>
                              <a:rPr lang="en-GB" i="1">
                                <a:latin typeface="Cambria Math" panose="02040503050406030204" pitchFamily="18" charset="0"/>
                              </a:rPr>
                              <m:t>𝛿</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𝑗</m:t>
                            </m:r>
                          </m:sub>
                        </m:sSub>
                      </m:e>
                      <m:sup>
                        <m:r>
                          <a:rPr lang="en-GB" i="1">
                            <a:latin typeface="Cambria Math" panose="02040503050406030204" pitchFamily="18" charset="0"/>
                          </a:rPr>
                          <m:t>2</m:t>
                        </m:r>
                      </m:sup>
                    </m:sSup>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𝑢</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𝑗</m:t>
                        </m:r>
                      </m:sub>
                    </m:sSub>
                  </m:oMath>
                </a14:m>
                <a:r>
                  <a:rPr lang="en-GB" dirty="0">
                    <a:effectLst/>
                  </a:rPr>
                  <a:t> </a:t>
                </a:r>
              </a:p>
              <a:p>
                <a:pPr algn="ctr"/>
                <a14:m>
                  <m:oMath xmlns:m="http://schemas.openxmlformats.org/officeDocument/2006/math">
                    <m:sSup>
                      <m:sSupPr>
                        <m:ctrlPr>
                          <a:rPr lang="en-GB" i="1" smtClean="0">
                            <a:latin typeface="Cambria Math" panose="02040503050406030204" pitchFamily="18" charset="0"/>
                          </a:rPr>
                        </m:ctrlPr>
                      </m:sSupPr>
                      <m:e>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i="1">
                                    <a:latin typeface="Cambria Math" panose="02040503050406030204" pitchFamily="18" charset="0"/>
                                  </a:rPr>
                                  <m:t>𝑦</m:t>
                                </m:r>
                              </m:e>
                              <m:sub>
                                <m:r>
                                  <a:rPr lang="en-GB" i="1">
                                    <a:latin typeface="Cambria Math" panose="02040503050406030204" pitchFamily="18" charset="0"/>
                                  </a:rPr>
                                  <m:t>𝑘</m:t>
                                </m:r>
                                <m:r>
                                  <a:rPr lang="en-GB" i="1">
                                    <a:latin typeface="Cambria Math" panose="02040503050406030204" pitchFamily="18" charset="0"/>
                                  </a:rPr>
                                  <m:t>,1</m:t>
                                </m:r>
                              </m:sub>
                            </m:sSub>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𝑦</m:t>
                                </m:r>
                              </m:e>
                              <m:sub>
                                <m:r>
                                  <a:rPr lang="en-GB" i="1">
                                    <a:latin typeface="Cambria Math" panose="02040503050406030204" pitchFamily="18" charset="0"/>
                                  </a:rPr>
                                  <m:t>𝑘</m:t>
                                </m:r>
                                <m:r>
                                  <a:rPr lang="en-GB" i="1">
                                    <a:latin typeface="Cambria Math" panose="02040503050406030204" pitchFamily="18" charset="0"/>
                                  </a:rPr>
                                  <m:t>,2</m:t>
                                </m:r>
                              </m:sub>
                            </m:sSub>
                          </m:e>
                        </m:d>
                      </m:e>
                      <m:sup>
                        <m:r>
                          <a:rPr lang="en-GB" i="1">
                            <a:latin typeface="Cambria Math" panose="02040503050406030204" pitchFamily="18" charset="0"/>
                          </a:rPr>
                          <m:t>2</m:t>
                        </m:r>
                      </m:sup>
                    </m:sSup>
                    <m:r>
                      <a:rPr lang="en-GB" i="1">
                        <a:latin typeface="Cambria Math" panose="02040503050406030204" pitchFamily="18" charset="0"/>
                      </a:rPr>
                      <m:t>=</m:t>
                    </m:r>
                    <m:sSub>
                      <m:sSubPr>
                        <m:ctrlPr>
                          <a:rPr lang="en-GB" i="1" smtClean="0">
                            <a:latin typeface="Cambria Math" panose="02040503050406030204" pitchFamily="18" charset="0"/>
                          </a:rPr>
                        </m:ctrlPr>
                      </m:sSubPr>
                      <m:e>
                        <m:r>
                          <m:rPr>
                            <m:sty m:val="p"/>
                          </m:rPr>
                          <a:rPr lang="en-GB">
                            <a:latin typeface="Cambria Math" panose="02040503050406030204" pitchFamily="18" charset="0"/>
                          </a:rPr>
                          <m:t>Γ</m:t>
                        </m:r>
                      </m:e>
                      <m:sub>
                        <m:r>
                          <a:rPr lang="en-GB" i="1">
                            <a:latin typeface="Cambria Math" panose="02040503050406030204" pitchFamily="18" charset="0"/>
                          </a:rPr>
                          <m:t>𝑗</m:t>
                        </m:r>
                      </m:sub>
                    </m:sSub>
                    <m:sSup>
                      <m:sSupPr>
                        <m:ctrlPr>
                          <a:rPr lang="en-GB" i="1" smtClean="0">
                            <a:latin typeface="Cambria Math" panose="02040503050406030204" pitchFamily="18" charset="0"/>
                          </a:rPr>
                        </m:ctrlPr>
                      </m:sSupPr>
                      <m:e>
                        <m:sSub>
                          <m:sSubPr>
                            <m:ctrlPr>
                              <a:rPr lang="en-GB" i="1" smtClean="0">
                                <a:latin typeface="Cambria Math" panose="02040503050406030204" pitchFamily="18" charset="0"/>
                              </a:rPr>
                            </m:ctrlPr>
                          </m:sSubPr>
                          <m:e>
                            <m:r>
                              <a:rPr lang="en-GB" i="1">
                                <a:latin typeface="Cambria Math" panose="02040503050406030204" pitchFamily="18" charset="0"/>
                              </a:rPr>
                              <m:t>𝛿</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𝑗</m:t>
                            </m:r>
                          </m:sub>
                        </m:sSub>
                      </m:e>
                      <m:sup>
                        <m:r>
                          <a:rPr lang="en-GB" i="1">
                            <a:latin typeface="Cambria Math" panose="02040503050406030204" pitchFamily="18" charset="0"/>
                          </a:rPr>
                          <m:t>2</m:t>
                        </m:r>
                      </m:sup>
                    </m:sSup>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𝑣</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𝑗</m:t>
                        </m:r>
                      </m:sub>
                    </m:sSub>
                  </m:oMath>
                </a14:m>
                <a:r>
                  <a:rPr lang="en-GB" dirty="0">
                    <a:effectLst/>
                  </a:rPr>
                  <a:t> </a:t>
                </a:r>
                <a:endParaRPr lang="en-GB" dirty="0"/>
              </a:p>
              <a:p>
                <a:endParaRPr lang="en-GB" dirty="0"/>
              </a:p>
              <a:p>
                <a:r>
                  <a:rPr lang="en-GB" dirty="0"/>
                  <a:t>The estimated associations,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𝛾</m:t>
                        </m:r>
                      </m:e>
                      <m:sub>
                        <m:r>
                          <a:rPr lang="en-GB" i="1">
                            <a:latin typeface="Cambria Math" panose="02040503050406030204" pitchFamily="18" charset="0"/>
                          </a:rPr>
                          <m:t>𝑗</m:t>
                        </m:r>
                      </m:sub>
                    </m:sSub>
                    <m:r>
                      <a:rPr lang="en-GB" i="1">
                        <a:latin typeface="Cambria Math" panose="02040503050406030204" pitchFamily="18" charset="0"/>
                      </a:rPr>
                      <m:t> </m:t>
                    </m:r>
                  </m:oMath>
                </a14:m>
                <a:r>
                  <a:rPr lang="en-GB" dirty="0"/>
                  <a:t>and </a:t>
                </a:r>
                <a14:m>
                  <m:oMath xmlns:m="http://schemas.openxmlformats.org/officeDocument/2006/math">
                    <m:sSub>
                      <m:sSubPr>
                        <m:ctrlPr>
                          <a:rPr lang="en-GB" i="1" smtClean="0">
                            <a:latin typeface="Cambria Math" panose="02040503050406030204" pitchFamily="18" charset="0"/>
                          </a:rPr>
                        </m:ctrlPr>
                      </m:sSubPr>
                      <m:e>
                        <m:r>
                          <m:rPr>
                            <m:sty m:val="p"/>
                          </m:rPr>
                          <a:rPr lang="en-GB">
                            <a:latin typeface="Cambria Math" panose="02040503050406030204" pitchFamily="18" charset="0"/>
                          </a:rPr>
                          <m:t>Γ</m:t>
                        </m:r>
                      </m:e>
                      <m:sub>
                        <m:r>
                          <a:rPr lang="en-GB" i="1">
                            <a:latin typeface="Cambria Math" panose="02040503050406030204" pitchFamily="18" charset="0"/>
                          </a:rPr>
                          <m:t>𝑗</m:t>
                        </m:r>
                      </m:sub>
                    </m:sSub>
                    <m:r>
                      <a:rPr lang="en-GB" i="1">
                        <a:latin typeface="Cambria Math" panose="02040503050406030204" pitchFamily="18" charset="0"/>
                      </a:rPr>
                      <m:t>,</m:t>
                    </m:r>
                    <m:r>
                      <a:rPr lang="en-GB" i="1" smtClean="0">
                        <a:latin typeface="Cambria Math" panose="02040503050406030204" pitchFamily="18" charset="0"/>
                      </a:rPr>
                      <m:t> </m:t>
                    </m:r>
                  </m:oMath>
                </a14:m>
                <a:r>
                  <a:rPr lang="en-GB" dirty="0"/>
                  <a:t>can be used with any summary level Mendelian randomization estimator.</a:t>
                </a:r>
                <a:r>
                  <a:rPr lang="en-GB" dirty="0">
                    <a:effectLst/>
                  </a:rPr>
                  <a:t> </a:t>
                </a:r>
              </a:p>
              <a:p>
                <a:endParaRPr lang="en-GB" dirty="0"/>
              </a:p>
              <a:p>
                <a:r>
                  <a:rPr lang="en-GB" dirty="0"/>
                  <a:t>The within transformation – useful for large sample sizes.</a:t>
                </a:r>
              </a:p>
            </p:txBody>
          </p:sp>
        </mc:Choice>
        <mc:Fallback xmlns="">
          <p:sp>
            <p:nvSpPr>
              <p:cNvPr id="6" name="TextBox 5">
                <a:extLst>
                  <a:ext uri="{FF2B5EF4-FFF2-40B4-BE49-F238E27FC236}">
                    <a16:creationId xmlns:a16="http://schemas.microsoft.com/office/drawing/2014/main" id="{3763402D-C4DB-CF4B-B828-277938A6501B}"/>
                  </a:ext>
                </a:extLst>
              </p:cNvPr>
              <p:cNvSpPr txBox="1">
                <a:spLocks noRot="1" noChangeAspect="1" noMove="1" noResize="1" noEditPoints="1" noAdjustHandles="1" noChangeArrowheads="1" noChangeShapeType="1" noTextEdit="1"/>
              </p:cNvSpPr>
              <p:nvPr/>
            </p:nvSpPr>
            <p:spPr>
              <a:xfrm>
                <a:off x="1070517" y="1550020"/>
                <a:ext cx="8865220" cy="5039456"/>
              </a:xfrm>
              <a:prstGeom prst="rect">
                <a:avLst/>
              </a:prstGeom>
              <a:blipFill>
                <a:blip r:embed="rId3"/>
                <a:stretch>
                  <a:fillRect l="-572" t="-251" b="-1005"/>
                </a:stretch>
              </a:blipFill>
            </p:spPr>
            <p:txBody>
              <a:bodyPr/>
              <a:lstStyle/>
              <a:p>
                <a:r>
                  <a:rPr lang="en-US">
                    <a:noFill/>
                  </a:rPr>
                  <a:t> </a:t>
                </a:r>
              </a:p>
            </p:txBody>
          </p:sp>
        </mc:Fallback>
      </mc:AlternateContent>
    </p:spTree>
    <p:extLst>
      <p:ext uri="{BB962C8B-B14F-4D97-AF65-F5344CB8AC3E}">
        <p14:creationId xmlns:p14="http://schemas.microsoft.com/office/powerpoint/2010/main" val="628021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6AF6-8233-F84C-A151-EA40974B7304}"/>
              </a:ext>
            </a:extLst>
          </p:cNvPr>
          <p:cNvSpPr>
            <a:spLocks noGrp="1"/>
          </p:cNvSpPr>
          <p:nvPr>
            <p:ph type="ctrTitle"/>
          </p:nvPr>
        </p:nvSpPr>
        <p:spPr>
          <a:xfrm>
            <a:off x="888380" y="587104"/>
            <a:ext cx="7798420" cy="795647"/>
          </a:xfrm>
        </p:spPr>
        <p:txBody>
          <a:bodyPr>
            <a:normAutofit fontScale="90000"/>
          </a:bodyPr>
          <a:lstStyle/>
          <a:p>
            <a:pPr algn="l"/>
            <a:r>
              <a:rPr lang="en-GB" dirty="0"/>
              <a:t>Econometric methods</a:t>
            </a:r>
            <a:endParaRPr lang="nb-NO"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763402D-C4DB-CF4B-B828-277938A6501B}"/>
                  </a:ext>
                </a:extLst>
              </p:cNvPr>
              <p:cNvSpPr txBox="1"/>
              <p:nvPr/>
            </p:nvSpPr>
            <p:spPr>
              <a:xfrm>
                <a:off x="1070517" y="1550020"/>
                <a:ext cx="8865220" cy="4045082"/>
              </a:xfrm>
              <a:prstGeom prst="rect">
                <a:avLst/>
              </a:prstGeom>
              <a:noFill/>
            </p:spPr>
            <p:txBody>
              <a:bodyPr wrap="square" rtlCol="0">
                <a:spAutoFit/>
              </a:bodyPr>
              <a:lstStyle/>
              <a:p>
                <a:r>
                  <a:rPr lang="en-GB" b="1" dirty="0"/>
                  <a:t>2. Family fixed effect with sibling data.</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dirty="0"/>
                  <a:t>Alternatively, we can estimate the associations using family fixed effects indicated by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𝑘</m:t>
                        </m:r>
                      </m:sub>
                    </m:sSub>
                  </m:oMath>
                </a14:m>
                <a:r>
                  <a:rPr lang="en-GB" dirty="0"/>
                  <a:t> for each family:</a:t>
                </a:r>
              </a:p>
              <a:p>
                <a:pPr marL="285750" indent="-285750">
                  <a:buFont typeface="Arial" panose="020B0604020202020204" pitchFamily="34" charset="0"/>
                  <a:buChar char="•"/>
                </a:pPr>
                <a:endParaRPr lang="en-GB" dirty="0"/>
              </a:p>
              <a:p>
                <a:endParaRPr lang="en-GB" dirty="0"/>
              </a:p>
              <a:p>
                <a:pPr/>
                <a14:m>
                  <m:oMathPara xmlns:m="http://schemas.openxmlformats.org/officeDocument/2006/math">
                    <m:oMathParaPr>
                      <m:jc m:val="center"/>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sub>
                      </m:sSub>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𝛾</m:t>
                          </m:r>
                        </m:e>
                        <m:sub>
                          <m:r>
                            <a:rPr lang="en-GB" baseline="-25000">
                              <a:latin typeface="Cambria Math" panose="02040503050406030204" pitchFamily="18" charset="0"/>
                            </a:rPr>
                            <m:t>0</m:t>
                          </m:r>
                        </m:sub>
                      </m:sSub>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𝛾</m:t>
                          </m:r>
                        </m:e>
                        <m:sub>
                          <m:r>
                            <a:rPr lang="en-GB" i="1">
                              <a:latin typeface="Cambria Math" panose="02040503050406030204" pitchFamily="18" charset="0"/>
                            </a:rPr>
                            <m:t>1,</m:t>
                          </m:r>
                          <m:r>
                            <a:rPr lang="en-GB" i="1">
                              <a:latin typeface="Cambria Math" panose="02040503050406030204" pitchFamily="18" charset="0"/>
                            </a:rPr>
                            <m:t>𝑗</m:t>
                          </m:r>
                        </m:sub>
                      </m:sSub>
                      <m:sSub>
                        <m:sSubPr>
                          <m:ctrlPr>
                            <a:rPr lang="en-GB" i="1" smtClean="0">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r>
                            <a:rPr lang="en-GB" i="1">
                              <a:latin typeface="Cambria Math" panose="02040503050406030204" pitchFamily="18" charset="0"/>
                            </a:rPr>
                            <m:t>,</m:t>
                          </m:r>
                          <m:r>
                            <a:rPr lang="en-GB" i="1">
                              <a:latin typeface="Cambria Math" panose="02040503050406030204" pitchFamily="18" charset="0"/>
                            </a:rPr>
                            <m:t>𝑗</m:t>
                          </m:r>
                        </m:sub>
                      </m:sSub>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𝑘</m:t>
                          </m:r>
                        </m:sub>
                      </m:sSub>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𝑢</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r>
                            <a:rPr lang="en-GB" i="1">
                              <a:latin typeface="Cambria Math" panose="02040503050406030204" pitchFamily="18" charset="0"/>
                            </a:rPr>
                            <m:t>,</m:t>
                          </m:r>
                          <m:r>
                            <a:rPr lang="en-GB" i="1">
                              <a:latin typeface="Cambria Math" panose="02040503050406030204" pitchFamily="18" charset="0"/>
                            </a:rPr>
                            <m:t>𝑗</m:t>
                          </m:r>
                        </m:sub>
                      </m:sSub>
                    </m:oMath>
                  </m:oMathPara>
                </a14:m>
                <a:endParaRPr lang="en-GB" i="1" dirty="0"/>
              </a:p>
              <a:p>
                <a:pPr/>
                <a14:m>
                  <m:oMathPara xmlns:m="http://schemas.openxmlformats.org/officeDocument/2006/math">
                    <m:oMathParaPr>
                      <m:jc m:val="center"/>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𝑦</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sub>
                      </m:sSub>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𝛽</m:t>
                          </m:r>
                        </m:e>
                        <m:sub>
                          <m:r>
                            <a:rPr lang="en-GB" baseline="-25000">
                              <a:latin typeface="Cambria Math" panose="02040503050406030204" pitchFamily="18" charset="0"/>
                            </a:rPr>
                            <m:t>0</m:t>
                          </m:r>
                        </m:sub>
                      </m:sSub>
                      <m:r>
                        <a:rPr lang="en-GB" i="1">
                          <a:latin typeface="Cambria Math" panose="02040503050406030204" pitchFamily="18" charset="0"/>
                        </a:rPr>
                        <m:t>+</m:t>
                      </m:r>
                      <m:sSub>
                        <m:sSubPr>
                          <m:ctrlPr>
                            <a:rPr lang="en-GB" i="1" smtClean="0">
                              <a:latin typeface="Cambria Math" panose="02040503050406030204" pitchFamily="18" charset="0"/>
                            </a:rPr>
                          </m:ctrlPr>
                        </m:sSubPr>
                        <m:e>
                          <m:r>
                            <m:rPr>
                              <m:sty m:val="p"/>
                            </m:rPr>
                            <a:rPr lang="en-GB">
                              <a:latin typeface="Cambria Math" panose="02040503050406030204" pitchFamily="18" charset="0"/>
                            </a:rPr>
                            <m:t>Γ</m:t>
                          </m:r>
                        </m:e>
                        <m:sub>
                          <m:r>
                            <a:rPr lang="en-GB" i="1">
                              <a:latin typeface="Cambria Math" panose="02040503050406030204" pitchFamily="18" charset="0"/>
                            </a:rPr>
                            <m:t>1</m:t>
                          </m:r>
                        </m:sub>
                      </m:sSub>
                      <m:sSub>
                        <m:sSubPr>
                          <m:ctrlPr>
                            <a:rPr lang="en-GB" i="1" smtClean="0">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r>
                            <a:rPr lang="en-GB" i="1">
                              <a:latin typeface="Cambria Math" panose="02040503050406030204" pitchFamily="18" charset="0"/>
                            </a:rPr>
                            <m:t>,</m:t>
                          </m:r>
                          <m:r>
                            <a:rPr lang="en-GB" i="1">
                              <a:latin typeface="Cambria Math" panose="02040503050406030204" pitchFamily="18" charset="0"/>
                            </a:rPr>
                            <m:t>𝑗</m:t>
                          </m:r>
                        </m:sub>
                      </m:sSub>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𝑘</m:t>
                          </m:r>
                        </m:sub>
                      </m:sSub>
                      <m:r>
                        <a:rPr lang="en-GB" i="1">
                          <a:latin typeface="Cambria Math" panose="02040503050406030204" pitchFamily="18" charset="0"/>
                        </a:rPr>
                        <m:t>+</m:t>
                      </m:r>
                      <m:sSub>
                        <m:sSubPr>
                          <m:ctrlPr>
                            <a:rPr lang="en-GB" i="1" smtClean="0">
                              <a:latin typeface="Cambria Math" panose="02040503050406030204" pitchFamily="18" charset="0"/>
                            </a:rPr>
                          </m:ctrlPr>
                        </m:sSubPr>
                        <m:e>
                          <m:r>
                            <a:rPr lang="en-GB" i="1">
                              <a:latin typeface="Cambria Math" panose="02040503050406030204" pitchFamily="18" charset="0"/>
                            </a:rPr>
                            <m:t>𝑣</m:t>
                          </m:r>
                        </m:e>
                        <m:sub>
                          <m:r>
                            <a:rPr lang="en-GB" i="1">
                              <a:latin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rPr>
                            <m:t>𝑖</m:t>
                          </m:r>
                          <m:r>
                            <a:rPr lang="en-GB" i="1">
                              <a:latin typeface="Cambria Math" panose="02040503050406030204" pitchFamily="18" charset="0"/>
                            </a:rPr>
                            <m:t>,</m:t>
                          </m:r>
                          <m:r>
                            <a:rPr lang="en-GB" i="1">
                              <a:latin typeface="Cambria Math" panose="02040503050406030204" pitchFamily="18" charset="0"/>
                            </a:rPr>
                            <m:t>𝑗</m:t>
                          </m:r>
                        </m:sub>
                      </m:sSub>
                    </m:oMath>
                  </m:oMathPara>
                </a14:m>
                <a:endParaRPr lang="en-GB" dirty="0"/>
              </a:p>
              <a:p>
                <a:endParaRPr lang="en-GB" dirty="0"/>
              </a:p>
              <a:p>
                <a:r>
                  <a:rPr lang="en-GB" dirty="0"/>
                  <a:t>This estimator accounts for any differences between families, which includes any effect of assortative mating or dynastic effects common to all siblings.</a:t>
                </a:r>
              </a:p>
              <a:p>
                <a:endParaRPr lang="en-GB" dirty="0"/>
              </a:p>
              <a:p>
                <a:r>
                  <a:rPr lang="en-GB" dirty="0"/>
                  <a:t>The estimated associations, </a:t>
                </a:r>
                <a14:m>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𝛾</m:t>
                        </m:r>
                      </m:e>
                      <m:sub>
                        <m:r>
                          <a:rPr lang="en-GB" i="1">
                            <a:latin typeface="Cambria Math" panose="02040503050406030204" pitchFamily="18" charset="0"/>
                          </a:rPr>
                          <m:t>𝑗</m:t>
                        </m:r>
                      </m:sub>
                    </m:sSub>
                    <m:r>
                      <a:rPr lang="en-GB" i="1">
                        <a:latin typeface="Cambria Math" panose="02040503050406030204" pitchFamily="18" charset="0"/>
                      </a:rPr>
                      <m:t> </m:t>
                    </m:r>
                  </m:oMath>
                </a14:m>
                <a:r>
                  <a:rPr lang="en-GB" dirty="0"/>
                  <a:t>and </a:t>
                </a:r>
                <a14:m>
                  <m:oMath xmlns:m="http://schemas.openxmlformats.org/officeDocument/2006/math">
                    <m:sSub>
                      <m:sSubPr>
                        <m:ctrlPr>
                          <a:rPr lang="en-GB" i="1" smtClean="0">
                            <a:latin typeface="Cambria Math" panose="02040503050406030204" pitchFamily="18" charset="0"/>
                          </a:rPr>
                        </m:ctrlPr>
                      </m:sSubPr>
                      <m:e>
                        <m:r>
                          <m:rPr>
                            <m:sty m:val="p"/>
                          </m:rPr>
                          <a:rPr lang="en-GB">
                            <a:latin typeface="Cambria Math" panose="02040503050406030204" pitchFamily="18" charset="0"/>
                          </a:rPr>
                          <m:t>Γ</m:t>
                        </m:r>
                      </m:e>
                      <m:sub>
                        <m:r>
                          <a:rPr lang="en-GB" i="1">
                            <a:latin typeface="Cambria Math" panose="02040503050406030204" pitchFamily="18" charset="0"/>
                          </a:rPr>
                          <m:t>𝑗</m:t>
                        </m:r>
                      </m:sub>
                    </m:sSub>
                    <m:r>
                      <a:rPr lang="en-GB" i="1">
                        <a:latin typeface="Cambria Math" panose="02040503050406030204" pitchFamily="18" charset="0"/>
                      </a:rPr>
                      <m:t>, </m:t>
                    </m:r>
                  </m:oMath>
                </a14:m>
                <a:r>
                  <a:rPr lang="en-GB" dirty="0"/>
                  <a:t>can be used with any summary level Mendelian randomization estimator.</a:t>
                </a:r>
                <a:r>
                  <a:rPr lang="en-GB" dirty="0">
                    <a:effectLst/>
                  </a:rPr>
                  <a:t> </a:t>
                </a:r>
                <a:endParaRPr lang="en-GB" dirty="0"/>
              </a:p>
            </p:txBody>
          </p:sp>
        </mc:Choice>
        <mc:Fallback xmlns="">
          <p:sp>
            <p:nvSpPr>
              <p:cNvPr id="6" name="TextBox 5">
                <a:extLst>
                  <a:ext uri="{FF2B5EF4-FFF2-40B4-BE49-F238E27FC236}">
                    <a16:creationId xmlns:a16="http://schemas.microsoft.com/office/drawing/2014/main" id="{3763402D-C4DB-CF4B-B828-277938A6501B}"/>
                  </a:ext>
                </a:extLst>
              </p:cNvPr>
              <p:cNvSpPr txBox="1">
                <a:spLocks noRot="1" noChangeAspect="1" noMove="1" noResize="1" noEditPoints="1" noAdjustHandles="1" noChangeArrowheads="1" noChangeShapeType="1" noTextEdit="1"/>
              </p:cNvSpPr>
              <p:nvPr/>
            </p:nvSpPr>
            <p:spPr>
              <a:xfrm>
                <a:off x="1070517" y="1550020"/>
                <a:ext cx="8865220" cy="4045082"/>
              </a:xfrm>
              <a:prstGeom prst="rect">
                <a:avLst/>
              </a:prstGeom>
              <a:blipFill>
                <a:blip r:embed="rId3"/>
                <a:stretch>
                  <a:fillRect l="-572" t="-313" b="-1250"/>
                </a:stretch>
              </a:blipFill>
            </p:spPr>
            <p:txBody>
              <a:bodyPr/>
              <a:lstStyle/>
              <a:p>
                <a:r>
                  <a:rPr lang="en-US">
                    <a:noFill/>
                  </a:rPr>
                  <a:t> </a:t>
                </a:r>
              </a:p>
            </p:txBody>
          </p:sp>
        </mc:Fallback>
      </mc:AlternateContent>
    </p:spTree>
    <p:extLst>
      <p:ext uri="{BB962C8B-B14F-4D97-AF65-F5344CB8AC3E}">
        <p14:creationId xmlns:p14="http://schemas.microsoft.com/office/powerpoint/2010/main" val="2972883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6AF6-8233-F84C-A151-EA40974B7304}"/>
              </a:ext>
            </a:extLst>
          </p:cNvPr>
          <p:cNvSpPr>
            <a:spLocks noGrp="1"/>
          </p:cNvSpPr>
          <p:nvPr>
            <p:ph type="ctrTitle"/>
          </p:nvPr>
        </p:nvSpPr>
        <p:spPr>
          <a:xfrm>
            <a:off x="888380" y="587104"/>
            <a:ext cx="7747620" cy="795647"/>
          </a:xfrm>
        </p:spPr>
        <p:txBody>
          <a:bodyPr>
            <a:normAutofit fontScale="90000"/>
          </a:bodyPr>
          <a:lstStyle/>
          <a:p>
            <a:pPr algn="l"/>
            <a:r>
              <a:rPr lang="en-GB" dirty="0"/>
              <a:t>Econometric methods</a:t>
            </a:r>
            <a:endParaRPr lang="nb-NO" dirty="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763402D-C4DB-CF4B-B828-277938A6501B}"/>
                  </a:ext>
                </a:extLst>
              </p:cNvPr>
              <p:cNvSpPr txBox="1"/>
              <p:nvPr/>
            </p:nvSpPr>
            <p:spPr>
              <a:xfrm>
                <a:off x="1070517" y="1550020"/>
                <a:ext cx="8865220" cy="3494996"/>
              </a:xfrm>
              <a:prstGeom prst="rect">
                <a:avLst/>
              </a:prstGeom>
              <a:noFill/>
            </p:spPr>
            <p:txBody>
              <a:bodyPr wrap="square" rtlCol="0">
                <a:spAutoFit/>
              </a:bodyPr>
              <a:lstStyle/>
              <a:p>
                <a:r>
                  <a:rPr lang="en-GB" b="1" dirty="0"/>
                  <a:t>3. Adjusting for parental genotype with mother-father-offspring trios data.</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dirty="0"/>
                  <a:t>The estimates of the SNP-exposure and SNP-outcome associations for each child can be adjusted for their mother’s and father’s genotypes, indicated by </a:t>
                </a:r>
                <a14:m>
                  <m:oMath xmlns:m="http://schemas.openxmlformats.org/officeDocument/2006/math">
                    <m:sSub>
                      <m:sSubPr>
                        <m:ctrlPr>
                          <a:rPr lang="nb-NO"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𝑖𝑚</m:t>
                        </m:r>
                        <m:r>
                          <a:rPr lang="en-GB" i="1">
                            <a:latin typeface="Cambria Math" panose="02040503050406030204" pitchFamily="18" charset="0"/>
                          </a:rPr>
                          <m:t>,</m:t>
                        </m:r>
                        <m:r>
                          <a:rPr lang="en-GB" i="1">
                            <a:latin typeface="Cambria Math" panose="02040503050406030204" pitchFamily="18" charset="0"/>
                          </a:rPr>
                          <m:t>𝑗</m:t>
                        </m:r>
                      </m:sub>
                    </m:sSub>
                  </m:oMath>
                </a14:m>
                <a:r>
                  <a:rPr lang="en-GB" dirty="0"/>
                  <a:t> and </a:t>
                </a:r>
                <a14:m>
                  <m:oMath xmlns:m="http://schemas.openxmlformats.org/officeDocument/2006/math">
                    <m:sSub>
                      <m:sSubPr>
                        <m:ctrlPr>
                          <a:rPr lang="nb-NO"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𝑖𝑓</m:t>
                        </m:r>
                        <m:r>
                          <a:rPr lang="en-GB" i="1">
                            <a:latin typeface="Cambria Math" panose="02040503050406030204" pitchFamily="18" charset="0"/>
                          </a:rPr>
                          <m:t>,</m:t>
                        </m:r>
                        <m:r>
                          <a:rPr lang="en-GB" i="1">
                            <a:latin typeface="Cambria Math" panose="02040503050406030204" pitchFamily="18" charset="0"/>
                          </a:rPr>
                          <m:t>𝑗</m:t>
                        </m:r>
                      </m:sub>
                    </m:sSub>
                  </m:oMath>
                </a14:m>
                <a:r>
                  <a:rPr lang="en-GB" dirty="0"/>
                  <a:t> respectively:</a:t>
                </a:r>
                <a:endParaRPr lang="nb-NO" dirty="0"/>
              </a:p>
              <a:p>
                <a:endParaRPr lang="en-GB" dirty="0"/>
              </a:p>
              <a:p>
                <a:pPr/>
                <a14:m>
                  <m:oMathPara xmlns:m="http://schemas.openxmlformats.org/officeDocument/2006/math">
                    <m:oMathParaPr>
                      <m:jc m:val="center"/>
                    </m:oMathParaPr>
                    <m:oMath xmlns:m="http://schemas.openxmlformats.org/officeDocument/2006/math">
                      <m:sSub>
                        <m:sSubPr>
                          <m:ctrlPr>
                            <a:rPr lang="nb-NO"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𝑖</m:t>
                          </m:r>
                        </m:sub>
                      </m:sSub>
                      <m:r>
                        <a:rPr lang="en-GB" i="1">
                          <a:latin typeface="Cambria Math" panose="02040503050406030204" pitchFamily="18" charset="0"/>
                        </a:rPr>
                        <m:t>=</m:t>
                      </m:r>
                      <m:sSub>
                        <m:sSubPr>
                          <m:ctrlPr>
                            <a:rPr lang="nb-NO" i="1">
                              <a:latin typeface="Cambria Math" panose="02040503050406030204" pitchFamily="18" charset="0"/>
                            </a:rPr>
                          </m:ctrlPr>
                        </m:sSubPr>
                        <m:e>
                          <m:r>
                            <a:rPr lang="en-GB" i="1">
                              <a:latin typeface="Cambria Math" panose="02040503050406030204" pitchFamily="18" charset="0"/>
                            </a:rPr>
                            <m:t>𝛾</m:t>
                          </m:r>
                        </m:e>
                        <m:sub>
                          <m:r>
                            <a:rPr lang="en-GB" baseline="-25000">
                              <a:latin typeface="Cambria Math" panose="02040503050406030204" pitchFamily="18" charset="0"/>
                            </a:rPr>
                            <m:t>0</m:t>
                          </m:r>
                        </m:sub>
                      </m:sSub>
                      <m:r>
                        <a:rPr lang="en-GB" i="1">
                          <a:latin typeface="Cambria Math" panose="02040503050406030204" pitchFamily="18" charset="0"/>
                        </a:rPr>
                        <m:t>+</m:t>
                      </m:r>
                      <m:sSub>
                        <m:sSubPr>
                          <m:ctrlPr>
                            <a:rPr lang="nb-NO" i="1">
                              <a:latin typeface="Cambria Math" panose="02040503050406030204" pitchFamily="18" charset="0"/>
                            </a:rPr>
                          </m:ctrlPr>
                        </m:sSubPr>
                        <m:e>
                          <m:r>
                            <a:rPr lang="en-GB" i="1">
                              <a:latin typeface="Cambria Math" panose="02040503050406030204" pitchFamily="18" charset="0"/>
                            </a:rPr>
                            <m:t>𝛾</m:t>
                          </m:r>
                        </m:e>
                        <m:sub>
                          <m:r>
                            <a:rPr lang="en-GB" i="1">
                              <a:latin typeface="Cambria Math" panose="02040503050406030204" pitchFamily="18" charset="0"/>
                            </a:rPr>
                            <m:t>1,</m:t>
                          </m:r>
                          <m:r>
                            <a:rPr lang="en-GB" i="1">
                              <a:latin typeface="Cambria Math" panose="02040503050406030204" pitchFamily="18" charset="0"/>
                            </a:rPr>
                            <m:t>𝑗</m:t>
                          </m:r>
                        </m:sub>
                      </m:sSub>
                      <m:sSub>
                        <m:sSubPr>
                          <m:ctrlPr>
                            <a:rPr lang="nb-NO"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m:t>
                          </m:r>
                          <m:r>
                            <a:rPr lang="en-GB" i="1">
                              <a:latin typeface="Cambria Math" panose="02040503050406030204" pitchFamily="18" charset="0"/>
                            </a:rPr>
                            <m:t>,</m:t>
                          </m:r>
                          <m:r>
                            <a:rPr lang="en-GB" i="1">
                              <a:latin typeface="Cambria Math" panose="02040503050406030204" pitchFamily="18" charset="0"/>
                            </a:rPr>
                            <m:t>𝑗</m:t>
                          </m:r>
                        </m:sub>
                      </m:sSub>
                      <m:r>
                        <a:rPr lang="en-GB" i="1">
                          <a:latin typeface="Cambria Math" panose="02040503050406030204" pitchFamily="18" charset="0"/>
                        </a:rPr>
                        <m:t>+</m:t>
                      </m:r>
                      <m:sSub>
                        <m:sSubPr>
                          <m:ctrlPr>
                            <a:rPr lang="nb-NO" i="1">
                              <a:latin typeface="Cambria Math" panose="02040503050406030204" pitchFamily="18" charset="0"/>
                            </a:rPr>
                          </m:ctrlPr>
                        </m:sSubPr>
                        <m:e>
                          <m:r>
                            <a:rPr lang="en-GB" i="1">
                              <a:latin typeface="Cambria Math" panose="02040503050406030204" pitchFamily="18" charset="0"/>
                            </a:rPr>
                            <m:t>𝛾</m:t>
                          </m:r>
                        </m:e>
                        <m:sub>
                          <m:r>
                            <a:rPr lang="en-GB" i="1">
                              <a:latin typeface="Cambria Math" panose="02040503050406030204" pitchFamily="18" charset="0"/>
                            </a:rPr>
                            <m:t>2,</m:t>
                          </m:r>
                          <m:r>
                            <a:rPr lang="en-GB" i="1">
                              <a:latin typeface="Cambria Math" panose="02040503050406030204" pitchFamily="18" charset="0"/>
                            </a:rPr>
                            <m:t>𝑗</m:t>
                          </m:r>
                        </m:sub>
                      </m:sSub>
                      <m:sSub>
                        <m:sSubPr>
                          <m:ctrlPr>
                            <a:rPr lang="nb-NO"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𝑖𝑚</m:t>
                          </m:r>
                          <m:r>
                            <a:rPr lang="en-GB" i="1">
                              <a:latin typeface="Cambria Math" panose="02040503050406030204" pitchFamily="18" charset="0"/>
                            </a:rPr>
                            <m:t>,</m:t>
                          </m:r>
                          <m:r>
                            <a:rPr lang="en-GB" i="1">
                              <a:latin typeface="Cambria Math" panose="02040503050406030204" pitchFamily="18" charset="0"/>
                            </a:rPr>
                            <m:t>𝑗</m:t>
                          </m:r>
                        </m:sub>
                      </m:sSub>
                      <m:r>
                        <a:rPr lang="en-GB" i="1">
                          <a:latin typeface="Cambria Math" panose="02040503050406030204" pitchFamily="18" charset="0"/>
                        </a:rPr>
                        <m:t>+</m:t>
                      </m:r>
                      <m:sSub>
                        <m:sSubPr>
                          <m:ctrlPr>
                            <a:rPr lang="nb-NO" i="1">
                              <a:latin typeface="Cambria Math" panose="02040503050406030204" pitchFamily="18" charset="0"/>
                            </a:rPr>
                          </m:ctrlPr>
                        </m:sSubPr>
                        <m:e>
                          <m:r>
                            <a:rPr lang="en-GB" i="1">
                              <a:latin typeface="Cambria Math" panose="02040503050406030204" pitchFamily="18" charset="0"/>
                            </a:rPr>
                            <m:t>𝛾</m:t>
                          </m:r>
                        </m:e>
                        <m:sub>
                          <m:r>
                            <a:rPr lang="en-GB" i="1">
                              <a:latin typeface="Cambria Math" panose="02040503050406030204" pitchFamily="18" charset="0"/>
                            </a:rPr>
                            <m:t>3,</m:t>
                          </m:r>
                          <m:r>
                            <a:rPr lang="en-GB" i="1">
                              <a:latin typeface="Cambria Math" panose="02040503050406030204" pitchFamily="18" charset="0"/>
                            </a:rPr>
                            <m:t>𝑗</m:t>
                          </m:r>
                        </m:sub>
                      </m:sSub>
                      <m:sSub>
                        <m:sSubPr>
                          <m:ctrlPr>
                            <a:rPr lang="nb-NO"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𝑖𝑓</m:t>
                          </m:r>
                          <m:r>
                            <a:rPr lang="en-GB" i="1">
                              <a:latin typeface="Cambria Math" panose="02040503050406030204" pitchFamily="18" charset="0"/>
                            </a:rPr>
                            <m:t>,</m:t>
                          </m:r>
                          <m:r>
                            <a:rPr lang="en-GB" i="1">
                              <a:latin typeface="Cambria Math" panose="02040503050406030204" pitchFamily="18" charset="0"/>
                            </a:rPr>
                            <m:t>𝑗</m:t>
                          </m:r>
                        </m:sub>
                      </m:sSub>
                      <m:r>
                        <a:rPr lang="en-GB" i="1">
                          <a:latin typeface="Cambria Math" panose="02040503050406030204" pitchFamily="18" charset="0"/>
                        </a:rPr>
                        <m:t>+</m:t>
                      </m:r>
                      <m:sSub>
                        <m:sSubPr>
                          <m:ctrlPr>
                            <a:rPr lang="nb-NO" i="1">
                              <a:latin typeface="Cambria Math" panose="02040503050406030204" pitchFamily="18" charset="0"/>
                            </a:rPr>
                          </m:ctrlPr>
                        </m:sSubPr>
                        <m:e>
                          <m:r>
                            <a:rPr lang="en-GB" i="1">
                              <a:latin typeface="Cambria Math" panose="02040503050406030204" pitchFamily="18" charset="0"/>
                            </a:rPr>
                            <m:t>𝑢</m:t>
                          </m:r>
                        </m:e>
                        <m:sub>
                          <m:r>
                            <a:rPr lang="en-GB" i="1">
                              <a:latin typeface="Cambria Math" panose="02040503050406030204" pitchFamily="18" charset="0"/>
                            </a:rPr>
                            <m:t>𝑖</m:t>
                          </m:r>
                          <m:r>
                            <a:rPr lang="en-GB" i="1">
                              <a:latin typeface="Cambria Math" panose="02040503050406030204" pitchFamily="18" charset="0"/>
                            </a:rPr>
                            <m:t>,</m:t>
                          </m:r>
                          <m:r>
                            <a:rPr lang="en-GB" i="1">
                              <a:latin typeface="Cambria Math" panose="02040503050406030204" pitchFamily="18" charset="0"/>
                            </a:rPr>
                            <m:t>𝑗</m:t>
                          </m:r>
                        </m:sub>
                      </m:sSub>
                    </m:oMath>
                  </m:oMathPara>
                </a14:m>
                <a:endParaRPr lang="nb-NO" i="1" dirty="0"/>
              </a:p>
              <a:p>
                <a:endParaRPr lang="nb-NO" i="1" dirty="0"/>
              </a:p>
              <a:p>
                <a:pPr/>
                <a14:m>
                  <m:oMathPara xmlns:m="http://schemas.openxmlformats.org/officeDocument/2006/math">
                    <m:oMathParaPr>
                      <m:jc m:val="center"/>
                    </m:oMathParaPr>
                    <m:oMath xmlns:m="http://schemas.openxmlformats.org/officeDocument/2006/math">
                      <m:sSub>
                        <m:sSubPr>
                          <m:ctrlPr>
                            <a:rPr lang="nb-NO" i="1">
                              <a:latin typeface="Cambria Math" panose="02040503050406030204" pitchFamily="18" charset="0"/>
                            </a:rPr>
                          </m:ctrlPr>
                        </m:sSubPr>
                        <m:e>
                          <m:r>
                            <a:rPr lang="en-GB" i="1">
                              <a:latin typeface="Cambria Math" panose="02040503050406030204" pitchFamily="18" charset="0"/>
                            </a:rPr>
                            <m:t>𝑦</m:t>
                          </m:r>
                        </m:e>
                        <m:sub>
                          <m:r>
                            <a:rPr lang="en-GB" i="1">
                              <a:latin typeface="Cambria Math" panose="02040503050406030204" pitchFamily="18" charset="0"/>
                            </a:rPr>
                            <m:t>𝑖</m:t>
                          </m:r>
                        </m:sub>
                      </m:sSub>
                      <m:r>
                        <a:rPr lang="en-GB" i="1">
                          <a:latin typeface="Cambria Math" panose="02040503050406030204" pitchFamily="18" charset="0"/>
                        </a:rPr>
                        <m:t>=</m:t>
                      </m:r>
                      <m:sSub>
                        <m:sSubPr>
                          <m:ctrlPr>
                            <a:rPr lang="nb-NO" i="1">
                              <a:latin typeface="Cambria Math" panose="02040503050406030204" pitchFamily="18" charset="0"/>
                            </a:rPr>
                          </m:ctrlPr>
                        </m:sSubPr>
                        <m:e>
                          <m:r>
                            <a:rPr lang="en-GB" i="1">
                              <a:latin typeface="Cambria Math" panose="02040503050406030204" pitchFamily="18" charset="0"/>
                            </a:rPr>
                            <m:t>𝛽</m:t>
                          </m:r>
                        </m:e>
                        <m:sub>
                          <m:r>
                            <a:rPr lang="en-GB" baseline="-25000">
                              <a:latin typeface="Cambria Math" panose="02040503050406030204" pitchFamily="18" charset="0"/>
                            </a:rPr>
                            <m:t>0</m:t>
                          </m:r>
                        </m:sub>
                      </m:sSub>
                      <m:r>
                        <a:rPr lang="en-GB" i="1">
                          <a:latin typeface="Cambria Math" panose="02040503050406030204" pitchFamily="18" charset="0"/>
                        </a:rPr>
                        <m:t>+</m:t>
                      </m:r>
                      <m:sSub>
                        <m:sSubPr>
                          <m:ctrlPr>
                            <a:rPr lang="nb-NO" i="1">
                              <a:latin typeface="Cambria Math" panose="02040503050406030204" pitchFamily="18" charset="0"/>
                            </a:rPr>
                          </m:ctrlPr>
                        </m:sSubPr>
                        <m:e>
                          <m:r>
                            <m:rPr>
                              <m:sty m:val="p"/>
                            </m:rPr>
                            <a:rPr lang="en-GB">
                              <a:latin typeface="Cambria Math" panose="02040503050406030204" pitchFamily="18" charset="0"/>
                            </a:rPr>
                            <m:t>Γ</m:t>
                          </m:r>
                        </m:e>
                        <m:sub>
                          <m:r>
                            <a:rPr lang="en-GB" i="1">
                              <a:latin typeface="Cambria Math" panose="02040503050406030204" pitchFamily="18" charset="0"/>
                            </a:rPr>
                            <m:t>1</m:t>
                          </m:r>
                        </m:sub>
                      </m:sSub>
                      <m:sSub>
                        <m:sSubPr>
                          <m:ctrlPr>
                            <a:rPr lang="nb-NO"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m:t>
                          </m:r>
                          <m:r>
                            <a:rPr lang="en-GB" i="1">
                              <a:latin typeface="Cambria Math" panose="02040503050406030204" pitchFamily="18" charset="0"/>
                            </a:rPr>
                            <m:t>,</m:t>
                          </m:r>
                          <m:r>
                            <a:rPr lang="en-GB" i="1">
                              <a:latin typeface="Cambria Math" panose="02040503050406030204" pitchFamily="18" charset="0"/>
                            </a:rPr>
                            <m:t>𝑗</m:t>
                          </m:r>
                        </m:sub>
                      </m:sSub>
                      <m:r>
                        <a:rPr lang="en-GB" i="1">
                          <a:latin typeface="Cambria Math" panose="02040503050406030204" pitchFamily="18" charset="0"/>
                        </a:rPr>
                        <m:t>+</m:t>
                      </m:r>
                      <m:sSub>
                        <m:sSubPr>
                          <m:ctrlPr>
                            <a:rPr lang="nb-NO" i="1">
                              <a:latin typeface="Cambria Math" panose="02040503050406030204" pitchFamily="18" charset="0"/>
                            </a:rPr>
                          </m:ctrlPr>
                        </m:sSubPr>
                        <m:e>
                          <m:r>
                            <m:rPr>
                              <m:sty m:val="p"/>
                            </m:rPr>
                            <a:rPr lang="en-GB">
                              <a:latin typeface="Cambria Math" panose="02040503050406030204" pitchFamily="18" charset="0"/>
                            </a:rPr>
                            <m:t>Γ</m:t>
                          </m:r>
                        </m:e>
                        <m:sub>
                          <m:r>
                            <a:rPr lang="en-GB" i="1">
                              <a:latin typeface="Cambria Math" panose="02040503050406030204" pitchFamily="18" charset="0"/>
                            </a:rPr>
                            <m:t>2</m:t>
                          </m:r>
                        </m:sub>
                      </m:sSub>
                      <m:sSub>
                        <m:sSubPr>
                          <m:ctrlPr>
                            <a:rPr lang="nb-NO"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𝑖𝑚</m:t>
                          </m:r>
                          <m:r>
                            <a:rPr lang="en-GB" i="1">
                              <a:latin typeface="Cambria Math" panose="02040503050406030204" pitchFamily="18" charset="0"/>
                            </a:rPr>
                            <m:t>,</m:t>
                          </m:r>
                          <m:r>
                            <a:rPr lang="en-GB" i="1">
                              <a:latin typeface="Cambria Math" panose="02040503050406030204" pitchFamily="18" charset="0"/>
                            </a:rPr>
                            <m:t>𝑗</m:t>
                          </m:r>
                        </m:sub>
                      </m:sSub>
                      <m:r>
                        <a:rPr lang="en-GB" i="1">
                          <a:latin typeface="Cambria Math" panose="02040503050406030204" pitchFamily="18" charset="0"/>
                        </a:rPr>
                        <m:t>+</m:t>
                      </m:r>
                      <m:sSub>
                        <m:sSubPr>
                          <m:ctrlPr>
                            <a:rPr lang="nb-NO" i="1">
                              <a:latin typeface="Cambria Math" panose="02040503050406030204" pitchFamily="18" charset="0"/>
                            </a:rPr>
                          </m:ctrlPr>
                        </m:sSubPr>
                        <m:e>
                          <m:r>
                            <m:rPr>
                              <m:sty m:val="p"/>
                            </m:rPr>
                            <a:rPr lang="en-GB">
                              <a:latin typeface="Cambria Math" panose="02040503050406030204" pitchFamily="18" charset="0"/>
                            </a:rPr>
                            <m:t>Γ</m:t>
                          </m:r>
                        </m:e>
                        <m:sub>
                          <m:r>
                            <a:rPr lang="en-GB" i="1">
                              <a:latin typeface="Cambria Math" panose="02040503050406030204" pitchFamily="18" charset="0"/>
                            </a:rPr>
                            <m:t>3</m:t>
                          </m:r>
                        </m:sub>
                      </m:sSub>
                      <m:sSub>
                        <m:sSubPr>
                          <m:ctrlPr>
                            <a:rPr lang="nb-NO"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𝑖𝑓</m:t>
                          </m:r>
                          <m:r>
                            <a:rPr lang="en-GB" i="1">
                              <a:latin typeface="Cambria Math" panose="02040503050406030204" pitchFamily="18" charset="0"/>
                            </a:rPr>
                            <m:t>,</m:t>
                          </m:r>
                          <m:r>
                            <a:rPr lang="en-GB" i="1">
                              <a:latin typeface="Cambria Math" panose="02040503050406030204" pitchFamily="18" charset="0"/>
                            </a:rPr>
                            <m:t>𝑗</m:t>
                          </m:r>
                        </m:sub>
                      </m:sSub>
                      <m:r>
                        <a:rPr lang="en-GB" i="1">
                          <a:latin typeface="Cambria Math" panose="02040503050406030204" pitchFamily="18" charset="0"/>
                        </a:rPr>
                        <m:t>+</m:t>
                      </m:r>
                      <m:sSub>
                        <m:sSubPr>
                          <m:ctrlPr>
                            <a:rPr lang="nb-NO" i="1">
                              <a:latin typeface="Cambria Math" panose="02040503050406030204" pitchFamily="18" charset="0"/>
                            </a:rPr>
                          </m:ctrlPr>
                        </m:sSubPr>
                        <m:e>
                          <m:r>
                            <a:rPr lang="en-GB" i="1">
                              <a:latin typeface="Cambria Math" panose="02040503050406030204" pitchFamily="18" charset="0"/>
                            </a:rPr>
                            <m:t>𝑣</m:t>
                          </m:r>
                        </m:e>
                        <m:sub>
                          <m:r>
                            <a:rPr lang="en-GB" i="1">
                              <a:latin typeface="Cambria Math" panose="02040503050406030204" pitchFamily="18" charset="0"/>
                            </a:rPr>
                            <m:t>𝑖</m:t>
                          </m:r>
                          <m:r>
                            <a:rPr lang="en-GB" i="1">
                              <a:latin typeface="Cambria Math" panose="02040503050406030204" pitchFamily="18" charset="0"/>
                            </a:rPr>
                            <m:t>,</m:t>
                          </m:r>
                          <m:r>
                            <a:rPr lang="en-GB" i="1">
                              <a:latin typeface="Cambria Math" panose="02040503050406030204" pitchFamily="18" charset="0"/>
                            </a:rPr>
                            <m:t>𝑗</m:t>
                          </m:r>
                        </m:sub>
                      </m:sSub>
                    </m:oMath>
                  </m:oMathPara>
                </a14:m>
                <a:endParaRPr lang="en-GB" dirty="0"/>
              </a:p>
              <a:p>
                <a:endParaRPr lang="en-GB" dirty="0"/>
              </a:p>
              <a:p>
                <a:r>
                  <a:rPr lang="en-GB" dirty="0"/>
                  <a:t>These associations can be used to estimate the effect of the exposure on the outcome using summary data Mendelian randomization methods.</a:t>
                </a:r>
              </a:p>
            </p:txBody>
          </p:sp>
        </mc:Choice>
        <mc:Fallback xmlns="">
          <p:sp>
            <p:nvSpPr>
              <p:cNvPr id="6" name="TextBox 5">
                <a:extLst>
                  <a:ext uri="{FF2B5EF4-FFF2-40B4-BE49-F238E27FC236}">
                    <a16:creationId xmlns:a16="http://schemas.microsoft.com/office/drawing/2014/main" id="{3763402D-C4DB-CF4B-B828-277938A6501B}"/>
                  </a:ext>
                </a:extLst>
              </p:cNvPr>
              <p:cNvSpPr txBox="1">
                <a:spLocks noRot="1" noChangeAspect="1" noMove="1" noResize="1" noEditPoints="1" noAdjustHandles="1" noChangeArrowheads="1" noChangeShapeType="1" noTextEdit="1"/>
              </p:cNvSpPr>
              <p:nvPr/>
            </p:nvSpPr>
            <p:spPr>
              <a:xfrm>
                <a:off x="1070517" y="1550020"/>
                <a:ext cx="8865220" cy="3494996"/>
              </a:xfrm>
              <a:prstGeom prst="rect">
                <a:avLst/>
              </a:prstGeom>
              <a:blipFill>
                <a:blip r:embed="rId2"/>
                <a:stretch>
                  <a:fillRect l="-572" t="-361" b="-1444"/>
                </a:stretch>
              </a:blipFill>
            </p:spPr>
            <p:txBody>
              <a:bodyPr/>
              <a:lstStyle/>
              <a:p>
                <a:r>
                  <a:rPr lang="en-US">
                    <a:noFill/>
                  </a:rPr>
                  <a:t> </a:t>
                </a:r>
              </a:p>
            </p:txBody>
          </p:sp>
        </mc:Fallback>
      </mc:AlternateContent>
    </p:spTree>
    <p:extLst>
      <p:ext uri="{BB962C8B-B14F-4D97-AF65-F5344CB8AC3E}">
        <p14:creationId xmlns:p14="http://schemas.microsoft.com/office/powerpoint/2010/main" val="42470263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0DE60E-BD9A-D24F-A661-770AAA5E6187}"/>
              </a:ext>
            </a:extLst>
          </p:cNvPr>
          <p:cNvSpPr>
            <a:spLocks noGrp="1"/>
          </p:cNvSpPr>
          <p:nvPr>
            <p:ph idx="1"/>
          </p:nvPr>
        </p:nvSpPr>
        <p:spPr/>
        <p:txBody>
          <a:bodyPr/>
          <a:lstStyle/>
          <a:p>
            <a:r>
              <a:rPr lang="en-US" dirty="0"/>
              <a:t>Questions very welcome! </a:t>
            </a:r>
          </a:p>
          <a:p>
            <a:r>
              <a:rPr lang="en-US" dirty="0"/>
              <a:t>Please feel free to interrupt at any time, I’m happy to clarify, discuss, debate, whatever.</a:t>
            </a:r>
          </a:p>
        </p:txBody>
      </p:sp>
    </p:spTree>
    <p:extLst>
      <p:ext uri="{BB962C8B-B14F-4D97-AF65-F5344CB8AC3E}">
        <p14:creationId xmlns:p14="http://schemas.microsoft.com/office/powerpoint/2010/main" val="2259705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6AF6-8233-F84C-A151-EA40974B7304}"/>
              </a:ext>
            </a:extLst>
          </p:cNvPr>
          <p:cNvSpPr>
            <a:spLocks noGrp="1"/>
          </p:cNvSpPr>
          <p:nvPr>
            <p:ph type="ctrTitle"/>
          </p:nvPr>
        </p:nvSpPr>
        <p:spPr>
          <a:xfrm>
            <a:off x="888380" y="587104"/>
            <a:ext cx="3828585" cy="795647"/>
          </a:xfrm>
        </p:spPr>
        <p:txBody>
          <a:bodyPr>
            <a:normAutofit fontScale="90000"/>
          </a:bodyPr>
          <a:lstStyle/>
          <a:p>
            <a:pPr algn="l"/>
            <a:r>
              <a:rPr lang="nb-NO" dirty="0"/>
              <a:t>Methods</a:t>
            </a:r>
          </a:p>
        </p:txBody>
      </p:sp>
      <p:sp>
        <p:nvSpPr>
          <p:cNvPr id="6" name="TextBox 5">
            <a:extLst>
              <a:ext uri="{FF2B5EF4-FFF2-40B4-BE49-F238E27FC236}">
                <a16:creationId xmlns:a16="http://schemas.microsoft.com/office/drawing/2014/main" id="{3763402D-C4DB-CF4B-B828-277938A6501B}"/>
              </a:ext>
            </a:extLst>
          </p:cNvPr>
          <p:cNvSpPr txBox="1"/>
          <p:nvPr/>
        </p:nvSpPr>
        <p:spPr>
          <a:xfrm>
            <a:off x="379141" y="1502688"/>
            <a:ext cx="4348976" cy="3416320"/>
          </a:xfrm>
          <a:prstGeom prst="rect">
            <a:avLst/>
          </a:prstGeom>
          <a:noFill/>
        </p:spPr>
        <p:txBody>
          <a:bodyPr wrap="square" rtlCol="0">
            <a:spAutoFit/>
          </a:bodyPr>
          <a:lstStyle/>
          <a:p>
            <a:pPr marL="285750" indent="-285750">
              <a:buFont typeface="Arial" panose="020B0604020202020204" pitchFamily="34" charset="0"/>
              <a:buChar char="•"/>
            </a:pPr>
            <a:r>
              <a:rPr lang="en-GB" b="1" dirty="0"/>
              <a:t>Simulations</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dirty="0"/>
              <a:t>SNP-exposure r2 = 0.05</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Sample size = 10,000</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90 independent SNPs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Simulation involves an influence of parental exposure influencing child’s confounder</a:t>
            </a:r>
            <a:r>
              <a:rPr lang="nb-NO" dirty="0"/>
              <a:t>.</a:t>
            </a:r>
            <a:endParaRPr lang="en-GB" b="1" dirty="0"/>
          </a:p>
          <a:p>
            <a:pPr marL="285750" indent="-285750">
              <a:buFont typeface="Arial" panose="020B0604020202020204" pitchFamily="34" charset="0"/>
              <a:buChar char="•"/>
            </a:pPr>
            <a:endParaRPr lang="en-GB" dirty="0"/>
          </a:p>
        </p:txBody>
      </p:sp>
      <p:pic>
        <p:nvPicPr>
          <p:cNvPr id="5" name="image4.png">
            <a:extLst>
              <a:ext uri="{FF2B5EF4-FFF2-40B4-BE49-F238E27FC236}">
                <a16:creationId xmlns:a16="http://schemas.microsoft.com/office/drawing/2014/main" id="{1A088E69-9E50-9841-ACBD-653DC7FB4105}"/>
              </a:ext>
            </a:extLst>
          </p:cNvPr>
          <p:cNvPicPr/>
          <p:nvPr/>
        </p:nvPicPr>
        <p:blipFill>
          <a:blip r:embed="rId2"/>
          <a:srcRect/>
          <a:stretch>
            <a:fillRect/>
          </a:stretch>
        </p:blipFill>
        <p:spPr>
          <a:xfrm>
            <a:off x="5567061" y="1646347"/>
            <a:ext cx="5734050" cy="3683000"/>
          </a:xfrm>
          <a:prstGeom prst="rect">
            <a:avLst/>
          </a:prstGeom>
          <a:ln/>
        </p:spPr>
      </p:pic>
    </p:spTree>
    <p:extLst>
      <p:ext uri="{BB962C8B-B14F-4D97-AF65-F5344CB8AC3E}">
        <p14:creationId xmlns:p14="http://schemas.microsoft.com/office/powerpoint/2010/main" val="1653155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6AF6-8233-F84C-A151-EA40974B7304}"/>
              </a:ext>
            </a:extLst>
          </p:cNvPr>
          <p:cNvSpPr>
            <a:spLocks noGrp="1"/>
          </p:cNvSpPr>
          <p:nvPr>
            <p:ph type="ctrTitle"/>
          </p:nvPr>
        </p:nvSpPr>
        <p:spPr>
          <a:xfrm>
            <a:off x="888380" y="587104"/>
            <a:ext cx="3828585" cy="795647"/>
          </a:xfrm>
        </p:spPr>
        <p:txBody>
          <a:bodyPr>
            <a:normAutofit fontScale="90000"/>
          </a:bodyPr>
          <a:lstStyle/>
          <a:p>
            <a:pPr algn="l"/>
            <a:r>
              <a:rPr lang="en-GB" dirty="0"/>
              <a:t>Results</a:t>
            </a:r>
          </a:p>
        </p:txBody>
      </p:sp>
      <p:sp>
        <p:nvSpPr>
          <p:cNvPr id="6" name="TextBox 5">
            <a:extLst>
              <a:ext uri="{FF2B5EF4-FFF2-40B4-BE49-F238E27FC236}">
                <a16:creationId xmlns:a16="http://schemas.microsoft.com/office/drawing/2014/main" id="{3763402D-C4DB-CF4B-B828-277938A6501B}"/>
              </a:ext>
            </a:extLst>
          </p:cNvPr>
          <p:cNvSpPr txBox="1"/>
          <p:nvPr/>
        </p:nvSpPr>
        <p:spPr>
          <a:xfrm>
            <a:off x="379141" y="1502688"/>
            <a:ext cx="4348976" cy="4524315"/>
          </a:xfrm>
          <a:prstGeom prst="rect">
            <a:avLst/>
          </a:prstGeom>
          <a:noFill/>
        </p:spPr>
        <p:txBody>
          <a:bodyPr wrap="square" rtlCol="0">
            <a:spAutoFit/>
          </a:bodyPr>
          <a:lstStyle/>
          <a:p>
            <a:pPr marL="285750" indent="-285750">
              <a:buFont typeface="Arial" panose="020B0604020202020204" pitchFamily="34" charset="0"/>
              <a:buChar char="•"/>
            </a:pPr>
            <a:r>
              <a:rPr lang="en-GB" b="1" dirty="0"/>
              <a:t>Simulations</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dirty="0"/>
              <a:t>Bias occurs if there are dynastic effects. I.e. if the parents affect the offspring outcomes.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However, estimates from within-family designs are less substantially less powerful.</a:t>
            </a:r>
            <a:r>
              <a:rPr lang="nb-NO" dirty="0">
                <a:effectLst/>
              </a:rPr>
              <a:t>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simulations show how family structure can be exploited to control for the bias either using samples of siblings or mother-father-offspring trios.</a:t>
            </a:r>
          </a:p>
          <a:p>
            <a:endParaRPr lang="en-GB" b="1" dirty="0"/>
          </a:p>
          <a:p>
            <a:pPr marL="285750" indent="-285750">
              <a:buFont typeface="Arial" panose="020B0604020202020204" pitchFamily="34" charset="0"/>
              <a:buChar char="•"/>
            </a:pPr>
            <a:endParaRPr lang="en-GB" dirty="0"/>
          </a:p>
        </p:txBody>
      </p:sp>
      <p:pic>
        <p:nvPicPr>
          <p:cNvPr id="5" name="Picture 4" descr="A close up of a map&#10;&#10;Description automatically generated">
            <a:extLst>
              <a:ext uri="{FF2B5EF4-FFF2-40B4-BE49-F238E27FC236}">
                <a16:creationId xmlns:a16="http://schemas.microsoft.com/office/drawing/2014/main" id="{79B8D92A-523F-0C4A-AF0E-5F00E56CE7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83730" y="587104"/>
            <a:ext cx="7263166" cy="5981700"/>
          </a:xfrm>
          <a:prstGeom prst="rect">
            <a:avLst/>
          </a:prstGeom>
        </p:spPr>
      </p:pic>
    </p:spTree>
    <p:extLst>
      <p:ext uri="{BB962C8B-B14F-4D97-AF65-F5344CB8AC3E}">
        <p14:creationId xmlns:p14="http://schemas.microsoft.com/office/powerpoint/2010/main" val="9733418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BD767-F089-6643-A4AF-BE5207469AD2}"/>
              </a:ext>
            </a:extLst>
          </p:cNvPr>
          <p:cNvSpPr>
            <a:spLocks noGrp="1"/>
          </p:cNvSpPr>
          <p:nvPr>
            <p:ph type="title"/>
          </p:nvPr>
        </p:nvSpPr>
        <p:spPr/>
        <p:txBody>
          <a:bodyPr/>
          <a:lstStyle/>
          <a:p>
            <a:r>
              <a:rPr lang="en-US" dirty="0"/>
              <a:t>Empirical study</a:t>
            </a:r>
          </a:p>
        </p:txBody>
      </p:sp>
      <p:sp>
        <p:nvSpPr>
          <p:cNvPr id="3" name="Content Placeholder 2">
            <a:extLst>
              <a:ext uri="{FF2B5EF4-FFF2-40B4-BE49-F238E27FC236}">
                <a16:creationId xmlns:a16="http://schemas.microsoft.com/office/drawing/2014/main" id="{820AB8C6-DCA7-5841-AC6E-50397656B27C}"/>
              </a:ext>
            </a:extLst>
          </p:cNvPr>
          <p:cNvSpPr>
            <a:spLocks noGrp="1"/>
          </p:cNvSpPr>
          <p:nvPr>
            <p:ph idx="1"/>
          </p:nvPr>
        </p:nvSpPr>
        <p:spPr/>
        <p:txBody>
          <a:bodyPr/>
          <a:lstStyle/>
          <a:p>
            <a:r>
              <a:rPr lang="en-US" dirty="0"/>
              <a:t>Hypotheses</a:t>
            </a:r>
          </a:p>
          <a:p>
            <a:pPr lvl="1"/>
            <a:r>
              <a:rPr lang="en-US" dirty="0"/>
              <a:t>What is the effect of BMI on </a:t>
            </a:r>
          </a:p>
          <a:p>
            <a:pPr marL="1371600" lvl="2" indent="-457200">
              <a:buFont typeface="+mj-lt"/>
              <a:buAutoNum type="arabicPeriod"/>
            </a:pPr>
            <a:r>
              <a:rPr lang="en-US" dirty="0"/>
              <a:t>Diabetes</a:t>
            </a:r>
          </a:p>
          <a:p>
            <a:pPr marL="1371600" lvl="2" indent="-457200">
              <a:buFont typeface="+mj-lt"/>
              <a:buAutoNum type="arabicPeriod"/>
            </a:pPr>
            <a:r>
              <a:rPr lang="en-US" dirty="0"/>
              <a:t>High blood pressure</a:t>
            </a:r>
          </a:p>
          <a:p>
            <a:pPr marL="1371600" lvl="2" indent="-457200">
              <a:buFont typeface="+mj-lt"/>
              <a:buAutoNum type="arabicPeriod"/>
            </a:pPr>
            <a:endParaRPr lang="en-US" dirty="0"/>
          </a:p>
          <a:p>
            <a:pPr marL="1371600" lvl="2" indent="-457200">
              <a:buFont typeface="+mj-lt"/>
              <a:buAutoNum type="arabicPeriod"/>
            </a:pPr>
            <a:r>
              <a:rPr lang="en-US" dirty="0"/>
              <a:t>Educational attainment</a:t>
            </a:r>
          </a:p>
          <a:p>
            <a:pPr lvl="2"/>
            <a:endParaRPr lang="en-US" dirty="0"/>
          </a:p>
          <a:p>
            <a:pPr lvl="1"/>
            <a:r>
              <a:rPr lang="en-US" dirty="0"/>
              <a:t>What is the effect height on</a:t>
            </a:r>
          </a:p>
          <a:p>
            <a:pPr marL="914400" lvl="2" indent="0">
              <a:buNone/>
            </a:pPr>
            <a:r>
              <a:rPr lang="en-US" dirty="0"/>
              <a:t>4.     Educational attainment</a:t>
            </a:r>
          </a:p>
        </p:txBody>
      </p:sp>
      <p:pic>
        <p:nvPicPr>
          <p:cNvPr id="5" name="Picture 4" descr="A group of people posing for a photo&#10;&#10;Description automatically generated">
            <a:extLst>
              <a:ext uri="{FF2B5EF4-FFF2-40B4-BE49-F238E27FC236}">
                <a16:creationId xmlns:a16="http://schemas.microsoft.com/office/drawing/2014/main" id="{3F159DC3-39E2-D543-A6FB-6A4AB13DC325}"/>
              </a:ext>
            </a:extLst>
          </p:cNvPr>
          <p:cNvPicPr>
            <a:picLocks noChangeAspect="1"/>
          </p:cNvPicPr>
          <p:nvPr/>
        </p:nvPicPr>
        <p:blipFill>
          <a:blip r:embed="rId2"/>
          <a:stretch>
            <a:fillRect/>
          </a:stretch>
        </p:blipFill>
        <p:spPr>
          <a:xfrm>
            <a:off x="7884160" y="1030398"/>
            <a:ext cx="3388360" cy="4797204"/>
          </a:xfrm>
          <a:prstGeom prst="rect">
            <a:avLst/>
          </a:prstGeom>
        </p:spPr>
      </p:pic>
    </p:spTree>
    <p:extLst>
      <p:ext uri="{BB962C8B-B14F-4D97-AF65-F5344CB8AC3E}">
        <p14:creationId xmlns:p14="http://schemas.microsoft.com/office/powerpoint/2010/main" val="1954565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6AF6-8233-F84C-A151-EA40974B7304}"/>
              </a:ext>
            </a:extLst>
          </p:cNvPr>
          <p:cNvSpPr>
            <a:spLocks noGrp="1"/>
          </p:cNvSpPr>
          <p:nvPr>
            <p:ph type="ctrTitle"/>
          </p:nvPr>
        </p:nvSpPr>
        <p:spPr>
          <a:xfrm>
            <a:off x="888380" y="587104"/>
            <a:ext cx="5207620" cy="795647"/>
          </a:xfrm>
        </p:spPr>
        <p:txBody>
          <a:bodyPr>
            <a:normAutofit fontScale="90000"/>
          </a:bodyPr>
          <a:lstStyle/>
          <a:p>
            <a:pPr algn="l"/>
            <a:r>
              <a:rPr lang="en-GB" dirty="0"/>
              <a:t>Data</a:t>
            </a:r>
          </a:p>
        </p:txBody>
      </p:sp>
      <p:sp>
        <p:nvSpPr>
          <p:cNvPr id="6" name="TextBox 5">
            <a:extLst>
              <a:ext uri="{FF2B5EF4-FFF2-40B4-BE49-F238E27FC236}">
                <a16:creationId xmlns:a16="http://schemas.microsoft.com/office/drawing/2014/main" id="{3763402D-C4DB-CF4B-B828-277938A6501B}"/>
              </a:ext>
            </a:extLst>
          </p:cNvPr>
          <p:cNvSpPr txBox="1"/>
          <p:nvPr/>
        </p:nvSpPr>
        <p:spPr>
          <a:xfrm>
            <a:off x="1019716" y="1225689"/>
            <a:ext cx="10495407" cy="5909310"/>
          </a:xfrm>
          <a:prstGeom prst="rect">
            <a:avLst/>
          </a:prstGeom>
          <a:noFill/>
        </p:spPr>
        <p:txBody>
          <a:bodyPr wrap="square" rtlCol="0">
            <a:spAutoFit/>
          </a:bodyPr>
          <a:lstStyle/>
          <a:p>
            <a:pPr marL="285750" indent="-285750">
              <a:buFont typeface="Arial" panose="020B0604020202020204" pitchFamily="34" charset="0"/>
              <a:buChar char="•"/>
            </a:pPr>
            <a:r>
              <a:rPr lang="en-GB" b="1" dirty="0"/>
              <a:t>HUNT</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dirty="0"/>
              <a:t>HUNT &gt; ~125,000 unique individuals (H1-3)&gt; ~71,800 genotyped (H2-3) &gt; ~24,000 unrelated (2</a:t>
            </a:r>
            <a:r>
              <a:rPr lang="en-GB" baseline="30000" dirty="0"/>
              <a:t>nd</a:t>
            </a:r>
            <a:r>
              <a:rPr lang="en-GB" dirty="0"/>
              <a:t> degree) Europeans.</a:t>
            </a:r>
          </a:p>
          <a:p>
            <a:pPr marL="285750" indent="-285750">
              <a:buFont typeface="Arial" panose="020B0604020202020204" pitchFamily="34" charset="0"/>
              <a:buChar char="•"/>
            </a:pPr>
            <a:r>
              <a:rPr lang="en-GB" dirty="0"/>
              <a:t>Genotyping - HumanCoreExome12 v1.0, HumanCoreExome12 v1.1 and UM HUNT Biobank v1.0 (n=516,608).</a:t>
            </a:r>
          </a:p>
          <a:p>
            <a:pPr marL="285750" indent="-285750">
              <a:buFont typeface="Arial" panose="020B0604020202020204" pitchFamily="34" charset="0"/>
              <a:buChar char="•"/>
            </a:pPr>
            <a:r>
              <a:rPr lang="en-GB" dirty="0"/>
              <a:t>Imputation – merged reference panel constructed from the Haplotype Reference Consortium (HRC) panel (release version 1.1) and a local reference panel</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b="1" dirty="0"/>
              <a:t>Empirical study (HUNT+UKB)</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dirty="0"/>
              <a:t>HUNT2 &gt; 65,237 participated &gt; 56,374 genotyped &gt; 53,288 complete data &gt; 19,492 unrelated | 28,823 siblings &gt; 13,103 families</a:t>
            </a:r>
          </a:p>
          <a:p>
            <a:pPr marL="285750" indent="-285750">
              <a:buFont typeface="Arial" panose="020B0604020202020204" pitchFamily="34" charset="0"/>
              <a:buChar char="•"/>
            </a:pPr>
            <a:r>
              <a:rPr lang="en-GB" dirty="0"/>
              <a:t>UKBB &gt; 503,317 participated &gt; 370,180 met inclusion criteria &gt; 33,642 siblings</a:t>
            </a:r>
          </a:p>
          <a:p>
            <a:r>
              <a:rPr lang="en-GB" b="1" dirty="0"/>
              <a:t>Exposures and outcomes</a:t>
            </a:r>
          </a:p>
          <a:p>
            <a:pPr marL="285750" indent="-285750">
              <a:buFont typeface="Arial" panose="020B0604020202020204" pitchFamily="34" charset="0"/>
              <a:buChar char="•"/>
            </a:pPr>
            <a:r>
              <a:rPr lang="en-GB" dirty="0"/>
              <a:t>Height, BMI &gt; Education</a:t>
            </a:r>
          </a:p>
          <a:p>
            <a:pPr marL="285750" indent="-285750">
              <a:buFont typeface="Arial" panose="020B0604020202020204" pitchFamily="34" charset="0"/>
              <a:buChar char="•"/>
            </a:pPr>
            <a:r>
              <a:rPr lang="en-GB" dirty="0"/>
              <a:t>BMI &gt; Diabetes, Blood pressure</a:t>
            </a:r>
          </a:p>
          <a:p>
            <a:endParaRPr lang="en-GB" b="1" dirty="0"/>
          </a:p>
          <a:p>
            <a:r>
              <a:rPr lang="en-GB" b="1" dirty="0"/>
              <a:t>Replication: </a:t>
            </a:r>
            <a:r>
              <a:rPr lang="en-GB" dirty="0"/>
              <a:t>23andMe 222,368 siblings</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1454949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27E5A-8A41-7045-BA75-61AA37AAF8FC}"/>
              </a:ext>
            </a:extLst>
          </p:cNvPr>
          <p:cNvSpPr>
            <a:spLocks noGrp="1"/>
          </p:cNvSpPr>
          <p:nvPr>
            <p:ph type="title"/>
          </p:nvPr>
        </p:nvSpPr>
        <p:spPr/>
        <p:txBody>
          <a:bodyPr/>
          <a:lstStyle/>
          <a:p>
            <a:r>
              <a:rPr lang="en-US" dirty="0"/>
              <a:t>BMI and height GWAS</a:t>
            </a:r>
          </a:p>
        </p:txBody>
      </p:sp>
      <p:pic>
        <p:nvPicPr>
          <p:cNvPr id="5" name="Content Placeholder 4" descr="A screenshot of a cell phone&#10;&#10;Description automatically generated">
            <a:extLst>
              <a:ext uri="{FF2B5EF4-FFF2-40B4-BE49-F238E27FC236}">
                <a16:creationId xmlns:a16="http://schemas.microsoft.com/office/drawing/2014/main" id="{B13C465F-2D22-DF49-8E0F-8A48EBF80BC1}"/>
              </a:ext>
            </a:extLst>
          </p:cNvPr>
          <p:cNvPicPr>
            <a:picLocks noGrp="1" noChangeAspect="1"/>
          </p:cNvPicPr>
          <p:nvPr>
            <p:ph idx="1"/>
          </p:nvPr>
        </p:nvPicPr>
        <p:blipFill>
          <a:blip r:embed="rId2"/>
          <a:stretch>
            <a:fillRect/>
          </a:stretch>
        </p:blipFill>
        <p:spPr>
          <a:xfrm>
            <a:off x="0" y="1790700"/>
            <a:ext cx="5716687" cy="2984500"/>
          </a:xfrm>
        </p:spPr>
      </p:pic>
      <p:pic>
        <p:nvPicPr>
          <p:cNvPr id="7" name="Picture 6" descr="A screenshot of a cell phone&#10;&#10;Description automatically generated">
            <a:extLst>
              <a:ext uri="{FF2B5EF4-FFF2-40B4-BE49-F238E27FC236}">
                <a16:creationId xmlns:a16="http://schemas.microsoft.com/office/drawing/2014/main" id="{8EE97FCC-2F6F-B444-B90B-842A5F8E7DEA}"/>
              </a:ext>
            </a:extLst>
          </p:cNvPr>
          <p:cNvPicPr>
            <a:picLocks noChangeAspect="1"/>
          </p:cNvPicPr>
          <p:nvPr/>
        </p:nvPicPr>
        <p:blipFill>
          <a:blip r:embed="rId3"/>
          <a:stretch>
            <a:fillRect/>
          </a:stretch>
        </p:blipFill>
        <p:spPr>
          <a:xfrm>
            <a:off x="6096000" y="1808695"/>
            <a:ext cx="5473700" cy="3076585"/>
          </a:xfrm>
          <a:prstGeom prst="rect">
            <a:avLst/>
          </a:prstGeom>
        </p:spPr>
      </p:pic>
      <p:sp>
        <p:nvSpPr>
          <p:cNvPr id="8" name="TextBox 7">
            <a:extLst>
              <a:ext uri="{FF2B5EF4-FFF2-40B4-BE49-F238E27FC236}">
                <a16:creationId xmlns:a16="http://schemas.microsoft.com/office/drawing/2014/main" id="{5E7F2460-CE8A-D44B-B461-C2022DD7B91C}"/>
              </a:ext>
            </a:extLst>
          </p:cNvPr>
          <p:cNvSpPr txBox="1"/>
          <p:nvPr/>
        </p:nvSpPr>
        <p:spPr>
          <a:xfrm>
            <a:off x="2439949" y="5398236"/>
            <a:ext cx="10947400" cy="923330"/>
          </a:xfrm>
          <a:prstGeom prst="rect">
            <a:avLst/>
          </a:prstGeom>
          <a:noFill/>
        </p:spPr>
        <p:txBody>
          <a:bodyPr wrap="square" rtlCol="0">
            <a:spAutoFit/>
          </a:bodyPr>
          <a:lstStyle/>
          <a:p>
            <a:r>
              <a:rPr lang="en-US" dirty="0"/>
              <a:t>Clumped using r</a:t>
            </a:r>
            <a:r>
              <a:rPr lang="en-US" baseline="30000" dirty="0"/>
              <a:t>2</a:t>
            </a:r>
            <a:r>
              <a:rPr lang="en-US" dirty="0"/>
              <a:t>&lt;0.01, LD=10,000kb, to select:</a:t>
            </a:r>
          </a:p>
          <a:p>
            <a:pPr marL="285750" indent="-285750">
              <a:buFont typeface="Arial" panose="020B0604020202020204" pitchFamily="34" charset="0"/>
              <a:buChar char="•"/>
            </a:pPr>
            <a:r>
              <a:rPr lang="en-US" dirty="0"/>
              <a:t>79 SNPs associated with BMI</a:t>
            </a:r>
          </a:p>
          <a:p>
            <a:pPr marL="285750" indent="-285750">
              <a:buFont typeface="Arial" panose="020B0604020202020204" pitchFamily="34" charset="0"/>
              <a:buChar char="•"/>
            </a:pPr>
            <a:r>
              <a:rPr lang="en-GB" dirty="0"/>
              <a:t>385</a:t>
            </a:r>
            <a:r>
              <a:rPr lang="en-US" dirty="0"/>
              <a:t> SNPs associated with height</a:t>
            </a:r>
          </a:p>
        </p:txBody>
      </p:sp>
    </p:spTree>
    <p:extLst>
      <p:ext uri="{BB962C8B-B14F-4D97-AF65-F5344CB8AC3E}">
        <p14:creationId xmlns:p14="http://schemas.microsoft.com/office/powerpoint/2010/main" val="3256130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63402D-C4DB-CF4B-B828-277938A6501B}"/>
              </a:ext>
            </a:extLst>
          </p:cNvPr>
          <p:cNvSpPr txBox="1"/>
          <p:nvPr/>
        </p:nvSpPr>
        <p:spPr>
          <a:xfrm>
            <a:off x="179867" y="1200765"/>
            <a:ext cx="11006689" cy="3416320"/>
          </a:xfrm>
          <a:prstGeom prst="rect">
            <a:avLst/>
          </a:prstGeom>
          <a:noFill/>
        </p:spPr>
        <p:txBody>
          <a:bodyPr wrap="square" rtlCol="0">
            <a:spAutoFit/>
          </a:bodyPr>
          <a:lstStyle/>
          <a:p>
            <a:endParaRPr lang="en-GB" b="1" dirty="0"/>
          </a:p>
          <a:p>
            <a:r>
              <a:rPr lang="en-GB" b="1" dirty="0"/>
              <a:t>BMI &gt; Diabetes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endParaRPr lang="en-GB" b="1" dirty="0"/>
          </a:p>
          <a:p>
            <a:endParaRPr lang="en-GB" b="1" dirty="0"/>
          </a:p>
          <a:p>
            <a:r>
              <a:rPr lang="en-GB" b="1" dirty="0"/>
              <a:t>BMI &gt; High blood pressure</a:t>
            </a:r>
          </a:p>
        </p:txBody>
      </p:sp>
      <p:sp>
        <p:nvSpPr>
          <p:cNvPr id="2" name="Title 1">
            <a:extLst>
              <a:ext uri="{FF2B5EF4-FFF2-40B4-BE49-F238E27FC236}">
                <a16:creationId xmlns:a16="http://schemas.microsoft.com/office/drawing/2014/main" id="{B9836AF6-8233-F84C-A151-EA40974B7304}"/>
              </a:ext>
            </a:extLst>
          </p:cNvPr>
          <p:cNvSpPr>
            <a:spLocks noGrp="1"/>
          </p:cNvSpPr>
          <p:nvPr>
            <p:ph type="ctrTitle"/>
          </p:nvPr>
        </p:nvSpPr>
        <p:spPr>
          <a:xfrm>
            <a:off x="888380" y="587104"/>
            <a:ext cx="8991600" cy="795647"/>
          </a:xfrm>
        </p:spPr>
        <p:txBody>
          <a:bodyPr>
            <a:normAutofit fontScale="90000"/>
          </a:bodyPr>
          <a:lstStyle/>
          <a:p>
            <a:pPr algn="l"/>
            <a:r>
              <a:rPr lang="en-GB" dirty="0"/>
              <a:t>Results HUNT and UK Biobank</a:t>
            </a:r>
          </a:p>
        </p:txBody>
      </p:sp>
      <p:pic>
        <p:nvPicPr>
          <p:cNvPr id="9" name="Picture 8" descr="A screenshot of a cell phone&#10;&#10;Description automatically generated">
            <a:extLst>
              <a:ext uri="{FF2B5EF4-FFF2-40B4-BE49-F238E27FC236}">
                <a16:creationId xmlns:a16="http://schemas.microsoft.com/office/drawing/2014/main" id="{88AE3E4A-CADE-B94F-AA2D-C5A8213686D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200" y="1905000"/>
            <a:ext cx="12189600" cy="1954322"/>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8AC94AA6-8394-3B45-961F-D1173390B0A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200" y="4660900"/>
            <a:ext cx="12189600" cy="2285296"/>
          </a:xfrm>
          <a:prstGeom prst="rect">
            <a:avLst/>
          </a:prstGeom>
        </p:spPr>
      </p:pic>
    </p:spTree>
    <p:extLst>
      <p:ext uri="{BB962C8B-B14F-4D97-AF65-F5344CB8AC3E}">
        <p14:creationId xmlns:p14="http://schemas.microsoft.com/office/powerpoint/2010/main" val="663119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6AF6-8233-F84C-A151-EA40974B7304}"/>
              </a:ext>
            </a:extLst>
          </p:cNvPr>
          <p:cNvSpPr>
            <a:spLocks noGrp="1"/>
          </p:cNvSpPr>
          <p:nvPr>
            <p:ph type="ctrTitle"/>
          </p:nvPr>
        </p:nvSpPr>
        <p:spPr>
          <a:xfrm>
            <a:off x="888380" y="587104"/>
            <a:ext cx="9794488" cy="795647"/>
          </a:xfrm>
        </p:spPr>
        <p:txBody>
          <a:bodyPr>
            <a:normAutofit fontScale="90000"/>
          </a:bodyPr>
          <a:lstStyle/>
          <a:p>
            <a:pPr algn="l"/>
            <a:r>
              <a:rPr lang="en-GB" dirty="0"/>
              <a:t>Results HUNT and UK Biobank</a:t>
            </a:r>
            <a:endParaRPr lang="nb-NO" dirty="0"/>
          </a:p>
        </p:txBody>
      </p:sp>
      <p:sp>
        <p:nvSpPr>
          <p:cNvPr id="6" name="TextBox 5">
            <a:extLst>
              <a:ext uri="{FF2B5EF4-FFF2-40B4-BE49-F238E27FC236}">
                <a16:creationId xmlns:a16="http://schemas.microsoft.com/office/drawing/2014/main" id="{3763402D-C4DB-CF4B-B828-277938A6501B}"/>
              </a:ext>
            </a:extLst>
          </p:cNvPr>
          <p:cNvSpPr txBox="1"/>
          <p:nvPr/>
        </p:nvSpPr>
        <p:spPr>
          <a:xfrm>
            <a:off x="0" y="1382751"/>
            <a:ext cx="12603891" cy="4524315"/>
          </a:xfrm>
          <a:prstGeom prst="rect">
            <a:avLst/>
          </a:prstGeom>
          <a:noFill/>
        </p:spPr>
        <p:txBody>
          <a:bodyPr wrap="square" rtlCol="0">
            <a:spAutoFit/>
          </a:bodyPr>
          <a:lstStyle/>
          <a:p>
            <a:r>
              <a:rPr lang="en-GB" b="1" dirty="0"/>
              <a:t>Height &gt; Education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r>
              <a:rPr lang="en-GB" b="1" dirty="0"/>
              <a:t>BMI &gt; Education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endParaRPr lang="en-GB" b="1" dirty="0"/>
          </a:p>
          <a:p>
            <a:endParaRPr lang="en-GB" b="1" dirty="0"/>
          </a:p>
          <a:p>
            <a:pPr marL="285750" indent="-285750">
              <a:buFont typeface="Arial" panose="020B0604020202020204" pitchFamily="34" charset="0"/>
              <a:buChar char="•"/>
            </a:pPr>
            <a:endParaRPr lang="en-GB" dirty="0"/>
          </a:p>
        </p:txBody>
      </p:sp>
      <p:pic>
        <p:nvPicPr>
          <p:cNvPr id="4" name="Picture 3" descr="A screenshot of a cell phone&#10;&#10;Description automatically generated">
            <a:extLst>
              <a:ext uri="{FF2B5EF4-FFF2-40B4-BE49-F238E27FC236}">
                <a16:creationId xmlns:a16="http://schemas.microsoft.com/office/drawing/2014/main" id="{AEAFA97A-269D-8841-8C3D-F6DBB305219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200" y="1790700"/>
            <a:ext cx="12189600" cy="1907040"/>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6DFF77DE-DD8A-9F49-B04D-0CB4156C281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200" y="4432300"/>
            <a:ext cx="12189600" cy="1938561"/>
          </a:xfrm>
          <a:prstGeom prst="rect">
            <a:avLst/>
          </a:prstGeom>
        </p:spPr>
      </p:pic>
    </p:spTree>
    <p:extLst>
      <p:ext uri="{BB962C8B-B14F-4D97-AF65-F5344CB8AC3E}">
        <p14:creationId xmlns:p14="http://schemas.microsoft.com/office/powerpoint/2010/main" val="3858692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63402D-C4DB-CF4B-B828-277938A6501B}"/>
              </a:ext>
            </a:extLst>
          </p:cNvPr>
          <p:cNvSpPr txBox="1"/>
          <p:nvPr/>
        </p:nvSpPr>
        <p:spPr>
          <a:xfrm>
            <a:off x="168715" y="1259513"/>
            <a:ext cx="11006689" cy="3416320"/>
          </a:xfrm>
          <a:prstGeom prst="rect">
            <a:avLst/>
          </a:prstGeom>
          <a:noFill/>
        </p:spPr>
        <p:txBody>
          <a:bodyPr wrap="square" rtlCol="0">
            <a:spAutoFit/>
          </a:bodyPr>
          <a:lstStyle/>
          <a:p>
            <a:endParaRPr lang="en-GB" b="1" dirty="0"/>
          </a:p>
          <a:p>
            <a:r>
              <a:rPr lang="en-GB" b="1" dirty="0"/>
              <a:t>BMI &gt; Diabetes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endParaRPr lang="en-GB" b="1" dirty="0"/>
          </a:p>
          <a:p>
            <a:endParaRPr lang="en-GB" b="1" dirty="0"/>
          </a:p>
          <a:p>
            <a:r>
              <a:rPr lang="en-GB" b="1" dirty="0"/>
              <a:t>BMI &gt; High blood pressure</a:t>
            </a:r>
          </a:p>
        </p:txBody>
      </p:sp>
      <p:sp>
        <p:nvSpPr>
          <p:cNvPr id="2" name="Title 1">
            <a:extLst>
              <a:ext uri="{FF2B5EF4-FFF2-40B4-BE49-F238E27FC236}">
                <a16:creationId xmlns:a16="http://schemas.microsoft.com/office/drawing/2014/main" id="{B9836AF6-8233-F84C-A151-EA40974B7304}"/>
              </a:ext>
            </a:extLst>
          </p:cNvPr>
          <p:cNvSpPr>
            <a:spLocks noGrp="1"/>
          </p:cNvSpPr>
          <p:nvPr>
            <p:ph type="ctrTitle"/>
          </p:nvPr>
        </p:nvSpPr>
        <p:spPr>
          <a:xfrm>
            <a:off x="502299" y="463866"/>
            <a:ext cx="11537301" cy="795647"/>
          </a:xfrm>
        </p:spPr>
        <p:txBody>
          <a:bodyPr>
            <a:normAutofit fontScale="90000"/>
          </a:bodyPr>
          <a:lstStyle/>
          <a:p>
            <a:pPr algn="l"/>
            <a:r>
              <a:rPr lang="en-GB" dirty="0"/>
              <a:t>Results 23andMe replication (n=222,368)</a:t>
            </a:r>
          </a:p>
        </p:txBody>
      </p:sp>
      <p:pic>
        <p:nvPicPr>
          <p:cNvPr id="10" name="Picture 9">
            <a:extLst>
              <a:ext uri="{FF2B5EF4-FFF2-40B4-BE49-F238E27FC236}">
                <a16:creationId xmlns:a16="http://schemas.microsoft.com/office/drawing/2014/main" id="{BBAB36A8-069C-D44C-9FD4-2AA10D4C2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13290" y="-3223697"/>
            <a:ext cx="2165420" cy="12124800"/>
          </a:xfrm>
          <a:prstGeom prst="rect">
            <a:avLst/>
          </a:prstGeom>
        </p:spPr>
      </p:pic>
      <p:pic>
        <p:nvPicPr>
          <p:cNvPr id="12" name="Picture 11">
            <a:extLst>
              <a:ext uri="{FF2B5EF4-FFF2-40B4-BE49-F238E27FC236}">
                <a16:creationId xmlns:a16="http://schemas.microsoft.com/office/drawing/2014/main" id="{AF8D952E-C8AB-D642-982F-904FBA288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013290" y="-389626"/>
            <a:ext cx="2165420" cy="12124800"/>
          </a:xfrm>
          <a:prstGeom prst="rect">
            <a:avLst/>
          </a:prstGeom>
        </p:spPr>
      </p:pic>
    </p:spTree>
    <p:extLst>
      <p:ext uri="{BB962C8B-B14F-4D97-AF65-F5344CB8AC3E}">
        <p14:creationId xmlns:p14="http://schemas.microsoft.com/office/powerpoint/2010/main" val="3523304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6AF6-8233-F84C-A151-EA40974B7304}"/>
              </a:ext>
            </a:extLst>
          </p:cNvPr>
          <p:cNvSpPr>
            <a:spLocks noGrp="1"/>
          </p:cNvSpPr>
          <p:nvPr>
            <p:ph type="ctrTitle"/>
          </p:nvPr>
        </p:nvSpPr>
        <p:spPr>
          <a:xfrm>
            <a:off x="213360" y="587104"/>
            <a:ext cx="11744960" cy="795647"/>
          </a:xfrm>
        </p:spPr>
        <p:txBody>
          <a:bodyPr>
            <a:normAutofit fontScale="90000"/>
          </a:bodyPr>
          <a:lstStyle/>
          <a:p>
            <a:pPr algn="l"/>
            <a:r>
              <a:rPr lang="en-GB" dirty="0"/>
              <a:t>Results 23andMe replication (n=222,368)</a:t>
            </a:r>
            <a:endParaRPr lang="nb-NO" dirty="0"/>
          </a:p>
        </p:txBody>
      </p:sp>
      <p:sp>
        <p:nvSpPr>
          <p:cNvPr id="6" name="TextBox 5">
            <a:extLst>
              <a:ext uri="{FF2B5EF4-FFF2-40B4-BE49-F238E27FC236}">
                <a16:creationId xmlns:a16="http://schemas.microsoft.com/office/drawing/2014/main" id="{3763402D-C4DB-CF4B-B828-277938A6501B}"/>
              </a:ext>
            </a:extLst>
          </p:cNvPr>
          <p:cNvSpPr txBox="1"/>
          <p:nvPr/>
        </p:nvSpPr>
        <p:spPr>
          <a:xfrm>
            <a:off x="-71120" y="1382751"/>
            <a:ext cx="12603891" cy="4524315"/>
          </a:xfrm>
          <a:prstGeom prst="rect">
            <a:avLst/>
          </a:prstGeom>
          <a:noFill/>
        </p:spPr>
        <p:txBody>
          <a:bodyPr wrap="square" rtlCol="0">
            <a:spAutoFit/>
          </a:bodyPr>
          <a:lstStyle/>
          <a:p>
            <a:r>
              <a:rPr lang="en-GB" b="1" dirty="0"/>
              <a:t>Height &gt; Education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r>
              <a:rPr lang="en-GB" b="1" dirty="0"/>
              <a:t>BMI &gt; Education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nb-NO" dirty="0"/>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endParaRPr lang="en-GB" b="1" dirty="0"/>
          </a:p>
          <a:p>
            <a:endParaRPr lang="en-GB" b="1" dirty="0"/>
          </a:p>
          <a:p>
            <a:pPr marL="285750" indent="-285750">
              <a:buFont typeface="Arial" panose="020B0604020202020204" pitchFamily="34" charset="0"/>
              <a:buChar char="•"/>
            </a:pPr>
            <a:endParaRPr lang="en-GB" dirty="0"/>
          </a:p>
        </p:txBody>
      </p:sp>
      <p:pic>
        <p:nvPicPr>
          <p:cNvPr id="10" name="Picture 9">
            <a:extLst>
              <a:ext uri="{FF2B5EF4-FFF2-40B4-BE49-F238E27FC236}">
                <a16:creationId xmlns:a16="http://schemas.microsoft.com/office/drawing/2014/main" id="{3A41B2A0-8773-F747-9726-2850E80A0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013290" y="-3310910"/>
            <a:ext cx="2165420" cy="12124800"/>
          </a:xfrm>
          <a:prstGeom prst="rect">
            <a:avLst/>
          </a:prstGeom>
        </p:spPr>
      </p:pic>
      <p:pic>
        <p:nvPicPr>
          <p:cNvPr id="11" name="Picture 10">
            <a:extLst>
              <a:ext uri="{FF2B5EF4-FFF2-40B4-BE49-F238E27FC236}">
                <a16:creationId xmlns:a16="http://schemas.microsoft.com/office/drawing/2014/main" id="{4F1EF2CA-D5AF-3A47-8778-E7B8FBBAC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13290" y="-545840"/>
            <a:ext cx="2165420" cy="12124800"/>
          </a:xfrm>
          <a:prstGeom prst="rect">
            <a:avLst/>
          </a:prstGeom>
        </p:spPr>
      </p:pic>
    </p:spTree>
    <p:extLst>
      <p:ext uri="{BB962C8B-B14F-4D97-AF65-F5344CB8AC3E}">
        <p14:creationId xmlns:p14="http://schemas.microsoft.com/office/powerpoint/2010/main" val="3429428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EC54-A085-FE49-8557-4818914BE2CC}"/>
              </a:ext>
            </a:extLst>
          </p:cNvPr>
          <p:cNvSpPr>
            <a:spLocks noGrp="1"/>
          </p:cNvSpPr>
          <p:nvPr>
            <p:ph type="title"/>
          </p:nvPr>
        </p:nvSpPr>
        <p:spPr/>
        <p:txBody>
          <a:bodyPr/>
          <a:lstStyle/>
          <a:p>
            <a:r>
              <a:rPr lang="en-US" dirty="0"/>
              <a:t>Summary </a:t>
            </a:r>
          </a:p>
        </p:txBody>
      </p:sp>
      <p:sp>
        <p:nvSpPr>
          <p:cNvPr id="3" name="Content Placeholder 2">
            <a:extLst>
              <a:ext uri="{FF2B5EF4-FFF2-40B4-BE49-F238E27FC236}">
                <a16:creationId xmlns:a16="http://schemas.microsoft.com/office/drawing/2014/main" id="{4DAAC170-B6E0-0949-81DF-755D5BA2AD44}"/>
              </a:ext>
            </a:extLst>
          </p:cNvPr>
          <p:cNvSpPr>
            <a:spLocks noGrp="1"/>
          </p:cNvSpPr>
          <p:nvPr>
            <p:ph idx="1"/>
          </p:nvPr>
        </p:nvSpPr>
        <p:spPr>
          <a:xfrm>
            <a:off x="838200" y="1513840"/>
            <a:ext cx="10515600" cy="5344160"/>
          </a:xfrm>
        </p:spPr>
        <p:txBody>
          <a:bodyPr>
            <a:normAutofit fontScale="92500" lnSpcReduction="20000"/>
          </a:bodyPr>
          <a:lstStyle/>
          <a:p>
            <a:r>
              <a:rPr lang="en-US" dirty="0"/>
              <a:t>Meta-analysis of HUNT, UKB and 23andMe</a:t>
            </a:r>
          </a:p>
          <a:p>
            <a:r>
              <a:rPr lang="en-US" dirty="0"/>
              <a:t>A 1kg/m</a:t>
            </a:r>
            <a:r>
              <a:rPr lang="en-US" baseline="30000" dirty="0"/>
              <a:t>2</a:t>
            </a:r>
            <a:r>
              <a:rPr lang="en-US" dirty="0"/>
              <a:t> increase in BMI causes:</a:t>
            </a:r>
          </a:p>
          <a:p>
            <a:pPr lvl="1"/>
            <a:r>
              <a:rPr lang="en-US" dirty="0"/>
              <a:t>0.82 (95%CI: 0.55 to 1.06) additional cases of diabetes per 100</a:t>
            </a:r>
          </a:p>
          <a:p>
            <a:pPr lvl="1"/>
            <a:r>
              <a:rPr lang="en-US" dirty="0"/>
              <a:t>1.25 (95%CI: 0.90 to 1.59) additional cases of high blood pressure per 100</a:t>
            </a:r>
          </a:p>
          <a:p>
            <a:pPr lvl="1"/>
            <a:endParaRPr lang="en-US" dirty="0"/>
          </a:p>
          <a:p>
            <a:pPr lvl="1"/>
            <a:r>
              <a:rPr lang="en-US" dirty="0"/>
              <a:t>0.00 (95%CI: -0.018 to 0.018) additional years of education (i.e. &lt;6.6 days)</a:t>
            </a:r>
          </a:p>
          <a:p>
            <a:pPr lvl="1"/>
            <a:endParaRPr lang="en-US" dirty="0"/>
          </a:p>
          <a:p>
            <a:r>
              <a:rPr lang="en-US" dirty="0"/>
              <a:t>10cm increase in height causes</a:t>
            </a:r>
          </a:p>
          <a:p>
            <a:pPr lvl="1"/>
            <a:r>
              <a:rPr lang="en-US" dirty="0"/>
              <a:t>0.00 (95%CI: -0.015 to 0.015) additional years of education (i.e. &lt;5.5 days)</a:t>
            </a:r>
          </a:p>
          <a:p>
            <a:endParaRPr lang="en-US" dirty="0"/>
          </a:p>
          <a:p>
            <a:r>
              <a:rPr lang="en-US" dirty="0"/>
              <a:t>Very well powered estimates.</a:t>
            </a:r>
          </a:p>
          <a:p>
            <a:r>
              <a:rPr lang="en-US" dirty="0"/>
              <a:t>Confirm established adverse effects of higher BMI on health outcomes.</a:t>
            </a:r>
          </a:p>
          <a:p>
            <a:r>
              <a:rPr lang="en-US" dirty="0"/>
              <a:t>There is very unlikely to be meaningful causal effect of BMI or height on educational attainment.</a:t>
            </a:r>
          </a:p>
        </p:txBody>
      </p:sp>
    </p:spTree>
    <p:extLst>
      <p:ext uri="{BB962C8B-B14F-4D97-AF65-F5344CB8AC3E}">
        <p14:creationId xmlns:p14="http://schemas.microsoft.com/office/powerpoint/2010/main" val="3416727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1196-02D8-5977-836F-724078E4D079}"/>
              </a:ext>
            </a:extLst>
          </p:cNvPr>
          <p:cNvSpPr>
            <a:spLocks noGrp="1"/>
          </p:cNvSpPr>
          <p:nvPr>
            <p:ph type="title"/>
          </p:nvPr>
        </p:nvSpPr>
        <p:spPr/>
        <p:txBody>
          <a:bodyPr/>
          <a:lstStyle/>
          <a:p>
            <a:r>
              <a:rPr lang="en-US" dirty="0"/>
              <a:t>Social scientists thought yes… </a:t>
            </a:r>
          </a:p>
        </p:txBody>
      </p:sp>
      <p:pic>
        <p:nvPicPr>
          <p:cNvPr id="5" name="Content Placeholder 4" descr="A screenshot of a web page&#10;&#10;Description automatically generated">
            <a:extLst>
              <a:ext uri="{FF2B5EF4-FFF2-40B4-BE49-F238E27FC236}">
                <a16:creationId xmlns:a16="http://schemas.microsoft.com/office/drawing/2014/main" id="{E7381746-E979-FBB7-B971-4306C7FB1042}"/>
              </a:ext>
            </a:extLst>
          </p:cNvPr>
          <p:cNvPicPr>
            <a:picLocks noGrp="1" noChangeAspect="1"/>
          </p:cNvPicPr>
          <p:nvPr>
            <p:ph idx="1"/>
          </p:nvPr>
        </p:nvPicPr>
        <p:blipFill>
          <a:blip r:embed="rId2"/>
          <a:stretch>
            <a:fillRect/>
          </a:stretch>
        </p:blipFill>
        <p:spPr>
          <a:xfrm>
            <a:off x="964453" y="2506662"/>
            <a:ext cx="10263094" cy="4351338"/>
          </a:xfrm>
        </p:spPr>
      </p:pic>
    </p:spTree>
    <p:extLst>
      <p:ext uri="{BB962C8B-B14F-4D97-AF65-F5344CB8AC3E}">
        <p14:creationId xmlns:p14="http://schemas.microsoft.com/office/powerpoint/2010/main" val="2848663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D6E13-9B4E-456A-92A2-DCFD6F0AB0AE}"/>
              </a:ext>
            </a:extLst>
          </p:cNvPr>
          <p:cNvSpPr>
            <a:spLocks noGrp="1"/>
          </p:cNvSpPr>
          <p:nvPr>
            <p:ph type="title"/>
          </p:nvPr>
        </p:nvSpPr>
        <p:spPr/>
        <p:txBody>
          <a:bodyPr/>
          <a:lstStyle/>
          <a:p>
            <a:r>
              <a:rPr lang="en-GB" dirty="0"/>
              <a:t>Sibling GWAS</a:t>
            </a:r>
          </a:p>
        </p:txBody>
      </p:sp>
      <p:sp>
        <p:nvSpPr>
          <p:cNvPr id="3" name="Content Placeholder 2">
            <a:extLst>
              <a:ext uri="{FF2B5EF4-FFF2-40B4-BE49-F238E27FC236}">
                <a16:creationId xmlns:a16="http://schemas.microsoft.com/office/drawing/2014/main" id="{6249436A-6A6B-4E62-9171-25F29DA5F263}"/>
              </a:ext>
            </a:extLst>
          </p:cNvPr>
          <p:cNvSpPr>
            <a:spLocks noGrp="1"/>
          </p:cNvSpPr>
          <p:nvPr>
            <p:ph idx="1"/>
          </p:nvPr>
        </p:nvSpPr>
        <p:spPr/>
        <p:txBody>
          <a:bodyPr/>
          <a:lstStyle/>
          <a:p>
            <a:r>
              <a:rPr lang="en-GB" dirty="0"/>
              <a:t>180,000 siblings. </a:t>
            </a:r>
          </a:p>
          <a:p>
            <a:r>
              <a:rPr lang="en-GB" dirty="0"/>
              <a:t>High coverage of phenotypes although sample sizes vary.</a:t>
            </a:r>
          </a:p>
        </p:txBody>
      </p:sp>
      <p:pic>
        <p:nvPicPr>
          <p:cNvPr id="6" name="Picture 5" descr="Text&#10;&#10;Description automatically generated">
            <a:extLst>
              <a:ext uri="{FF2B5EF4-FFF2-40B4-BE49-F238E27FC236}">
                <a16:creationId xmlns:a16="http://schemas.microsoft.com/office/drawing/2014/main" id="{C8BDF0E5-AFDE-76D2-DDDD-318ACE71E7C8}"/>
              </a:ext>
            </a:extLst>
          </p:cNvPr>
          <p:cNvPicPr>
            <a:picLocks noChangeAspect="1"/>
          </p:cNvPicPr>
          <p:nvPr/>
        </p:nvPicPr>
        <p:blipFill>
          <a:blip r:embed="rId3"/>
          <a:stretch>
            <a:fillRect/>
          </a:stretch>
        </p:blipFill>
        <p:spPr>
          <a:xfrm>
            <a:off x="2209800" y="3122023"/>
            <a:ext cx="7772400" cy="4471349"/>
          </a:xfrm>
          <a:prstGeom prst="rect">
            <a:avLst/>
          </a:prstGeom>
        </p:spPr>
      </p:pic>
    </p:spTree>
    <p:extLst>
      <p:ext uri="{BB962C8B-B14F-4D97-AF65-F5344CB8AC3E}">
        <p14:creationId xmlns:p14="http://schemas.microsoft.com/office/powerpoint/2010/main" val="749504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E099E3-7556-418E-93B5-CBAE4CF49984}"/>
              </a:ext>
            </a:extLst>
          </p:cNvPr>
          <p:cNvSpPr/>
          <p:nvPr/>
        </p:nvSpPr>
        <p:spPr>
          <a:xfrm>
            <a:off x="425342" y="2975931"/>
            <a:ext cx="5920665" cy="16772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ABE6BF7-4940-4B10-9ED3-D5D110BFAA42}"/>
              </a:ext>
            </a:extLst>
          </p:cNvPr>
          <p:cNvSpPr txBox="1"/>
          <p:nvPr/>
        </p:nvSpPr>
        <p:spPr>
          <a:xfrm>
            <a:off x="-123" y="343813"/>
            <a:ext cx="9259602" cy="830997"/>
          </a:xfrm>
          <a:prstGeom prst="rect">
            <a:avLst/>
          </a:prstGeom>
          <a:noFill/>
        </p:spPr>
        <p:txBody>
          <a:bodyPr wrap="square" lIns="91440" tIns="45720" rIns="91440" bIns="45720" rtlCol="0" anchor="t">
            <a:spAutoFit/>
          </a:bodyPr>
          <a:lstStyle/>
          <a:p>
            <a:r>
              <a:rPr lang="en-GB" sz="4800" b="1">
                <a:latin typeface="Calibri"/>
                <a:cs typeface="Calibri"/>
              </a:rPr>
              <a:t>Within-sibship shrinkage estimates</a:t>
            </a:r>
          </a:p>
        </p:txBody>
      </p:sp>
      <p:pic>
        <p:nvPicPr>
          <p:cNvPr id="7" name="Picture 6" descr="Chart&#10;&#10;Description automatically generated">
            <a:extLst>
              <a:ext uri="{FF2B5EF4-FFF2-40B4-BE49-F238E27FC236}">
                <a16:creationId xmlns:a16="http://schemas.microsoft.com/office/drawing/2014/main" id="{6E2EAD53-C5F9-4D1E-ADFD-E17E36D885C3}"/>
              </a:ext>
            </a:extLst>
          </p:cNvPr>
          <p:cNvPicPr/>
          <p:nvPr/>
        </p:nvPicPr>
        <p:blipFill>
          <a:blip r:embed="rId3"/>
          <a:stretch>
            <a:fillRect/>
          </a:stretch>
        </p:blipFill>
        <p:spPr>
          <a:xfrm>
            <a:off x="6306769" y="1573651"/>
            <a:ext cx="5355838" cy="5013176"/>
          </a:xfrm>
          <a:prstGeom prst="rect">
            <a:avLst/>
          </a:prstGeom>
        </p:spPr>
      </p:pic>
      <p:grpSp>
        <p:nvGrpSpPr>
          <p:cNvPr id="2" name="Group 1">
            <a:extLst>
              <a:ext uri="{FF2B5EF4-FFF2-40B4-BE49-F238E27FC236}">
                <a16:creationId xmlns:a16="http://schemas.microsoft.com/office/drawing/2014/main" id="{F49D990B-8966-4C79-B851-5B1476A930F5}"/>
              </a:ext>
            </a:extLst>
          </p:cNvPr>
          <p:cNvGrpSpPr/>
          <p:nvPr/>
        </p:nvGrpSpPr>
        <p:grpSpPr>
          <a:xfrm>
            <a:off x="643" y="-52272"/>
            <a:ext cx="12191755" cy="6911862"/>
            <a:chOff x="643" y="-52272"/>
            <a:chExt cx="12191755" cy="6911862"/>
          </a:xfrm>
        </p:grpSpPr>
        <p:sp>
          <p:nvSpPr>
            <p:cNvPr id="9" name="Rectangle 8">
              <a:extLst>
                <a:ext uri="{FF2B5EF4-FFF2-40B4-BE49-F238E27FC236}">
                  <a16:creationId xmlns:a16="http://schemas.microsoft.com/office/drawing/2014/main" id="{E14B392B-5DA9-482B-A886-148AD9E65D89}"/>
                </a:ext>
              </a:extLst>
            </p:cNvPr>
            <p:cNvSpPr/>
            <p:nvPr/>
          </p:nvSpPr>
          <p:spPr>
            <a:xfrm>
              <a:off x="644" y="-52272"/>
              <a:ext cx="12191754" cy="11333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4E9A31B-2F79-449E-84ED-3C2185D6B88E}"/>
                </a:ext>
              </a:extLst>
            </p:cNvPr>
            <p:cNvGrpSpPr/>
            <p:nvPr/>
          </p:nvGrpSpPr>
          <p:grpSpPr>
            <a:xfrm>
              <a:off x="11043425" y="102219"/>
              <a:ext cx="1025912" cy="959789"/>
              <a:chOff x="9987776" y="3875049"/>
              <a:chExt cx="1821366" cy="1821366"/>
            </a:xfrm>
          </p:grpSpPr>
          <p:pic>
            <p:nvPicPr>
              <p:cNvPr id="13" name="Picture 18" descr="A picture containing wheel, gear&#10;&#10;Description automatically generated">
                <a:extLst>
                  <a:ext uri="{FF2B5EF4-FFF2-40B4-BE49-F238E27FC236}">
                    <a16:creationId xmlns:a16="http://schemas.microsoft.com/office/drawing/2014/main" id="{1828641D-F167-4519-9058-7317D265D283}"/>
                  </a:ext>
                </a:extLst>
              </p:cNvPr>
              <p:cNvPicPr>
                <a:picLocks noChangeAspect="1"/>
              </p:cNvPicPr>
              <p:nvPr/>
            </p:nvPicPr>
            <p:blipFill>
              <a:blip r:embed="rId4"/>
              <a:stretch>
                <a:fillRect/>
              </a:stretch>
            </p:blipFill>
            <p:spPr>
              <a:xfrm>
                <a:off x="9987776" y="3875049"/>
                <a:ext cx="1821366" cy="1821366"/>
              </a:xfrm>
              <a:prstGeom prst="rect">
                <a:avLst/>
              </a:prstGeom>
            </p:spPr>
          </p:pic>
          <p:pic>
            <p:nvPicPr>
              <p:cNvPr id="14" name="Picture 20" descr="Logo&#10;&#10;Description automatically generated">
                <a:extLst>
                  <a:ext uri="{FF2B5EF4-FFF2-40B4-BE49-F238E27FC236}">
                    <a16:creationId xmlns:a16="http://schemas.microsoft.com/office/drawing/2014/main" id="{4C098C91-41EC-4D93-8D07-060C803AC0A5}"/>
                  </a:ext>
                </a:extLst>
              </p:cNvPr>
              <p:cNvPicPr>
                <a:picLocks noChangeAspect="1"/>
              </p:cNvPicPr>
              <p:nvPr/>
            </p:nvPicPr>
            <p:blipFill>
              <a:blip r:embed="rId5"/>
              <a:stretch>
                <a:fillRect/>
              </a:stretch>
            </p:blipFill>
            <p:spPr>
              <a:xfrm rot="720000">
                <a:off x="10935543" y="4777317"/>
                <a:ext cx="799172" cy="799172"/>
              </a:xfrm>
              <a:prstGeom prst="rect">
                <a:avLst/>
              </a:prstGeom>
            </p:spPr>
          </p:pic>
          <p:sp>
            <p:nvSpPr>
              <p:cNvPr id="15" name="TextBox 14">
                <a:extLst>
                  <a:ext uri="{FF2B5EF4-FFF2-40B4-BE49-F238E27FC236}">
                    <a16:creationId xmlns:a16="http://schemas.microsoft.com/office/drawing/2014/main" id="{CFDE37FE-D3F0-4E84-8FAB-44E9073D11D5}"/>
                  </a:ext>
                </a:extLst>
              </p:cNvPr>
              <p:cNvSpPr txBox="1"/>
              <p:nvPr/>
            </p:nvSpPr>
            <p:spPr>
              <a:xfrm>
                <a:off x="10121376" y="4976574"/>
                <a:ext cx="919086" cy="700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 b="1">
                    <a:latin typeface="Copperplate Gothic Bold"/>
                    <a:cs typeface="Calibri"/>
                  </a:rPr>
                  <a:t>Within </a:t>
                </a:r>
                <a:endParaRPr lang="en-US" sz="600" b="1">
                  <a:latin typeface="Copperplate Gothic Bold"/>
                  <a:cs typeface="Times" pitchFamily="-1" charset="0"/>
                </a:endParaRPr>
              </a:p>
              <a:p>
                <a:pPr algn="l"/>
                <a:r>
                  <a:rPr lang="en-US" sz="600" b="1">
                    <a:latin typeface="Copperplate Gothic Bold"/>
                    <a:cs typeface="Calibri"/>
                  </a:rPr>
                  <a:t>Sibship GWAS</a:t>
                </a:r>
                <a:endParaRPr lang="en-US" sz="600" b="1">
                  <a:latin typeface="Copperplate Gothic Bold"/>
                  <a:cs typeface="Times"/>
                </a:endParaRPr>
              </a:p>
            </p:txBody>
          </p:sp>
        </p:grpSp>
        <p:sp>
          <p:nvSpPr>
            <p:cNvPr id="11" name="Rectangle 10">
              <a:extLst>
                <a:ext uri="{FF2B5EF4-FFF2-40B4-BE49-F238E27FC236}">
                  <a16:creationId xmlns:a16="http://schemas.microsoft.com/office/drawing/2014/main" id="{AB2543D1-166C-48BB-B851-B4EFDC0CBC22}"/>
                </a:ext>
              </a:extLst>
            </p:cNvPr>
            <p:cNvSpPr/>
            <p:nvPr/>
          </p:nvSpPr>
          <p:spPr>
            <a:xfrm>
              <a:off x="643" y="6746254"/>
              <a:ext cx="12191754" cy="113336"/>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6ED72EE2-A06B-4E72-8BBD-BCF8308610C1}"/>
                </a:ext>
              </a:extLst>
            </p:cNvPr>
            <p:cNvCxnSpPr/>
            <p:nvPr/>
          </p:nvCxnSpPr>
          <p:spPr>
            <a:xfrm flipV="1">
              <a:off x="341972" y="1068659"/>
              <a:ext cx="11407696" cy="44604"/>
            </a:xfrm>
            <a:prstGeom prst="straightConnector1">
              <a:avLst/>
            </a:prstGeom>
            <a:ln>
              <a:solidFill>
                <a:schemeClr val="bg2">
                  <a:lumMod val="25000"/>
                </a:schemeClr>
              </a:solidFill>
            </a:ln>
          </p:spPr>
          <p:style>
            <a:lnRef idx="1">
              <a:schemeClr val="dk1"/>
            </a:lnRef>
            <a:fillRef idx="0">
              <a:schemeClr val="dk1"/>
            </a:fillRef>
            <a:effectRef idx="0">
              <a:schemeClr val="dk1"/>
            </a:effectRef>
            <a:fontRef idx="minor">
              <a:schemeClr val="tx1"/>
            </a:fontRef>
          </p:style>
        </p:cxnSp>
      </p:grpSp>
      <p:sp>
        <p:nvSpPr>
          <p:cNvPr id="3" name="Content Placeholder 2">
            <a:extLst>
              <a:ext uri="{FF2B5EF4-FFF2-40B4-BE49-F238E27FC236}">
                <a16:creationId xmlns:a16="http://schemas.microsoft.com/office/drawing/2014/main" id="{057B194A-D7F0-4B0D-BF70-29628BF7A8B0}"/>
              </a:ext>
            </a:extLst>
          </p:cNvPr>
          <p:cNvSpPr txBox="1">
            <a:spLocks/>
          </p:cNvSpPr>
          <p:nvPr/>
        </p:nvSpPr>
        <p:spPr>
          <a:xfrm>
            <a:off x="471383" y="2975931"/>
            <a:ext cx="5962592" cy="2794941"/>
          </a:xfrm>
          <a:prstGeom prst="rect">
            <a:avLst/>
          </a:prstGeom>
        </p:spPr>
        <p:txBody>
          <a:bodyPr lIns="91440" tIns="45720" rIns="91440" bIns="45720" anchor="t">
            <a:normAutofit/>
          </a:bodyPr>
          <a:lstStyle>
            <a:lvl1pPr marL="342900" indent="-342900" algn="l" rtl="0" fontAlgn="base">
              <a:spcBef>
                <a:spcPct val="20000"/>
              </a:spcBef>
              <a:spcAft>
                <a:spcPct val="0"/>
              </a:spcAft>
              <a:buClr>
                <a:srgbClr val="920049"/>
              </a:buClr>
              <a:buChar char="•"/>
              <a:defRPr>
                <a:solidFill>
                  <a:schemeClr val="tx1"/>
                </a:solidFill>
                <a:latin typeface="+mn-lt"/>
                <a:ea typeface="+mn-ea"/>
                <a:cs typeface="+mn-cs"/>
              </a:defRPr>
            </a:lvl1pPr>
            <a:lvl2pPr marL="742950" indent="-285750" algn="l" rtl="0" fontAlgn="base">
              <a:spcBef>
                <a:spcPct val="20000"/>
              </a:spcBef>
              <a:spcAft>
                <a:spcPct val="0"/>
              </a:spcAft>
              <a:buClr>
                <a:srgbClr val="920049"/>
              </a:buClr>
              <a:buChar char="•"/>
              <a:defRPr>
                <a:solidFill>
                  <a:schemeClr val="tx1"/>
                </a:solidFill>
                <a:latin typeface="+mn-lt"/>
                <a:ea typeface="ＭＳ Ｐゴシック" pitchFamily="-1" charset="-128"/>
              </a:defRPr>
            </a:lvl2pPr>
            <a:lvl3pPr marL="1143000" indent="-228600" algn="l" rtl="0" fontAlgn="base">
              <a:spcBef>
                <a:spcPct val="20000"/>
              </a:spcBef>
              <a:spcAft>
                <a:spcPct val="0"/>
              </a:spcAft>
              <a:buClr>
                <a:srgbClr val="920049"/>
              </a:buClr>
              <a:buChar char="•"/>
              <a:defRPr sz="1600">
                <a:solidFill>
                  <a:schemeClr val="tx1"/>
                </a:solidFill>
                <a:latin typeface="+mn-lt"/>
                <a:ea typeface="ＭＳ Ｐゴシック" pitchFamily="-1" charset="-128"/>
              </a:defRPr>
            </a:lvl3pPr>
            <a:lvl4pPr marL="1562100" indent="-228600" algn="l" rtl="0" fontAlgn="base">
              <a:spcBef>
                <a:spcPct val="20000"/>
              </a:spcBef>
              <a:spcAft>
                <a:spcPct val="0"/>
              </a:spcAft>
              <a:buClr>
                <a:srgbClr val="920049"/>
              </a:buClr>
              <a:buChar char="–"/>
              <a:defRPr sz="1400">
                <a:solidFill>
                  <a:schemeClr val="tx1"/>
                </a:solidFill>
                <a:latin typeface="+mn-lt"/>
                <a:ea typeface="ＭＳ Ｐゴシック" pitchFamily="-1" charset="-128"/>
              </a:defRPr>
            </a:lvl4pPr>
            <a:lvl5pPr marL="1981200" indent="-228600" algn="l" rtl="0" fontAlgn="base">
              <a:spcBef>
                <a:spcPct val="20000"/>
              </a:spcBef>
              <a:spcAft>
                <a:spcPct val="0"/>
              </a:spcAft>
              <a:buClr>
                <a:srgbClr val="920049"/>
              </a:buClr>
              <a:buChar char="»"/>
              <a:defRPr sz="1200" i="1">
                <a:solidFill>
                  <a:schemeClr val="tx1"/>
                </a:solidFill>
                <a:latin typeface="+mn-lt"/>
                <a:ea typeface="ＭＳ Ｐゴシック" pitchFamily="-1" charset="-128"/>
              </a:defRPr>
            </a:lvl5pPr>
            <a:lvl6pPr marL="2438400" indent="-228600" algn="l" rtl="0" fontAlgn="base">
              <a:spcBef>
                <a:spcPct val="20000"/>
              </a:spcBef>
              <a:spcAft>
                <a:spcPct val="0"/>
              </a:spcAft>
              <a:buClr>
                <a:srgbClr val="920049"/>
              </a:buClr>
              <a:buChar char="»"/>
              <a:defRPr sz="1200" i="1">
                <a:solidFill>
                  <a:schemeClr val="tx1"/>
                </a:solidFill>
                <a:latin typeface="+mn-lt"/>
                <a:ea typeface="ＭＳ Ｐゴシック" pitchFamily="-1" charset="-128"/>
              </a:defRPr>
            </a:lvl6pPr>
            <a:lvl7pPr marL="2895600" indent="-228600" algn="l" rtl="0" fontAlgn="base">
              <a:spcBef>
                <a:spcPct val="20000"/>
              </a:spcBef>
              <a:spcAft>
                <a:spcPct val="0"/>
              </a:spcAft>
              <a:buClr>
                <a:srgbClr val="920049"/>
              </a:buClr>
              <a:buChar char="»"/>
              <a:defRPr sz="1200" i="1">
                <a:solidFill>
                  <a:schemeClr val="tx1"/>
                </a:solidFill>
                <a:latin typeface="+mn-lt"/>
                <a:ea typeface="ＭＳ Ｐゴシック" pitchFamily="-1" charset="-128"/>
              </a:defRPr>
            </a:lvl7pPr>
            <a:lvl8pPr marL="3352800" indent="-228600" algn="l" rtl="0" fontAlgn="base">
              <a:spcBef>
                <a:spcPct val="20000"/>
              </a:spcBef>
              <a:spcAft>
                <a:spcPct val="0"/>
              </a:spcAft>
              <a:buClr>
                <a:srgbClr val="920049"/>
              </a:buClr>
              <a:buChar char="»"/>
              <a:defRPr sz="1200" i="1">
                <a:solidFill>
                  <a:schemeClr val="tx1"/>
                </a:solidFill>
                <a:latin typeface="+mn-lt"/>
                <a:ea typeface="ＭＳ Ｐゴシック" pitchFamily="-1" charset="-128"/>
              </a:defRPr>
            </a:lvl8pPr>
            <a:lvl9pPr marL="3810000" indent="-228600" algn="l" rtl="0" fontAlgn="base">
              <a:spcBef>
                <a:spcPct val="20000"/>
              </a:spcBef>
              <a:spcAft>
                <a:spcPct val="0"/>
              </a:spcAft>
              <a:buClr>
                <a:srgbClr val="920049"/>
              </a:buClr>
              <a:buChar char="»"/>
              <a:defRPr sz="1200" i="1">
                <a:solidFill>
                  <a:schemeClr val="tx1"/>
                </a:solidFill>
                <a:latin typeface="+mn-lt"/>
                <a:ea typeface="ＭＳ Ｐゴシック" pitchFamily="-1" charset="-128"/>
              </a:defRPr>
            </a:lvl9pPr>
          </a:lstStyle>
          <a:p>
            <a:pPr>
              <a:spcBef>
                <a:spcPct val="0"/>
              </a:spcBef>
              <a:buFont typeface="Arial,Sans-Serif" panose="020B0604020202020204" pitchFamily="34" charset="0"/>
              <a:buChar char="•"/>
            </a:pPr>
            <a:r>
              <a:rPr lang="en-GB" sz="2000" kern="0" dirty="0">
                <a:latin typeface="Calibri"/>
                <a:cs typeface="Calibri"/>
              </a:rPr>
              <a:t>Shrinkage for many “social” phenotypes.</a:t>
            </a:r>
            <a:endParaRPr lang="en-US" sz="2000" kern="0" dirty="0">
              <a:ea typeface="+mn-lt"/>
              <a:cs typeface="+mn-lt"/>
            </a:endParaRPr>
          </a:p>
          <a:p>
            <a:pPr>
              <a:spcBef>
                <a:spcPct val="0"/>
              </a:spcBef>
              <a:buFont typeface="Arial,Sans-Serif" panose="020B0604020202020204" pitchFamily="34" charset="0"/>
              <a:buChar char="•"/>
            </a:pPr>
            <a:endParaRPr lang="en-GB" sz="2000" kern="0" dirty="0">
              <a:ea typeface="+mn-lt"/>
              <a:cs typeface="+mn-lt"/>
            </a:endParaRPr>
          </a:p>
          <a:p>
            <a:pPr>
              <a:spcBef>
                <a:spcPct val="0"/>
              </a:spcBef>
              <a:buFont typeface="Arial,Sans-Serif" panose="020B0604020202020204" pitchFamily="34" charset="0"/>
              <a:buChar char="•"/>
            </a:pPr>
            <a:r>
              <a:rPr lang="en-GB" sz="2000" kern="0" dirty="0">
                <a:latin typeface="Calibri"/>
                <a:cs typeface="Calibri"/>
              </a:rPr>
              <a:t>“Molecular” phenotypes largely unaffected.</a:t>
            </a:r>
            <a:endParaRPr lang="en-US" sz="2000" kern="0" dirty="0">
              <a:ea typeface="+mn-lt"/>
              <a:cs typeface="+mn-lt"/>
            </a:endParaRPr>
          </a:p>
          <a:p>
            <a:pPr>
              <a:spcBef>
                <a:spcPct val="0"/>
              </a:spcBef>
              <a:buFont typeface="Arial,Sans-Serif" panose="020B0604020202020204" pitchFamily="34" charset="0"/>
              <a:buChar char="•"/>
            </a:pPr>
            <a:endParaRPr lang="en-GB" sz="2000" kern="0" dirty="0">
              <a:ea typeface="+mn-lt"/>
              <a:cs typeface="+mn-lt"/>
            </a:endParaRPr>
          </a:p>
          <a:p>
            <a:pPr>
              <a:spcBef>
                <a:spcPct val="0"/>
              </a:spcBef>
              <a:buFont typeface="Arial,Sans-Serif" panose="020B0604020202020204" pitchFamily="34" charset="0"/>
              <a:buChar char="•"/>
            </a:pPr>
            <a:r>
              <a:rPr lang="en-GB" sz="2000" kern="0" dirty="0">
                <a:latin typeface="Calibri"/>
                <a:cs typeface="Calibri"/>
              </a:rPr>
              <a:t>Inferences only on “top hits” for each phenotype.</a:t>
            </a:r>
            <a:endParaRPr lang="en-GB" sz="2000" dirty="0"/>
          </a:p>
        </p:txBody>
      </p:sp>
    </p:spTree>
    <p:extLst>
      <p:ext uri="{BB962C8B-B14F-4D97-AF65-F5344CB8AC3E}">
        <p14:creationId xmlns:p14="http://schemas.microsoft.com/office/powerpoint/2010/main" val="3102153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B52C0-97A6-F5A2-BECC-3E3576444E99}"/>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3. Adjustment for parental genotype</a:t>
            </a:r>
          </a:p>
        </p:txBody>
      </p:sp>
      <p:sp>
        <p:nvSpPr>
          <p:cNvPr id="3" name="Content Placeholder 2">
            <a:extLst>
              <a:ext uri="{FF2B5EF4-FFF2-40B4-BE49-F238E27FC236}">
                <a16:creationId xmlns:a16="http://schemas.microsoft.com/office/drawing/2014/main" id="{1A1CBDE3-F10C-24AA-6E15-C8C641E83296}"/>
              </a:ext>
            </a:extLst>
          </p:cNvPr>
          <p:cNvSpPr txBox="1">
            <a:spLocks/>
          </p:cNvSpPr>
          <p:nvPr/>
        </p:nvSpPr>
        <p:spPr>
          <a:xfrm>
            <a:off x="838200" y="1513840"/>
            <a:ext cx="10515600" cy="534416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We can also control for the familial and demographic biases by controlling for parental genotype.</a:t>
            </a:r>
          </a:p>
          <a:p>
            <a:r>
              <a:rPr lang="en-US" dirty="0"/>
              <a:t>E.g. to estimate:</a:t>
            </a:r>
          </a:p>
          <a:p>
            <a:pPr lvl="1"/>
            <a:r>
              <a:rPr lang="en-US" dirty="0"/>
              <a:t>The effects of parents’ BMI on their children’s mental health outcome</a:t>
            </a:r>
          </a:p>
          <a:p>
            <a:pPr lvl="1"/>
            <a:r>
              <a:rPr lang="en-US" dirty="0"/>
              <a:t>The effects of parents’ education on their children’s exam results. </a:t>
            </a:r>
          </a:p>
        </p:txBody>
      </p:sp>
    </p:spTree>
    <p:extLst>
      <p:ext uri="{BB962C8B-B14F-4D97-AF65-F5344CB8AC3E}">
        <p14:creationId xmlns:p14="http://schemas.microsoft.com/office/powerpoint/2010/main" val="1255962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1DB60-D00F-C62E-E80D-8A284D5671A0}"/>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2CB8B966-593E-B320-7DBC-C92DF3EE2CD2}"/>
              </a:ext>
            </a:extLst>
          </p:cNvPr>
          <p:cNvPicPr>
            <a:picLocks noGrp="1" noChangeAspect="1"/>
          </p:cNvPicPr>
          <p:nvPr>
            <p:ph idx="1"/>
          </p:nvPr>
        </p:nvPicPr>
        <p:blipFill>
          <a:blip r:embed="rId2"/>
          <a:stretch>
            <a:fillRect/>
          </a:stretch>
        </p:blipFill>
        <p:spPr>
          <a:xfrm>
            <a:off x="2302491" y="812485"/>
            <a:ext cx="7587019" cy="5233031"/>
          </a:xfrm>
        </p:spPr>
      </p:pic>
    </p:spTree>
    <p:extLst>
      <p:ext uri="{BB962C8B-B14F-4D97-AF65-F5344CB8AC3E}">
        <p14:creationId xmlns:p14="http://schemas.microsoft.com/office/powerpoint/2010/main" val="3497644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8A698-C242-10DF-75F3-BFE5349A6823}"/>
              </a:ext>
            </a:extLst>
          </p:cNvPr>
          <p:cNvSpPr>
            <a:spLocks noGrp="1"/>
          </p:cNvSpPr>
          <p:nvPr>
            <p:ph type="title"/>
          </p:nvPr>
        </p:nvSpPr>
        <p:spPr/>
        <p:txBody>
          <a:bodyPr/>
          <a:lstStyle/>
          <a:p>
            <a:r>
              <a:rPr lang="en-US" dirty="0"/>
              <a:t>Research question</a:t>
            </a:r>
          </a:p>
        </p:txBody>
      </p:sp>
      <p:sp>
        <p:nvSpPr>
          <p:cNvPr id="3" name="Content Placeholder 2">
            <a:extLst>
              <a:ext uri="{FF2B5EF4-FFF2-40B4-BE49-F238E27FC236}">
                <a16:creationId xmlns:a16="http://schemas.microsoft.com/office/drawing/2014/main" id="{F8DAC4A8-EB30-137D-063E-D9AE8FDFEA92}"/>
              </a:ext>
            </a:extLst>
          </p:cNvPr>
          <p:cNvSpPr>
            <a:spLocks noGrp="1"/>
          </p:cNvSpPr>
          <p:nvPr>
            <p:ph idx="1"/>
          </p:nvPr>
        </p:nvSpPr>
        <p:spPr/>
        <p:txBody>
          <a:bodyPr>
            <a:normAutofit fontScale="92500" lnSpcReduction="20000"/>
          </a:bodyPr>
          <a:lstStyle/>
          <a:p>
            <a:r>
              <a:rPr lang="en-US" b="1" dirty="0"/>
              <a:t>How is education transmitted across generations?</a:t>
            </a:r>
          </a:p>
          <a:p>
            <a:endParaRPr lang="en-US" dirty="0"/>
          </a:p>
          <a:p>
            <a:r>
              <a:rPr lang="en-US" dirty="0"/>
              <a:t>Study: MoBa</a:t>
            </a:r>
          </a:p>
          <a:p>
            <a:endParaRPr lang="en-US" dirty="0"/>
          </a:p>
          <a:p>
            <a:r>
              <a:rPr lang="en-US" dirty="0"/>
              <a:t>Exposure: Parents’ educational attainment (ISCED) </a:t>
            </a:r>
          </a:p>
          <a:p>
            <a:pPr lvl="1"/>
            <a:r>
              <a:rPr lang="en-US" dirty="0"/>
              <a:t>Questionnaire data (97% complete) + linked admin data (99% complete)</a:t>
            </a:r>
          </a:p>
          <a:p>
            <a:endParaRPr lang="en-US" dirty="0"/>
          </a:p>
          <a:p>
            <a:r>
              <a:rPr lang="en-US" dirty="0"/>
              <a:t>Why educational attainment?</a:t>
            </a:r>
          </a:p>
          <a:p>
            <a:pPr lvl="1"/>
            <a:r>
              <a:rPr lang="en-US" dirty="0"/>
              <a:t>Critical for life outcomes</a:t>
            </a:r>
          </a:p>
          <a:p>
            <a:pPr lvl="1"/>
            <a:r>
              <a:rPr lang="en-US" dirty="0"/>
              <a:t>Well-measured continuous phenotype (i.e. well powered)</a:t>
            </a:r>
          </a:p>
          <a:p>
            <a:pPr lvl="1"/>
            <a:r>
              <a:rPr lang="en-US" dirty="0"/>
              <a:t>One of the largest available GWAS</a:t>
            </a:r>
          </a:p>
          <a:p>
            <a:pPr lvl="1"/>
            <a:r>
              <a:rPr lang="en-US" dirty="0"/>
              <a:t>It’s just really interesting….. </a:t>
            </a:r>
          </a:p>
          <a:p>
            <a:pPr lvl="1"/>
            <a:endParaRPr lang="en-US" dirty="0"/>
          </a:p>
        </p:txBody>
      </p:sp>
    </p:spTree>
    <p:extLst>
      <p:ext uri="{BB962C8B-B14F-4D97-AF65-F5344CB8AC3E}">
        <p14:creationId xmlns:p14="http://schemas.microsoft.com/office/powerpoint/2010/main" val="2027405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7C79A-1A98-6EDE-2E79-91C1BBD5509B}"/>
              </a:ext>
            </a:extLst>
          </p:cNvPr>
          <p:cNvSpPr>
            <a:spLocks noGrp="1"/>
          </p:cNvSpPr>
          <p:nvPr>
            <p:ph type="title"/>
          </p:nvPr>
        </p:nvSpPr>
        <p:spPr/>
        <p:txBody>
          <a:bodyPr/>
          <a:lstStyle/>
          <a:p>
            <a:r>
              <a:rPr lang="en-US" dirty="0"/>
              <a:t>3. Methods</a:t>
            </a:r>
          </a:p>
        </p:txBody>
      </p:sp>
      <p:sp>
        <p:nvSpPr>
          <p:cNvPr id="3" name="Content Placeholder 2">
            <a:extLst>
              <a:ext uri="{FF2B5EF4-FFF2-40B4-BE49-F238E27FC236}">
                <a16:creationId xmlns:a16="http://schemas.microsoft.com/office/drawing/2014/main" id="{DF5446A3-281D-4AF7-33BF-B34FEF1BF8D9}"/>
              </a:ext>
            </a:extLst>
          </p:cNvPr>
          <p:cNvSpPr>
            <a:spLocks noGrp="1"/>
          </p:cNvSpPr>
          <p:nvPr>
            <p:ph idx="1"/>
          </p:nvPr>
        </p:nvSpPr>
        <p:spPr/>
        <p:txBody>
          <a:bodyPr/>
          <a:lstStyle/>
          <a:p>
            <a:r>
              <a:rPr lang="en-US" dirty="0"/>
              <a:t>Statistical methods:</a:t>
            </a:r>
          </a:p>
          <a:p>
            <a:pPr marL="914400" lvl="1" indent="-457200">
              <a:buFont typeface="+mj-lt"/>
              <a:buAutoNum type="arabicPeriod"/>
            </a:pPr>
            <a:r>
              <a:rPr lang="en-US" dirty="0"/>
              <a:t>Multivariable adjustment</a:t>
            </a:r>
          </a:p>
          <a:p>
            <a:pPr marL="914400" lvl="1" indent="-457200">
              <a:buFont typeface="+mj-lt"/>
              <a:buAutoNum type="arabicPeriod"/>
            </a:pPr>
            <a:r>
              <a:rPr lang="en-US" dirty="0"/>
              <a:t>Population-based Mendelian randomization </a:t>
            </a:r>
          </a:p>
          <a:p>
            <a:pPr marL="914400" lvl="1" indent="-457200">
              <a:buFont typeface="+mj-lt"/>
              <a:buAutoNum type="arabicPeriod"/>
            </a:pPr>
            <a:r>
              <a:rPr lang="en-US" dirty="0"/>
              <a:t>Within family Mendelian randomization</a:t>
            </a:r>
          </a:p>
          <a:p>
            <a:endParaRPr lang="en-US" dirty="0"/>
          </a:p>
        </p:txBody>
      </p:sp>
    </p:spTree>
    <p:extLst>
      <p:ext uri="{BB962C8B-B14F-4D97-AF65-F5344CB8AC3E}">
        <p14:creationId xmlns:p14="http://schemas.microsoft.com/office/powerpoint/2010/main" val="4079526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07E95-7FBB-A99E-A27E-904419BDC9C7}"/>
              </a:ext>
            </a:extLst>
          </p:cNvPr>
          <p:cNvSpPr>
            <a:spLocks noGrp="1"/>
          </p:cNvSpPr>
          <p:nvPr>
            <p:ph type="title"/>
          </p:nvPr>
        </p:nvSpPr>
        <p:spPr/>
        <p:txBody>
          <a:bodyPr/>
          <a:lstStyle/>
          <a:p>
            <a:r>
              <a:rPr lang="en-US" dirty="0"/>
              <a:t>1. Multivariable adjustment</a:t>
            </a:r>
            <a:br>
              <a:rPr lang="en-US" dirty="0"/>
            </a:br>
            <a:endParaRPr lang="en-US" dirty="0"/>
          </a:p>
        </p:txBody>
      </p:sp>
      <p:sp>
        <p:nvSpPr>
          <p:cNvPr id="3" name="Content Placeholder 2">
            <a:extLst>
              <a:ext uri="{FF2B5EF4-FFF2-40B4-BE49-F238E27FC236}">
                <a16:creationId xmlns:a16="http://schemas.microsoft.com/office/drawing/2014/main" id="{BE035943-DBEC-76B1-90D7-09AE7E2A28D8}"/>
              </a:ext>
            </a:extLst>
          </p:cNvPr>
          <p:cNvSpPr>
            <a:spLocks noGrp="1"/>
          </p:cNvSpPr>
          <p:nvPr>
            <p:ph idx="1"/>
          </p:nvPr>
        </p:nvSpPr>
        <p:spPr/>
        <p:txBody>
          <a:bodyPr>
            <a:normAutofit lnSpcReduction="10000"/>
          </a:bodyPr>
          <a:lstStyle/>
          <a:p>
            <a:pPr lvl="1"/>
            <a:r>
              <a:rPr lang="en-US" dirty="0"/>
              <a:t>Covariates</a:t>
            </a:r>
          </a:p>
          <a:p>
            <a:pPr lvl="1"/>
            <a:endParaRPr lang="en-US" dirty="0"/>
          </a:p>
          <a:p>
            <a:pPr lvl="2"/>
            <a:r>
              <a:rPr lang="en-US" dirty="0"/>
              <a:t>Parental age</a:t>
            </a:r>
          </a:p>
          <a:p>
            <a:pPr lvl="2"/>
            <a:r>
              <a:rPr lang="en-US" dirty="0"/>
              <a:t>Child sex and birth year</a:t>
            </a:r>
          </a:p>
          <a:p>
            <a:pPr lvl="2"/>
            <a:r>
              <a:rPr lang="en-US" dirty="0"/>
              <a:t>Number of previous pregnancies</a:t>
            </a:r>
          </a:p>
          <a:p>
            <a:pPr lvl="2"/>
            <a:r>
              <a:rPr lang="en-US" dirty="0"/>
              <a:t>Genetic principal components</a:t>
            </a:r>
          </a:p>
          <a:p>
            <a:pPr lvl="2"/>
            <a:r>
              <a:rPr lang="en-US" dirty="0"/>
              <a:t>Genotyping batch</a:t>
            </a:r>
          </a:p>
          <a:p>
            <a:pPr lvl="2"/>
            <a:r>
              <a:rPr lang="en-US" dirty="0"/>
              <a:t>Genotyping </a:t>
            </a:r>
            <a:r>
              <a:rPr lang="en-US" dirty="0" err="1"/>
              <a:t>centre</a:t>
            </a:r>
            <a:endParaRPr lang="en-US" dirty="0"/>
          </a:p>
          <a:p>
            <a:pPr lvl="2"/>
            <a:endParaRPr lang="en-US" dirty="0"/>
          </a:p>
          <a:p>
            <a:pPr lvl="1"/>
            <a:r>
              <a:rPr lang="en-US" dirty="0"/>
              <a:t>Standard errors clustered by broader family (genetically defined)</a:t>
            </a:r>
          </a:p>
          <a:p>
            <a:pPr lvl="1"/>
            <a:r>
              <a:rPr lang="en-US" dirty="0"/>
              <a:t>Standard linear models </a:t>
            </a:r>
          </a:p>
          <a:p>
            <a:pPr lvl="1"/>
            <a:r>
              <a:rPr lang="en-US" dirty="0"/>
              <a:t>Coefficients are mean differences</a:t>
            </a:r>
          </a:p>
        </p:txBody>
      </p:sp>
    </p:spTree>
    <p:extLst>
      <p:ext uri="{BB962C8B-B14F-4D97-AF65-F5344CB8AC3E}">
        <p14:creationId xmlns:p14="http://schemas.microsoft.com/office/powerpoint/2010/main" val="1011415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088D7-1351-9C86-AFD3-51EEC1DC3C7A}"/>
              </a:ext>
            </a:extLst>
          </p:cNvPr>
          <p:cNvSpPr>
            <a:spLocks noGrp="1"/>
          </p:cNvSpPr>
          <p:nvPr>
            <p:ph type="title"/>
          </p:nvPr>
        </p:nvSpPr>
        <p:spPr/>
        <p:txBody>
          <a:bodyPr>
            <a:normAutofit fontScale="90000"/>
          </a:bodyPr>
          <a:lstStyle/>
          <a:p>
            <a:r>
              <a:rPr lang="en-US" dirty="0"/>
              <a:t>2. Population-based Mendelian randomization </a:t>
            </a:r>
            <a:br>
              <a:rPr lang="en-US" dirty="0"/>
            </a:br>
            <a:endParaRPr lang="en-US" dirty="0"/>
          </a:p>
        </p:txBody>
      </p:sp>
      <p:sp>
        <p:nvSpPr>
          <p:cNvPr id="3" name="Content Placeholder 2">
            <a:extLst>
              <a:ext uri="{FF2B5EF4-FFF2-40B4-BE49-F238E27FC236}">
                <a16:creationId xmlns:a16="http://schemas.microsoft.com/office/drawing/2014/main" id="{F806A111-468C-B1D5-BB57-50468108DE82}"/>
              </a:ext>
            </a:extLst>
          </p:cNvPr>
          <p:cNvSpPr>
            <a:spLocks noGrp="1"/>
          </p:cNvSpPr>
          <p:nvPr>
            <p:ph idx="1"/>
          </p:nvPr>
        </p:nvSpPr>
        <p:spPr/>
        <p:txBody>
          <a:bodyPr>
            <a:normAutofit fontScale="85000" lnSpcReduction="20000"/>
          </a:bodyPr>
          <a:lstStyle/>
          <a:p>
            <a:r>
              <a:rPr lang="en-US" dirty="0"/>
              <a:t>Conventional IPD Mendelian randomization</a:t>
            </a:r>
          </a:p>
          <a:p>
            <a:r>
              <a:rPr lang="en-US" dirty="0"/>
              <a:t>Estimates the effect of parents’ education using their polygenic scores </a:t>
            </a:r>
          </a:p>
          <a:p>
            <a:r>
              <a:rPr lang="en-US" u="sng" dirty="0"/>
              <a:t>Without adjustment for offspring genotype</a:t>
            </a:r>
          </a:p>
          <a:p>
            <a:endParaRPr lang="en-US" dirty="0"/>
          </a:p>
          <a:p>
            <a:r>
              <a:rPr lang="en-US" dirty="0"/>
              <a:t>Polygenic score</a:t>
            </a:r>
          </a:p>
          <a:p>
            <a:pPr lvl="1"/>
            <a:r>
              <a:rPr lang="en-US" dirty="0" err="1"/>
              <a:t>Okbay</a:t>
            </a:r>
            <a:r>
              <a:rPr lang="en-US" dirty="0"/>
              <a:t> et al. Nat Genetics (2022) 3 million people, 3k SNPs</a:t>
            </a:r>
          </a:p>
          <a:p>
            <a:pPr lvl="2"/>
            <a:r>
              <a:rPr lang="en-US" dirty="0"/>
              <a:t>PGS Mother</a:t>
            </a:r>
          </a:p>
          <a:p>
            <a:pPr lvl="2"/>
            <a:r>
              <a:rPr lang="en-US" dirty="0"/>
              <a:t>PGS Father</a:t>
            </a:r>
          </a:p>
          <a:p>
            <a:pPr lvl="1"/>
            <a:r>
              <a:rPr lang="en-US" dirty="0"/>
              <a:t>Clumped 10,000kb, r^2&lt;0.001 = XX SNPs</a:t>
            </a:r>
          </a:p>
          <a:p>
            <a:pPr lvl="1"/>
            <a:r>
              <a:rPr lang="en-US" dirty="0"/>
              <a:t>Standard errors clustered over families</a:t>
            </a:r>
          </a:p>
          <a:p>
            <a:pPr lvl="1"/>
            <a:endParaRPr lang="en-US" dirty="0"/>
          </a:p>
          <a:p>
            <a:r>
              <a:rPr lang="en-US" dirty="0"/>
              <a:t>Covariates</a:t>
            </a:r>
          </a:p>
          <a:p>
            <a:pPr lvl="1"/>
            <a:r>
              <a:rPr lang="en-US" dirty="0"/>
              <a:t>Same as multivariable adjustment</a:t>
            </a:r>
          </a:p>
          <a:p>
            <a:pPr lvl="1"/>
            <a:endParaRPr lang="en-US" dirty="0"/>
          </a:p>
          <a:p>
            <a:pPr lvl="1"/>
            <a:endParaRPr lang="en-US" dirty="0"/>
          </a:p>
        </p:txBody>
      </p:sp>
      <p:sp>
        <p:nvSpPr>
          <p:cNvPr id="8" name="TextBox 7">
            <a:extLst>
              <a:ext uri="{FF2B5EF4-FFF2-40B4-BE49-F238E27FC236}">
                <a16:creationId xmlns:a16="http://schemas.microsoft.com/office/drawing/2014/main" id="{B032B4A5-8EF1-A8B6-5A0A-A70F6B55BC87}"/>
              </a:ext>
            </a:extLst>
          </p:cNvPr>
          <p:cNvSpPr txBox="1"/>
          <p:nvPr/>
        </p:nvSpPr>
        <p:spPr>
          <a:xfrm>
            <a:off x="7748338" y="5445149"/>
            <a:ext cx="1230658" cy="369332"/>
          </a:xfrm>
          <a:prstGeom prst="rect">
            <a:avLst/>
          </a:prstGeom>
          <a:noFill/>
        </p:spPr>
        <p:txBody>
          <a:bodyPr wrap="square" rtlCol="0">
            <a:spAutoFit/>
          </a:bodyPr>
          <a:lstStyle/>
          <a:p>
            <a:pPr algn="ctr"/>
            <a:r>
              <a:rPr lang="en-US" dirty="0"/>
              <a:t>Father’s EA</a:t>
            </a:r>
          </a:p>
        </p:txBody>
      </p:sp>
      <p:sp>
        <p:nvSpPr>
          <p:cNvPr id="9" name="TextBox 8">
            <a:extLst>
              <a:ext uri="{FF2B5EF4-FFF2-40B4-BE49-F238E27FC236}">
                <a16:creationId xmlns:a16="http://schemas.microsoft.com/office/drawing/2014/main" id="{0F2CFE47-B70A-DB7F-7AE8-690296B1B08F}"/>
              </a:ext>
            </a:extLst>
          </p:cNvPr>
          <p:cNvSpPr txBox="1"/>
          <p:nvPr/>
        </p:nvSpPr>
        <p:spPr>
          <a:xfrm>
            <a:off x="10032045" y="5472650"/>
            <a:ext cx="1548636" cy="369332"/>
          </a:xfrm>
          <a:prstGeom prst="rect">
            <a:avLst/>
          </a:prstGeom>
          <a:noFill/>
        </p:spPr>
        <p:txBody>
          <a:bodyPr wrap="square" rtlCol="0">
            <a:spAutoFit/>
          </a:bodyPr>
          <a:lstStyle/>
          <a:p>
            <a:pPr algn="ctr"/>
            <a:r>
              <a:rPr lang="en-US" dirty="0"/>
              <a:t>Mother’s EA</a:t>
            </a:r>
          </a:p>
        </p:txBody>
      </p:sp>
      <p:sp>
        <p:nvSpPr>
          <p:cNvPr id="10" name="TextBox 9">
            <a:extLst>
              <a:ext uri="{FF2B5EF4-FFF2-40B4-BE49-F238E27FC236}">
                <a16:creationId xmlns:a16="http://schemas.microsoft.com/office/drawing/2014/main" id="{2BE06B94-6070-C2F7-F554-A16300CF97E2}"/>
              </a:ext>
            </a:extLst>
          </p:cNvPr>
          <p:cNvSpPr txBox="1"/>
          <p:nvPr/>
        </p:nvSpPr>
        <p:spPr>
          <a:xfrm>
            <a:off x="7589349" y="4426442"/>
            <a:ext cx="1548636" cy="369332"/>
          </a:xfrm>
          <a:prstGeom prst="rect">
            <a:avLst/>
          </a:prstGeom>
          <a:noFill/>
        </p:spPr>
        <p:txBody>
          <a:bodyPr wrap="square" rtlCol="0">
            <a:spAutoFit/>
          </a:bodyPr>
          <a:lstStyle/>
          <a:p>
            <a:pPr algn="ctr"/>
            <a:r>
              <a:rPr lang="en-US" dirty="0"/>
              <a:t>Father’s PGS</a:t>
            </a:r>
          </a:p>
        </p:txBody>
      </p:sp>
      <p:sp>
        <p:nvSpPr>
          <p:cNvPr id="11" name="TextBox 10">
            <a:extLst>
              <a:ext uri="{FF2B5EF4-FFF2-40B4-BE49-F238E27FC236}">
                <a16:creationId xmlns:a16="http://schemas.microsoft.com/office/drawing/2014/main" id="{DA73355A-1B64-48DF-81D5-65F3A2DBF04D}"/>
              </a:ext>
            </a:extLst>
          </p:cNvPr>
          <p:cNvSpPr txBox="1"/>
          <p:nvPr/>
        </p:nvSpPr>
        <p:spPr>
          <a:xfrm>
            <a:off x="10032045" y="4487355"/>
            <a:ext cx="1548636" cy="369332"/>
          </a:xfrm>
          <a:prstGeom prst="rect">
            <a:avLst/>
          </a:prstGeom>
          <a:noFill/>
        </p:spPr>
        <p:txBody>
          <a:bodyPr wrap="square" rtlCol="0">
            <a:spAutoFit/>
          </a:bodyPr>
          <a:lstStyle/>
          <a:p>
            <a:pPr algn="ctr"/>
            <a:r>
              <a:rPr lang="en-US" dirty="0"/>
              <a:t>Mother’s PGS</a:t>
            </a:r>
          </a:p>
        </p:txBody>
      </p:sp>
      <p:sp>
        <p:nvSpPr>
          <p:cNvPr id="12" name="TextBox 11">
            <a:extLst>
              <a:ext uri="{FF2B5EF4-FFF2-40B4-BE49-F238E27FC236}">
                <a16:creationId xmlns:a16="http://schemas.microsoft.com/office/drawing/2014/main" id="{9AA83FF9-99C9-3D61-1570-8E1E37E206F7}"/>
              </a:ext>
            </a:extLst>
          </p:cNvPr>
          <p:cNvSpPr txBox="1"/>
          <p:nvPr/>
        </p:nvSpPr>
        <p:spPr>
          <a:xfrm>
            <a:off x="8864839" y="6120490"/>
            <a:ext cx="1583585" cy="646331"/>
          </a:xfrm>
          <a:prstGeom prst="rect">
            <a:avLst/>
          </a:prstGeom>
          <a:noFill/>
        </p:spPr>
        <p:txBody>
          <a:bodyPr wrap="square" rtlCol="0">
            <a:spAutoFit/>
          </a:bodyPr>
          <a:lstStyle/>
          <a:p>
            <a:pPr algn="ctr"/>
            <a:r>
              <a:rPr lang="en-US" dirty="0"/>
              <a:t>Offspring exam results</a:t>
            </a:r>
          </a:p>
        </p:txBody>
      </p:sp>
      <p:cxnSp>
        <p:nvCxnSpPr>
          <p:cNvPr id="14" name="Straight Arrow Connector 13">
            <a:extLst>
              <a:ext uri="{FF2B5EF4-FFF2-40B4-BE49-F238E27FC236}">
                <a16:creationId xmlns:a16="http://schemas.microsoft.com/office/drawing/2014/main" id="{AE5C4250-AF09-5F3B-97AB-D7617F7B3153}"/>
              </a:ext>
            </a:extLst>
          </p:cNvPr>
          <p:cNvCxnSpPr>
            <a:stCxn id="10" idx="2"/>
            <a:endCxn id="8" idx="0"/>
          </p:cNvCxnSpPr>
          <p:nvPr/>
        </p:nvCxnSpPr>
        <p:spPr>
          <a:xfrm>
            <a:off x="8363667" y="4795774"/>
            <a:ext cx="0" cy="649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636610E-A977-B813-3744-1CD90615D2D9}"/>
              </a:ext>
            </a:extLst>
          </p:cNvPr>
          <p:cNvCxnSpPr>
            <a:cxnSpLocks/>
            <a:stCxn id="11" idx="2"/>
            <a:endCxn id="9" idx="0"/>
          </p:cNvCxnSpPr>
          <p:nvPr/>
        </p:nvCxnSpPr>
        <p:spPr>
          <a:xfrm>
            <a:off x="10806363" y="4856687"/>
            <a:ext cx="0" cy="615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103000B-81F6-3AE5-6237-96CF9F43103B}"/>
              </a:ext>
            </a:extLst>
          </p:cNvPr>
          <p:cNvSpPr txBox="1"/>
          <p:nvPr/>
        </p:nvSpPr>
        <p:spPr>
          <a:xfrm>
            <a:off x="8832056" y="5134980"/>
            <a:ext cx="1649149" cy="369332"/>
          </a:xfrm>
          <a:prstGeom prst="rect">
            <a:avLst/>
          </a:prstGeom>
          <a:noFill/>
        </p:spPr>
        <p:txBody>
          <a:bodyPr wrap="square" rtlCol="0">
            <a:spAutoFit/>
          </a:bodyPr>
          <a:lstStyle/>
          <a:p>
            <a:pPr algn="ctr"/>
            <a:r>
              <a:rPr lang="en-US" dirty="0"/>
              <a:t>Offspring’s PGS</a:t>
            </a:r>
          </a:p>
        </p:txBody>
      </p:sp>
      <p:cxnSp>
        <p:nvCxnSpPr>
          <p:cNvPr id="27" name="Straight Arrow Connector 26">
            <a:extLst>
              <a:ext uri="{FF2B5EF4-FFF2-40B4-BE49-F238E27FC236}">
                <a16:creationId xmlns:a16="http://schemas.microsoft.com/office/drawing/2014/main" id="{9D6956D5-4A3D-F4F5-73E4-17E18AD09ED7}"/>
              </a:ext>
            </a:extLst>
          </p:cNvPr>
          <p:cNvCxnSpPr>
            <a:cxnSpLocks/>
            <a:stCxn id="10" idx="2"/>
            <a:endCxn id="25" idx="0"/>
          </p:cNvCxnSpPr>
          <p:nvPr/>
        </p:nvCxnSpPr>
        <p:spPr>
          <a:xfrm>
            <a:off x="8363667" y="4795774"/>
            <a:ext cx="1292964" cy="3392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03C5470-F90F-6398-898E-2A8F40A941D1}"/>
              </a:ext>
            </a:extLst>
          </p:cNvPr>
          <p:cNvCxnSpPr>
            <a:cxnSpLocks/>
            <a:stCxn id="11" idx="2"/>
          </p:cNvCxnSpPr>
          <p:nvPr/>
        </p:nvCxnSpPr>
        <p:spPr>
          <a:xfrm flipH="1">
            <a:off x="9643794" y="4856687"/>
            <a:ext cx="1162569" cy="246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2A8175D-A051-8BAC-1689-5AEB8480BE50}"/>
              </a:ext>
            </a:extLst>
          </p:cNvPr>
          <p:cNvCxnSpPr>
            <a:stCxn id="8" idx="2"/>
            <a:endCxn id="12" idx="0"/>
          </p:cNvCxnSpPr>
          <p:nvPr/>
        </p:nvCxnSpPr>
        <p:spPr>
          <a:xfrm>
            <a:off x="8363667" y="5814481"/>
            <a:ext cx="1292965" cy="306009"/>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10FCC4E-6CA6-DA69-44AF-A1D4CB7032F3}"/>
              </a:ext>
            </a:extLst>
          </p:cNvPr>
          <p:cNvCxnSpPr>
            <a:cxnSpLocks/>
            <a:stCxn id="25" idx="2"/>
            <a:endCxn id="12" idx="0"/>
          </p:cNvCxnSpPr>
          <p:nvPr/>
        </p:nvCxnSpPr>
        <p:spPr>
          <a:xfrm>
            <a:off x="9656631" y="5504312"/>
            <a:ext cx="1" cy="61617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A888E0F-6F5C-E514-E70B-81994A260D6A}"/>
              </a:ext>
            </a:extLst>
          </p:cNvPr>
          <p:cNvCxnSpPr>
            <a:stCxn id="9" idx="2"/>
            <a:endCxn id="12" idx="0"/>
          </p:cNvCxnSpPr>
          <p:nvPr/>
        </p:nvCxnSpPr>
        <p:spPr>
          <a:xfrm flipH="1">
            <a:off x="9656632" y="5841982"/>
            <a:ext cx="1149731" cy="278508"/>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02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1D607-0701-A0B5-EC88-61F67E090787}"/>
              </a:ext>
            </a:extLst>
          </p:cNvPr>
          <p:cNvSpPr>
            <a:spLocks noGrp="1"/>
          </p:cNvSpPr>
          <p:nvPr>
            <p:ph type="title"/>
          </p:nvPr>
        </p:nvSpPr>
        <p:spPr/>
        <p:txBody>
          <a:bodyPr/>
          <a:lstStyle/>
          <a:p>
            <a:r>
              <a:rPr lang="en-US" dirty="0"/>
              <a:t>3. Within Family Mendelian randomization</a:t>
            </a:r>
          </a:p>
        </p:txBody>
      </p:sp>
      <p:sp>
        <p:nvSpPr>
          <p:cNvPr id="7" name="Content Placeholder 6">
            <a:extLst>
              <a:ext uri="{FF2B5EF4-FFF2-40B4-BE49-F238E27FC236}">
                <a16:creationId xmlns:a16="http://schemas.microsoft.com/office/drawing/2014/main" id="{C32B59CC-DC0F-C920-3EB6-65DBF56A20E3}"/>
              </a:ext>
            </a:extLst>
          </p:cNvPr>
          <p:cNvSpPr>
            <a:spLocks noGrp="1"/>
          </p:cNvSpPr>
          <p:nvPr>
            <p:ph idx="1"/>
          </p:nvPr>
        </p:nvSpPr>
        <p:spPr/>
        <p:txBody>
          <a:bodyPr>
            <a:normAutofit fontScale="77500" lnSpcReduction="20000"/>
          </a:bodyPr>
          <a:lstStyle/>
          <a:p>
            <a:r>
              <a:rPr lang="en-US" dirty="0"/>
              <a:t>Within family IPD Mendelian randomization</a:t>
            </a:r>
          </a:p>
          <a:p>
            <a:r>
              <a:rPr lang="en-US" dirty="0"/>
              <a:t>Estimates the effect of parents’ education using their polygenic scores </a:t>
            </a:r>
          </a:p>
          <a:p>
            <a:r>
              <a:rPr lang="en-US" u="sng" dirty="0"/>
              <a:t>With adjustment for offspring genotype</a:t>
            </a:r>
          </a:p>
          <a:p>
            <a:endParaRPr lang="en-US" dirty="0"/>
          </a:p>
          <a:p>
            <a:r>
              <a:rPr lang="en-US" dirty="0"/>
              <a:t>Polygenic score</a:t>
            </a:r>
          </a:p>
          <a:p>
            <a:pPr lvl="1"/>
            <a:r>
              <a:rPr lang="en-US" dirty="0" err="1"/>
              <a:t>Okbay</a:t>
            </a:r>
            <a:r>
              <a:rPr lang="en-US" dirty="0"/>
              <a:t> et al. Nat Genetics (2022) 3 million people, 3k SNPs</a:t>
            </a:r>
          </a:p>
          <a:p>
            <a:pPr lvl="2"/>
            <a:r>
              <a:rPr lang="en-US" dirty="0"/>
              <a:t>PGS Mother</a:t>
            </a:r>
          </a:p>
          <a:p>
            <a:pPr lvl="2"/>
            <a:r>
              <a:rPr lang="en-US" dirty="0"/>
              <a:t>PGS Father</a:t>
            </a:r>
          </a:p>
          <a:p>
            <a:pPr lvl="2"/>
            <a:r>
              <a:rPr lang="en-US" dirty="0"/>
              <a:t>PGS Offspring (control)</a:t>
            </a:r>
          </a:p>
          <a:p>
            <a:pPr lvl="1"/>
            <a:r>
              <a:rPr lang="en-US" dirty="0"/>
              <a:t>Clumped 10,000kb, r^2&lt;0.001 = XX SNPs</a:t>
            </a:r>
          </a:p>
          <a:p>
            <a:pPr lvl="1"/>
            <a:r>
              <a:rPr lang="en-US" dirty="0"/>
              <a:t>Standard errors clustered over families</a:t>
            </a:r>
          </a:p>
          <a:p>
            <a:pPr lvl="1"/>
            <a:endParaRPr lang="en-US" dirty="0"/>
          </a:p>
          <a:p>
            <a:r>
              <a:rPr lang="en-US" dirty="0"/>
              <a:t>Covariates</a:t>
            </a:r>
          </a:p>
          <a:p>
            <a:pPr lvl="1"/>
            <a:r>
              <a:rPr lang="en-US" dirty="0"/>
              <a:t>Same as multivariable adjustment</a:t>
            </a:r>
          </a:p>
          <a:p>
            <a:endParaRPr lang="en-US" dirty="0"/>
          </a:p>
        </p:txBody>
      </p:sp>
      <p:sp>
        <p:nvSpPr>
          <p:cNvPr id="8" name="TextBox 7">
            <a:extLst>
              <a:ext uri="{FF2B5EF4-FFF2-40B4-BE49-F238E27FC236}">
                <a16:creationId xmlns:a16="http://schemas.microsoft.com/office/drawing/2014/main" id="{77197D9B-0480-458A-20F2-3E852DC15AD2}"/>
              </a:ext>
            </a:extLst>
          </p:cNvPr>
          <p:cNvSpPr txBox="1"/>
          <p:nvPr/>
        </p:nvSpPr>
        <p:spPr>
          <a:xfrm>
            <a:off x="7748338" y="5445149"/>
            <a:ext cx="1230658" cy="369332"/>
          </a:xfrm>
          <a:prstGeom prst="rect">
            <a:avLst/>
          </a:prstGeom>
          <a:noFill/>
        </p:spPr>
        <p:txBody>
          <a:bodyPr wrap="square" rtlCol="0">
            <a:spAutoFit/>
          </a:bodyPr>
          <a:lstStyle/>
          <a:p>
            <a:pPr algn="ctr"/>
            <a:r>
              <a:rPr lang="en-US" dirty="0"/>
              <a:t>Father’s EA</a:t>
            </a:r>
          </a:p>
        </p:txBody>
      </p:sp>
      <p:sp>
        <p:nvSpPr>
          <p:cNvPr id="9" name="TextBox 8">
            <a:extLst>
              <a:ext uri="{FF2B5EF4-FFF2-40B4-BE49-F238E27FC236}">
                <a16:creationId xmlns:a16="http://schemas.microsoft.com/office/drawing/2014/main" id="{4BF83FC6-1B12-F776-F1B2-AF4E7597E678}"/>
              </a:ext>
            </a:extLst>
          </p:cNvPr>
          <p:cNvSpPr txBox="1"/>
          <p:nvPr/>
        </p:nvSpPr>
        <p:spPr>
          <a:xfrm>
            <a:off x="10032045" y="5472650"/>
            <a:ext cx="1548636" cy="369332"/>
          </a:xfrm>
          <a:prstGeom prst="rect">
            <a:avLst/>
          </a:prstGeom>
          <a:noFill/>
        </p:spPr>
        <p:txBody>
          <a:bodyPr wrap="square" rtlCol="0">
            <a:spAutoFit/>
          </a:bodyPr>
          <a:lstStyle/>
          <a:p>
            <a:pPr algn="ctr"/>
            <a:r>
              <a:rPr lang="en-US" dirty="0"/>
              <a:t>Mother’s EA</a:t>
            </a:r>
          </a:p>
        </p:txBody>
      </p:sp>
      <p:sp>
        <p:nvSpPr>
          <p:cNvPr id="10" name="TextBox 9">
            <a:extLst>
              <a:ext uri="{FF2B5EF4-FFF2-40B4-BE49-F238E27FC236}">
                <a16:creationId xmlns:a16="http://schemas.microsoft.com/office/drawing/2014/main" id="{F1D85DC7-FCDE-CF4D-DED5-B5AF3314CEB4}"/>
              </a:ext>
            </a:extLst>
          </p:cNvPr>
          <p:cNvSpPr txBox="1"/>
          <p:nvPr/>
        </p:nvSpPr>
        <p:spPr>
          <a:xfrm>
            <a:off x="7589349" y="4426442"/>
            <a:ext cx="1548636" cy="369332"/>
          </a:xfrm>
          <a:prstGeom prst="rect">
            <a:avLst/>
          </a:prstGeom>
          <a:noFill/>
        </p:spPr>
        <p:txBody>
          <a:bodyPr wrap="square" rtlCol="0">
            <a:spAutoFit/>
          </a:bodyPr>
          <a:lstStyle/>
          <a:p>
            <a:pPr algn="ctr"/>
            <a:r>
              <a:rPr lang="en-US" dirty="0"/>
              <a:t>Father’s PGS</a:t>
            </a:r>
          </a:p>
        </p:txBody>
      </p:sp>
      <p:sp>
        <p:nvSpPr>
          <p:cNvPr id="11" name="TextBox 10">
            <a:extLst>
              <a:ext uri="{FF2B5EF4-FFF2-40B4-BE49-F238E27FC236}">
                <a16:creationId xmlns:a16="http://schemas.microsoft.com/office/drawing/2014/main" id="{4C059998-0DF5-6835-353D-D186DB50F7B6}"/>
              </a:ext>
            </a:extLst>
          </p:cNvPr>
          <p:cNvSpPr txBox="1"/>
          <p:nvPr/>
        </p:nvSpPr>
        <p:spPr>
          <a:xfrm>
            <a:off x="10032045" y="4487355"/>
            <a:ext cx="1548636" cy="369332"/>
          </a:xfrm>
          <a:prstGeom prst="rect">
            <a:avLst/>
          </a:prstGeom>
          <a:noFill/>
        </p:spPr>
        <p:txBody>
          <a:bodyPr wrap="square" rtlCol="0">
            <a:spAutoFit/>
          </a:bodyPr>
          <a:lstStyle/>
          <a:p>
            <a:pPr algn="ctr"/>
            <a:r>
              <a:rPr lang="en-US" dirty="0"/>
              <a:t>Mother’s PGS</a:t>
            </a:r>
          </a:p>
        </p:txBody>
      </p:sp>
      <p:sp>
        <p:nvSpPr>
          <p:cNvPr id="12" name="TextBox 11">
            <a:extLst>
              <a:ext uri="{FF2B5EF4-FFF2-40B4-BE49-F238E27FC236}">
                <a16:creationId xmlns:a16="http://schemas.microsoft.com/office/drawing/2014/main" id="{7E9D45B7-CF91-FE61-E0A3-5FCBB7D7254B}"/>
              </a:ext>
            </a:extLst>
          </p:cNvPr>
          <p:cNvSpPr txBox="1"/>
          <p:nvPr/>
        </p:nvSpPr>
        <p:spPr>
          <a:xfrm>
            <a:off x="8864839" y="6120490"/>
            <a:ext cx="1583585" cy="646331"/>
          </a:xfrm>
          <a:prstGeom prst="rect">
            <a:avLst/>
          </a:prstGeom>
          <a:noFill/>
        </p:spPr>
        <p:txBody>
          <a:bodyPr wrap="square" rtlCol="0">
            <a:spAutoFit/>
          </a:bodyPr>
          <a:lstStyle/>
          <a:p>
            <a:pPr algn="ctr"/>
            <a:r>
              <a:rPr lang="en-US" dirty="0"/>
              <a:t>Offspring exam results</a:t>
            </a:r>
          </a:p>
        </p:txBody>
      </p:sp>
      <p:cxnSp>
        <p:nvCxnSpPr>
          <p:cNvPr id="13" name="Straight Arrow Connector 12">
            <a:extLst>
              <a:ext uri="{FF2B5EF4-FFF2-40B4-BE49-F238E27FC236}">
                <a16:creationId xmlns:a16="http://schemas.microsoft.com/office/drawing/2014/main" id="{CA9B0D72-5A1A-6CB1-95DA-A2F21A27B35E}"/>
              </a:ext>
            </a:extLst>
          </p:cNvPr>
          <p:cNvCxnSpPr>
            <a:stCxn id="10" idx="2"/>
            <a:endCxn id="8" idx="0"/>
          </p:cNvCxnSpPr>
          <p:nvPr/>
        </p:nvCxnSpPr>
        <p:spPr>
          <a:xfrm>
            <a:off x="8363667" y="4795774"/>
            <a:ext cx="0" cy="649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917C9D3-868A-6012-2DCF-FFF7CF322F2C}"/>
              </a:ext>
            </a:extLst>
          </p:cNvPr>
          <p:cNvCxnSpPr>
            <a:cxnSpLocks/>
            <a:stCxn id="11" idx="2"/>
            <a:endCxn id="9" idx="0"/>
          </p:cNvCxnSpPr>
          <p:nvPr/>
        </p:nvCxnSpPr>
        <p:spPr>
          <a:xfrm>
            <a:off x="10806363" y="4856687"/>
            <a:ext cx="0" cy="615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85740A0-4245-BF2A-ACAC-5A80163E4BF9}"/>
              </a:ext>
            </a:extLst>
          </p:cNvPr>
          <p:cNvSpPr txBox="1"/>
          <p:nvPr/>
        </p:nvSpPr>
        <p:spPr>
          <a:xfrm>
            <a:off x="8832056" y="5134980"/>
            <a:ext cx="1649149" cy="369332"/>
          </a:xfrm>
          <a:prstGeom prst="rect">
            <a:avLst/>
          </a:prstGeom>
          <a:noFill/>
        </p:spPr>
        <p:txBody>
          <a:bodyPr wrap="square" rtlCol="0">
            <a:spAutoFit/>
          </a:bodyPr>
          <a:lstStyle/>
          <a:p>
            <a:pPr algn="ctr"/>
            <a:r>
              <a:rPr lang="en-US" dirty="0"/>
              <a:t>Offspring’s PGS</a:t>
            </a:r>
          </a:p>
        </p:txBody>
      </p:sp>
      <p:cxnSp>
        <p:nvCxnSpPr>
          <p:cNvPr id="16" name="Straight Arrow Connector 15">
            <a:extLst>
              <a:ext uri="{FF2B5EF4-FFF2-40B4-BE49-F238E27FC236}">
                <a16:creationId xmlns:a16="http://schemas.microsoft.com/office/drawing/2014/main" id="{B13829AC-91E7-828E-9796-E331D72EA065}"/>
              </a:ext>
            </a:extLst>
          </p:cNvPr>
          <p:cNvCxnSpPr>
            <a:cxnSpLocks/>
            <a:stCxn id="10" idx="2"/>
            <a:endCxn id="15" idx="0"/>
          </p:cNvCxnSpPr>
          <p:nvPr/>
        </p:nvCxnSpPr>
        <p:spPr>
          <a:xfrm>
            <a:off x="8363667" y="4795774"/>
            <a:ext cx="1292964" cy="3392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ADCDCCF-3A70-B7C4-7273-902B6A8EC2AF}"/>
              </a:ext>
            </a:extLst>
          </p:cNvPr>
          <p:cNvCxnSpPr>
            <a:cxnSpLocks/>
            <a:stCxn id="11" idx="2"/>
          </p:cNvCxnSpPr>
          <p:nvPr/>
        </p:nvCxnSpPr>
        <p:spPr>
          <a:xfrm flipH="1">
            <a:off x="9643794" y="4856687"/>
            <a:ext cx="1162569" cy="2466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37F8E90-53CF-05B6-9BAE-41FEABA95DD9}"/>
              </a:ext>
            </a:extLst>
          </p:cNvPr>
          <p:cNvCxnSpPr>
            <a:stCxn id="8" idx="2"/>
            <a:endCxn id="12" idx="0"/>
          </p:cNvCxnSpPr>
          <p:nvPr/>
        </p:nvCxnSpPr>
        <p:spPr>
          <a:xfrm>
            <a:off x="8363667" y="5814481"/>
            <a:ext cx="1292965" cy="306009"/>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AD5699F-A2CF-1D90-9AF9-C771D834F534}"/>
              </a:ext>
            </a:extLst>
          </p:cNvPr>
          <p:cNvCxnSpPr>
            <a:cxnSpLocks/>
            <a:stCxn id="15" idx="2"/>
            <a:endCxn id="12" idx="0"/>
          </p:cNvCxnSpPr>
          <p:nvPr/>
        </p:nvCxnSpPr>
        <p:spPr>
          <a:xfrm>
            <a:off x="9656631" y="5504312"/>
            <a:ext cx="1" cy="616178"/>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D699B20-63D0-1DF0-DDBD-9E02BCE9F00E}"/>
              </a:ext>
            </a:extLst>
          </p:cNvPr>
          <p:cNvCxnSpPr>
            <a:stCxn id="9" idx="2"/>
            <a:endCxn id="12" idx="0"/>
          </p:cNvCxnSpPr>
          <p:nvPr/>
        </p:nvCxnSpPr>
        <p:spPr>
          <a:xfrm flipH="1">
            <a:off x="9656632" y="5841982"/>
            <a:ext cx="1149731" cy="278508"/>
          </a:xfrm>
          <a:prstGeom prst="straightConnector1">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585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C928B-A421-F4BF-A81E-A1B1AE7EE03F}"/>
              </a:ext>
            </a:extLst>
          </p:cNvPr>
          <p:cNvSpPr>
            <a:spLocks noGrp="1"/>
          </p:cNvSpPr>
          <p:nvPr>
            <p:ph type="title"/>
          </p:nvPr>
        </p:nvSpPr>
        <p:spPr/>
        <p:txBody>
          <a:bodyPr/>
          <a:lstStyle/>
          <a:p>
            <a:r>
              <a:rPr lang="en-US" dirty="0"/>
              <a:t>Data</a:t>
            </a:r>
          </a:p>
        </p:txBody>
      </p:sp>
      <p:sp>
        <p:nvSpPr>
          <p:cNvPr id="3" name="Content Placeholder 2">
            <a:extLst>
              <a:ext uri="{FF2B5EF4-FFF2-40B4-BE49-F238E27FC236}">
                <a16:creationId xmlns:a16="http://schemas.microsoft.com/office/drawing/2014/main" id="{B69CEA79-F6A5-3EF2-30E4-5368CB90D631}"/>
              </a:ext>
            </a:extLst>
          </p:cNvPr>
          <p:cNvSpPr>
            <a:spLocks noGrp="1"/>
          </p:cNvSpPr>
          <p:nvPr>
            <p:ph idx="1"/>
          </p:nvPr>
        </p:nvSpPr>
        <p:spPr/>
        <p:txBody>
          <a:bodyPr/>
          <a:lstStyle/>
          <a:p>
            <a:r>
              <a:rPr lang="en-US" dirty="0" err="1"/>
              <a:t>MoBa</a:t>
            </a:r>
            <a:r>
              <a:rPr lang="en-US" dirty="0"/>
              <a:t> study</a:t>
            </a:r>
          </a:p>
          <a:p>
            <a:r>
              <a:rPr lang="en-US" dirty="0"/>
              <a:t>Birth cohort in Norway</a:t>
            </a:r>
          </a:p>
          <a:p>
            <a:r>
              <a:rPr lang="en-US" dirty="0"/>
              <a:t>1999-2009</a:t>
            </a:r>
          </a:p>
          <a:p>
            <a:r>
              <a:rPr lang="en-US" dirty="0"/>
              <a:t>114000 children</a:t>
            </a:r>
          </a:p>
          <a:p>
            <a:r>
              <a:rPr lang="en-US" dirty="0"/>
              <a:t>95000 mothers</a:t>
            </a:r>
          </a:p>
          <a:p>
            <a:r>
              <a:rPr lang="en-US" dirty="0"/>
              <a:t>75000 fathers</a:t>
            </a:r>
          </a:p>
          <a:p>
            <a:r>
              <a:rPr lang="en-US" dirty="0"/>
              <a:t>Genotyped – 41,000 complete trios</a:t>
            </a:r>
          </a:p>
          <a:p>
            <a:r>
              <a:rPr lang="en-US" dirty="0"/>
              <a:t>Linked health and educational records</a:t>
            </a:r>
          </a:p>
          <a:p>
            <a:endParaRPr lang="en-US" dirty="0"/>
          </a:p>
        </p:txBody>
      </p:sp>
      <p:pic>
        <p:nvPicPr>
          <p:cNvPr id="7" name="Picture 6" descr="Graphical user interface, text, application, email&#10;&#10;Description automatically generated">
            <a:extLst>
              <a:ext uri="{FF2B5EF4-FFF2-40B4-BE49-F238E27FC236}">
                <a16:creationId xmlns:a16="http://schemas.microsoft.com/office/drawing/2014/main" id="{678E2FEA-508A-C8DE-46A9-B61A07F16D92}"/>
              </a:ext>
            </a:extLst>
          </p:cNvPr>
          <p:cNvPicPr>
            <a:picLocks noChangeAspect="1"/>
          </p:cNvPicPr>
          <p:nvPr/>
        </p:nvPicPr>
        <p:blipFill>
          <a:blip r:embed="rId2"/>
          <a:stretch>
            <a:fillRect/>
          </a:stretch>
        </p:blipFill>
        <p:spPr>
          <a:xfrm>
            <a:off x="5812077" y="0"/>
            <a:ext cx="6067816" cy="3851160"/>
          </a:xfrm>
          <a:prstGeom prst="rect">
            <a:avLst/>
          </a:prstGeom>
        </p:spPr>
      </p:pic>
      <p:pic>
        <p:nvPicPr>
          <p:cNvPr id="4098" name="Picture 2">
            <a:extLst>
              <a:ext uri="{FF2B5EF4-FFF2-40B4-BE49-F238E27FC236}">
                <a16:creationId xmlns:a16="http://schemas.microsoft.com/office/drawing/2014/main" id="{13DC3418-3883-A5A6-EBA9-362F19F82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6082" y="4526723"/>
            <a:ext cx="2945248" cy="1966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671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0E329-70E2-10CA-6558-370997773239}"/>
              </a:ext>
            </a:extLst>
          </p:cNvPr>
          <p:cNvSpPr>
            <a:spLocks noGrp="1"/>
          </p:cNvSpPr>
          <p:nvPr>
            <p:ph type="title"/>
          </p:nvPr>
        </p:nvSpPr>
        <p:spPr/>
        <p:txBody>
          <a:bodyPr/>
          <a:lstStyle/>
          <a:p>
            <a:r>
              <a:rPr lang="en-US" dirty="0" err="1"/>
              <a:t>Behavioural</a:t>
            </a:r>
            <a:r>
              <a:rPr lang="en-US" dirty="0"/>
              <a:t> geneticists thought not…</a:t>
            </a:r>
          </a:p>
        </p:txBody>
      </p:sp>
      <p:pic>
        <p:nvPicPr>
          <p:cNvPr id="5" name="Content Placeholder 4" descr="A close-up of a newspaper&#10;&#10;Description automatically generated">
            <a:extLst>
              <a:ext uri="{FF2B5EF4-FFF2-40B4-BE49-F238E27FC236}">
                <a16:creationId xmlns:a16="http://schemas.microsoft.com/office/drawing/2014/main" id="{910D6488-ECB1-F23F-5E18-1B20FDD49A50}"/>
              </a:ext>
            </a:extLst>
          </p:cNvPr>
          <p:cNvPicPr>
            <a:picLocks noGrp="1" noChangeAspect="1"/>
          </p:cNvPicPr>
          <p:nvPr>
            <p:ph idx="1"/>
          </p:nvPr>
        </p:nvPicPr>
        <p:blipFill>
          <a:blip r:embed="rId2"/>
          <a:stretch>
            <a:fillRect/>
          </a:stretch>
        </p:blipFill>
        <p:spPr>
          <a:xfrm>
            <a:off x="328749" y="1265353"/>
            <a:ext cx="10515600" cy="3825962"/>
          </a:xfrm>
        </p:spPr>
      </p:pic>
      <p:pic>
        <p:nvPicPr>
          <p:cNvPr id="7" name="Picture 6" descr="A text on a white background&#10;&#10;Description automatically generated">
            <a:extLst>
              <a:ext uri="{FF2B5EF4-FFF2-40B4-BE49-F238E27FC236}">
                <a16:creationId xmlns:a16="http://schemas.microsoft.com/office/drawing/2014/main" id="{DB97515A-7FD7-90C8-A6C8-94B27DD1C533}"/>
              </a:ext>
            </a:extLst>
          </p:cNvPr>
          <p:cNvPicPr>
            <a:picLocks noChangeAspect="1"/>
          </p:cNvPicPr>
          <p:nvPr/>
        </p:nvPicPr>
        <p:blipFill>
          <a:blip r:embed="rId3"/>
          <a:stretch>
            <a:fillRect/>
          </a:stretch>
        </p:blipFill>
        <p:spPr>
          <a:xfrm>
            <a:off x="6688183" y="2590916"/>
            <a:ext cx="5630817" cy="4302420"/>
          </a:xfrm>
          <a:prstGeom prst="rect">
            <a:avLst/>
          </a:prstGeom>
        </p:spPr>
      </p:pic>
    </p:spTree>
    <p:extLst>
      <p:ext uri="{BB962C8B-B14F-4D97-AF65-F5344CB8AC3E}">
        <p14:creationId xmlns:p14="http://schemas.microsoft.com/office/powerpoint/2010/main" val="2416214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78BFD-1710-E491-85B4-B5E3D5518483}"/>
              </a:ext>
            </a:extLst>
          </p:cNvPr>
          <p:cNvSpPr>
            <a:spLocks noGrp="1"/>
          </p:cNvSpPr>
          <p:nvPr>
            <p:ph type="title"/>
          </p:nvPr>
        </p:nvSpPr>
        <p:spPr/>
        <p:txBody>
          <a:bodyPr/>
          <a:lstStyle/>
          <a:p>
            <a:r>
              <a:rPr lang="en-US" dirty="0"/>
              <a:t>4. Results</a:t>
            </a:r>
          </a:p>
        </p:txBody>
      </p:sp>
      <p:sp>
        <p:nvSpPr>
          <p:cNvPr id="3" name="Content Placeholder 2">
            <a:extLst>
              <a:ext uri="{FF2B5EF4-FFF2-40B4-BE49-F238E27FC236}">
                <a16:creationId xmlns:a16="http://schemas.microsoft.com/office/drawing/2014/main" id="{F073C2E3-53F6-EF68-306E-994E258536FE}"/>
              </a:ext>
            </a:extLst>
          </p:cNvPr>
          <p:cNvSpPr>
            <a:spLocks noGrp="1"/>
          </p:cNvSpPr>
          <p:nvPr>
            <p:ph idx="1"/>
          </p:nvPr>
        </p:nvSpPr>
        <p:spPr/>
        <p:txBody>
          <a:bodyPr/>
          <a:lstStyle/>
          <a:p>
            <a:r>
              <a:rPr lang="en-US" dirty="0"/>
              <a:t>Do the polygenic scores predict the parents’ education?</a:t>
            </a:r>
          </a:p>
          <a:p>
            <a:endParaRPr lang="en-US" dirty="0"/>
          </a:p>
        </p:txBody>
      </p:sp>
      <p:graphicFrame>
        <p:nvGraphicFramePr>
          <p:cNvPr id="7" name="Table 6">
            <a:extLst>
              <a:ext uri="{FF2B5EF4-FFF2-40B4-BE49-F238E27FC236}">
                <a16:creationId xmlns:a16="http://schemas.microsoft.com/office/drawing/2014/main" id="{F017DF45-4F37-E6A7-B7D3-7D291D58BE2A}"/>
              </a:ext>
            </a:extLst>
          </p:cNvPr>
          <p:cNvGraphicFramePr>
            <a:graphicFrameLocks noGrp="1"/>
          </p:cNvGraphicFramePr>
          <p:nvPr/>
        </p:nvGraphicFramePr>
        <p:xfrm>
          <a:off x="2841718" y="2449671"/>
          <a:ext cx="6508564" cy="3103245"/>
        </p:xfrm>
        <a:graphic>
          <a:graphicData uri="http://schemas.openxmlformats.org/drawingml/2006/table">
            <a:tbl>
              <a:tblPr>
                <a:tableStyleId>{5C22544A-7EE6-4342-B048-85BDC9FD1C3A}</a:tableStyleId>
              </a:tblPr>
              <a:tblGrid>
                <a:gridCol w="1823309">
                  <a:extLst>
                    <a:ext uri="{9D8B030D-6E8A-4147-A177-3AD203B41FA5}">
                      <a16:colId xmlns:a16="http://schemas.microsoft.com/office/drawing/2014/main" val="4177708943"/>
                    </a:ext>
                  </a:extLst>
                </a:gridCol>
                <a:gridCol w="496443">
                  <a:extLst>
                    <a:ext uri="{9D8B030D-6E8A-4147-A177-3AD203B41FA5}">
                      <a16:colId xmlns:a16="http://schemas.microsoft.com/office/drawing/2014/main" val="1738355675"/>
                    </a:ext>
                  </a:extLst>
                </a:gridCol>
                <a:gridCol w="643192">
                  <a:extLst>
                    <a:ext uri="{9D8B030D-6E8A-4147-A177-3AD203B41FA5}">
                      <a16:colId xmlns:a16="http://schemas.microsoft.com/office/drawing/2014/main" val="1858177243"/>
                    </a:ext>
                  </a:extLst>
                </a:gridCol>
                <a:gridCol w="652463">
                  <a:extLst>
                    <a:ext uri="{9D8B030D-6E8A-4147-A177-3AD203B41FA5}">
                      <a16:colId xmlns:a16="http://schemas.microsoft.com/office/drawing/2014/main" val="3471933835"/>
                    </a:ext>
                  </a:extLst>
                </a:gridCol>
                <a:gridCol w="1069848">
                  <a:extLst>
                    <a:ext uri="{9D8B030D-6E8A-4147-A177-3AD203B41FA5}">
                      <a16:colId xmlns:a16="http://schemas.microsoft.com/office/drawing/2014/main" val="1805471612"/>
                    </a:ext>
                  </a:extLst>
                </a:gridCol>
                <a:gridCol w="1823309">
                  <a:extLst>
                    <a:ext uri="{9D8B030D-6E8A-4147-A177-3AD203B41FA5}">
                      <a16:colId xmlns:a16="http://schemas.microsoft.com/office/drawing/2014/main" val="4179344583"/>
                    </a:ext>
                  </a:extLst>
                </a:gridCol>
              </a:tblGrid>
              <a:tr h="203200">
                <a:tc gridSpan="2">
                  <a:txBody>
                    <a:bodyPr/>
                    <a:lstStyle/>
                    <a:p>
                      <a:pPr algn="l" fontAlgn="b"/>
                      <a:r>
                        <a:rPr lang="en-GB" sz="1800" b="1" u="none" strike="noStrike" dirty="0">
                          <a:effectLst/>
                        </a:rPr>
                        <a:t>Univariate associations</a:t>
                      </a:r>
                      <a:endParaRPr lang="en-GB" sz="18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30385732"/>
                  </a:ext>
                </a:extLst>
              </a:tr>
              <a:tr h="203200">
                <a:tc>
                  <a:txBody>
                    <a:bodyPr/>
                    <a:lstStyle/>
                    <a:p>
                      <a:pPr algn="l" fontAlgn="b"/>
                      <a:r>
                        <a:rPr lang="en-GB" sz="1800" b="1" u="none" strike="noStrike" dirty="0">
                          <a:effectLst/>
                        </a:rPr>
                        <a:t>Paternal education</a:t>
                      </a:r>
                      <a:endParaRPr lang="en-GB"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800" b="1" u="none" strike="noStrike" dirty="0" err="1">
                          <a:effectLst/>
                        </a:rPr>
                        <a:t>Coef</a:t>
                      </a:r>
                      <a:endParaRPr lang="en-GB"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800" b="1" u="none" strike="noStrike" dirty="0">
                          <a:effectLst/>
                        </a:rPr>
                        <a:t>Lower</a:t>
                      </a:r>
                      <a:endParaRPr lang="en-GB"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800" b="1" u="none" strike="noStrike" dirty="0">
                          <a:effectLst/>
                        </a:rPr>
                        <a:t>Upper</a:t>
                      </a:r>
                      <a:endParaRPr lang="en-GB"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800" b="1" u="none" strike="noStrike" dirty="0">
                          <a:effectLst/>
                        </a:rPr>
                        <a:t>Partial R^2</a:t>
                      </a:r>
                      <a:endParaRPr lang="en-GB"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GB" sz="1800" b="1" u="none" strike="noStrike" dirty="0">
                          <a:effectLst/>
                        </a:rPr>
                        <a:t>Partial F-stat</a:t>
                      </a:r>
                      <a:endParaRPr lang="en-GB"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31831916"/>
                  </a:ext>
                </a:extLst>
              </a:tr>
              <a:tr h="203200">
                <a:tc>
                  <a:txBody>
                    <a:bodyPr/>
                    <a:lstStyle/>
                    <a:p>
                      <a:pPr algn="l" fontAlgn="b"/>
                      <a:r>
                        <a:rPr lang="en-GB" sz="1800" u="none" strike="noStrike">
                          <a:effectLst/>
                        </a:rPr>
                        <a:t>Offspring p&lt;5x10-08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0.02</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-0.02</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0.07</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 </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 </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23352796"/>
                  </a:ext>
                </a:extLst>
              </a:tr>
              <a:tr h="203200">
                <a:tc>
                  <a:txBody>
                    <a:bodyPr/>
                    <a:lstStyle/>
                    <a:p>
                      <a:pPr algn="l" fontAlgn="b"/>
                      <a:r>
                        <a:rPr lang="en-GB" sz="1800" u="none" strike="noStrike">
                          <a:effectLst/>
                        </a:rPr>
                        <a:t>Father p&lt;5x10-08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0.77</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0.73</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0.81</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0.37</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1388.56</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42778687"/>
                  </a:ext>
                </a:extLst>
              </a:tr>
              <a:tr h="203200">
                <a:tc>
                  <a:txBody>
                    <a:bodyPr/>
                    <a:lstStyle/>
                    <a:p>
                      <a:pPr algn="l" fontAlgn="b"/>
                      <a:r>
                        <a:rPr lang="en-GB" sz="1800" u="none" strike="noStrike">
                          <a:effectLst/>
                        </a:rPr>
                        <a:t>Mother p&lt;5x10-08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0.52</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0.48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0.56</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 </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 </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53259306"/>
                  </a:ext>
                </a:extLst>
              </a:tr>
              <a:tr h="203200">
                <a:tc gridSpan="2">
                  <a:txBody>
                    <a:bodyPr/>
                    <a:lstStyle/>
                    <a:p>
                      <a:pPr algn="l" fontAlgn="b"/>
                      <a:r>
                        <a:rPr lang="en-GB" sz="1800" b="1" u="none" strike="noStrike" dirty="0">
                          <a:effectLst/>
                        </a:rPr>
                        <a:t>Maternal education</a:t>
                      </a:r>
                      <a:endParaRPr lang="en-GB" sz="18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ctr" fontAlgn="b"/>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814879"/>
                  </a:ext>
                </a:extLst>
              </a:tr>
              <a:tr h="203200">
                <a:tc>
                  <a:txBody>
                    <a:bodyPr/>
                    <a:lstStyle/>
                    <a:p>
                      <a:pPr algn="l" fontAlgn="b"/>
                      <a:r>
                        <a:rPr lang="en-GB" sz="1800" u="none" strike="noStrike">
                          <a:effectLst/>
                        </a:rPr>
                        <a:t>Offspring p&lt;5x10-08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0.01</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-0.03</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0.05</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 </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 </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99135501"/>
                  </a:ext>
                </a:extLst>
              </a:tr>
              <a:tr h="203200">
                <a:tc>
                  <a:txBody>
                    <a:bodyPr/>
                    <a:lstStyle/>
                    <a:p>
                      <a:pPr algn="l" fontAlgn="b"/>
                      <a:r>
                        <a:rPr lang="en-GB" sz="1800" u="none" strike="noStrike">
                          <a:effectLst/>
                        </a:rPr>
                        <a:t>Father p&lt;5x10-08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0.36</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0.33</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0.4</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0.032</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1187.16</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17760823"/>
                  </a:ext>
                </a:extLst>
              </a:tr>
              <a:tr h="203200">
                <a:tc>
                  <a:txBody>
                    <a:bodyPr/>
                    <a:lstStyle/>
                    <a:p>
                      <a:pPr algn="l" fontAlgn="b"/>
                      <a:r>
                        <a:rPr lang="en-GB" sz="1800" u="none" strike="noStrike">
                          <a:effectLst/>
                        </a:rPr>
                        <a:t>Mother p&lt;5x10-08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0.65</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0.61</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0.68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 </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dirty="0">
                          <a:effectLst/>
                        </a:rPr>
                        <a:t> </a:t>
                      </a:r>
                      <a:endParaRPr lang="en-GB"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46734869"/>
                  </a:ext>
                </a:extLst>
              </a:tr>
            </a:tbl>
          </a:graphicData>
        </a:graphic>
      </p:graphicFrame>
    </p:spTree>
    <p:extLst>
      <p:ext uri="{BB962C8B-B14F-4D97-AF65-F5344CB8AC3E}">
        <p14:creationId xmlns:p14="http://schemas.microsoft.com/office/powerpoint/2010/main" val="1249947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78BFD-1710-E491-85B4-B5E3D5518483}"/>
              </a:ext>
            </a:extLst>
          </p:cNvPr>
          <p:cNvSpPr>
            <a:spLocks noGrp="1"/>
          </p:cNvSpPr>
          <p:nvPr>
            <p:ph type="title"/>
          </p:nvPr>
        </p:nvSpPr>
        <p:spPr/>
        <p:txBody>
          <a:bodyPr/>
          <a:lstStyle/>
          <a:p>
            <a:r>
              <a:rPr lang="en-US" dirty="0"/>
              <a:t>4. Results</a:t>
            </a:r>
          </a:p>
        </p:txBody>
      </p:sp>
      <p:sp>
        <p:nvSpPr>
          <p:cNvPr id="3" name="Content Placeholder 2">
            <a:extLst>
              <a:ext uri="{FF2B5EF4-FFF2-40B4-BE49-F238E27FC236}">
                <a16:creationId xmlns:a16="http://schemas.microsoft.com/office/drawing/2014/main" id="{F073C2E3-53F6-EF68-306E-994E258536FE}"/>
              </a:ext>
            </a:extLst>
          </p:cNvPr>
          <p:cNvSpPr>
            <a:spLocks noGrp="1"/>
          </p:cNvSpPr>
          <p:nvPr>
            <p:ph idx="1"/>
          </p:nvPr>
        </p:nvSpPr>
        <p:spPr/>
        <p:txBody>
          <a:bodyPr/>
          <a:lstStyle/>
          <a:p>
            <a:r>
              <a:rPr lang="en-US" dirty="0"/>
              <a:t>Do the polygenic scores predict the parents’ education?</a:t>
            </a:r>
          </a:p>
          <a:p>
            <a:endParaRPr lang="en-US" dirty="0"/>
          </a:p>
        </p:txBody>
      </p:sp>
      <p:graphicFrame>
        <p:nvGraphicFramePr>
          <p:cNvPr id="4" name="Table 3">
            <a:extLst>
              <a:ext uri="{FF2B5EF4-FFF2-40B4-BE49-F238E27FC236}">
                <a16:creationId xmlns:a16="http://schemas.microsoft.com/office/drawing/2014/main" id="{3C2170ED-3013-FB4B-49DC-9D30D5ED447E}"/>
              </a:ext>
            </a:extLst>
          </p:cNvPr>
          <p:cNvGraphicFramePr>
            <a:graphicFrameLocks noGrp="1"/>
          </p:cNvGraphicFramePr>
          <p:nvPr/>
        </p:nvGraphicFramePr>
        <p:xfrm>
          <a:off x="3014212" y="2456590"/>
          <a:ext cx="6163576" cy="3855310"/>
        </p:xfrm>
        <a:graphic>
          <a:graphicData uri="http://schemas.openxmlformats.org/drawingml/2006/table">
            <a:tbl>
              <a:tblPr>
                <a:tableStyleId>{5C22544A-7EE6-4342-B048-85BDC9FD1C3A}</a:tableStyleId>
              </a:tblPr>
              <a:tblGrid>
                <a:gridCol w="2471353">
                  <a:extLst>
                    <a:ext uri="{9D8B030D-6E8A-4147-A177-3AD203B41FA5}">
                      <a16:colId xmlns:a16="http://schemas.microsoft.com/office/drawing/2014/main" val="2598293570"/>
                    </a:ext>
                  </a:extLst>
                </a:gridCol>
                <a:gridCol w="1202723">
                  <a:extLst>
                    <a:ext uri="{9D8B030D-6E8A-4147-A177-3AD203B41FA5}">
                      <a16:colId xmlns:a16="http://schemas.microsoft.com/office/drawing/2014/main" val="812899479"/>
                    </a:ext>
                  </a:extLst>
                </a:gridCol>
                <a:gridCol w="1837038">
                  <a:extLst>
                    <a:ext uri="{9D8B030D-6E8A-4147-A177-3AD203B41FA5}">
                      <a16:colId xmlns:a16="http://schemas.microsoft.com/office/drawing/2014/main" val="3976763945"/>
                    </a:ext>
                  </a:extLst>
                </a:gridCol>
                <a:gridCol w="652462">
                  <a:extLst>
                    <a:ext uri="{9D8B030D-6E8A-4147-A177-3AD203B41FA5}">
                      <a16:colId xmlns:a16="http://schemas.microsoft.com/office/drawing/2014/main" val="3046062236"/>
                    </a:ext>
                  </a:extLst>
                </a:gridCol>
              </a:tblGrid>
              <a:tr h="287212">
                <a:tc gridSpan="2">
                  <a:txBody>
                    <a:bodyPr/>
                    <a:lstStyle/>
                    <a:p>
                      <a:pPr algn="l" fontAlgn="b"/>
                      <a:r>
                        <a:rPr lang="en-GB" sz="1800" b="1" u="none" strike="noStrike" dirty="0">
                          <a:effectLst/>
                        </a:rPr>
                        <a:t>Bivariate associations</a:t>
                      </a:r>
                      <a:endParaRPr lang="en-GB" sz="1800" b="1"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en-GB"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3156548"/>
                  </a:ext>
                </a:extLst>
              </a:tr>
              <a:tr h="428368">
                <a:tc>
                  <a:txBody>
                    <a:bodyPr/>
                    <a:lstStyle/>
                    <a:p>
                      <a:pPr algn="l" fontAlgn="b"/>
                      <a:r>
                        <a:rPr lang="en-GB" sz="1800" b="1" u="none" strike="noStrike" dirty="0">
                          <a:effectLst/>
                        </a:rPr>
                        <a:t>Paternal education</a:t>
                      </a:r>
                      <a:endParaRPr lang="en-GB"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b="1" u="none" strike="noStrike" dirty="0" err="1">
                          <a:effectLst/>
                        </a:rPr>
                        <a:t>Coef</a:t>
                      </a:r>
                      <a:endParaRPr lang="en-GB"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b="1" u="none" strike="noStrike" dirty="0">
                          <a:effectLst/>
                        </a:rPr>
                        <a:t>Lower</a:t>
                      </a:r>
                      <a:endParaRPr lang="en-GB"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b="1" u="none" strike="noStrike" dirty="0">
                          <a:effectLst/>
                        </a:rPr>
                        <a:t>Upper</a:t>
                      </a:r>
                      <a:endParaRPr lang="en-GB" sz="18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66299440"/>
                  </a:ext>
                </a:extLst>
              </a:tr>
              <a:tr h="569523">
                <a:tc>
                  <a:txBody>
                    <a:bodyPr/>
                    <a:lstStyle/>
                    <a:p>
                      <a:pPr algn="l" fontAlgn="b"/>
                      <a:r>
                        <a:rPr lang="en-GB" sz="1800" u="none" strike="noStrike">
                          <a:effectLst/>
                        </a:rPr>
                        <a:t>Offspring p&lt;5x10-08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0.02</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-0.1</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0.06</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78278510"/>
                  </a:ext>
                </a:extLst>
              </a:tr>
              <a:tr h="428368">
                <a:tc>
                  <a:txBody>
                    <a:bodyPr/>
                    <a:lstStyle/>
                    <a:p>
                      <a:pPr algn="l" fontAlgn="b"/>
                      <a:r>
                        <a:rPr lang="en-GB" sz="1800" u="none" strike="noStrike" dirty="0">
                          <a:effectLst/>
                        </a:rPr>
                        <a:t>Father p&lt;5x10-08</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0.66</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0.59</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0.73</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19056832"/>
                  </a:ext>
                </a:extLst>
              </a:tr>
              <a:tr h="428368">
                <a:tc>
                  <a:txBody>
                    <a:bodyPr/>
                    <a:lstStyle/>
                    <a:p>
                      <a:pPr algn="l" fontAlgn="b"/>
                      <a:r>
                        <a:rPr lang="en-GB" sz="1800" u="none" strike="noStrike">
                          <a:effectLst/>
                        </a:rPr>
                        <a:t>Mother p&lt;5x10-08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dirty="0">
                          <a:effectLst/>
                        </a:rPr>
                        <a:t>0.52</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dirty="0">
                          <a:effectLst/>
                        </a:rPr>
                        <a:t>0.45</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0.58</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55574002"/>
                  </a:ext>
                </a:extLst>
              </a:tr>
              <a:tr h="287212">
                <a:tc gridSpan="2">
                  <a:txBody>
                    <a:bodyPr/>
                    <a:lstStyle/>
                    <a:p>
                      <a:pPr algn="l" fontAlgn="b"/>
                      <a:r>
                        <a:rPr lang="en-GB" sz="1800" b="1" u="none" strike="noStrike" dirty="0">
                          <a:effectLst/>
                        </a:rPr>
                        <a:t>Maternal education</a:t>
                      </a:r>
                      <a:endParaRPr lang="en-GB" sz="1800" b="1"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en-GB" sz="18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endParaRPr lang="en-GB"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32222250"/>
                  </a:ext>
                </a:extLst>
              </a:tr>
              <a:tr h="569523">
                <a:tc>
                  <a:txBody>
                    <a:bodyPr/>
                    <a:lstStyle/>
                    <a:p>
                      <a:pPr algn="l" fontAlgn="b"/>
                      <a:r>
                        <a:rPr lang="en-GB" sz="1800" u="none" strike="noStrike">
                          <a:effectLst/>
                        </a:rPr>
                        <a:t>Offspring p&lt;5x10-08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0.01</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-0.03</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0.06</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24812131"/>
                  </a:ext>
                </a:extLst>
              </a:tr>
              <a:tr h="428368">
                <a:tc>
                  <a:txBody>
                    <a:bodyPr/>
                    <a:lstStyle/>
                    <a:p>
                      <a:pPr algn="l" fontAlgn="b"/>
                      <a:r>
                        <a:rPr lang="en-GB" sz="1800" u="none" strike="noStrike">
                          <a:effectLst/>
                        </a:rPr>
                        <a:t>Father p&lt;5x10-08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0.36</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0.33</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a:effectLst/>
                        </a:rPr>
                        <a:t>0.4</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42043051"/>
                  </a:ext>
                </a:extLst>
              </a:tr>
              <a:tr h="428368">
                <a:tc>
                  <a:txBody>
                    <a:bodyPr/>
                    <a:lstStyle/>
                    <a:p>
                      <a:pPr algn="l" fontAlgn="b"/>
                      <a:r>
                        <a:rPr lang="en-GB" sz="1800" u="none" strike="noStrike">
                          <a:effectLst/>
                        </a:rPr>
                        <a:t>Mother p&lt;5x10-08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dirty="0">
                          <a:effectLst/>
                        </a:rPr>
                        <a:t>0.64</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dirty="0">
                          <a:effectLst/>
                        </a:rPr>
                        <a:t>0.61</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GB" sz="1800" u="none" strike="noStrike" dirty="0">
                          <a:effectLst/>
                        </a:rPr>
                        <a:t>0.68</a:t>
                      </a:r>
                      <a:endParaRPr lang="en-GB"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97296390"/>
                  </a:ext>
                </a:extLst>
              </a:tr>
            </a:tbl>
          </a:graphicData>
        </a:graphic>
      </p:graphicFrame>
    </p:spTree>
    <p:extLst>
      <p:ext uri="{BB962C8B-B14F-4D97-AF65-F5344CB8AC3E}">
        <p14:creationId xmlns:p14="http://schemas.microsoft.com/office/powerpoint/2010/main" val="1684642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7C79A-1A98-6EDE-2E79-91C1BBD5509B}"/>
              </a:ext>
            </a:extLst>
          </p:cNvPr>
          <p:cNvSpPr>
            <a:spLocks noGrp="1"/>
          </p:cNvSpPr>
          <p:nvPr>
            <p:ph type="title"/>
          </p:nvPr>
        </p:nvSpPr>
        <p:spPr/>
        <p:txBody>
          <a:bodyPr/>
          <a:lstStyle/>
          <a:p>
            <a:r>
              <a:rPr lang="en-US" dirty="0"/>
              <a:t>4. Results</a:t>
            </a:r>
          </a:p>
        </p:txBody>
      </p:sp>
      <p:sp>
        <p:nvSpPr>
          <p:cNvPr id="3" name="Content Placeholder 2">
            <a:extLst>
              <a:ext uri="{FF2B5EF4-FFF2-40B4-BE49-F238E27FC236}">
                <a16:creationId xmlns:a16="http://schemas.microsoft.com/office/drawing/2014/main" id="{DF5446A3-281D-4AF7-33BF-B34FEF1BF8D9}"/>
              </a:ext>
            </a:extLst>
          </p:cNvPr>
          <p:cNvSpPr>
            <a:spLocks noGrp="1"/>
          </p:cNvSpPr>
          <p:nvPr>
            <p:ph idx="1"/>
          </p:nvPr>
        </p:nvSpPr>
        <p:spPr>
          <a:xfrm>
            <a:off x="838200" y="1825625"/>
            <a:ext cx="3292011" cy="4351338"/>
          </a:xfrm>
        </p:spPr>
        <p:txBody>
          <a:bodyPr/>
          <a:lstStyle/>
          <a:p>
            <a:r>
              <a:rPr lang="en-GB" sz="1800" b="1" i="0" u="none" strike="noStrike" dirty="0">
                <a:solidFill>
                  <a:srgbClr val="666666"/>
                </a:solidFill>
                <a:effectLst/>
                <a:latin typeface="Calibri" panose="020F0502020204030204" pitchFamily="34" charset="0"/>
              </a:rPr>
              <a:t>Figure 2: Effect of parents educational attainment on offspring educational achievement from linked nationally standardized tests, estimated using multivariable adjusted regression and within family Mendelian randomization. Estimated on the full sample using multiple imputation (N=40,910).</a:t>
            </a:r>
            <a:endParaRPr lang="en-GB" b="1" i="0" u="none" strike="noStrike" dirty="0">
              <a:solidFill>
                <a:srgbClr val="000000"/>
              </a:solidFill>
              <a:effectLst/>
            </a:endParaRPr>
          </a:p>
          <a:p>
            <a:endParaRPr lang="en-US" dirty="0"/>
          </a:p>
        </p:txBody>
      </p:sp>
      <p:pic>
        <p:nvPicPr>
          <p:cNvPr id="1026" name="Picture 2">
            <a:extLst>
              <a:ext uri="{FF2B5EF4-FFF2-40B4-BE49-F238E27FC236}">
                <a16:creationId xmlns:a16="http://schemas.microsoft.com/office/drawing/2014/main" id="{24B600AE-9F72-E9A8-8BDA-15A1CB88D8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9091" y="917575"/>
            <a:ext cx="76454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957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7C79A-1A98-6EDE-2E79-91C1BBD550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F5446A3-281D-4AF7-33BF-B34FEF1BF8D9}"/>
              </a:ext>
            </a:extLst>
          </p:cNvPr>
          <p:cNvSpPr>
            <a:spLocks noGrp="1"/>
          </p:cNvSpPr>
          <p:nvPr>
            <p:ph idx="1"/>
          </p:nvPr>
        </p:nvSpPr>
        <p:spPr>
          <a:xfrm>
            <a:off x="838200" y="1825625"/>
            <a:ext cx="3343382" cy="4351338"/>
          </a:xfrm>
        </p:spPr>
        <p:txBody>
          <a:bodyPr/>
          <a:lstStyle/>
          <a:p>
            <a:r>
              <a:rPr lang="en-GB" sz="1800" b="1" i="0" u="none" strike="noStrike" dirty="0">
                <a:solidFill>
                  <a:srgbClr val="666666"/>
                </a:solidFill>
                <a:effectLst/>
                <a:latin typeface="Calibri" panose="020F0502020204030204" pitchFamily="34" charset="0"/>
              </a:rPr>
              <a:t>Figure 2: Effect of parents educational attainment on questionnaire measures of early educational attainment and parental nurturing at age 5 , estimated using multivariable adjusted regression and within family Mendelian randomization. Estimated on the full sample using multiple imputation (N=40,910).</a:t>
            </a:r>
            <a:endParaRPr lang="en-US" dirty="0"/>
          </a:p>
        </p:txBody>
      </p:sp>
      <p:pic>
        <p:nvPicPr>
          <p:cNvPr id="2050" name="Picture 2">
            <a:extLst>
              <a:ext uri="{FF2B5EF4-FFF2-40B4-BE49-F238E27FC236}">
                <a16:creationId xmlns:a16="http://schemas.microsoft.com/office/drawing/2014/main" id="{63B901E4-84C0-CC28-11B0-A5FFEB00F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3470" y="601663"/>
            <a:ext cx="76454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3520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7C79A-1A98-6EDE-2E79-91C1BBD550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F5446A3-281D-4AF7-33BF-B34FEF1BF8D9}"/>
              </a:ext>
            </a:extLst>
          </p:cNvPr>
          <p:cNvSpPr>
            <a:spLocks noGrp="1"/>
          </p:cNvSpPr>
          <p:nvPr>
            <p:ph idx="1"/>
          </p:nvPr>
        </p:nvSpPr>
        <p:spPr>
          <a:xfrm>
            <a:off x="838200" y="1825625"/>
            <a:ext cx="3682429" cy="4351338"/>
          </a:xfrm>
        </p:spPr>
        <p:txBody>
          <a:bodyPr/>
          <a:lstStyle/>
          <a:p>
            <a:r>
              <a:rPr lang="en-GB" sz="1800" b="1" i="0" u="none" strike="noStrike" dirty="0">
                <a:solidFill>
                  <a:srgbClr val="666666"/>
                </a:solidFill>
                <a:effectLst/>
                <a:latin typeface="Calibri" panose="020F0502020204030204" pitchFamily="34" charset="0"/>
              </a:rPr>
              <a:t>Figure 3: Effect of parents educational attainment on questionnaire measures of early educational attainment and parental nurturing at age 8, estimated using multivariable adjusted regression and within family Mendelian randomization. Estimated on the full sample using multiple imputation (N=40,910).</a:t>
            </a:r>
            <a:endParaRPr lang="en-US" dirty="0"/>
          </a:p>
        </p:txBody>
      </p:sp>
      <p:pic>
        <p:nvPicPr>
          <p:cNvPr id="3074" name="Picture 2">
            <a:extLst>
              <a:ext uri="{FF2B5EF4-FFF2-40B4-BE49-F238E27FC236}">
                <a16:creationId xmlns:a16="http://schemas.microsoft.com/office/drawing/2014/main" id="{5A848999-0B12-BBC8-F3C6-AB0C3E4696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101" y="681037"/>
            <a:ext cx="7645400" cy="55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49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F3B1B-07D4-ACC2-3217-08720D74501F}"/>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51B1F181-BB90-7A15-ADE0-EAC418BAEB14}"/>
              </a:ext>
            </a:extLst>
          </p:cNvPr>
          <p:cNvPicPr>
            <a:picLocks noGrp="1" noChangeAspect="1"/>
          </p:cNvPicPr>
          <p:nvPr>
            <p:ph idx="1"/>
          </p:nvPr>
        </p:nvPicPr>
        <p:blipFill>
          <a:blip r:embed="rId2"/>
          <a:stretch>
            <a:fillRect/>
          </a:stretch>
        </p:blipFill>
        <p:spPr>
          <a:xfrm>
            <a:off x="1845263" y="921816"/>
            <a:ext cx="8501474" cy="5014369"/>
          </a:xfrm>
        </p:spPr>
      </p:pic>
    </p:spTree>
    <p:extLst>
      <p:ext uri="{BB962C8B-B14F-4D97-AF65-F5344CB8AC3E}">
        <p14:creationId xmlns:p14="http://schemas.microsoft.com/office/powerpoint/2010/main" val="1774209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EC84A-59EE-67D3-085F-BD6FDFDCE3C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68CE194-7BA6-BB73-7534-75E2486DEB3F}"/>
              </a:ext>
            </a:extLst>
          </p:cNvPr>
          <p:cNvPicPr>
            <a:picLocks noGrp="1" noChangeAspect="1"/>
          </p:cNvPicPr>
          <p:nvPr>
            <p:ph idx="1"/>
          </p:nvPr>
        </p:nvPicPr>
        <p:blipFill>
          <a:blip r:embed="rId2"/>
          <a:stretch>
            <a:fillRect/>
          </a:stretch>
        </p:blipFill>
        <p:spPr>
          <a:xfrm>
            <a:off x="1133748" y="673622"/>
            <a:ext cx="9924504" cy="5510757"/>
          </a:xfrm>
        </p:spPr>
      </p:pic>
    </p:spTree>
    <p:extLst>
      <p:ext uri="{BB962C8B-B14F-4D97-AF65-F5344CB8AC3E}">
        <p14:creationId xmlns:p14="http://schemas.microsoft.com/office/powerpoint/2010/main" val="9470976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C6CC8-920F-CCDA-0FD1-3D38F9FF1FEF}"/>
              </a:ext>
            </a:extLst>
          </p:cNvPr>
          <p:cNvSpPr>
            <a:spLocks noGrp="1"/>
          </p:cNvSpPr>
          <p:nvPr>
            <p:ph type="title"/>
          </p:nvPr>
        </p:nvSpPr>
        <p:spPr/>
        <p:txBody>
          <a:bodyPr/>
          <a:lstStyle/>
          <a:p>
            <a:endParaRPr lang="en-US"/>
          </a:p>
        </p:txBody>
      </p:sp>
      <p:pic>
        <p:nvPicPr>
          <p:cNvPr id="5" name="Content Placeholder 4" descr="A close-up of a note&#10;&#10;Description automatically generated">
            <a:extLst>
              <a:ext uri="{FF2B5EF4-FFF2-40B4-BE49-F238E27FC236}">
                <a16:creationId xmlns:a16="http://schemas.microsoft.com/office/drawing/2014/main" id="{3350539F-F6E8-A936-B28E-CC2A44A17D8C}"/>
              </a:ext>
            </a:extLst>
          </p:cNvPr>
          <p:cNvPicPr>
            <a:picLocks noGrp="1" noChangeAspect="1"/>
          </p:cNvPicPr>
          <p:nvPr>
            <p:ph idx="1"/>
          </p:nvPr>
        </p:nvPicPr>
        <p:blipFill>
          <a:blip r:embed="rId2"/>
          <a:stretch>
            <a:fillRect/>
          </a:stretch>
        </p:blipFill>
        <p:spPr>
          <a:xfrm>
            <a:off x="1287951" y="1027906"/>
            <a:ext cx="9616097" cy="4351338"/>
          </a:xfrm>
        </p:spPr>
      </p:pic>
    </p:spTree>
    <p:extLst>
      <p:ext uri="{BB962C8B-B14F-4D97-AF65-F5344CB8AC3E}">
        <p14:creationId xmlns:p14="http://schemas.microsoft.com/office/powerpoint/2010/main" val="33881685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6AF6-8233-F84C-A151-EA40974B7304}"/>
              </a:ext>
            </a:extLst>
          </p:cNvPr>
          <p:cNvSpPr>
            <a:spLocks noGrp="1"/>
          </p:cNvSpPr>
          <p:nvPr>
            <p:ph type="ctrTitle"/>
          </p:nvPr>
        </p:nvSpPr>
        <p:spPr>
          <a:xfrm>
            <a:off x="888380" y="587104"/>
            <a:ext cx="3828585" cy="795647"/>
          </a:xfrm>
        </p:spPr>
        <p:txBody>
          <a:bodyPr>
            <a:normAutofit fontScale="90000"/>
          </a:bodyPr>
          <a:lstStyle/>
          <a:p>
            <a:pPr algn="l"/>
            <a:r>
              <a:rPr lang="en-GB" dirty="0"/>
              <a:t>Conclusions</a:t>
            </a:r>
          </a:p>
        </p:txBody>
      </p:sp>
      <p:sp>
        <p:nvSpPr>
          <p:cNvPr id="6" name="TextBox 5">
            <a:extLst>
              <a:ext uri="{FF2B5EF4-FFF2-40B4-BE49-F238E27FC236}">
                <a16:creationId xmlns:a16="http://schemas.microsoft.com/office/drawing/2014/main" id="{3763402D-C4DB-CF4B-B828-277938A6501B}"/>
              </a:ext>
            </a:extLst>
          </p:cNvPr>
          <p:cNvSpPr txBox="1"/>
          <p:nvPr/>
        </p:nvSpPr>
        <p:spPr>
          <a:xfrm>
            <a:off x="1070516" y="1550019"/>
            <a:ext cx="6389649" cy="4247317"/>
          </a:xfrm>
          <a:prstGeom prst="rect">
            <a:avLst/>
          </a:prstGeom>
          <a:noFill/>
        </p:spPr>
        <p:txBody>
          <a:bodyPr wrap="square" rtlCol="0">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Familial effects can bias SNP-phenotype associations</a:t>
            </a:r>
          </a:p>
          <a:p>
            <a:pPr marL="285750" indent="-285750">
              <a:buFont typeface="Arial" panose="020B0604020202020204" pitchFamily="34" charset="0"/>
              <a:buChar char="•"/>
            </a:pPr>
            <a:r>
              <a:rPr lang="en-US" dirty="0"/>
              <a:t>These effects can bias genetic approaches such as Mendelian randomization.</a:t>
            </a:r>
          </a:p>
          <a:p>
            <a:pPr marL="285750" indent="-285750">
              <a:buFont typeface="Arial" panose="020B0604020202020204" pitchFamily="34" charset="0"/>
              <a:buChar char="•"/>
            </a:pPr>
            <a:endParaRPr lang="nb-NO" dirty="0">
              <a:effectLst/>
            </a:endParaRPr>
          </a:p>
          <a:p>
            <a:pPr marL="285750" indent="-285750">
              <a:buFont typeface="Arial" panose="020B0604020202020204" pitchFamily="34" charset="0"/>
              <a:buChar char="•"/>
            </a:pPr>
            <a:r>
              <a:rPr lang="en-GB" dirty="0"/>
              <a:t>We demonstrated how family structure can be used to control for these effects either using samples of siblings or mother-father-offspring trios.</a:t>
            </a:r>
            <a:r>
              <a:rPr lang="nb-NO" dirty="0">
                <a:effectLst/>
              </a:rPr>
              <a:t> </a:t>
            </a:r>
          </a:p>
          <a:p>
            <a:endParaRPr lang="nb-NO" dirty="0">
              <a:effectLst/>
            </a:endParaRPr>
          </a:p>
          <a:p>
            <a:pPr marL="285750" indent="-285750">
              <a:buFont typeface="Arial" panose="020B0604020202020204" pitchFamily="34" charset="0"/>
              <a:buChar char="•"/>
            </a:pPr>
            <a:r>
              <a:rPr lang="en-GB" dirty="0"/>
              <a:t>However, estimates from within-family Mendelian randomization are less precise than estimates using unrelated individuals</a:t>
            </a:r>
            <a:r>
              <a:rPr lang="nb-NO" dirty="0"/>
              <a:t>.</a:t>
            </a:r>
          </a:p>
          <a:p>
            <a:pPr marL="285750" indent="-285750">
              <a:buFont typeface="Arial" panose="020B0604020202020204" pitchFamily="34" charset="0"/>
              <a:buChar char="•"/>
            </a:pPr>
            <a:endParaRPr lang="nb-NO" b="1" dirty="0"/>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endParaRPr lang="en-GB" dirty="0"/>
          </a:p>
        </p:txBody>
      </p:sp>
      <p:pic>
        <p:nvPicPr>
          <p:cNvPr id="7" name="Picture 6">
            <a:extLst>
              <a:ext uri="{FF2B5EF4-FFF2-40B4-BE49-F238E27FC236}">
                <a16:creationId xmlns:a16="http://schemas.microsoft.com/office/drawing/2014/main" id="{1542971D-4088-1146-9DA4-680B8B477C64}"/>
              </a:ext>
            </a:extLst>
          </p:cNvPr>
          <p:cNvPicPr>
            <a:picLocks noChangeAspect="1"/>
          </p:cNvPicPr>
          <p:nvPr/>
        </p:nvPicPr>
        <p:blipFill>
          <a:blip r:embed="rId3"/>
          <a:stretch>
            <a:fillRect/>
          </a:stretch>
        </p:blipFill>
        <p:spPr>
          <a:xfrm>
            <a:off x="7580042" y="1063151"/>
            <a:ext cx="4318310" cy="5107678"/>
          </a:xfrm>
          <a:prstGeom prst="rect">
            <a:avLst/>
          </a:prstGeom>
        </p:spPr>
      </p:pic>
      <p:sp>
        <p:nvSpPr>
          <p:cNvPr id="8" name="TextBox 7">
            <a:extLst>
              <a:ext uri="{FF2B5EF4-FFF2-40B4-BE49-F238E27FC236}">
                <a16:creationId xmlns:a16="http://schemas.microsoft.com/office/drawing/2014/main" id="{39D26B0B-AD15-A74D-9679-27995C5DBF1D}"/>
              </a:ext>
            </a:extLst>
          </p:cNvPr>
          <p:cNvSpPr txBox="1"/>
          <p:nvPr/>
        </p:nvSpPr>
        <p:spPr>
          <a:xfrm>
            <a:off x="9121698" y="4639007"/>
            <a:ext cx="1349298" cy="276999"/>
          </a:xfrm>
          <a:prstGeom prst="rect">
            <a:avLst/>
          </a:prstGeom>
          <a:solidFill>
            <a:schemeClr val="bg1"/>
          </a:solidFill>
        </p:spPr>
        <p:txBody>
          <a:bodyPr wrap="square" rtlCol="0">
            <a:spAutoFit/>
          </a:bodyPr>
          <a:lstStyle/>
          <a:p>
            <a:pPr algn="ctr"/>
            <a:r>
              <a:rPr lang="nb-NO" sz="1200" dirty="0"/>
              <a:t>MR</a:t>
            </a:r>
          </a:p>
        </p:txBody>
      </p:sp>
    </p:spTree>
    <p:extLst>
      <p:ext uri="{BB962C8B-B14F-4D97-AF65-F5344CB8AC3E}">
        <p14:creationId xmlns:p14="http://schemas.microsoft.com/office/powerpoint/2010/main" val="10659715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36AF6-8233-F84C-A151-EA40974B7304}"/>
              </a:ext>
            </a:extLst>
          </p:cNvPr>
          <p:cNvSpPr>
            <a:spLocks noGrp="1"/>
          </p:cNvSpPr>
          <p:nvPr>
            <p:ph type="ctrTitle"/>
          </p:nvPr>
        </p:nvSpPr>
        <p:spPr>
          <a:xfrm>
            <a:off x="888380" y="587104"/>
            <a:ext cx="3828585" cy="795647"/>
          </a:xfrm>
        </p:spPr>
        <p:txBody>
          <a:bodyPr>
            <a:normAutofit fontScale="90000"/>
          </a:bodyPr>
          <a:lstStyle/>
          <a:p>
            <a:pPr algn="l"/>
            <a:r>
              <a:rPr lang="en-GB" dirty="0"/>
              <a:t>Conclusions</a:t>
            </a:r>
          </a:p>
        </p:txBody>
      </p:sp>
      <p:sp>
        <p:nvSpPr>
          <p:cNvPr id="6" name="TextBox 5">
            <a:extLst>
              <a:ext uri="{FF2B5EF4-FFF2-40B4-BE49-F238E27FC236}">
                <a16:creationId xmlns:a16="http://schemas.microsoft.com/office/drawing/2014/main" id="{3763402D-C4DB-CF4B-B828-277938A6501B}"/>
              </a:ext>
            </a:extLst>
          </p:cNvPr>
          <p:cNvSpPr txBox="1"/>
          <p:nvPr/>
        </p:nvSpPr>
        <p:spPr>
          <a:xfrm>
            <a:off x="1070516" y="1550019"/>
            <a:ext cx="9277815" cy="4247317"/>
          </a:xfrm>
          <a:prstGeom prst="rect">
            <a:avLst/>
          </a:prstGeom>
          <a:noFill/>
        </p:spPr>
        <p:txBody>
          <a:bodyPr wrap="square" rtlCol="0">
            <a:spAutoFit/>
          </a:bodyPr>
          <a:lstStyle/>
          <a:p>
            <a:r>
              <a:rPr lang="en-GB" b="1" dirty="0"/>
              <a:t>Limitations </a:t>
            </a:r>
          </a:p>
          <a:p>
            <a:endParaRPr lang="en-GB" dirty="0"/>
          </a:p>
          <a:p>
            <a:r>
              <a:rPr lang="en-GB" b="1" dirty="0"/>
              <a:t>1. Pleiotropy </a:t>
            </a:r>
            <a:r>
              <a:rPr lang="en-GB" dirty="0"/>
              <a:t>While allowing for family fixed effects or using difference-in-difference estimators will account for dynastic effects or assortative mating, these methods will not address bias due to violations of the second Mendelian randomization assumption (exclusion restriction/pleiotropy).</a:t>
            </a:r>
            <a:r>
              <a:rPr lang="nb-NO" dirty="0">
                <a:effectLst/>
              </a:rPr>
              <a:t> </a:t>
            </a:r>
            <a:endParaRPr lang="en-GB" dirty="0">
              <a:effectLst/>
            </a:endParaRPr>
          </a:p>
          <a:p>
            <a:pPr marL="285750" indent="-285750">
              <a:buFont typeface="Arial" panose="020B0604020202020204" pitchFamily="34" charset="0"/>
              <a:buChar char="•"/>
            </a:pPr>
            <a:endParaRPr lang="nb-NO" dirty="0">
              <a:effectLst/>
            </a:endParaRPr>
          </a:p>
          <a:p>
            <a:pPr marL="285750" indent="-285750">
              <a:buFont typeface="Arial" panose="020B0604020202020204" pitchFamily="34" charset="0"/>
              <a:buChar char="•"/>
            </a:pPr>
            <a:r>
              <a:rPr lang="en-GB" dirty="0"/>
              <a:t>Use these estimators with the summary data methods (MR-Egger, weighted median and mode). </a:t>
            </a:r>
            <a:endParaRPr lang="nb-NO" dirty="0"/>
          </a:p>
          <a:p>
            <a:pPr marL="285750" indent="-285750">
              <a:buFont typeface="Arial" panose="020B0604020202020204" pitchFamily="34" charset="0"/>
              <a:buChar char="•"/>
            </a:pPr>
            <a:endParaRPr lang="nb-NO" dirty="0">
              <a:effectLst/>
            </a:endParaRPr>
          </a:p>
          <a:p>
            <a:pPr marL="285750" indent="-285750">
              <a:buFont typeface="Arial" panose="020B0604020202020204" pitchFamily="34" charset="0"/>
              <a:buChar char="•"/>
            </a:pPr>
            <a:r>
              <a:rPr lang="en-GB" dirty="0"/>
              <a:t>Any one study is likely to be underpowered to use both within family methods and pleiotropy robust methods. </a:t>
            </a:r>
          </a:p>
          <a:p>
            <a:pPr marL="285750" indent="-285750">
              <a:buFont typeface="Arial" panose="020B0604020202020204" pitchFamily="34" charset="0"/>
              <a:buChar char="•"/>
            </a:pPr>
            <a:endParaRPr lang="en-GB" b="1" dirty="0"/>
          </a:p>
          <a:p>
            <a:r>
              <a:rPr lang="en-GB" b="1" dirty="0"/>
              <a:t>2. Selection bias </a:t>
            </a:r>
            <a:r>
              <a:rPr lang="en-GB" dirty="0"/>
              <a:t>Family based designs do not protect against selection bias</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27369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A98F-2ECA-919F-2B54-F579F2A83341}"/>
              </a:ext>
            </a:extLst>
          </p:cNvPr>
          <p:cNvSpPr>
            <a:spLocks noGrp="1"/>
          </p:cNvSpPr>
          <p:nvPr>
            <p:ph type="title"/>
          </p:nvPr>
        </p:nvSpPr>
        <p:spPr/>
        <p:txBody>
          <a:bodyPr/>
          <a:lstStyle/>
          <a:p>
            <a:r>
              <a:rPr lang="en-US" dirty="0"/>
              <a:t>How can molecular genetic data help?</a:t>
            </a:r>
          </a:p>
        </p:txBody>
      </p:sp>
      <p:sp>
        <p:nvSpPr>
          <p:cNvPr id="3" name="Content Placeholder 2">
            <a:extLst>
              <a:ext uri="{FF2B5EF4-FFF2-40B4-BE49-F238E27FC236}">
                <a16:creationId xmlns:a16="http://schemas.microsoft.com/office/drawing/2014/main" id="{C0C0C120-D3B9-5D71-F373-521462C18B7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89701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1AADF-5E13-6B4F-A802-746BF7D312D6}"/>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27A1CC70-C9A1-CA4A-9ECC-CDC9FF887C18}"/>
              </a:ext>
            </a:extLst>
          </p:cNvPr>
          <p:cNvSpPr>
            <a:spLocks noGrp="1"/>
          </p:cNvSpPr>
          <p:nvPr>
            <p:ph idx="1"/>
          </p:nvPr>
        </p:nvSpPr>
        <p:spPr/>
        <p:txBody>
          <a:bodyPr/>
          <a:lstStyle/>
          <a:p>
            <a:pPr marL="514350" indent="-514350">
              <a:buFont typeface="+mj-lt"/>
              <a:buAutoNum type="arabicPeriod"/>
            </a:pPr>
            <a:r>
              <a:rPr lang="en-US" dirty="0"/>
              <a:t>Introduction to Mendelian randomization (genetic IVs)</a:t>
            </a:r>
          </a:p>
          <a:p>
            <a:pPr marL="514350" indent="-514350">
              <a:buFont typeface="+mj-lt"/>
              <a:buAutoNum type="arabicPeriod"/>
            </a:pPr>
            <a:r>
              <a:rPr lang="en-US" dirty="0"/>
              <a:t>Sources of bias in population based MR studies</a:t>
            </a:r>
          </a:p>
          <a:p>
            <a:pPr marL="514350" indent="-514350">
              <a:buFont typeface="+mj-lt"/>
              <a:buAutoNum type="arabicPeriod"/>
            </a:pPr>
            <a:r>
              <a:rPr lang="en-US" dirty="0"/>
              <a:t>Family based designs</a:t>
            </a:r>
          </a:p>
          <a:p>
            <a:pPr marL="514350" indent="-514350">
              <a:buFont typeface="+mj-lt"/>
              <a:buAutoNum type="arabicPeriod"/>
            </a:pPr>
            <a:endParaRPr lang="en-US" dirty="0"/>
          </a:p>
          <a:p>
            <a:pPr marL="514350" indent="-514350">
              <a:buFont typeface="+mj-lt"/>
              <a:buAutoNum type="arabicPeriod"/>
            </a:pPr>
            <a:r>
              <a:rPr lang="en-US" dirty="0"/>
              <a:t>Empirical example: The effects of height and BMI on education, blood pressure and diabetes</a:t>
            </a:r>
          </a:p>
          <a:p>
            <a:pPr marL="514350" indent="-514350">
              <a:buFont typeface="+mj-lt"/>
              <a:buAutoNum type="arabicPeriod"/>
            </a:pPr>
            <a:r>
              <a:rPr lang="en-US" dirty="0"/>
              <a:t>The Sibling GWAS</a:t>
            </a:r>
          </a:p>
          <a:p>
            <a:pPr marL="514350" indent="-514350">
              <a:buFont typeface="+mj-lt"/>
              <a:buAutoNum type="arabicPeriod"/>
            </a:pPr>
            <a:r>
              <a:rPr lang="en-US" dirty="0"/>
              <a:t>Trios </a:t>
            </a:r>
          </a:p>
          <a:p>
            <a:pPr marL="514350" indent="-514350">
              <a:buFont typeface="+mj-lt"/>
              <a:buAutoNum type="arabicPeriod"/>
            </a:pPr>
            <a:endParaRPr lang="en-US" dirty="0"/>
          </a:p>
        </p:txBody>
      </p:sp>
    </p:spTree>
    <p:extLst>
      <p:ext uri="{BB962C8B-B14F-4D97-AF65-F5344CB8AC3E}">
        <p14:creationId xmlns:p14="http://schemas.microsoft.com/office/powerpoint/2010/main" val="1241578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95131-81C4-8044-96C3-E9B55C32BD2A}"/>
              </a:ext>
            </a:extLst>
          </p:cNvPr>
          <p:cNvSpPr>
            <a:spLocks noGrp="1"/>
          </p:cNvSpPr>
          <p:nvPr>
            <p:ph type="title"/>
          </p:nvPr>
        </p:nvSpPr>
        <p:spPr>
          <a:xfrm>
            <a:off x="339488" y="365125"/>
            <a:ext cx="11513024" cy="1325563"/>
          </a:xfrm>
        </p:spPr>
        <p:txBody>
          <a:bodyPr/>
          <a:lstStyle/>
          <a:p>
            <a:r>
              <a:rPr lang="en-US" dirty="0"/>
              <a:t>Random genetic inheritance: IVs from the masses</a:t>
            </a:r>
          </a:p>
        </p:txBody>
      </p:sp>
      <p:sp>
        <p:nvSpPr>
          <p:cNvPr id="3" name="Content Placeholder 2">
            <a:extLst>
              <a:ext uri="{FF2B5EF4-FFF2-40B4-BE49-F238E27FC236}">
                <a16:creationId xmlns:a16="http://schemas.microsoft.com/office/drawing/2014/main" id="{05FB25E1-D988-9C41-934A-794186D646A9}"/>
              </a:ext>
            </a:extLst>
          </p:cNvPr>
          <p:cNvSpPr>
            <a:spLocks noGrp="1"/>
          </p:cNvSpPr>
          <p:nvPr>
            <p:ph idx="1"/>
          </p:nvPr>
        </p:nvSpPr>
        <p:spPr/>
        <p:txBody>
          <a:bodyPr>
            <a:normAutofit fontScale="85000" lnSpcReduction="20000"/>
          </a:bodyPr>
          <a:lstStyle/>
          <a:p>
            <a:r>
              <a:rPr lang="en-US" dirty="0"/>
              <a:t>Genetic variants</a:t>
            </a:r>
          </a:p>
          <a:p>
            <a:pPr lvl="1"/>
            <a:r>
              <a:rPr lang="en-US" dirty="0"/>
              <a:t>Are a point in the genome that differs across the population</a:t>
            </a:r>
          </a:p>
          <a:p>
            <a:pPr lvl="1"/>
            <a:r>
              <a:rPr lang="en-US" dirty="0"/>
              <a:t>A common type of variant is single nucleotide polymorphisms (SNPs) </a:t>
            </a:r>
          </a:p>
          <a:p>
            <a:pPr lvl="1"/>
            <a:r>
              <a:rPr lang="en-US" dirty="0"/>
              <a:t>SNPs have one or more alleles</a:t>
            </a:r>
          </a:p>
          <a:p>
            <a:pPr lvl="1"/>
            <a:endParaRPr lang="en-US" dirty="0"/>
          </a:p>
          <a:p>
            <a:r>
              <a:rPr lang="en-US" dirty="0"/>
              <a:t>A conception offspring inherit at each SNP </a:t>
            </a:r>
          </a:p>
          <a:p>
            <a:pPr lvl="1"/>
            <a:r>
              <a:rPr lang="en-US" dirty="0"/>
              <a:t>One of mother’s two alleles</a:t>
            </a:r>
          </a:p>
          <a:p>
            <a:pPr lvl="1"/>
            <a:r>
              <a:rPr lang="en-US" dirty="0"/>
              <a:t>One of father’s two alleles</a:t>
            </a:r>
          </a:p>
          <a:p>
            <a:r>
              <a:rPr lang="en-US" dirty="0"/>
              <a:t>Reverse causation impossible.</a:t>
            </a:r>
          </a:p>
          <a:p>
            <a:r>
              <a:rPr lang="en-US" dirty="0"/>
              <a:t>Literal random inheritance of variants at </a:t>
            </a:r>
          </a:p>
          <a:p>
            <a:pPr marL="0" indent="0">
              <a:buNone/>
            </a:pPr>
            <a:r>
              <a:rPr lang="en-US" dirty="0"/>
              <a:t>      each loci </a:t>
            </a:r>
            <a:r>
              <a:rPr lang="en-US" u="sng" dirty="0"/>
              <a:t>within families</a:t>
            </a:r>
          </a:p>
          <a:p>
            <a:r>
              <a:rPr lang="en-US" sz="2400" dirty="0"/>
              <a:t>Population based MR assumes what is true within </a:t>
            </a:r>
          </a:p>
          <a:p>
            <a:pPr marL="457200" lvl="1" indent="0">
              <a:buNone/>
            </a:pPr>
            <a:r>
              <a:rPr lang="en-US" dirty="0"/>
              <a:t>families is true at the population level.</a:t>
            </a:r>
          </a:p>
        </p:txBody>
      </p:sp>
      <p:pic>
        <p:nvPicPr>
          <p:cNvPr id="4" name="Picture 3">
            <a:extLst>
              <a:ext uri="{FF2B5EF4-FFF2-40B4-BE49-F238E27FC236}">
                <a16:creationId xmlns:a16="http://schemas.microsoft.com/office/drawing/2014/main" id="{98E3085E-8D43-BD46-91F8-DFE951348C56}"/>
              </a:ext>
            </a:extLst>
          </p:cNvPr>
          <p:cNvPicPr>
            <a:picLocks noChangeAspect="1"/>
          </p:cNvPicPr>
          <p:nvPr/>
        </p:nvPicPr>
        <p:blipFill>
          <a:blip r:embed="rId2"/>
          <a:stretch>
            <a:fillRect/>
          </a:stretch>
        </p:blipFill>
        <p:spPr>
          <a:xfrm>
            <a:off x="7324436" y="3708400"/>
            <a:ext cx="4867564" cy="3149600"/>
          </a:xfrm>
          <a:prstGeom prst="rect">
            <a:avLst/>
          </a:prstGeom>
        </p:spPr>
      </p:pic>
      <p:sp>
        <p:nvSpPr>
          <p:cNvPr id="5" name="TextBox 4">
            <a:extLst>
              <a:ext uri="{FF2B5EF4-FFF2-40B4-BE49-F238E27FC236}">
                <a16:creationId xmlns:a16="http://schemas.microsoft.com/office/drawing/2014/main" id="{3D6C20B4-BECD-4746-8E5E-4F3BBAB3166D}"/>
              </a:ext>
            </a:extLst>
          </p:cNvPr>
          <p:cNvSpPr txBox="1"/>
          <p:nvPr/>
        </p:nvSpPr>
        <p:spPr>
          <a:xfrm>
            <a:off x="288636" y="6311900"/>
            <a:ext cx="7035800" cy="400110"/>
          </a:xfrm>
          <a:prstGeom prst="rect">
            <a:avLst/>
          </a:prstGeom>
          <a:noFill/>
        </p:spPr>
        <p:txBody>
          <a:bodyPr wrap="square" rtlCol="0">
            <a:spAutoFit/>
          </a:bodyPr>
          <a:lstStyle/>
          <a:p>
            <a:r>
              <a:rPr lang="en-GB" sz="1000" dirty="0"/>
              <a:t>G. Davey Smith, S. Ebrahim, “Mendelian randomization”: can genetic epidemiology contribute to understanding environmental determinants of disease? </a:t>
            </a:r>
            <a:r>
              <a:rPr lang="en-GB" sz="1000" i="1" dirty="0"/>
              <a:t>Int J Epidemiol</a:t>
            </a:r>
            <a:r>
              <a:rPr lang="en-GB" sz="1000" dirty="0"/>
              <a:t>. </a:t>
            </a:r>
            <a:r>
              <a:rPr lang="en-GB" sz="1000" b="1" dirty="0"/>
              <a:t>32</a:t>
            </a:r>
            <a:r>
              <a:rPr lang="en-GB" sz="1000" dirty="0"/>
              <a:t>, 1–22 (2003).</a:t>
            </a:r>
            <a:endParaRPr lang="en-GB" sz="1000" dirty="0">
              <a:effectLst/>
            </a:endParaRPr>
          </a:p>
        </p:txBody>
      </p:sp>
    </p:spTree>
    <p:extLst>
      <p:ext uri="{BB962C8B-B14F-4D97-AF65-F5344CB8AC3E}">
        <p14:creationId xmlns:p14="http://schemas.microsoft.com/office/powerpoint/2010/main" val="3110238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DC217-BCD6-C246-80A9-3E81210ED854}"/>
              </a:ext>
            </a:extLst>
          </p:cNvPr>
          <p:cNvSpPr>
            <a:spLocks noGrp="1"/>
          </p:cNvSpPr>
          <p:nvPr>
            <p:ph type="title"/>
          </p:nvPr>
        </p:nvSpPr>
        <p:spPr/>
        <p:txBody>
          <a:bodyPr/>
          <a:lstStyle/>
          <a:p>
            <a:r>
              <a:rPr lang="en-US" dirty="0"/>
              <a:t>Nature’s randomized trials</a:t>
            </a:r>
          </a:p>
        </p:txBody>
      </p:sp>
      <p:sp>
        <p:nvSpPr>
          <p:cNvPr id="6" name="TextBox 5">
            <a:extLst>
              <a:ext uri="{FF2B5EF4-FFF2-40B4-BE49-F238E27FC236}">
                <a16:creationId xmlns:a16="http://schemas.microsoft.com/office/drawing/2014/main" id="{C420343F-ED27-1248-B893-7CE4C819B3A4}"/>
              </a:ext>
            </a:extLst>
          </p:cNvPr>
          <p:cNvSpPr txBox="1"/>
          <p:nvPr/>
        </p:nvSpPr>
        <p:spPr>
          <a:xfrm>
            <a:off x="1409700" y="6316663"/>
            <a:ext cx="7035800" cy="553998"/>
          </a:xfrm>
          <a:prstGeom prst="rect">
            <a:avLst/>
          </a:prstGeom>
          <a:noFill/>
        </p:spPr>
        <p:txBody>
          <a:bodyPr wrap="square" rtlCol="0">
            <a:spAutoFit/>
          </a:bodyPr>
          <a:lstStyle/>
          <a:p>
            <a:endParaRPr lang="en-GB" sz="1000" dirty="0"/>
          </a:p>
          <a:p>
            <a:r>
              <a:rPr lang="en-GB" sz="1000" dirty="0"/>
              <a:t>G. Davey Smith, S. Ebrahim, What can mendelian randomisation tell us about modifiable behavioural and environmental exposures? </a:t>
            </a:r>
            <a:r>
              <a:rPr lang="en-GB" sz="1000" i="1" dirty="0"/>
              <a:t>BMJ</a:t>
            </a:r>
            <a:r>
              <a:rPr lang="en-GB" sz="1000" dirty="0"/>
              <a:t>. </a:t>
            </a:r>
            <a:r>
              <a:rPr lang="en-GB" sz="1000" b="1" dirty="0"/>
              <a:t>330</a:t>
            </a:r>
            <a:r>
              <a:rPr lang="en-GB" sz="1000" dirty="0"/>
              <a:t>, 1076–1079 (2005).</a:t>
            </a:r>
            <a:endParaRPr lang="en-GB" sz="1000" dirty="0">
              <a:effectLst/>
            </a:endParaRPr>
          </a:p>
        </p:txBody>
      </p:sp>
      <p:pic>
        <p:nvPicPr>
          <p:cNvPr id="8" name="Content Placeholder 7" descr="A diagram of a treatment process&#10;&#10;Description automatically generated with medium confidence">
            <a:extLst>
              <a:ext uri="{FF2B5EF4-FFF2-40B4-BE49-F238E27FC236}">
                <a16:creationId xmlns:a16="http://schemas.microsoft.com/office/drawing/2014/main" id="{A89B6AF5-8CFD-6087-DCD5-AF53849EA864}"/>
              </a:ext>
            </a:extLst>
          </p:cNvPr>
          <p:cNvPicPr>
            <a:picLocks noGrp="1" noChangeAspect="1"/>
          </p:cNvPicPr>
          <p:nvPr>
            <p:ph idx="1"/>
          </p:nvPr>
        </p:nvPicPr>
        <p:blipFill>
          <a:blip r:embed="rId2"/>
          <a:stretch>
            <a:fillRect/>
          </a:stretch>
        </p:blipFill>
        <p:spPr>
          <a:xfrm>
            <a:off x="2003103" y="1286330"/>
            <a:ext cx="8185794" cy="4812255"/>
          </a:xfrm>
        </p:spPr>
      </p:pic>
    </p:spTree>
    <p:extLst>
      <p:ext uri="{BB962C8B-B14F-4D97-AF65-F5344CB8AC3E}">
        <p14:creationId xmlns:p14="http://schemas.microsoft.com/office/powerpoint/2010/main" val="3877323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C60A-E4FC-F517-87ED-B9ECCB0A154E}"/>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D62AA86C-8F27-F0C4-0A42-555E514A8090}"/>
              </a:ext>
            </a:extLst>
          </p:cNvPr>
          <p:cNvPicPr>
            <a:picLocks noGrp="1" noChangeAspect="1"/>
          </p:cNvPicPr>
          <p:nvPr>
            <p:ph idx="1"/>
          </p:nvPr>
        </p:nvPicPr>
        <p:blipFill>
          <a:blip r:embed="rId2"/>
          <a:stretch>
            <a:fillRect/>
          </a:stretch>
        </p:blipFill>
        <p:spPr>
          <a:xfrm>
            <a:off x="2191269" y="1253331"/>
            <a:ext cx="7809463" cy="4351338"/>
          </a:xfrm>
        </p:spPr>
      </p:pic>
    </p:spTree>
    <p:extLst>
      <p:ext uri="{BB962C8B-B14F-4D97-AF65-F5344CB8AC3E}">
        <p14:creationId xmlns:p14="http://schemas.microsoft.com/office/powerpoint/2010/main" val="34177193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7086</TotalTime>
  <Words>3182</Words>
  <Application>Microsoft Macintosh PowerPoint</Application>
  <PresentationFormat>Widescreen</PresentationFormat>
  <Paragraphs>486</Paragraphs>
  <Slides>49</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Arial,Sans-Serif</vt:lpstr>
      <vt:lpstr>Calibri</vt:lpstr>
      <vt:lpstr>Calibri Light</vt:lpstr>
      <vt:lpstr>Cambria Math</vt:lpstr>
      <vt:lpstr>Copperplate Gothic Bold</vt:lpstr>
      <vt:lpstr>Office Theme</vt:lpstr>
      <vt:lpstr>Do families matter?</vt:lpstr>
      <vt:lpstr>PowerPoint Presentation</vt:lpstr>
      <vt:lpstr>Social scientists thought yes… </vt:lpstr>
      <vt:lpstr>Behavioural geneticists thought not…</vt:lpstr>
      <vt:lpstr>How can molecular genetic data help?</vt:lpstr>
      <vt:lpstr>Overview</vt:lpstr>
      <vt:lpstr>Random genetic inheritance: IVs from the masses</vt:lpstr>
      <vt:lpstr>Nature’s randomized trials</vt:lpstr>
      <vt:lpstr>PowerPoint Presentation</vt:lpstr>
      <vt:lpstr>PowerPoint Presentation</vt:lpstr>
      <vt:lpstr>Limitations to conventional MR studies</vt:lpstr>
      <vt:lpstr>1) Fine scale population structure</vt:lpstr>
      <vt:lpstr>2) Dynastic effects</vt:lpstr>
      <vt:lpstr>3) Assortative mating </vt:lpstr>
      <vt:lpstr>How can we overcome these biases?</vt:lpstr>
      <vt:lpstr>Econometric methods</vt:lpstr>
      <vt:lpstr>Econometric methods</vt:lpstr>
      <vt:lpstr>Econometric methods</vt:lpstr>
      <vt:lpstr>Econometric methods</vt:lpstr>
      <vt:lpstr>Methods</vt:lpstr>
      <vt:lpstr>Results</vt:lpstr>
      <vt:lpstr>Empirical study</vt:lpstr>
      <vt:lpstr>Data</vt:lpstr>
      <vt:lpstr>BMI and height GWAS</vt:lpstr>
      <vt:lpstr>Results HUNT and UK Biobank</vt:lpstr>
      <vt:lpstr>Results HUNT and UK Biobank</vt:lpstr>
      <vt:lpstr>Results 23andMe replication (n=222,368)</vt:lpstr>
      <vt:lpstr>Results 23andMe replication (n=222,368)</vt:lpstr>
      <vt:lpstr>Summary </vt:lpstr>
      <vt:lpstr>Sibling GWAS</vt:lpstr>
      <vt:lpstr>PowerPoint Presentation</vt:lpstr>
      <vt:lpstr>PowerPoint Presentation</vt:lpstr>
      <vt:lpstr>PowerPoint Presentation</vt:lpstr>
      <vt:lpstr>Research question</vt:lpstr>
      <vt:lpstr>3. Methods</vt:lpstr>
      <vt:lpstr>1. Multivariable adjustment </vt:lpstr>
      <vt:lpstr>2. Population-based Mendelian randomization  </vt:lpstr>
      <vt:lpstr>3. Within Family Mendelian randomization</vt:lpstr>
      <vt:lpstr>Data</vt:lpstr>
      <vt:lpstr>4. Results</vt:lpstr>
      <vt:lpstr>4. Results</vt:lpstr>
      <vt:lpstr>4. Results</vt:lpstr>
      <vt:lpstr>PowerPoint Presentation</vt:lpstr>
      <vt:lpstr>PowerPoint Presentation</vt:lpstr>
      <vt:lpstr>PowerPoint Presentation</vt:lpstr>
      <vt:lpstr>PowerPoint Presentation</vt:lpstr>
      <vt:lpstr>PowerPoint Presentation</vt:lpstr>
      <vt:lpstr>Conclusions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Mendelian Randomization</dc:title>
  <dc:creator>Neil Davies</dc:creator>
  <cp:lastModifiedBy>Neil Davies</cp:lastModifiedBy>
  <cp:revision>5</cp:revision>
  <dcterms:created xsi:type="dcterms:W3CDTF">2020-12-04T13:26:18Z</dcterms:created>
  <dcterms:modified xsi:type="dcterms:W3CDTF">2023-11-03T12:06:19Z</dcterms:modified>
</cp:coreProperties>
</file>