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sources" id="{DB3D05E1-A917-41B1-B6B7-1FD1CF164BC9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9CA"/>
    <a:srgbClr val="0097A9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12C76-C1EA-4FFF-8A47-06E659E13B73}" v="71" dt="2021-08-17T15:04:38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8759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9CFDB-FD24-450E-97B1-8D288D504E03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8252-CCF2-44FF-B1E6-FED1B6CD06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65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F8252-CCF2-44FF-B1E6-FED1B6CD06B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77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9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12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401D-36B1-46B6-9F10-8144C10B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72A9F-1990-49C4-AAF8-DEF95172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42D53-D011-4C89-8F71-721EF51C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9886F-6BF6-41C1-BFEF-06E203A8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9799-B0A3-406B-934F-19070B6C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18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9" name="Content Placeholder 17">
            <a:extLst>
              <a:ext uri="{FF2B5EF4-FFF2-40B4-BE49-F238E27FC236}">
                <a16:creationId xmlns:a16="http://schemas.microsoft.com/office/drawing/2014/main" id="{CC2AA100-D40F-4F6F-ADBB-71F3F3FFA65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A1AC8D6E-ABC8-4C12-88E8-D23FAFA3B71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74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5E877147-E01D-4D39-82B0-04907B0B8D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3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rgbClr val="119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id="{19C13AD8-0D3F-4392-B213-AC168971FD5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6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Li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80117040-8C6D-4465-A393-FF43F17C34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8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Lt Pur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913AE1C4-3585-4AAB-B9FF-BED4DB9BD9C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38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Lt Pur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8392337B-D631-4DAF-90E4-B390E505AE1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(Lt Pur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E6DA8E2-0715-48FF-B095-51914055FA9A}"/>
              </a:ext>
            </a:extLst>
          </p:cNvPr>
          <p:cNvSpPr/>
          <p:nvPr/>
        </p:nvSpPr>
        <p:spPr>
          <a:xfrm>
            <a:off x="0" y="447675"/>
            <a:ext cx="12191238" cy="64103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1CBADFE9-FC12-4307-95F4-06BB4F2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39E1E04-201C-4AFB-A473-BF82F909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09357CF-E94B-4B42-A082-A9BB44C7A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C59C9B-ABAD-49B2-867B-9F0FED833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8392337B-D631-4DAF-90E4-B390E505AE1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9562" y="2225615"/>
            <a:ext cx="10619117" cy="42010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9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ED3EEDA-7C06-4280-B0D0-B392E4088F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1463" cy="68637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562" y="845389"/>
            <a:ext cx="10619117" cy="13802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562" y="2225615"/>
            <a:ext cx="10619117" cy="420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9562" y="6426679"/>
            <a:ext cx="3201838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AA7D-E64A-498F-8600-2A413BC191C9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6679"/>
            <a:ext cx="41148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3073" y="6426679"/>
            <a:ext cx="2743200" cy="294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FDA0-E7C5-42A5-AC27-6D0744A1DE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.ac.uk/safety-services/policies/2020/may/practical-guidance-dse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nhs.uk/live-well/exercise/common-posture-mistakes-and-fixes/" TargetMode="External"/><Relationship Id="rId5" Type="http://schemas.openxmlformats.org/officeDocument/2006/relationships/hyperlink" Target="https://www.ucl.ac.uk/human-resources/health-wellbeing/workplace-health/what-we-do/manager-referrals-workplace-health" TargetMode="External"/><Relationship Id="rId4" Type="http://schemas.openxmlformats.org/officeDocument/2006/relationships/hyperlink" Target="https://www.ucl.ac.uk/safety-services/policies/2021/may/display-screen-equipment-dse-assess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449C5-1E7E-4A10-A3C5-9DFB906556CB}"/>
              </a:ext>
            </a:extLst>
          </p:cNvPr>
          <p:cNvSpPr/>
          <p:nvPr/>
        </p:nvSpPr>
        <p:spPr>
          <a:xfrm>
            <a:off x="1" y="543071"/>
            <a:ext cx="11077032" cy="686960"/>
          </a:xfrm>
          <a:custGeom>
            <a:avLst/>
            <a:gdLst>
              <a:gd name="connsiteX0" fmla="*/ 0 w 11130615"/>
              <a:gd name="connsiteY0" fmla="*/ 0 h 984024"/>
              <a:gd name="connsiteX1" fmla="*/ 11130615 w 11130615"/>
              <a:gd name="connsiteY1" fmla="*/ 0 h 984024"/>
              <a:gd name="connsiteX2" fmla="*/ 11130615 w 11130615"/>
              <a:gd name="connsiteY2" fmla="*/ 984024 h 984024"/>
              <a:gd name="connsiteX3" fmla="*/ 0 w 11130615"/>
              <a:gd name="connsiteY3" fmla="*/ 984024 h 984024"/>
              <a:gd name="connsiteX4" fmla="*/ 0 w 11130615"/>
              <a:gd name="connsiteY4" fmla="*/ 0 h 984024"/>
              <a:gd name="connsiteX0" fmla="*/ 0 w 11130615"/>
              <a:gd name="connsiteY0" fmla="*/ 0 h 984024"/>
              <a:gd name="connsiteX1" fmla="*/ 11130615 w 11130615"/>
              <a:gd name="connsiteY1" fmla="*/ 0 h 984024"/>
              <a:gd name="connsiteX2" fmla="*/ 10118741 w 11130615"/>
              <a:gd name="connsiteY2" fmla="*/ 974741 h 984024"/>
              <a:gd name="connsiteX3" fmla="*/ 0 w 11130615"/>
              <a:gd name="connsiteY3" fmla="*/ 984024 h 984024"/>
              <a:gd name="connsiteX4" fmla="*/ 0 w 11130615"/>
              <a:gd name="connsiteY4" fmla="*/ 0 h 984024"/>
              <a:gd name="connsiteX0" fmla="*/ 0 w 11130615"/>
              <a:gd name="connsiteY0" fmla="*/ 0 h 988039"/>
              <a:gd name="connsiteX1" fmla="*/ 11130615 w 11130615"/>
              <a:gd name="connsiteY1" fmla="*/ 0 h 988039"/>
              <a:gd name="connsiteX2" fmla="*/ 10415805 w 11130615"/>
              <a:gd name="connsiteY2" fmla="*/ 988039 h 988039"/>
              <a:gd name="connsiteX3" fmla="*/ 0 w 11130615"/>
              <a:gd name="connsiteY3" fmla="*/ 984024 h 988039"/>
              <a:gd name="connsiteX4" fmla="*/ 0 w 11130615"/>
              <a:gd name="connsiteY4" fmla="*/ 0 h 988039"/>
              <a:gd name="connsiteX0" fmla="*/ 0 w 11130615"/>
              <a:gd name="connsiteY0" fmla="*/ 0 h 1015185"/>
              <a:gd name="connsiteX1" fmla="*/ 11130615 w 11130615"/>
              <a:gd name="connsiteY1" fmla="*/ 0 h 1015185"/>
              <a:gd name="connsiteX2" fmla="*/ 10434756 w 11130615"/>
              <a:gd name="connsiteY2" fmla="*/ 1015185 h 1015185"/>
              <a:gd name="connsiteX3" fmla="*/ 0 w 11130615"/>
              <a:gd name="connsiteY3" fmla="*/ 984024 h 1015185"/>
              <a:gd name="connsiteX4" fmla="*/ 0 w 11130615"/>
              <a:gd name="connsiteY4" fmla="*/ 0 h 1015185"/>
              <a:gd name="connsiteX0" fmla="*/ 0 w 11130615"/>
              <a:gd name="connsiteY0" fmla="*/ 0 h 984024"/>
              <a:gd name="connsiteX1" fmla="*/ 11130615 w 11130615"/>
              <a:gd name="connsiteY1" fmla="*/ 0 h 984024"/>
              <a:gd name="connsiteX2" fmla="*/ 10486872 w 11130615"/>
              <a:gd name="connsiteY2" fmla="*/ 960892 h 984024"/>
              <a:gd name="connsiteX3" fmla="*/ 0 w 11130615"/>
              <a:gd name="connsiteY3" fmla="*/ 984024 h 984024"/>
              <a:gd name="connsiteX4" fmla="*/ 0 w 11130615"/>
              <a:gd name="connsiteY4" fmla="*/ 0 h 984024"/>
              <a:gd name="connsiteX0" fmla="*/ 0 w 11130615"/>
              <a:gd name="connsiteY0" fmla="*/ 0 h 988039"/>
              <a:gd name="connsiteX1" fmla="*/ 11130615 w 11130615"/>
              <a:gd name="connsiteY1" fmla="*/ 0 h 988039"/>
              <a:gd name="connsiteX2" fmla="*/ 10491610 w 11130615"/>
              <a:gd name="connsiteY2" fmla="*/ 988039 h 988039"/>
              <a:gd name="connsiteX3" fmla="*/ 0 w 11130615"/>
              <a:gd name="connsiteY3" fmla="*/ 984024 h 988039"/>
              <a:gd name="connsiteX4" fmla="*/ 0 w 11130615"/>
              <a:gd name="connsiteY4" fmla="*/ 0 h 988039"/>
              <a:gd name="connsiteX0" fmla="*/ 0 w 11130615"/>
              <a:gd name="connsiteY0" fmla="*/ 0 h 984024"/>
              <a:gd name="connsiteX1" fmla="*/ 11130615 w 11130615"/>
              <a:gd name="connsiteY1" fmla="*/ 0 h 984024"/>
              <a:gd name="connsiteX2" fmla="*/ 10458446 w 11130615"/>
              <a:gd name="connsiteY2" fmla="*/ 974465 h 984024"/>
              <a:gd name="connsiteX3" fmla="*/ 0 w 11130615"/>
              <a:gd name="connsiteY3" fmla="*/ 984024 h 984024"/>
              <a:gd name="connsiteX4" fmla="*/ 0 w 11130615"/>
              <a:gd name="connsiteY4" fmla="*/ 0 h 984024"/>
              <a:gd name="connsiteX0" fmla="*/ 0 w 11130615"/>
              <a:gd name="connsiteY0" fmla="*/ 0 h 984024"/>
              <a:gd name="connsiteX1" fmla="*/ 11130615 w 11130615"/>
              <a:gd name="connsiteY1" fmla="*/ 0 h 984024"/>
              <a:gd name="connsiteX2" fmla="*/ 10458446 w 11130615"/>
              <a:gd name="connsiteY2" fmla="*/ 967679 h 984024"/>
              <a:gd name="connsiteX3" fmla="*/ 0 w 11130615"/>
              <a:gd name="connsiteY3" fmla="*/ 984024 h 984024"/>
              <a:gd name="connsiteX4" fmla="*/ 0 w 11130615"/>
              <a:gd name="connsiteY4" fmla="*/ 0 h 98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0615" h="984024">
                <a:moveTo>
                  <a:pt x="0" y="0"/>
                </a:moveTo>
                <a:lnTo>
                  <a:pt x="11130615" y="0"/>
                </a:lnTo>
                <a:lnTo>
                  <a:pt x="10458446" y="967679"/>
                </a:lnTo>
                <a:lnTo>
                  <a:pt x="0" y="984024"/>
                </a:lnTo>
                <a:lnTo>
                  <a:pt x="0" y="0"/>
                </a:lnTo>
                <a:close/>
              </a:path>
            </a:pathLst>
          </a:cu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 sz="3200" b="1" dirty="0">
                <a:latin typeface="+mj-lt"/>
              </a:rPr>
              <a:t>Safety Moment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FC5D4-5E82-4565-91C3-C2C9AF747B5B}"/>
              </a:ext>
            </a:extLst>
          </p:cNvPr>
          <p:cNvSpPr/>
          <p:nvPr/>
        </p:nvSpPr>
        <p:spPr>
          <a:xfrm>
            <a:off x="0" y="1251785"/>
            <a:ext cx="10406522" cy="752314"/>
          </a:xfrm>
          <a:custGeom>
            <a:avLst/>
            <a:gdLst>
              <a:gd name="connsiteX0" fmla="*/ 0 w 10406522"/>
              <a:gd name="connsiteY0" fmla="*/ 0 h 939447"/>
              <a:gd name="connsiteX1" fmla="*/ 10406522 w 10406522"/>
              <a:gd name="connsiteY1" fmla="*/ 0 h 939447"/>
              <a:gd name="connsiteX2" fmla="*/ 10406522 w 10406522"/>
              <a:gd name="connsiteY2" fmla="*/ 939447 h 939447"/>
              <a:gd name="connsiteX3" fmla="*/ 0 w 10406522"/>
              <a:gd name="connsiteY3" fmla="*/ 939447 h 939447"/>
              <a:gd name="connsiteX4" fmla="*/ 0 w 10406522"/>
              <a:gd name="connsiteY4" fmla="*/ 0 h 939447"/>
              <a:gd name="connsiteX0" fmla="*/ 0 w 10406522"/>
              <a:gd name="connsiteY0" fmla="*/ 0 h 939447"/>
              <a:gd name="connsiteX1" fmla="*/ 10406522 w 10406522"/>
              <a:gd name="connsiteY1" fmla="*/ 0 h 939447"/>
              <a:gd name="connsiteX2" fmla="*/ 9596355 w 10406522"/>
              <a:gd name="connsiteY2" fmla="*/ 839953 h 939447"/>
              <a:gd name="connsiteX3" fmla="*/ 0 w 10406522"/>
              <a:gd name="connsiteY3" fmla="*/ 939447 h 939447"/>
              <a:gd name="connsiteX4" fmla="*/ 0 w 10406522"/>
              <a:gd name="connsiteY4" fmla="*/ 0 h 939447"/>
              <a:gd name="connsiteX0" fmla="*/ 0 w 10406522"/>
              <a:gd name="connsiteY0" fmla="*/ 0 h 939447"/>
              <a:gd name="connsiteX1" fmla="*/ 10406522 w 10406522"/>
              <a:gd name="connsiteY1" fmla="*/ 0 h 939447"/>
              <a:gd name="connsiteX2" fmla="*/ 9572666 w 10406522"/>
              <a:gd name="connsiteY2" fmla="*/ 844691 h 939447"/>
              <a:gd name="connsiteX3" fmla="*/ 0 w 10406522"/>
              <a:gd name="connsiteY3" fmla="*/ 939447 h 939447"/>
              <a:gd name="connsiteX4" fmla="*/ 0 w 10406522"/>
              <a:gd name="connsiteY4" fmla="*/ 0 h 939447"/>
              <a:gd name="connsiteX0" fmla="*/ 0 w 10406522"/>
              <a:gd name="connsiteY0" fmla="*/ 0 h 844691"/>
              <a:gd name="connsiteX1" fmla="*/ 10406522 w 10406522"/>
              <a:gd name="connsiteY1" fmla="*/ 0 h 844691"/>
              <a:gd name="connsiteX2" fmla="*/ 9572666 w 10406522"/>
              <a:gd name="connsiteY2" fmla="*/ 844691 h 844691"/>
              <a:gd name="connsiteX3" fmla="*/ 14214 w 10406522"/>
              <a:gd name="connsiteY3" fmla="*/ 730982 h 844691"/>
              <a:gd name="connsiteX4" fmla="*/ 0 w 10406522"/>
              <a:gd name="connsiteY4" fmla="*/ 0 h 844691"/>
              <a:gd name="connsiteX0" fmla="*/ 0 w 10406522"/>
              <a:gd name="connsiteY0" fmla="*/ 0 h 735721"/>
              <a:gd name="connsiteX1" fmla="*/ 10406522 w 10406522"/>
              <a:gd name="connsiteY1" fmla="*/ 0 h 735721"/>
              <a:gd name="connsiteX2" fmla="*/ 9705325 w 10406522"/>
              <a:gd name="connsiteY2" fmla="*/ 735721 h 735721"/>
              <a:gd name="connsiteX3" fmla="*/ 14214 w 10406522"/>
              <a:gd name="connsiteY3" fmla="*/ 730982 h 735721"/>
              <a:gd name="connsiteX4" fmla="*/ 0 w 10406522"/>
              <a:gd name="connsiteY4" fmla="*/ 0 h 73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06522" h="735721">
                <a:moveTo>
                  <a:pt x="0" y="0"/>
                </a:moveTo>
                <a:lnTo>
                  <a:pt x="10406522" y="0"/>
                </a:lnTo>
                <a:lnTo>
                  <a:pt x="9705325" y="735721"/>
                </a:lnTo>
                <a:lnTo>
                  <a:pt x="14214" y="730982"/>
                </a:lnTo>
                <a:lnTo>
                  <a:pt x="0" y="0"/>
                </a:lnTo>
                <a:close/>
              </a:path>
            </a:pathLst>
          </a:cu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C2A52-2935-4CBB-AF62-202BCEAB82BB}"/>
              </a:ext>
            </a:extLst>
          </p:cNvPr>
          <p:cNvSpPr txBox="1"/>
          <p:nvPr/>
        </p:nvSpPr>
        <p:spPr>
          <a:xfrm>
            <a:off x="301138" y="2152401"/>
            <a:ext cx="64865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carrying out your DSE (Display Screen Equipment) Assessment, you should determine if the chair you use provides you with support for a comfortable working position. </a:t>
            </a:r>
          </a:p>
          <a:p>
            <a:endParaRPr lang="en-GB" dirty="0"/>
          </a:p>
          <a:p>
            <a:r>
              <a:rPr lang="en-GB" dirty="0"/>
              <a:t>You should know how to adjust your chair and it must be in working order.</a:t>
            </a:r>
          </a:p>
          <a:p>
            <a:endParaRPr lang="en-GB" dirty="0"/>
          </a:p>
          <a:p>
            <a:r>
              <a:rPr lang="en-GB" dirty="0"/>
              <a:t>If it is worn, damaged or you are unable to adjust it to suit you, you may need to report this or review your DSE Assessment.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69921-2F12-4E93-B39B-595DFB850EFD}"/>
              </a:ext>
            </a:extLst>
          </p:cNvPr>
          <p:cNvSpPr txBox="1"/>
          <p:nvPr/>
        </p:nvSpPr>
        <p:spPr>
          <a:xfrm>
            <a:off x="7000788" y="5019838"/>
            <a:ext cx="4575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Further Information and Resources</a:t>
            </a:r>
          </a:p>
          <a:p>
            <a:r>
              <a:rPr lang="en-GB" sz="1200" dirty="0">
                <a:hlinkClick r:id="rId3"/>
              </a:rPr>
              <a:t>Safety Services – Practical DSE Guidance</a:t>
            </a:r>
            <a:endParaRPr lang="en-GB" sz="1200" dirty="0"/>
          </a:p>
          <a:p>
            <a:r>
              <a:rPr lang="en-GB" sz="1200" dirty="0">
                <a:hlinkClick r:id="rId4"/>
              </a:rPr>
              <a:t>Safety Services – DSE Assessments</a:t>
            </a:r>
            <a:endParaRPr lang="en-GB" sz="1200" dirty="0"/>
          </a:p>
          <a:p>
            <a:r>
              <a:rPr lang="en-GB" sz="1200" dirty="0">
                <a:hlinkClick r:id="rId5"/>
              </a:rPr>
              <a:t>Workplace Health – Manager Referral to Occupational Health</a:t>
            </a:r>
            <a:endParaRPr lang="en-GB" sz="1200" dirty="0">
              <a:hlinkClick r:id="rId6"/>
            </a:endParaRPr>
          </a:p>
          <a:p>
            <a:r>
              <a:rPr lang="en-GB" sz="1200" dirty="0">
                <a:hlinkClick r:id="rId6"/>
              </a:rPr>
              <a:t>NHS Resources </a:t>
            </a:r>
            <a:r>
              <a:rPr lang="en-GB" sz="1200" dirty="0"/>
              <a:t>– Live Well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C8CFD-F565-414A-B268-6FF26370494C}"/>
              </a:ext>
            </a:extLst>
          </p:cNvPr>
          <p:cNvSpPr txBox="1"/>
          <p:nvPr/>
        </p:nvSpPr>
        <p:spPr>
          <a:xfrm>
            <a:off x="301138" y="5019838"/>
            <a:ext cx="5215149" cy="1446550"/>
          </a:xfrm>
          <a:prstGeom prst="rect">
            <a:avLst/>
          </a:prstGeom>
          <a:solidFill>
            <a:srgbClr val="8DB9CA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i="1" dirty="0"/>
              <a:t>Discussion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What impact could sitting poorly for prolonged periods have?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Think about how you might set up your car seat before you start driving – is there a benefit for doing something similar with your chair?</a:t>
            </a:r>
          </a:p>
          <a:p>
            <a:r>
              <a:rPr lang="en-GB" sz="1200" i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Do you know what all the levers on your chair do? Do they all work?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7BA00B-1246-47E3-BC53-9018EEF42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88" y="2152401"/>
            <a:ext cx="4890074" cy="262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68CEB1-495E-4021-B303-C4B48D03C11D}"/>
              </a:ext>
            </a:extLst>
          </p:cNvPr>
          <p:cNvSpPr txBox="1"/>
          <p:nvPr/>
        </p:nvSpPr>
        <p:spPr>
          <a:xfrm>
            <a:off x="854059" y="1375552"/>
            <a:ext cx="348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Setting up your chair for comfort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DC691-E5D3-4931-B492-FD7346554090}"/>
              </a:ext>
            </a:extLst>
          </p:cNvPr>
          <p:cNvSpPr txBox="1"/>
          <p:nvPr/>
        </p:nvSpPr>
        <p:spPr>
          <a:xfrm>
            <a:off x="854059" y="1659302"/>
            <a:ext cx="8786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Safety Moment to reflect on how you can set up your chair most effectively for your workstation</a:t>
            </a:r>
          </a:p>
        </p:txBody>
      </p:sp>
    </p:spTree>
    <p:extLst>
      <p:ext uri="{BB962C8B-B14F-4D97-AF65-F5344CB8AC3E}">
        <p14:creationId xmlns:p14="http://schemas.microsoft.com/office/powerpoint/2010/main" val="29649681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08">
      <a:dk1>
        <a:sysClr val="windowText" lastClr="000000"/>
      </a:dk1>
      <a:lt1>
        <a:sysClr val="window" lastClr="FFFFFF"/>
      </a:lt1>
      <a:dk2>
        <a:srgbClr val="003D4C"/>
      </a:dk2>
      <a:lt2>
        <a:srgbClr val="D6D2C4"/>
      </a:lt2>
      <a:accent1>
        <a:srgbClr val="500778"/>
      </a:accent1>
      <a:accent2>
        <a:srgbClr val="D50032"/>
      </a:accent2>
      <a:accent3>
        <a:srgbClr val="B5BD00"/>
      </a:accent3>
      <a:accent4>
        <a:srgbClr val="C6B0BC"/>
      </a:accent4>
      <a:accent5>
        <a:srgbClr val="0097A9"/>
      </a:accent5>
      <a:accent6>
        <a:srgbClr val="F6BE00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DA3A585-CCC5-47CF-935D-F890E1F59A37}" vid="{C0E02C5E-A449-46F6-9F02-D2C85A690B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FDFC70B0F30B46908B81FA3065B583" ma:contentTypeVersion="4" ma:contentTypeDescription="Create a new document." ma:contentTypeScope="" ma:versionID="5920f4d58e37b93ed920d48d3133a34b">
  <xsd:schema xmlns:xsd="http://www.w3.org/2001/XMLSchema" xmlns:xs="http://www.w3.org/2001/XMLSchema" xmlns:p="http://schemas.microsoft.com/office/2006/metadata/properties" xmlns:ns2="236e896b-9c6b-4977-8c43-69a192c12761" targetNamespace="http://schemas.microsoft.com/office/2006/metadata/properties" ma:root="true" ma:fieldsID="f34b0ac3a4741c9c07b945226108d94b" ns2:_="">
    <xsd:import namespace="236e896b-9c6b-4977-8c43-69a192c12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e896b-9c6b-4977-8c43-69a192c127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7FE56-F7DF-4073-9537-97FFBD5D4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6e896b-9c6b-4977-8c43-69a192c12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70E349-C271-4C2E-BE8F-4C06C3BC65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869F18-3AD9-4D96-9B21-ADA655BD48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1810</TotalTime>
  <Words>187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Morgan, Chris</dc:creator>
  <cp:lastModifiedBy>Azad, Bodrul</cp:lastModifiedBy>
  <cp:revision>19</cp:revision>
  <dcterms:created xsi:type="dcterms:W3CDTF">2021-06-22T10:46:32Z</dcterms:created>
  <dcterms:modified xsi:type="dcterms:W3CDTF">2021-09-07T17:38:31Z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0x01010087FDFC70B0F30B46908B81FA3065B583</vt:lpwstr>
  </property>
</Properties>
</file>