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593C65-67D5-434F-95ED-4A7B61175C8B}" v="563" dt="2021-10-26T09:46:55.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9" autoAdjust="0"/>
    <p:restoredTop sz="94660"/>
  </p:normalViewPr>
  <p:slideViewPr>
    <p:cSldViewPr snapToGrid="0" showGuides="1">
      <p:cViewPr varScale="1">
        <p:scale>
          <a:sx n="95" d="100"/>
          <a:sy n="95" d="100"/>
        </p:scale>
        <p:origin x="104" y="1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rgan, Chris" userId="fd2424ac-4932-4937-b4f1-22e8ed8fd9f3" providerId="ADAL" clId="{9D593C65-67D5-434F-95ED-4A7B61175C8B}"/>
    <pc:docChg chg="undo redo custSel addSld delSld modSld">
      <pc:chgData name="Morgan, Chris" userId="fd2424ac-4932-4937-b4f1-22e8ed8fd9f3" providerId="ADAL" clId="{9D593C65-67D5-434F-95ED-4A7B61175C8B}" dt="2021-10-26T09:46:55.187" v="734" actId="20577"/>
      <pc:docMkLst>
        <pc:docMk/>
      </pc:docMkLst>
      <pc:sldChg chg="modSp add del mod">
        <pc:chgData name="Morgan, Chris" userId="fd2424ac-4932-4937-b4f1-22e8ed8fd9f3" providerId="ADAL" clId="{9D593C65-67D5-434F-95ED-4A7B61175C8B}" dt="2021-10-26T09:43:13.016" v="581" actId="122"/>
        <pc:sldMkLst>
          <pc:docMk/>
          <pc:sldMk cId="1999890499" sldId="256"/>
        </pc:sldMkLst>
        <pc:spChg chg="mod">
          <ac:chgData name="Morgan, Chris" userId="fd2424ac-4932-4937-b4f1-22e8ed8fd9f3" providerId="ADAL" clId="{9D593C65-67D5-434F-95ED-4A7B61175C8B}" dt="2021-10-26T09:43:13.016" v="581" actId="122"/>
          <ac:spMkLst>
            <pc:docMk/>
            <pc:sldMk cId="1999890499" sldId="256"/>
            <ac:spMk id="5" creationId="{4D44DABF-72BF-41F8-AD26-5C0951071DE7}"/>
          </ac:spMkLst>
        </pc:spChg>
        <pc:spChg chg="mod">
          <ac:chgData name="Morgan, Chris" userId="fd2424ac-4932-4937-b4f1-22e8ed8fd9f3" providerId="ADAL" clId="{9D593C65-67D5-434F-95ED-4A7B61175C8B}" dt="2021-10-26T09:43:13.016" v="581" actId="122"/>
          <ac:spMkLst>
            <pc:docMk/>
            <pc:sldMk cId="1999890499" sldId="256"/>
            <ac:spMk id="6" creationId="{12FFF04C-FCA9-4545-B950-926CBB498629}"/>
          </ac:spMkLst>
        </pc:spChg>
      </pc:sldChg>
      <pc:sldChg chg="modSp mod">
        <pc:chgData name="Morgan, Chris" userId="fd2424ac-4932-4937-b4f1-22e8ed8fd9f3" providerId="ADAL" clId="{9D593C65-67D5-434F-95ED-4A7B61175C8B}" dt="2021-10-26T09:45:51.467" v="702" actId="207"/>
        <pc:sldMkLst>
          <pc:docMk/>
          <pc:sldMk cId="904717329" sldId="257"/>
        </pc:sldMkLst>
        <pc:spChg chg="mod">
          <ac:chgData name="Morgan, Chris" userId="fd2424ac-4932-4937-b4f1-22e8ed8fd9f3" providerId="ADAL" clId="{9D593C65-67D5-434F-95ED-4A7B61175C8B}" dt="2021-10-26T09:45:51.467" v="702" actId="207"/>
          <ac:spMkLst>
            <pc:docMk/>
            <pc:sldMk cId="904717329" sldId="257"/>
            <ac:spMk id="2" creationId="{516857EB-0B29-4E10-9749-381B7B2203B0}"/>
          </ac:spMkLst>
        </pc:spChg>
      </pc:sldChg>
      <pc:sldChg chg="modSp mod">
        <pc:chgData name="Morgan, Chris" userId="fd2424ac-4932-4937-b4f1-22e8ed8fd9f3" providerId="ADAL" clId="{9D593C65-67D5-434F-95ED-4A7B61175C8B}" dt="2021-10-26T09:45:47.292" v="701" actId="207"/>
        <pc:sldMkLst>
          <pc:docMk/>
          <pc:sldMk cId="3848796939" sldId="258"/>
        </pc:sldMkLst>
        <pc:spChg chg="mod">
          <ac:chgData name="Morgan, Chris" userId="fd2424ac-4932-4937-b4f1-22e8ed8fd9f3" providerId="ADAL" clId="{9D593C65-67D5-434F-95ED-4A7B61175C8B}" dt="2021-10-26T09:43:35.179" v="584" actId="2711"/>
          <ac:spMkLst>
            <pc:docMk/>
            <pc:sldMk cId="3848796939" sldId="258"/>
            <ac:spMk id="2" creationId="{DC01CCFA-CA56-4890-9E7A-5A37F992D85C}"/>
          </ac:spMkLst>
        </pc:spChg>
        <pc:spChg chg="mod">
          <ac:chgData name="Morgan, Chris" userId="fd2424ac-4932-4937-b4f1-22e8ed8fd9f3" providerId="ADAL" clId="{9D593C65-67D5-434F-95ED-4A7B61175C8B}" dt="2021-10-26T09:43:35.179" v="584" actId="2711"/>
          <ac:spMkLst>
            <pc:docMk/>
            <pc:sldMk cId="3848796939" sldId="258"/>
            <ac:spMk id="3" creationId="{DF2200FA-DB6F-4250-A3E8-0F02099B1785}"/>
          </ac:spMkLst>
        </pc:spChg>
        <pc:spChg chg="mod">
          <ac:chgData name="Morgan, Chris" userId="fd2424ac-4932-4937-b4f1-22e8ed8fd9f3" providerId="ADAL" clId="{9D593C65-67D5-434F-95ED-4A7B61175C8B}" dt="2021-10-26T09:45:47.292" v="701" actId="207"/>
          <ac:spMkLst>
            <pc:docMk/>
            <pc:sldMk cId="3848796939" sldId="258"/>
            <ac:spMk id="4" creationId="{D812EEA0-6671-4A01-BA7D-C5B4BE2DFBEE}"/>
          </ac:spMkLst>
        </pc:spChg>
      </pc:sldChg>
      <pc:sldChg chg="modSp mod">
        <pc:chgData name="Morgan, Chris" userId="fd2424ac-4932-4937-b4f1-22e8ed8fd9f3" providerId="ADAL" clId="{9D593C65-67D5-434F-95ED-4A7B61175C8B}" dt="2021-10-26T09:45:39.978" v="700" actId="20577"/>
        <pc:sldMkLst>
          <pc:docMk/>
          <pc:sldMk cId="3116160897" sldId="259"/>
        </pc:sldMkLst>
        <pc:spChg chg="mod">
          <ac:chgData name="Morgan, Chris" userId="fd2424ac-4932-4937-b4f1-22e8ed8fd9f3" providerId="ADAL" clId="{9D593C65-67D5-434F-95ED-4A7B61175C8B}" dt="2021-10-26T09:43:41.688" v="585" actId="2711"/>
          <ac:spMkLst>
            <pc:docMk/>
            <pc:sldMk cId="3116160897" sldId="259"/>
            <ac:spMk id="2" creationId="{DC01CCFA-CA56-4890-9E7A-5A37F992D85C}"/>
          </ac:spMkLst>
        </pc:spChg>
        <pc:spChg chg="mod">
          <ac:chgData name="Morgan, Chris" userId="fd2424ac-4932-4937-b4f1-22e8ed8fd9f3" providerId="ADAL" clId="{9D593C65-67D5-434F-95ED-4A7B61175C8B}" dt="2021-10-26T09:43:41.688" v="585" actId="2711"/>
          <ac:spMkLst>
            <pc:docMk/>
            <pc:sldMk cId="3116160897" sldId="259"/>
            <ac:spMk id="3" creationId="{DF2200FA-DB6F-4250-A3E8-0F02099B1785}"/>
          </ac:spMkLst>
        </pc:spChg>
        <pc:spChg chg="mod">
          <ac:chgData name="Morgan, Chris" userId="fd2424ac-4932-4937-b4f1-22e8ed8fd9f3" providerId="ADAL" clId="{9D593C65-67D5-434F-95ED-4A7B61175C8B}" dt="2021-10-26T09:45:39.978" v="700" actId="20577"/>
          <ac:spMkLst>
            <pc:docMk/>
            <pc:sldMk cId="3116160897" sldId="259"/>
            <ac:spMk id="4" creationId="{D812EEA0-6671-4A01-BA7D-C5B4BE2DFBEE}"/>
          </ac:spMkLst>
        </pc:spChg>
      </pc:sldChg>
      <pc:sldChg chg="modSp mod">
        <pc:chgData name="Morgan, Chris" userId="fd2424ac-4932-4937-b4f1-22e8ed8fd9f3" providerId="ADAL" clId="{9D593C65-67D5-434F-95ED-4A7B61175C8B}" dt="2021-10-26T09:44:43.514" v="596" actId="207"/>
        <pc:sldMkLst>
          <pc:docMk/>
          <pc:sldMk cId="2470869439" sldId="260"/>
        </pc:sldMkLst>
        <pc:spChg chg="mod">
          <ac:chgData name="Morgan, Chris" userId="fd2424ac-4932-4937-b4f1-22e8ed8fd9f3" providerId="ADAL" clId="{9D593C65-67D5-434F-95ED-4A7B61175C8B}" dt="2021-10-26T09:43:52.978" v="588" actId="2711"/>
          <ac:spMkLst>
            <pc:docMk/>
            <pc:sldMk cId="2470869439" sldId="260"/>
            <ac:spMk id="2" creationId="{DC01CCFA-CA56-4890-9E7A-5A37F992D85C}"/>
          </ac:spMkLst>
        </pc:spChg>
        <pc:spChg chg="mod">
          <ac:chgData name="Morgan, Chris" userId="fd2424ac-4932-4937-b4f1-22e8ed8fd9f3" providerId="ADAL" clId="{9D593C65-67D5-434F-95ED-4A7B61175C8B}" dt="2021-10-26T09:43:52.978" v="588" actId="2711"/>
          <ac:spMkLst>
            <pc:docMk/>
            <pc:sldMk cId="2470869439" sldId="260"/>
            <ac:spMk id="3" creationId="{DF2200FA-DB6F-4250-A3E8-0F02099B1785}"/>
          </ac:spMkLst>
        </pc:spChg>
        <pc:spChg chg="mod">
          <ac:chgData name="Morgan, Chris" userId="fd2424ac-4932-4937-b4f1-22e8ed8fd9f3" providerId="ADAL" clId="{9D593C65-67D5-434F-95ED-4A7B61175C8B}" dt="2021-10-26T09:44:43.514" v="596" actId="207"/>
          <ac:spMkLst>
            <pc:docMk/>
            <pc:sldMk cId="2470869439" sldId="260"/>
            <ac:spMk id="4" creationId="{D812EEA0-6671-4A01-BA7D-C5B4BE2DFBEE}"/>
          </ac:spMkLst>
        </pc:spChg>
      </pc:sldChg>
      <pc:sldChg chg="del">
        <pc:chgData name="Morgan, Chris" userId="fd2424ac-4932-4937-b4f1-22e8ed8fd9f3" providerId="ADAL" clId="{9D593C65-67D5-434F-95ED-4A7B61175C8B}" dt="2021-10-25T13:21:41.067" v="60" actId="47"/>
        <pc:sldMkLst>
          <pc:docMk/>
          <pc:sldMk cId="1030241964" sldId="261"/>
        </pc:sldMkLst>
      </pc:sldChg>
      <pc:sldChg chg="modSp mod">
        <pc:chgData name="Morgan, Chris" userId="fd2424ac-4932-4937-b4f1-22e8ed8fd9f3" providerId="ADAL" clId="{9D593C65-67D5-434F-95ED-4A7B61175C8B}" dt="2021-10-26T09:44:06.029" v="591" actId="2711"/>
        <pc:sldMkLst>
          <pc:docMk/>
          <pc:sldMk cId="4246649047" sldId="262"/>
        </pc:sldMkLst>
        <pc:spChg chg="mod">
          <ac:chgData name="Morgan, Chris" userId="fd2424ac-4932-4937-b4f1-22e8ed8fd9f3" providerId="ADAL" clId="{9D593C65-67D5-434F-95ED-4A7B61175C8B}" dt="2021-10-26T09:44:06.029" v="591" actId="2711"/>
          <ac:spMkLst>
            <pc:docMk/>
            <pc:sldMk cId="4246649047" sldId="262"/>
            <ac:spMk id="2" creationId="{DC01CCFA-CA56-4890-9E7A-5A37F992D85C}"/>
          </ac:spMkLst>
        </pc:spChg>
        <pc:spChg chg="mod">
          <ac:chgData name="Morgan, Chris" userId="fd2424ac-4932-4937-b4f1-22e8ed8fd9f3" providerId="ADAL" clId="{9D593C65-67D5-434F-95ED-4A7B61175C8B}" dt="2021-10-26T09:44:06.029" v="591" actId="2711"/>
          <ac:spMkLst>
            <pc:docMk/>
            <pc:sldMk cId="4246649047" sldId="262"/>
            <ac:spMk id="3" creationId="{DF2200FA-DB6F-4250-A3E8-0F02099B1785}"/>
          </ac:spMkLst>
        </pc:spChg>
        <pc:spChg chg="mod">
          <ac:chgData name="Morgan, Chris" userId="fd2424ac-4932-4937-b4f1-22e8ed8fd9f3" providerId="ADAL" clId="{9D593C65-67D5-434F-95ED-4A7B61175C8B}" dt="2021-10-26T09:44:06.029" v="591" actId="2711"/>
          <ac:spMkLst>
            <pc:docMk/>
            <pc:sldMk cId="4246649047" sldId="262"/>
            <ac:spMk id="4" creationId="{D812EEA0-6671-4A01-BA7D-C5B4BE2DFBEE}"/>
          </ac:spMkLst>
        </pc:spChg>
      </pc:sldChg>
      <pc:sldChg chg="modSp mod modAnim">
        <pc:chgData name="Morgan, Chris" userId="fd2424ac-4932-4937-b4f1-22e8ed8fd9f3" providerId="ADAL" clId="{9D593C65-67D5-434F-95ED-4A7B61175C8B}" dt="2021-10-26T09:46:55.187" v="734" actId="20577"/>
        <pc:sldMkLst>
          <pc:docMk/>
          <pc:sldMk cId="2708428215" sldId="263"/>
        </pc:sldMkLst>
        <pc:spChg chg="mod">
          <ac:chgData name="Morgan, Chris" userId="fd2424ac-4932-4937-b4f1-22e8ed8fd9f3" providerId="ADAL" clId="{9D593C65-67D5-434F-95ED-4A7B61175C8B}" dt="2021-10-26T09:44:24.174" v="594" actId="2711"/>
          <ac:spMkLst>
            <pc:docMk/>
            <pc:sldMk cId="2708428215" sldId="263"/>
            <ac:spMk id="2" creationId="{DC01CCFA-CA56-4890-9E7A-5A37F992D85C}"/>
          </ac:spMkLst>
        </pc:spChg>
        <pc:spChg chg="mod">
          <ac:chgData name="Morgan, Chris" userId="fd2424ac-4932-4937-b4f1-22e8ed8fd9f3" providerId="ADAL" clId="{9D593C65-67D5-434F-95ED-4A7B61175C8B}" dt="2021-10-26T09:44:24.174" v="594" actId="2711"/>
          <ac:spMkLst>
            <pc:docMk/>
            <pc:sldMk cId="2708428215" sldId="263"/>
            <ac:spMk id="3" creationId="{DF2200FA-DB6F-4250-A3E8-0F02099B1785}"/>
          </ac:spMkLst>
        </pc:spChg>
        <pc:spChg chg="mod">
          <ac:chgData name="Morgan, Chris" userId="fd2424ac-4932-4937-b4f1-22e8ed8fd9f3" providerId="ADAL" clId="{9D593C65-67D5-434F-95ED-4A7B61175C8B}" dt="2021-10-26T09:46:55.187" v="734" actId="20577"/>
          <ac:spMkLst>
            <pc:docMk/>
            <pc:sldMk cId="2708428215" sldId="263"/>
            <ac:spMk id="4" creationId="{D812EEA0-6671-4A01-BA7D-C5B4BE2DFBE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123750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191581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6584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2139323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71108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1385685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666758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914174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1042529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F8D79F-2AF4-44BB-8CD8-60A7D69A87D4}" type="datetimeFigureOut">
              <a:rPr lang="en-GB" smtClean="0"/>
              <a:t>27/10/2021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2642775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F8D79F-2AF4-44BB-8CD8-60A7D69A87D4}" type="datetimeFigureOut">
              <a:rPr lang="en-GB" smtClean="0"/>
              <a:t>27/10/2021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2192839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F8D79F-2AF4-44BB-8CD8-60A7D69A87D4}" type="datetimeFigureOut">
              <a:rPr lang="en-GB" smtClean="0"/>
              <a:t>27/10/2021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1206460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F8D79F-2AF4-44BB-8CD8-60A7D69A87D4}" type="datetimeFigureOut">
              <a:rPr lang="en-GB" smtClean="0"/>
              <a:t>27/10/2021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2926076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8D79F-2AF4-44BB-8CD8-60A7D69A87D4}" type="datetimeFigureOut">
              <a:rPr lang="en-GB" smtClean="0"/>
              <a:t>27/10/2021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843182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F8D79F-2AF4-44BB-8CD8-60A7D69A87D4}" type="datetimeFigureOut">
              <a:rPr lang="en-GB" smtClean="0"/>
              <a:t>27/10/2021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2481181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F8D79F-2AF4-44BB-8CD8-60A7D69A87D4}" type="datetimeFigureOut">
              <a:rPr lang="en-GB" smtClean="0"/>
              <a:t>27/10/2021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91D3679-1EF2-4784-BDDF-A4B36BF0A20D}" type="slidenum">
              <a:rPr lang="en-GB" smtClean="0"/>
              <a:t>‹#›</a:t>
            </a:fld>
            <a:endParaRPr lang="en-GB"/>
          </a:p>
        </p:txBody>
      </p:sp>
    </p:spTree>
    <p:extLst>
      <p:ext uri="{BB962C8B-B14F-4D97-AF65-F5344CB8AC3E}">
        <p14:creationId xmlns:p14="http://schemas.microsoft.com/office/powerpoint/2010/main" val="332334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7F8D79F-2AF4-44BB-8CD8-60A7D69A87D4}" type="datetimeFigureOut">
              <a:rPr lang="en-GB" smtClean="0"/>
              <a:t>27/10/2021</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1D3679-1EF2-4784-BDDF-A4B36BF0A20D}" type="slidenum">
              <a:rPr lang="en-GB" smtClean="0"/>
              <a:t>‹#›</a:t>
            </a:fld>
            <a:endParaRPr lang="en-GB"/>
          </a:p>
        </p:txBody>
      </p:sp>
    </p:spTree>
    <p:extLst>
      <p:ext uri="{BB962C8B-B14F-4D97-AF65-F5344CB8AC3E}">
        <p14:creationId xmlns:p14="http://schemas.microsoft.com/office/powerpoint/2010/main" val="5485792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coresonthedoors.org.uk/"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food.gov.uk/safety-hygiene/food-allergy-and-intolerance#allergen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food.gov.uk/safety-hygiene/cooking-your-food"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ood.gov.uk/safety-hygiene/home-food-fact-check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food.gov.uk/news-alerts/news/fsa-research-suggests-new-higher-estimates-for-the-role-of-food-in-uk-illnes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D44DABF-72BF-41F8-AD26-5C0951071DE7}"/>
              </a:ext>
            </a:extLst>
          </p:cNvPr>
          <p:cNvSpPr>
            <a:spLocks noGrp="1"/>
          </p:cNvSpPr>
          <p:nvPr>
            <p:ph type="ctrTitle"/>
          </p:nvPr>
        </p:nvSpPr>
        <p:spPr/>
        <p:txBody>
          <a:bodyPr>
            <a:normAutofit fontScale="90000"/>
          </a:bodyPr>
          <a:lstStyle/>
          <a:p>
            <a:pPr algn="ct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Healthy Food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Higher or Lower</a:t>
            </a:r>
          </a:p>
        </p:txBody>
      </p:sp>
      <p:sp>
        <p:nvSpPr>
          <p:cNvPr id="6" name="Subtitle 5">
            <a:extLst>
              <a:ext uri="{FF2B5EF4-FFF2-40B4-BE49-F238E27FC236}">
                <a16:creationId xmlns:a16="http://schemas.microsoft.com/office/drawing/2014/main" id="{12FFF04C-FCA9-4545-B950-926CBB498629}"/>
              </a:ext>
            </a:extLst>
          </p:cNvPr>
          <p:cNvSpPr>
            <a:spLocks noGrp="1"/>
          </p:cNvSpPr>
          <p:nvPr>
            <p:ph type="subTitle" idx="1"/>
          </p:nvPr>
        </p:nvSpPr>
        <p:spPr/>
        <p:txBody>
          <a:bodyPr/>
          <a:lstStyle/>
          <a:p>
            <a:pPr algn="ctr"/>
            <a:r>
              <a:rPr lang="en-GB" dirty="0">
                <a:latin typeface="Arial" panose="020B0604020202020204" pitchFamily="34" charset="0"/>
                <a:cs typeface="Arial" panose="020B0604020202020204" pitchFamily="34" charset="0"/>
              </a:rPr>
              <a:t>Shout out if you think the answer will be higher or lower than the last answer</a:t>
            </a:r>
          </a:p>
        </p:txBody>
      </p:sp>
    </p:spTree>
    <p:extLst>
      <p:ext uri="{BB962C8B-B14F-4D97-AF65-F5344CB8AC3E}">
        <p14:creationId xmlns:p14="http://schemas.microsoft.com/office/powerpoint/2010/main" val="199989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857EB-0B29-4E10-9749-381B7B2203B0}"/>
              </a:ext>
            </a:extLst>
          </p:cNvPr>
          <p:cNvSpPr>
            <a:spLocks noGrp="1"/>
          </p:cNvSpPr>
          <p:nvPr>
            <p:ph type="title"/>
          </p:nvPr>
        </p:nvSpPr>
        <p:spPr>
          <a:xfrm>
            <a:off x="838200" y="365125"/>
            <a:ext cx="10515600" cy="5790015"/>
          </a:xfrm>
        </p:spPr>
        <p:txBody>
          <a:bodyPr>
            <a:normAutofit/>
          </a:bodyPr>
          <a:lstStyle/>
          <a:p>
            <a:r>
              <a:rPr lang="en-GB" b="1" dirty="0">
                <a:latin typeface="Arial" panose="020B0604020202020204" pitchFamily="34" charset="0"/>
                <a:cs typeface="Arial" panose="020B0604020202020204" pitchFamily="34" charset="0"/>
              </a:rPr>
              <a:t>Your starting point</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What is the highest score that a business’ food hygiene rating can be</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Answer: 5</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sz="2800" dirty="0">
                <a:solidFill>
                  <a:schemeClr val="tx1"/>
                </a:solidFill>
                <a:latin typeface="Arial" panose="020B0604020202020204" pitchFamily="34" charset="0"/>
                <a:cs typeface="Arial" panose="020B0604020202020204" pitchFamily="34" charset="0"/>
              </a:rPr>
              <a:t>If you ever want to check your local takeaway:</a:t>
            </a:r>
            <a:br>
              <a:rPr lang="en-GB" sz="2800" dirty="0">
                <a:solidFill>
                  <a:schemeClr val="tx1"/>
                </a:solidFill>
                <a:latin typeface="Arial" panose="020B0604020202020204" pitchFamily="34" charset="0"/>
                <a:cs typeface="Arial" panose="020B0604020202020204" pitchFamily="34" charset="0"/>
              </a:rPr>
            </a:br>
            <a:r>
              <a:rPr lang="en-GB" sz="2800" dirty="0">
                <a:solidFill>
                  <a:srgbClr val="00B0F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https://www.scoresonthedoors.org.uk/</a:t>
            </a:r>
            <a:r>
              <a:rPr lang="en-GB" sz="2800" dirty="0">
                <a:solidFill>
                  <a:srgbClr val="00B0F0"/>
                </a:solidFill>
                <a:latin typeface="Arial" panose="020B0604020202020204" pitchFamily="34" charset="0"/>
                <a:cs typeface="Arial" panose="020B0604020202020204" pitchFamily="34" charset="0"/>
              </a:rPr>
              <a:t> </a:t>
            </a:r>
            <a:endParaRPr lang="en-GB"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471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CFA-CA56-4890-9E7A-5A37F992D85C}"/>
              </a:ext>
            </a:extLst>
          </p:cNvPr>
          <p:cNvSpPr>
            <a:spLocks noGrp="1"/>
          </p:cNvSpPr>
          <p:nvPr>
            <p:ph type="title"/>
          </p:nvPr>
        </p:nvSpPr>
        <p:spPr>
          <a:xfrm>
            <a:off x="838200" y="365125"/>
            <a:ext cx="10515600" cy="3243048"/>
          </a:xfrm>
        </p:spPr>
        <p:txBody>
          <a:bodyPr/>
          <a:lstStyle/>
          <a:p>
            <a:r>
              <a:rPr lang="en-GB" b="1" dirty="0">
                <a:latin typeface="Arial" panose="020B0604020202020204" pitchFamily="34" charset="0"/>
                <a:cs typeface="Arial" panose="020B0604020202020204" pitchFamily="34" charset="0"/>
              </a:rPr>
              <a:t>Higher or Lower?</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number of food allergens that business must inform you about?</a:t>
            </a:r>
          </a:p>
        </p:txBody>
      </p:sp>
      <p:sp>
        <p:nvSpPr>
          <p:cNvPr id="3" name="Content Placeholder 2">
            <a:extLst>
              <a:ext uri="{FF2B5EF4-FFF2-40B4-BE49-F238E27FC236}">
                <a16:creationId xmlns:a16="http://schemas.microsoft.com/office/drawing/2014/main" id="{DF2200FA-DB6F-4250-A3E8-0F02099B1785}"/>
              </a:ext>
            </a:extLst>
          </p:cNvPr>
          <p:cNvSpPr>
            <a:spLocks noGrp="1"/>
          </p:cNvSpPr>
          <p:nvPr>
            <p:ph idx="1"/>
          </p:nvPr>
        </p:nvSpPr>
        <p:spPr>
          <a:xfrm>
            <a:off x="838200" y="5911592"/>
            <a:ext cx="10515600" cy="691034"/>
          </a:xfrm>
        </p:spPr>
        <p:txBody>
          <a:bodyPr/>
          <a:lstStyle/>
          <a:p>
            <a:pPr marL="0" indent="0">
              <a:buNone/>
            </a:pPr>
            <a:r>
              <a:rPr lang="en-GB" dirty="0">
                <a:latin typeface="Arial" panose="020B0604020202020204" pitchFamily="34" charset="0"/>
                <a:cs typeface="Arial" panose="020B0604020202020204" pitchFamily="34" charset="0"/>
              </a:rPr>
              <a:t>Previous Answer: 5</a:t>
            </a:r>
          </a:p>
        </p:txBody>
      </p:sp>
      <p:sp>
        <p:nvSpPr>
          <p:cNvPr id="4" name="TextBox 3">
            <a:extLst>
              <a:ext uri="{FF2B5EF4-FFF2-40B4-BE49-F238E27FC236}">
                <a16:creationId xmlns:a16="http://schemas.microsoft.com/office/drawing/2014/main" id="{D812EEA0-6671-4A01-BA7D-C5B4BE2DFBEE}"/>
              </a:ext>
            </a:extLst>
          </p:cNvPr>
          <p:cNvSpPr txBox="1"/>
          <p:nvPr/>
        </p:nvSpPr>
        <p:spPr>
          <a:xfrm>
            <a:off x="4469027" y="3608173"/>
            <a:ext cx="7245178" cy="230832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Answer HIGHER – 14</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full list is: celery, cereals containing gluten, crustaceans, eggs, fish, lupin, milk, molluscs, mustard, peanuts, sesame, soybeans, sulphur dioxide and sulphites, and tree nuts.</a:t>
            </a:r>
          </a:p>
          <a:p>
            <a:endParaRPr lang="en-GB" dirty="0">
              <a:latin typeface="Arial" panose="020B0604020202020204" pitchFamily="34" charset="0"/>
              <a:cs typeface="Arial" panose="020B0604020202020204" pitchFamily="34" charset="0"/>
            </a:endParaRPr>
          </a:p>
          <a:p>
            <a:r>
              <a:rPr lang="en-GB" dirty="0">
                <a:solidFill>
                  <a:srgbClr val="00B0F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https://www.food.gov.uk/safety-hygiene/food-allergy-and-intolerance#allergens</a:t>
            </a:r>
            <a:r>
              <a:rPr lang="en-GB" dirty="0">
                <a:solidFill>
                  <a:srgbClr val="00B0F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84879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CFA-CA56-4890-9E7A-5A37F992D85C}"/>
              </a:ext>
            </a:extLst>
          </p:cNvPr>
          <p:cNvSpPr>
            <a:spLocks noGrp="1"/>
          </p:cNvSpPr>
          <p:nvPr>
            <p:ph type="title"/>
          </p:nvPr>
        </p:nvSpPr>
        <p:spPr>
          <a:xfrm>
            <a:off x="838200" y="365125"/>
            <a:ext cx="10515600" cy="3243048"/>
          </a:xfrm>
        </p:spPr>
        <p:txBody>
          <a:bodyPr/>
          <a:lstStyle/>
          <a:p>
            <a:r>
              <a:rPr lang="en-GB" b="1" dirty="0">
                <a:latin typeface="Arial" panose="020B0604020202020204" pitchFamily="34" charset="0"/>
                <a:cs typeface="Arial" panose="020B0604020202020204" pitchFamily="34" charset="0"/>
              </a:rPr>
              <a:t>Higher or Lower?</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What temperature is advised for food to stay at for two minutes to kill bacteria?</a:t>
            </a:r>
          </a:p>
        </p:txBody>
      </p:sp>
      <p:sp>
        <p:nvSpPr>
          <p:cNvPr id="3" name="Content Placeholder 2">
            <a:extLst>
              <a:ext uri="{FF2B5EF4-FFF2-40B4-BE49-F238E27FC236}">
                <a16:creationId xmlns:a16="http://schemas.microsoft.com/office/drawing/2014/main" id="{DF2200FA-DB6F-4250-A3E8-0F02099B1785}"/>
              </a:ext>
            </a:extLst>
          </p:cNvPr>
          <p:cNvSpPr>
            <a:spLocks noGrp="1"/>
          </p:cNvSpPr>
          <p:nvPr>
            <p:ph idx="1"/>
          </p:nvPr>
        </p:nvSpPr>
        <p:spPr>
          <a:xfrm>
            <a:off x="838200" y="5911592"/>
            <a:ext cx="10515600" cy="691034"/>
          </a:xfrm>
        </p:spPr>
        <p:txBody>
          <a:bodyPr/>
          <a:lstStyle/>
          <a:p>
            <a:pPr marL="0" indent="0">
              <a:buNone/>
            </a:pPr>
            <a:r>
              <a:rPr lang="en-GB" dirty="0">
                <a:latin typeface="Arial" panose="020B0604020202020204" pitchFamily="34" charset="0"/>
                <a:cs typeface="Arial" panose="020B0604020202020204" pitchFamily="34" charset="0"/>
              </a:rPr>
              <a:t>Previous Answer: 14</a:t>
            </a:r>
          </a:p>
        </p:txBody>
      </p:sp>
      <p:sp>
        <p:nvSpPr>
          <p:cNvPr id="4" name="TextBox 3">
            <a:extLst>
              <a:ext uri="{FF2B5EF4-FFF2-40B4-BE49-F238E27FC236}">
                <a16:creationId xmlns:a16="http://schemas.microsoft.com/office/drawing/2014/main" id="{D812EEA0-6671-4A01-BA7D-C5B4BE2DFBEE}"/>
              </a:ext>
            </a:extLst>
          </p:cNvPr>
          <p:cNvSpPr txBox="1"/>
          <p:nvPr/>
        </p:nvSpPr>
        <p:spPr>
          <a:xfrm>
            <a:off x="4469027" y="3608173"/>
            <a:ext cx="7245178" cy="230832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Answer HIGHER – 70°C</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core temperature of food should stay at 70°C for two minutes to kill potentially harmful bacteria.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More information of cooking food safety at home can be found: </a:t>
            </a:r>
            <a:r>
              <a:rPr lang="en-GB" dirty="0">
                <a:solidFill>
                  <a:srgbClr val="00B0F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https://www.food.gov.uk/safety-hygiene/cooking-your-food</a:t>
            </a:r>
            <a:endParaRPr lang="en-GB" dirty="0">
              <a:solidFill>
                <a:srgbClr val="00B0F0"/>
              </a:solidFill>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116160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CFA-CA56-4890-9E7A-5A37F992D85C}"/>
              </a:ext>
            </a:extLst>
          </p:cNvPr>
          <p:cNvSpPr>
            <a:spLocks noGrp="1"/>
          </p:cNvSpPr>
          <p:nvPr>
            <p:ph type="title"/>
          </p:nvPr>
        </p:nvSpPr>
        <p:spPr>
          <a:xfrm>
            <a:off x="838200" y="365125"/>
            <a:ext cx="10515600" cy="3243048"/>
          </a:xfrm>
        </p:spPr>
        <p:txBody>
          <a:bodyPr/>
          <a:lstStyle/>
          <a:p>
            <a:r>
              <a:rPr lang="en-GB" b="1" dirty="0">
                <a:latin typeface="Arial" panose="020B0604020202020204" pitchFamily="34" charset="0"/>
                <a:cs typeface="Arial" panose="020B0604020202020204" pitchFamily="34" charset="0"/>
              </a:rPr>
              <a:t>Higher or Lower?</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What is the maximum number of hours advised to keep cooked rice in the fridge for consumption?</a:t>
            </a:r>
          </a:p>
        </p:txBody>
      </p:sp>
      <p:sp>
        <p:nvSpPr>
          <p:cNvPr id="3" name="Content Placeholder 2">
            <a:extLst>
              <a:ext uri="{FF2B5EF4-FFF2-40B4-BE49-F238E27FC236}">
                <a16:creationId xmlns:a16="http://schemas.microsoft.com/office/drawing/2014/main" id="{DF2200FA-DB6F-4250-A3E8-0F02099B1785}"/>
              </a:ext>
            </a:extLst>
          </p:cNvPr>
          <p:cNvSpPr>
            <a:spLocks noGrp="1"/>
          </p:cNvSpPr>
          <p:nvPr>
            <p:ph idx="1"/>
          </p:nvPr>
        </p:nvSpPr>
        <p:spPr>
          <a:xfrm>
            <a:off x="838200" y="5911592"/>
            <a:ext cx="10515600" cy="691034"/>
          </a:xfrm>
        </p:spPr>
        <p:txBody>
          <a:bodyPr/>
          <a:lstStyle/>
          <a:p>
            <a:pPr marL="0" indent="0">
              <a:buNone/>
            </a:pPr>
            <a:r>
              <a:rPr lang="en-GB" dirty="0">
                <a:latin typeface="Arial" panose="020B0604020202020204" pitchFamily="34" charset="0"/>
                <a:cs typeface="Arial" panose="020B0604020202020204" pitchFamily="34" charset="0"/>
              </a:rPr>
              <a:t>Previous Answer: 70</a:t>
            </a:r>
          </a:p>
        </p:txBody>
      </p:sp>
      <p:sp>
        <p:nvSpPr>
          <p:cNvPr id="4" name="TextBox 3">
            <a:extLst>
              <a:ext uri="{FF2B5EF4-FFF2-40B4-BE49-F238E27FC236}">
                <a16:creationId xmlns:a16="http://schemas.microsoft.com/office/drawing/2014/main" id="{D812EEA0-6671-4A01-BA7D-C5B4BE2DFBEE}"/>
              </a:ext>
            </a:extLst>
          </p:cNvPr>
          <p:cNvSpPr txBox="1"/>
          <p:nvPr/>
        </p:nvSpPr>
        <p:spPr>
          <a:xfrm>
            <a:off x="4469027" y="3608173"/>
            <a:ext cx="7245178" cy="230832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Answer LOWER– 24</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Rice can be eaten cold if it is cooled quickly after cooking. If it is put in the fridge, it should be consumed within 24 hours. It can be reheated once, and can be kept for 24 hours before reheating.</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More information can be found: </a:t>
            </a:r>
            <a:r>
              <a:rPr lang="en-GB" dirty="0">
                <a:solidFill>
                  <a:srgbClr val="00B0F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https://www.food.gov.uk/safety-hygiene/home-food-fact-checker</a:t>
            </a:r>
            <a:r>
              <a:rPr lang="en-GB" dirty="0">
                <a:solidFill>
                  <a:srgbClr val="00B0F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470869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CFA-CA56-4890-9E7A-5A37F992D85C}"/>
              </a:ext>
            </a:extLst>
          </p:cNvPr>
          <p:cNvSpPr>
            <a:spLocks noGrp="1"/>
          </p:cNvSpPr>
          <p:nvPr>
            <p:ph type="title"/>
          </p:nvPr>
        </p:nvSpPr>
        <p:spPr>
          <a:xfrm>
            <a:off x="838200" y="365125"/>
            <a:ext cx="10515600" cy="3243048"/>
          </a:xfrm>
        </p:spPr>
        <p:txBody>
          <a:bodyPr/>
          <a:lstStyle/>
          <a:p>
            <a:r>
              <a:rPr lang="en-GB" b="1" dirty="0">
                <a:latin typeface="Arial" panose="020B0604020202020204" pitchFamily="34" charset="0"/>
                <a:cs typeface="Arial" panose="020B0604020202020204" pitchFamily="34" charset="0"/>
              </a:rPr>
              <a:t>Higher or Lower?</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What percentage of foodborne norovirus cases are caused by lettuce?</a:t>
            </a:r>
          </a:p>
        </p:txBody>
      </p:sp>
      <p:sp>
        <p:nvSpPr>
          <p:cNvPr id="3" name="Content Placeholder 2">
            <a:extLst>
              <a:ext uri="{FF2B5EF4-FFF2-40B4-BE49-F238E27FC236}">
                <a16:creationId xmlns:a16="http://schemas.microsoft.com/office/drawing/2014/main" id="{DF2200FA-DB6F-4250-A3E8-0F02099B1785}"/>
              </a:ext>
            </a:extLst>
          </p:cNvPr>
          <p:cNvSpPr>
            <a:spLocks noGrp="1"/>
          </p:cNvSpPr>
          <p:nvPr>
            <p:ph idx="1"/>
          </p:nvPr>
        </p:nvSpPr>
        <p:spPr>
          <a:xfrm>
            <a:off x="838200" y="5911592"/>
            <a:ext cx="10515600" cy="691034"/>
          </a:xfrm>
        </p:spPr>
        <p:txBody>
          <a:bodyPr/>
          <a:lstStyle/>
          <a:p>
            <a:pPr marL="0" indent="0">
              <a:buNone/>
            </a:pPr>
            <a:r>
              <a:rPr lang="en-GB" dirty="0">
                <a:latin typeface="Arial" panose="020B0604020202020204" pitchFamily="34" charset="0"/>
                <a:cs typeface="Arial" panose="020B0604020202020204" pitchFamily="34" charset="0"/>
              </a:rPr>
              <a:t>Previous Answer: 24</a:t>
            </a:r>
          </a:p>
        </p:txBody>
      </p:sp>
      <p:sp>
        <p:nvSpPr>
          <p:cNvPr id="4" name="TextBox 3">
            <a:extLst>
              <a:ext uri="{FF2B5EF4-FFF2-40B4-BE49-F238E27FC236}">
                <a16:creationId xmlns:a16="http://schemas.microsoft.com/office/drawing/2014/main" id="{D812EEA0-6671-4A01-BA7D-C5B4BE2DFBEE}"/>
              </a:ext>
            </a:extLst>
          </p:cNvPr>
          <p:cNvSpPr txBox="1"/>
          <p:nvPr/>
        </p:nvSpPr>
        <p:spPr>
          <a:xfrm>
            <a:off x="4469027" y="3608173"/>
            <a:ext cx="7245178" cy="313932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Answer HIGHER– 30</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There are an estimated 380,000 cases of norovirus linked to food per year in the UK.</a:t>
            </a:r>
          </a:p>
          <a:p>
            <a:r>
              <a:rPr lang="en-GB" dirty="0">
                <a:latin typeface="Arial" panose="020B0604020202020204" pitchFamily="34" charset="0"/>
                <a:cs typeface="Arial" panose="020B0604020202020204" pitchFamily="34" charset="0"/>
              </a:rPr>
              <a:t>It is estimated that 37% of these are from eating out and 26% from takeaways. </a:t>
            </a:r>
            <a:r>
              <a:rPr lang="en-GB">
                <a:latin typeface="Arial" panose="020B0604020202020204" pitchFamily="34" charset="0"/>
                <a:cs typeface="Arial" panose="020B0604020202020204" pitchFamily="34" charset="0"/>
              </a:rPr>
              <a:t>The retail </a:t>
            </a:r>
            <a:r>
              <a:rPr lang="en-GB" dirty="0">
                <a:latin typeface="Arial" panose="020B0604020202020204" pitchFamily="34" charset="0"/>
                <a:cs typeface="Arial" panose="020B0604020202020204" pitchFamily="34" charset="0"/>
              </a:rPr>
              <a:t>sale of open-headed lettuce counted </a:t>
            </a:r>
            <a:r>
              <a:rPr lang="en-GB">
                <a:latin typeface="Arial" panose="020B0604020202020204" pitchFamily="34" charset="0"/>
                <a:cs typeface="Arial" panose="020B0604020202020204" pitchFamily="34" charset="0"/>
              </a:rPr>
              <a:t>for an estimated 30% of cases, </a:t>
            </a:r>
            <a:r>
              <a:rPr lang="en-GB" dirty="0">
                <a:latin typeface="Arial" panose="020B0604020202020204" pitchFamily="34" charset="0"/>
                <a:cs typeface="Arial" panose="020B0604020202020204" pitchFamily="34" charset="0"/>
              </a:rPr>
              <a:t>with retail sale of raspberries accounting for 4% and oysters for 3%.</a:t>
            </a:r>
          </a:p>
          <a:p>
            <a:endParaRPr lang="en-GB" dirty="0">
              <a:latin typeface="Arial" panose="020B0604020202020204" pitchFamily="34" charset="0"/>
              <a:cs typeface="Arial" panose="020B0604020202020204" pitchFamily="34" charset="0"/>
            </a:endParaRPr>
          </a:p>
          <a:p>
            <a:r>
              <a:rPr lang="en-GB" dirty="0">
                <a:solidFill>
                  <a:srgbClr val="00B0F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https://www.food.gov.uk/news-alerts/news/fsa-research-suggests-new-higher-estimates-for-the-role-of-food-in-uk-illness</a:t>
            </a:r>
            <a:r>
              <a:rPr lang="en-GB" dirty="0">
                <a:solidFill>
                  <a:srgbClr val="00B0F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08428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430</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 Healthy Food Higher or Lower</vt:lpstr>
      <vt:lpstr>Your starting point   What is the highest score that a business’ food hygiene rating can be  Answer: 5  If you ever want to check your local takeaway: https://www.scoresonthedoors.org.uk/ </vt:lpstr>
      <vt:lpstr>Higher or Lower?  The number of food allergens that business must inform you about?</vt:lpstr>
      <vt:lpstr>Higher or Lower?  What temperature is advised for food to stay at for two minutes to kill bacteria?</vt:lpstr>
      <vt:lpstr>Higher or Lower?  What is the maximum number of hours advised to keep cooked rice in the fridge for consumption?</vt:lpstr>
      <vt:lpstr>Higher or Lower?  What percentage of foodborne norovirus cases are caused by lettuce?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stating point,  What is the highest score that a business’ food hygiene rating can be  Answer: 5</dc:title>
  <dc:creator>Morgan, Chris</dc:creator>
  <cp:lastModifiedBy>Irida Gaikwad</cp:lastModifiedBy>
  <cp:revision>2</cp:revision>
  <dcterms:created xsi:type="dcterms:W3CDTF">2021-10-25T10:00:34Z</dcterms:created>
  <dcterms:modified xsi:type="dcterms:W3CDTF">2021-10-27T13:41:01Z</dcterms:modified>
</cp:coreProperties>
</file>