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64" r:id="rId6"/>
    <p:sldId id="266" r:id="rId7"/>
    <p:sldId id="268" r:id="rId8"/>
    <p:sldId id="270" r:id="rId9"/>
    <p:sldId id="269" r:id="rId10"/>
    <p:sldId id="271" r:id="rId11"/>
    <p:sldId id="273" r:id="rId12"/>
    <p:sldId id="272" r:id="rId13"/>
    <p:sldId id="267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62445" autoAdjust="0"/>
  </p:normalViewPr>
  <p:slideViewPr>
    <p:cSldViewPr snapToGrid="0" snapToObjects="1">
      <p:cViewPr varScale="1">
        <p:scale>
          <a:sx n="61" d="100"/>
          <a:sy n="61" d="100"/>
        </p:scale>
        <p:origin x="1493" y="58"/>
      </p:cViewPr>
      <p:guideLst/>
    </p:cSldViewPr>
  </p:slideViewPr>
  <p:outlineViewPr>
    <p:cViewPr>
      <p:scale>
        <a:sx n="33" d="100"/>
        <a:sy n="33" d="100"/>
      </p:scale>
      <p:origin x="0" y="-11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ade, Michael" userId="1873a39f-e02c-458c-b34c-0089a391e6ae" providerId="ADAL" clId="{1E1E06E8-CD58-4B5A-9C7B-A9F89A454A35}"/>
    <pc:docChg chg="modSld">
      <pc:chgData name="Reade, Michael" userId="1873a39f-e02c-458c-b34c-0089a391e6ae" providerId="ADAL" clId="{1E1E06E8-CD58-4B5A-9C7B-A9F89A454A35}" dt="2024-02-09T15:51:17.819" v="115" actId="20577"/>
      <pc:docMkLst>
        <pc:docMk/>
      </pc:docMkLst>
      <pc:sldChg chg="modNotesTx">
        <pc:chgData name="Reade, Michael" userId="1873a39f-e02c-458c-b34c-0089a391e6ae" providerId="ADAL" clId="{1E1E06E8-CD58-4B5A-9C7B-A9F89A454A35}" dt="2024-02-08T15:52:09.932" v="1" actId="20577"/>
        <pc:sldMkLst>
          <pc:docMk/>
          <pc:sldMk cId="2503467127" sldId="264"/>
        </pc:sldMkLst>
      </pc:sldChg>
      <pc:sldChg chg="modNotesTx">
        <pc:chgData name="Reade, Michael" userId="1873a39f-e02c-458c-b34c-0089a391e6ae" providerId="ADAL" clId="{1E1E06E8-CD58-4B5A-9C7B-A9F89A454A35}" dt="2024-02-08T15:52:15.761" v="2" actId="20577"/>
        <pc:sldMkLst>
          <pc:docMk/>
          <pc:sldMk cId="3710531670" sldId="268"/>
        </pc:sldMkLst>
      </pc:sldChg>
      <pc:sldChg chg="modSp mod">
        <pc:chgData name="Reade, Michael" userId="1873a39f-e02c-458c-b34c-0089a391e6ae" providerId="ADAL" clId="{1E1E06E8-CD58-4B5A-9C7B-A9F89A454A35}" dt="2024-02-09T15:50:41.971" v="93" actId="20577"/>
        <pc:sldMkLst>
          <pc:docMk/>
          <pc:sldMk cId="933985390" sldId="269"/>
        </pc:sldMkLst>
        <pc:spChg chg="mod">
          <ac:chgData name="Reade, Michael" userId="1873a39f-e02c-458c-b34c-0089a391e6ae" providerId="ADAL" clId="{1E1E06E8-CD58-4B5A-9C7B-A9F89A454A35}" dt="2024-02-09T15:50:41.971" v="93" actId="20577"/>
          <ac:spMkLst>
            <pc:docMk/>
            <pc:sldMk cId="933985390" sldId="269"/>
            <ac:spMk id="4" creationId="{851B1FBD-70BD-28B5-1230-60F8C7DF38D6}"/>
          </ac:spMkLst>
        </pc:spChg>
      </pc:sldChg>
      <pc:sldChg chg="modNotesTx">
        <pc:chgData name="Reade, Michael" userId="1873a39f-e02c-458c-b34c-0089a391e6ae" providerId="ADAL" clId="{1E1E06E8-CD58-4B5A-9C7B-A9F89A454A35}" dt="2024-02-08T15:52:26.611" v="3" actId="20577"/>
        <pc:sldMkLst>
          <pc:docMk/>
          <pc:sldMk cId="4048067395" sldId="271"/>
        </pc:sldMkLst>
      </pc:sldChg>
      <pc:sldChg chg="modSp mod modNotesTx">
        <pc:chgData name="Reade, Michael" userId="1873a39f-e02c-458c-b34c-0089a391e6ae" providerId="ADAL" clId="{1E1E06E8-CD58-4B5A-9C7B-A9F89A454A35}" dt="2024-02-09T15:51:17.819" v="115" actId="20577"/>
        <pc:sldMkLst>
          <pc:docMk/>
          <pc:sldMk cId="1625815803" sldId="273"/>
        </pc:sldMkLst>
        <pc:spChg chg="mod">
          <ac:chgData name="Reade, Michael" userId="1873a39f-e02c-458c-b34c-0089a391e6ae" providerId="ADAL" clId="{1E1E06E8-CD58-4B5A-9C7B-A9F89A454A35}" dt="2024-02-09T15:51:17.819" v="115" actId="20577"/>
          <ac:spMkLst>
            <pc:docMk/>
            <pc:sldMk cId="1625815803" sldId="273"/>
            <ac:spMk id="4" creationId="{52AD84D6-E906-59BB-2AAC-CD7F0891E87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04F73-7EE6-A84A-BA2F-3A7DD5219453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9FA9A-6EBF-0144-A3F7-8065201F0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9FA9A-6EBF-0144-A3F7-8065201F060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266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9FA9A-6EBF-0144-A3F7-8065201F06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88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A3379-6106-A2D9-4BBD-2260AF85A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E32A3F-3902-8F1A-0690-67C565B04F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8699C-4BD9-70FA-B0EA-CE8345FEF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CCC74-782A-E742-0C3F-10BA0C50F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9FA9A-6EBF-0144-A3F7-8065201F06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30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9FA9A-6EBF-0144-A3F7-8065201F060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696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2800" b="0" i="0" dirty="0">
              <a:solidFill>
                <a:srgbClr val="2E2D62"/>
              </a:solidFill>
              <a:effectLst/>
              <a:latin typeface="Moderat 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9FA9A-6EBF-0144-A3F7-8065201F060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867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631FF-FC89-486B-7A73-B9BB5B0C3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12F143-8A9C-C278-F882-3C63B8327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381679-0CEE-3444-F54B-BB1295B619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2800" b="0" i="0" dirty="0">
              <a:solidFill>
                <a:srgbClr val="2E2D62"/>
              </a:solidFill>
              <a:effectLst/>
              <a:latin typeface="Moderat 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A0C5F-CF97-47E6-1C66-6FBEFC52C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9FA9A-6EBF-0144-A3F7-8065201F060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907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2BF31-18E9-BC7D-DF41-D7A830C5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D15233-32EF-9E59-B852-01D1751B1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CB3473-8C59-8CD6-5D46-E061DC6E0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2800" b="0" i="0" dirty="0">
              <a:solidFill>
                <a:srgbClr val="2E2D62"/>
              </a:solidFill>
              <a:effectLst/>
              <a:latin typeface="Moderat 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D5C82-0733-DDE4-1E06-BA5FBC339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9FA9A-6EBF-0144-A3F7-8065201F060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608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A2402-EF9F-F844-DDE3-FCC90884A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49DD77-4307-E658-4E2D-F3A7F68B81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10C514-F1D1-2344-145F-83948475B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5FFD9-A315-7962-0912-5B690BBE2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9FA9A-6EBF-0144-A3F7-8065201F06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65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2B7DD-5AAE-E3FD-6989-86471F81D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711F40-8305-DC7C-E077-449336346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7278C1-A5CA-029F-5779-B1C3BA7F6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2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 fontAlgn="base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D8F56-0BAD-4E7E-9E46-39AF08958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9FA9A-6EBF-0144-A3F7-8065201F06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9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AF9D2-6652-B63D-5763-96BE38D73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7982EE-1637-6DC7-BF2A-B3D836EE5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E742A5-553C-4999-98C7-773D08496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sz="1200" dirty="0"/>
            </a:br>
            <a:endParaRPr lang="en-US" u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7B345-26F3-626A-244C-4D34170B0F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9FA9A-6EBF-0144-A3F7-8065201F06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74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9FA9A-6EBF-0144-A3F7-8065201F06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44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C30CE-E834-5041-AA9E-74FB22586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BBEF3-389E-F945-A6D2-7B8C0BE53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3C8DF-A1C4-8340-B690-D8A74F9CE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FEEF-0C53-3641-A848-F601A0E2A45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8FF15-843F-7B4F-9B05-3F13C3E36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2A49B-E0C2-CA40-AA83-A62B50F3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652-F8CE-D445-93A4-CF807E759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46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D636-FFD8-FE4E-936F-87DC1C2A6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2E9D9-4260-F44B-857A-6CE686965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6B7C0-CACF-6B4C-8B52-489FC7C3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FEEF-0C53-3641-A848-F601A0E2A45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97623-F470-E84E-BF38-BE87975D5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CC9D1-DD8C-7049-BB93-082DC2BA8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652-F8CE-D445-93A4-CF807E759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37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A5923D-EC34-AF49-9C45-26A3D3FDD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D034E-6EC5-284D-B663-EB6145F01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1B865-26B7-E14F-9FFB-D9921581F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FEEF-0C53-3641-A848-F601A0E2A45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38FAE-6F85-7F42-9CE6-EDE8D17EF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5F69E-DCDA-F346-A8E9-0D51AC0A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652-F8CE-D445-93A4-CF807E759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2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6138E-93DD-F044-A88C-CAEC4F51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91D2A-817D-B744-848D-DFF2DAED3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5C74F-4DFF-A14A-AA90-820CAF6EA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FEEF-0C53-3641-A848-F601A0E2A45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C7FFB-314B-BD42-BCD2-6AF927596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CA375-AD5E-FA42-B4AE-19730A9B6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652-F8CE-D445-93A4-CF807E759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16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ACAE0-99B2-4E40-9B96-3E84C7F4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66FE3-4C7C-D14A-89ED-D7530912D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9359D-BE44-5847-8AE9-CD89F419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FEEF-0C53-3641-A848-F601A0E2A45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30E1C-C8D7-E843-B50C-D6C58E8C6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087B0-7D0A-3E46-B5B6-59A0BB8B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652-F8CE-D445-93A4-CF807E759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34F16-29C2-9445-A2F0-DCC52491A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F0034-7C5D-7D42-BFB5-8960F71E4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27B7A2-2D04-8D45-9D6C-CF1E13008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507C2-00CD-024D-BA1C-C563F5A0E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FEEF-0C53-3641-A848-F601A0E2A45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C6618-5837-154B-B7A3-2989B332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DEB86-3CE8-8940-A8D3-548861C8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652-F8CE-D445-93A4-CF807E759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85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CAE72-26A6-0F46-830C-28E1DAFA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6C140-0755-D343-98A8-BD4B322F6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8D3E0-FA18-E54C-9093-32146EAE0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B1A19-B481-2B4A-9AE8-B936546AC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B5EC41-E296-6A4C-8FA5-B0C1E0B091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B183F-8506-E548-B5DD-5D8967BC1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FEEF-0C53-3641-A848-F601A0E2A45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992E21-291B-9B42-8911-3600DF2F8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E1B94-4DEE-364F-A937-6D97D0FA8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652-F8CE-D445-93A4-CF807E759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9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3A2F-6170-9B4F-A323-79AFA5559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48DDC-9F53-404B-8592-D66D3774C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FEEF-0C53-3641-A848-F601A0E2A45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7BE249-1DB2-F448-A423-2ED7A5D1D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F04E27-1E0F-DA44-BC9E-433F82D79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652-F8CE-D445-93A4-CF807E759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53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E4E2F0-7C31-8A4B-8036-26DCE4791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FEEF-0C53-3641-A848-F601A0E2A45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FD54B0-E499-D243-AB8B-725E358DA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4DA8D-8DFA-3C45-A8B8-FEF3C5A40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652-F8CE-D445-93A4-CF807E759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58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58D9C-BA1D-964F-B010-C0A3D63D3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14B1F-2793-7D46-94BC-CA42B19E7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E07F6-480C-9E43-B0DF-62B111E3D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F6419-2566-8644-9B42-3487AAFF8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FEEF-0C53-3641-A848-F601A0E2A45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6EC14-B6C5-A841-8BCD-6C4A19687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25B30-51A4-6D46-933E-BF533545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652-F8CE-D445-93A4-CF807E759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0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E061-662F-8044-8E71-4C6A1AF51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092C72-34D7-1E45-8107-5486451925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DCB97-60CD-BB48-A4D4-6806AD659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8F23C-D052-7D4B-B74E-CFCDEDBA6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FEEF-0C53-3641-A848-F601A0E2A45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B8A1A-529F-9743-B371-16142995F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58B7-C76C-EE4C-8646-74C192077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61652-F8CE-D445-93A4-CF807E759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6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6FAB68-C249-1F49-B011-23E460ACD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EF5CC-1FF2-204E-80F8-65FED4AC5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7623A-8538-F94B-84C8-22EA96E47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DFEEF-0C53-3641-A848-F601A0E2A458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E56CF-1E47-934A-9D0C-A5315786C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48FE2-05BE-E849-829F-9904BC692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61652-F8CE-D445-93A4-CF807E759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l.ac.uk/research/domains/collaborative-social-scienc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kri.org/who-we-are/esrc/what-is-social-science/social-science-disciplines/#contents-lis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hyperlink" Target="https://sexplain.org.uk/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8CBCAC-2362-424C-947C-F7EE46675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810" y="2960716"/>
            <a:ext cx="4036334" cy="2387600"/>
          </a:xfrm>
        </p:spPr>
        <p:txBody>
          <a:bodyPr anchor="t">
            <a:normAutofit/>
          </a:bodyPr>
          <a:lstStyle/>
          <a:p>
            <a:pPr algn="l"/>
            <a:r>
              <a:rPr lang="en-GB" sz="3000" b="1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Social Science Plus</a:t>
            </a:r>
            <a:br>
              <a:rPr lang="en-GB" sz="3000" b="1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000" b="1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Makes a Good Application?</a:t>
            </a:r>
            <a:endParaRPr lang="en-US" sz="3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yellow background with black text and white lines&#10;&#10;Description automatically generated">
            <a:extLst>
              <a:ext uri="{FF2B5EF4-FFF2-40B4-BE49-F238E27FC236}">
                <a16:creationId xmlns:a16="http://schemas.microsoft.com/office/drawing/2014/main" id="{86057EC1-07B3-FBC2-5739-421A43835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492" y="1669623"/>
            <a:ext cx="5536001" cy="34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93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A81BE-9BCF-36C3-BDBC-DAEFB9050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744201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Helvetica" pitchFamily="2" charset="0"/>
              </a:rPr>
              <a:t>Summary</a:t>
            </a:r>
            <a:br>
              <a:rPr lang="en-US" sz="3600" b="1" dirty="0">
                <a:latin typeface="Helvetica" pitchFamily="2" charset="0"/>
              </a:rPr>
            </a:br>
            <a:r>
              <a:rPr lang="en-US" sz="3600" b="1" dirty="0">
                <a:latin typeface="Helvetica" pitchFamily="2" charset="0"/>
              </a:rPr>
              <a:t>successful social science plus applications have a: 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48F71A-0C79-7AC9-0A6E-FE43F1CC4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161" y="1806312"/>
            <a:ext cx="10515600" cy="503237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kern="1200" dirty="0">
                <a:latin typeface="Helvetica" pitchFamily="2" charset="0"/>
              </a:rPr>
              <a:t>NEW collaboration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S</a:t>
            </a:r>
            <a:r>
              <a:rPr lang="en-US" sz="2800" kern="1200" dirty="0">
                <a:latin typeface="Helvetica" pitchFamily="2" charset="0"/>
              </a:rPr>
              <a:t>trong social science focused challenge focus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G</a:t>
            </a:r>
            <a:r>
              <a:rPr lang="en-US" sz="2800" kern="1200" dirty="0">
                <a:latin typeface="Helvetica" pitchFamily="2" charset="0"/>
              </a:rPr>
              <a:t>enuine inter/cross-disciplinary team drawing together different disciplines that make sense to investigate the phenomena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kern="1200" dirty="0">
                <a:latin typeface="Helvetica" pitchFamily="2" charset="0"/>
              </a:rPr>
              <a:t>Research-base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kern="1200" dirty="0">
                <a:latin typeface="Helvetica" pitchFamily="2" charset="0"/>
              </a:rPr>
              <a:t>High quality outline of the project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kern="1200" dirty="0">
                <a:latin typeface="Helvetica" pitchFamily="2" charset="0"/>
              </a:rPr>
              <a:t>Innovative and exciting idea and approach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kern="1200" dirty="0">
                <a:latin typeface="Helvetica" pitchFamily="2" charset="0"/>
              </a:rPr>
              <a:t>Clear ECR development plan</a:t>
            </a:r>
          </a:p>
          <a:p>
            <a:pPr marL="342900" indent="-342900"/>
            <a:r>
              <a:rPr lang="en-US" sz="2800" dirty="0">
                <a:latin typeface="Helvetica"/>
                <a:cs typeface="Helvetica"/>
              </a:rPr>
              <a:t>Strong and feasible basis for an external funding application (medium/large</a:t>
            </a:r>
            <a:r>
              <a:rPr lang="en-US" dirty="0">
                <a:latin typeface="Helvetica"/>
                <a:cs typeface="Helvetica"/>
              </a:rPr>
              <a:t> </a:t>
            </a:r>
            <a:r>
              <a:rPr lang="en-US" sz="2800" dirty="0">
                <a:latin typeface="Helvetica"/>
                <a:cs typeface="Helvetica"/>
              </a:rPr>
              <a:t>not an individual fellowship/post doc)</a:t>
            </a:r>
            <a:endParaRPr lang="en-US" sz="2800" kern="1200" dirty="0">
              <a:latin typeface="Helvetica"/>
              <a:cs typeface="Helvetica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800" kern="12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GB" b="0" i="0" dirty="0">
                <a:solidFill>
                  <a:srgbClr val="000000"/>
                </a:solidFill>
                <a:effectLst/>
                <a:latin typeface="Helvetica"/>
                <a:cs typeface="Helvetica"/>
              </a:rPr>
              <a:t>Application form and process outlined on the CSSD website</a:t>
            </a:r>
          </a:p>
          <a:p>
            <a:pPr marL="0" indent="0">
              <a:buNone/>
            </a:pPr>
            <a:r>
              <a:rPr lang="en-GB" b="1" i="0" dirty="0">
                <a:solidFill>
                  <a:srgbClr val="000000"/>
                </a:solidFill>
                <a:effectLst/>
                <a:latin typeface="Helvetica"/>
                <a:cs typeface="Helvetica"/>
              </a:rPr>
              <a:t>Closing date: 11am, 4 June 2024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168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090B8D-8DE2-D999-6BA5-B1B55DAE3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160AA-3EEA-760A-FA7F-3E22E9DF1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b="1">
                <a:latin typeface="Helvetica" pitchFamily="2" charset="0"/>
              </a:rPr>
              <a:t>Keep up to date with CSSD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FD929-DF60-72BF-368B-575CE5F8E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defTabSz="795528"/>
            <a:endParaRPr lang="en-US" sz="2000" kern="1200" dirty="0">
              <a:solidFill>
                <a:schemeClr val="tx1"/>
              </a:solidFill>
              <a:latin typeface="Helvetica" pitchFamily="2" charset="0"/>
              <a:ea typeface="+mn-ea"/>
              <a:cs typeface="+mn-cs"/>
            </a:endParaRPr>
          </a:p>
          <a:p>
            <a:pPr marL="342900" indent="-342900" defTabSz="795528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Helvetica" pitchFamily="2" charset="0"/>
              </a:rPr>
              <a:t>CCSD  website </a:t>
            </a:r>
          </a:p>
          <a:p>
            <a:pPr marL="342900" indent="-342900" defTabSz="795528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Helvetica" pitchFamily="2" charset="0"/>
                <a:hlinkClick r:id="rId3"/>
              </a:rPr>
              <a:t>www.ucl.ac.uk/research/domains/collaborative-social-science</a:t>
            </a:r>
            <a:endParaRPr lang="en-US" sz="2000" kern="1200" dirty="0">
              <a:solidFill>
                <a:schemeClr val="tx1"/>
              </a:solidFill>
              <a:latin typeface="Helvetica" pitchFamily="2" charset="0"/>
            </a:endParaRPr>
          </a:p>
          <a:p>
            <a:pPr marL="342900" indent="-342900" defTabSz="795528"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342900" indent="-342900" defTabSz="795528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Helvetica" pitchFamily="2" charset="0"/>
              </a:rPr>
              <a:t>Follow us on Twitter/ X:</a:t>
            </a:r>
          </a:p>
          <a:p>
            <a:pPr marL="342900" indent="-342900" defTabSz="795528"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/>
              </a:solidFill>
              <a:latin typeface="Helvetica" pitchFamily="2" charset="0"/>
            </a:endParaRPr>
          </a:p>
          <a:p>
            <a:pPr defTabSz="795528"/>
            <a:r>
              <a:rPr lang="en-US" sz="2000" dirty="0">
                <a:latin typeface="Helvetica" pitchFamily="2" charset="0"/>
              </a:rPr>
              <a:t>	</a:t>
            </a:r>
            <a:r>
              <a:rPr lang="en-US" sz="2000" kern="1200" dirty="0">
                <a:solidFill>
                  <a:schemeClr val="tx1"/>
                </a:solidFill>
                <a:latin typeface="Helvetica" pitchFamily="2" charset="0"/>
              </a:rPr>
              <a:t>@</a:t>
            </a:r>
            <a:r>
              <a:rPr lang="en-US" sz="2000" kern="1200" dirty="0" err="1">
                <a:solidFill>
                  <a:schemeClr val="tx1"/>
                </a:solidFill>
                <a:latin typeface="Helvetica" pitchFamily="2" charset="0"/>
              </a:rPr>
              <a:t>UCL_Social</a:t>
            </a:r>
            <a:r>
              <a:rPr lang="en-US" sz="2000" dirty="0" err="1">
                <a:latin typeface="Helvetica" pitchFamily="2" charset="0"/>
              </a:rPr>
              <a:t>_</a:t>
            </a:r>
            <a:r>
              <a:rPr lang="en-US" sz="2000" kern="1200" dirty="0" err="1">
                <a:solidFill>
                  <a:schemeClr val="tx1"/>
                </a:solidFill>
                <a:latin typeface="Helvetica" pitchFamily="2" charset="0"/>
              </a:rPr>
              <a:t>Sci</a:t>
            </a:r>
            <a:endParaRPr lang="en-US" sz="2000" kern="1200" dirty="0">
              <a:solidFill>
                <a:schemeClr val="tx1"/>
              </a:solidFill>
              <a:latin typeface="Helvetica" pitchFamily="2" charset="0"/>
            </a:endParaRPr>
          </a:p>
          <a:p>
            <a:pPr defTabSz="795528"/>
            <a:endParaRPr lang="en-US" sz="2000" kern="1200" dirty="0">
              <a:solidFill>
                <a:schemeClr val="tx1"/>
              </a:solidFill>
              <a:latin typeface="Helvetica" pitchFamily="2" charset="0"/>
            </a:endParaRPr>
          </a:p>
          <a:p>
            <a:pPr marL="342900" indent="-342900" defTabSz="795528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Helvetica" pitchFamily="2" charset="0"/>
              </a:rPr>
              <a:t>Sign up for CSSD emails</a:t>
            </a:r>
          </a:p>
          <a:p>
            <a:pPr marL="342900" indent="-342900" defTabSz="795528"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342900" indent="-342900" defTabSz="795528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Helvetica" pitchFamily="2" charset="0"/>
              </a:rPr>
              <a:t>Join our ECR network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website&#10;&#10;Description automatically generated">
            <a:extLst>
              <a:ext uri="{FF2B5EF4-FFF2-40B4-BE49-F238E27FC236}">
                <a16:creationId xmlns:a16="http://schemas.microsoft.com/office/drawing/2014/main" id="{8128A7B0-03B4-4D41-7FA9-18DF88BCE0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4" b="4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79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65A61D-76BE-7843-8C10-F3DD738A7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the aim of CSSD &amp; what does it do? </a:t>
            </a:r>
            <a:br>
              <a:rPr lang="en-US" sz="2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5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731DC4-88DE-B846-B54A-B973110D7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500" b="1" dirty="0"/>
              <a:t>Aims to Consolidate UCL’s innovative collaborative social science across the disciplines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500" dirty="0"/>
              <a:t>Foster interdisciplinary ECR &amp; Mid-Career capacity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500" dirty="0"/>
              <a:t>Build conversations &amp; partnerships between social science &amp; other UCL disciplines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500" dirty="0"/>
              <a:t>Innovate &amp; share methods across Collaborative Social Science at UCL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500" dirty="0"/>
              <a:t>Increase the visibility of UCL collaborative social science (e.g., Podcast series, annual debate)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screenshot of a website&#10;&#10;Description automatically generated">
            <a:extLst>
              <a:ext uri="{FF2B5EF4-FFF2-40B4-BE49-F238E27FC236}">
                <a16:creationId xmlns:a16="http://schemas.microsoft.com/office/drawing/2014/main" id="{F63FC4A0-62B5-CF75-3005-B8C5EE3CE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9" b="4"/>
          <a:stretch/>
        </p:blipFill>
        <p:spPr>
          <a:xfrm>
            <a:off x="6043289" y="650494"/>
            <a:ext cx="5516916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6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FEC34-D8EE-1D14-CBED-B4DE19DA3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10" y="238999"/>
            <a:ext cx="5370020" cy="649287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kern="1200" dirty="0">
                <a:latin typeface="Helvetica"/>
                <a:cs typeface="Helvetica"/>
              </a:rPr>
              <a:t>Social </a:t>
            </a:r>
            <a:r>
              <a:rPr lang="en-US" sz="4000" b="1" dirty="0">
                <a:latin typeface="Helvetica"/>
                <a:cs typeface="Helvetica"/>
              </a:rPr>
              <a:t>Science</a:t>
            </a:r>
            <a:r>
              <a:rPr lang="en-US" sz="4000" b="1" kern="1200" dirty="0">
                <a:latin typeface="Helvetica"/>
                <a:cs typeface="Helvetica"/>
              </a:rPr>
              <a:t> </a:t>
            </a:r>
            <a:r>
              <a:rPr lang="en-US" sz="4000" b="1" dirty="0">
                <a:latin typeface="Helvetica"/>
                <a:cs typeface="Helvetica"/>
              </a:rPr>
              <a:t>Plus</a:t>
            </a:r>
            <a:r>
              <a:rPr lang="en-US" sz="4000" b="1" kern="1200" dirty="0">
                <a:latin typeface="Helvetica"/>
                <a:cs typeface="Helvetica"/>
              </a:rPr>
              <a:t> </a:t>
            </a:r>
            <a:r>
              <a:rPr lang="en-GB" sz="4000" kern="1200" dirty="0">
                <a:latin typeface="Helvetica"/>
                <a:cs typeface="Helvetica"/>
              </a:rPr>
              <a:t>funds </a:t>
            </a:r>
            <a:r>
              <a:rPr lang="en-GB" sz="40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pilot studies to seed new collaborations between social science and other disciplines across UCL </a:t>
            </a:r>
            <a:r>
              <a:rPr lang="en-GB" sz="4000" dirty="0">
                <a:latin typeface="Arial"/>
                <a:ea typeface="Times New Roman" panose="02020603050405020304" pitchFamily="18" charset="0"/>
                <a:cs typeface="Arial"/>
              </a:rPr>
              <a:t>that </a:t>
            </a:r>
            <a:r>
              <a:rPr lang="en-GB" sz="40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foster a (medium or large) interdisciplinary collaborative projects with a strong social science component</a:t>
            </a:r>
            <a:br>
              <a:rPr lang="en-US" sz="4400" b="0" i="0" dirty="0">
                <a:effectLst/>
              </a:rPr>
            </a:br>
            <a:endParaRPr 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AB48720-8742-7D95-2859-351D85C18CDC}"/>
              </a:ext>
            </a:extLst>
          </p:cNvPr>
          <p:cNvSpPr txBox="1">
            <a:spLocks/>
          </p:cNvSpPr>
          <p:nvPr/>
        </p:nvSpPr>
        <p:spPr>
          <a:xfrm>
            <a:off x="6773333" y="1168400"/>
            <a:ext cx="4570428" cy="4492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0" dirty="0">
                <a:latin typeface="Helvetica"/>
                <a:ea typeface="Times New Roman" panose="02020603050405020304" pitchFamily="18" charset="0"/>
                <a:cs typeface="Times New Roman"/>
              </a:rPr>
              <a:t>Social Science Plus has supported: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kern="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pilot projects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Helvetica" pitchFamily="2" charset="0"/>
              </a:rPr>
              <a:t>Over 40 collaborators across UCL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Helvetica"/>
                <a:cs typeface="Helvetica"/>
              </a:rPr>
              <a:t>Follow-on projects, publications and new networks</a:t>
            </a:r>
            <a:endParaRPr lang="en-GB" sz="2200" kern="0" dirty="0">
              <a:latin typeface="Helvetica"/>
              <a:ea typeface="Times New Roman" panose="02020603050405020304" pitchFamily="18" charset="0"/>
              <a:cs typeface="Helvetica"/>
            </a:endParaRPr>
          </a:p>
          <a:p>
            <a:pPr marL="342900" indent="-342900">
              <a:buChar char="•"/>
            </a:pPr>
            <a:r>
              <a:rPr lang="en-GB" sz="2200" dirty="0">
                <a:latin typeface="Helvetica"/>
                <a:ea typeface="Calibri" panose="020F0502020204030204" pitchFamily="34" charset="0"/>
                <a:cs typeface="Helvetica"/>
              </a:rPr>
              <a:t>Over £1million of research funding being secured by UCL social scientists</a:t>
            </a:r>
            <a:endParaRPr lang="en-GB" sz="2200" dirty="0">
              <a:latin typeface="Helvetica" pitchFamily="2" charset="0"/>
              <a:ea typeface="Calibri" panose="020F0502020204030204" pitchFamily="34" charset="0"/>
              <a:cs typeface="Helvetica"/>
            </a:endParaRPr>
          </a:p>
          <a:p>
            <a:endParaRPr lang="en-GB" sz="2200" kern="100" dirty="0">
              <a:latin typeface="Helvetica" pitchFamily="2" charset="0"/>
              <a:cs typeface="Times New Roman" panose="02020603050405020304" pitchFamily="18" charset="0"/>
            </a:endParaRPr>
          </a:p>
          <a:p>
            <a:endParaRPr lang="en-US" sz="2200" dirty="0">
              <a:cs typeface="Calibri" panose="020F0502020204030204"/>
            </a:endParaRPr>
          </a:p>
        </p:txBody>
      </p:sp>
      <p:pic>
        <p:nvPicPr>
          <p:cNvPr id="4" name="Picture 3" descr="A yellow background with black text and white lines&#10;&#10;Description automatically generated">
            <a:extLst>
              <a:ext uri="{FF2B5EF4-FFF2-40B4-BE49-F238E27FC236}">
                <a16:creationId xmlns:a16="http://schemas.microsoft.com/office/drawing/2014/main" id="{FE840C5D-3E53-C7DA-7D52-C32D7FCA8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201" y="4506078"/>
            <a:ext cx="2805560" cy="175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25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423835-FC86-9079-FBEB-B7669ECEF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ECF0C59-A731-BECD-8A2A-23E34AA17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7D8BFB5-D7C6-45CA-02F7-449FF3AF3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D537C4-4CB2-9686-76FF-77C7CD91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10" y="238999"/>
            <a:ext cx="5370020" cy="6492876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4400" b="0" i="0" dirty="0">
                <a:effectLst/>
              </a:rPr>
            </a:br>
            <a:endParaRPr 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D25BEDDC-9FC5-8C9C-31E0-4A3EA81E9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70B834-C9E8-B29F-735D-C3E1E24203C1}"/>
              </a:ext>
            </a:extLst>
          </p:cNvPr>
          <p:cNvSpPr txBox="1"/>
          <p:nvPr/>
        </p:nvSpPr>
        <p:spPr>
          <a:xfrm>
            <a:off x="7995513" y="1023426"/>
            <a:ext cx="3348249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buNone/>
            </a:pPr>
            <a:r>
              <a:rPr lang="en-US" sz="1800" b="1" kern="1200" dirty="0">
                <a:latin typeface="Helvetica" pitchFamily="2" charset="0"/>
              </a:rPr>
              <a:t>Costs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Helvetica"/>
                <a:cs typeface="Helvetica"/>
              </a:rPr>
              <a:t>Max 10K</a:t>
            </a:r>
            <a:endParaRPr lang="en-US" sz="2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Helvetica"/>
              <a:cs typeface="Helvetic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Helvetica"/>
                <a:cs typeface="Helvetica"/>
              </a:rPr>
              <a:t>Cost</a:t>
            </a:r>
            <a:r>
              <a:rPr lang="en-GB" sz="1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Helvetica"/>
                <a:cs typeface="Helvetica"/>
              </a:rPr>
              <a:t> of employing a researcher</a:t>
            </a:r>
            <a:endParaRPr lang="en-US" sz="2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Helvetica"/>
              <a:cs typeface="Helvetic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Helvetica" pitchFamily="2" charset="0"/>
                <a:ea typeface="+mn-ea"/>
                <a:cs typeface="+mn-cs"/>
              </a:rPr>
              <a:t>Non-staff costs (e.g. travel, equipment)</a:t>
            </a:r>
            <a:endParaRPr lang="en-US" sz="2400" kern="1200" dirty="0">
              <a:latin typeface="Helvetica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Helvetica" pitchFamily="2" charset="0"/>
                <a:ea typeface="+mn-ea"/>
                <a:cs typeface="+mn-cs"/>
              </a:rPr>
              <a:t>NOT faculty staff costs/time</a:t>
            </a:r>
            <a:endPara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D9F10-DE35-1BF0-ED95-DBA9A59D2E16}"/>
              </a:ext>
            </a:extLst>
          </p:cNvPr>
          <p:cNvSpPr txBox="1"/>
          <p:nvPr/>
        </p:nvSpPr>
        <p:spPr>
          <a:xfrm>
            <a:off x="7995513" y="4079212"/>
            <a:ext cx="33482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Helvetica" pitchFamily="2" charset="0"/>
                <a:ea typeface="+mn-ea"/>
                <a:cs typeface="+mn-cs"/>
              </a:rPr>
              <a:t>Process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Helvetica" pitchFamily="2" charset="0"/>
                <a:ea typeface="+mn-ea"/>
                <a:cs typeface="+mn-cs"/>
              </a:rPr>
              <a:t>A Work-tribe costing is NOT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800" kern="0" dirty="0"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Application form is short and straightforward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C15F00-6822-0ADE-9E94-28F21117B98E}"/>
              </a:ext>
            </a:extLst>
          </p:cNvPr>
          <p:cNvSpPr txBox="1"/>
          <p:nvPr/>
        </p:nvSpPr>
        <p:spPr>
          <a:xfrm>
            <a:off x="867394" y="284560"/>
            <a:ext cx="6093228" cy="57861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buNone/>
            </a:pPr>
            <a:r>
              <a:rPr lang="en-US" sz="3500" kern="1200" dirty="0">
                <a:latin typeface="Helvetica" pitchFamily="2" charset="0"/>
              </a:rPr>
              <a:t>Eligibility &amp; process</a:t>
            </a:r>
          </a:p>
          <a:p>
            <a:pPr lvl="0"/>
            <a:r>
              <a:rPr lang="en-GB" sz="20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Helvetica" pitchFamily="2" charset="0"/>
                <a:ea typeface="+mn-ea"/>
                <a:cs typeface="+mn-cs"/>
              </a:rPr>
              <a:t>Idea/focus</a:t>
            </a:r>
            <a:br>
              <a:rPr lang="en-GB" sz="3500" kern="1200" dirty="0"/>
            </a:br>
            <a:r>
              <a:rPr lang="en-GB" sz="20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Helvetica" pitchFamily="2" charset="0"/>
                <a:ea typeface="+mn-ea"/>
                <a:cs typeface="+mn-cs"/>
              </a:rPr>
              <a:t>viable pilot for a medium – large external research funding application </a:t>
            </a:r>
          </a:p>
          <a:p>
            <a:pPr lvl="0">
              <a:buNone/>
            </a:pPr>
            <a:r>
              <a:rPr lang="en-US" sz="2000" b="1" kern="1200" dirty="0">
                <a:latin typeface="Helvetica" pitchFamily="2" charset="0"/>
              </a:rPr>
              <a:t>Team</a:t>
            </a:r>
            <a:r>
              <a:rPr lang="en-US" sz="3500" kern="1200" dirty="0">
                <a:latin typeface="Helvetica" pitchFamily="2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200" dirty="0">
                <a:latin typeface="Helvetica"/>
                <a:cs typeface="Helvetica"/>
              </a:rPr>
              <a:t>Principal Investigators (PI) must be a UCL social </a:t>
            </a:r>
            <a:r>
              <a:rPr lang="en-US" sz="2000" dirty="0">
                <a:latin typeface="Helvetica"/>
                <a:cs typeface="Helvetica"/>
              </a:rPr>
              <a:t>scientist </a:t>
            </a:r>
            <a:r>
              <a:rPr lang="en-US" sz="2000" kern="1200" dirty="0">
                <a:latin typeface="Helvetica"/>
                <a:cs typeface="Helvetica"/>
              </a:rPr>
              <a:t>from the IOE or the Faculty of Social &amp; Historical Sciences (our scheme funders)</a:t>
            </a:r>
            <a:r>
              <a:rPr lang="en-US" sz="2000" dirty="0">
                <a:latin typeface="Helvetica"/>
                <a:cs typeface="Helvetica"/>
              </a:rPr>
              <a:t> </a:t>
            </a:r>
            <a:endParaRPr lang="en-US" sz="2000" kern="1200" dirty="0">
              <a:latin typeface="Helvetica" pitchFamily="2" charset="0"/>
              <a:cs typeface="Helvetic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200" dirty="0">
                <a:latin typeface="Helvetica" pitchFamily="2" charset="0"/>
              </a:rPr>
              <a:t>Co-Investigators / ECRs / Additional Collaborators may be based in any UCL faculty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Helvetica" pitchFamily="2" charset="0"/>
                <a:ea typeface="+mn-ea"/>
                <a:cs typeface="+mn-cs"/>
              </a:rPr>
              <a:t>Min of 1 Co-I must be a non-social scientist from a different department to the PI</a:t>
            </a:r>
            <a:endParaRPr lang="en-US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Helvetica" pitchFamily="2" charset="0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1200" dirty="0">
                <a:latin typeface="Helvetica"/>
                <a:cs typeface="Helvetica"/>
              </a:rPr>
              <a:t>PI and Co-investigators must be of post-doctoral standing</a:t>
            </a:r>
            <a:r>
              <a:rPr lang="en-US" sz="2000" dirty="0">
                <a:latin typeface="Helvetica"/>
                <a:cs typeface="Helvetica"/>
              </a:rPr>
              <a:t> or above</a:t>
            </a:r>
            <a:r>
              <a:rPr lang="en-US" sz="2000" kern="1200" dirty="0">
                <a:latin typeface="Helvetica"/>
                <a:cs typeface="Helvetica"/>
              </a:rPr>
              <a:t> &amp; be employed by UCL during the life of the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kern="1200" dirty="0">
                <a:latin typeface="Helvetica" pitchFamily="2" charset="0"/>
              </a:rPr>
              <a:t>We use the UKRI (ESRC) broad </a:t>
            </a:r>
            <a:r>
              <a:rPr lang="en-GB" sz="2000" kern="1200" dirty="0">
                <a:latin typeface="Helvetica" pitchFamily="2" charset="0"/>
                <a:hlinkClick r:id="rId3"/>
              </a:rPr>
              <a:t>definition of social science disciplines</a:t>
            </a:r>
            <a:r>
              <a:rPr lang="en-GB" sz="2000" kern="1200" dirty="0">
                <a:latin typeface="Helvetica" pitchFamily="2" charset="0"/>
              </a:rPr>
              <a:t>. </a:t>
            </a:r>
            <a:endParaRPr lang="en-US" sz="2000" kern="1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531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3DD3AA-A75C-CE18-39E9-C09C4A419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604FDB7-512C-3212-4CAA-C8C09F688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614B09B-49DB-411A-7593-2C8FF67E6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4619146D-0373-5735-0522-74A4001FC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D873E-8CFF-09B3-A6F7-7BBF44EFF68F}"/>
              </a:ext>
            </a:extLst>
          </p:cNvPr>
          <p:cNvSpPr txBox="1"/>
          <p:nvPr/>
        </p:nvSpPr>
        <p:spPr>
          <a:xfrm>
            <a:off x="6473127" y="1228397"/>
            <a:ext cx="487063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en-US" sz="3200" kern="1200" dirty="0">
              <a:latin typeface="Helvetica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kern="1200" dirty="0">
                <a:latin typeface="Helvetica" pitchFamily="2" charset="0"/>
              </a:rPr>
              <a:t>A NEW collaboration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Social science led</a:t>
            </a:r>
            <a:endParaRPr lang="en-US" sz="2400" kern="1200" dirty="0">
              <a:latin typeface="Helvetica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kern="1200" dirty="0">
                <a:latin typeface="Helvetica" pitchFamily="2" charset="0"/>
              </a:rPr>
              <a:t>Genuine inter/cross-disciplinary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kern="1200" dirty="0">
                <a:latin typeface="Helvetica" pitchFamily="2" charset="0"/>
              </a:rPr>
              <a:t>Research based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kern="1200" dirty="0">
                <a:latin typeface="Helvetica" pitchFamily="2" charset="0"/>
              </a:rPr>
              <a:t>High quality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kern="1200" dirty="0">
                <a:latin typeface="Helvetica" pitchFamily="2" charset="0"/>
              </a:rPr>
              <a:t>Innovative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Viable basis for a medium/large external funding application</a:t>
            </a:r>
            <a:endParaRPr lang="en-US" sz="2400" kern="1200" dirty="0">
              <a:latin typeface="Helvetica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kern="1200" dirty="0">
                <a:latin typeface="Helvetica" pitchFamily="2" charset="0"/>
              </a:rPr>
              <a:t>An ECR development plan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kern="1200" dirty="0">
                <a:latin typeface="Helvetica" pitchFamily="2" charset="0"/>
              </a:rPr>
              <a:t>Duration: min 6mths, max 1 </a:t>
            </a:r>
            <a:r>
              <a:rPr lang="en-US" sz="2400" kern="1200" dirty="0" err="1">
                <a:latin typeface="Helvetica" pitchFamily="2" charset="0"/>
              </a:rPr>
              <a:t>yr</a:t>
            </a:r>
            <a:r>
              <a:rPr lang="en-US" sz="2400" kern="1200" dirty="0">
                <a:latin typeface="Helvetica" pitchFamily="2" charset="0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8FACB41-DE03-CA72-CC0B-626684A66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10" y="1228397"/>
            <a:ext cx="5163164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Helvetica" pitchFamily="2" charset="0"/>
              </a:rPr>
              <a:t>What makes a successful social science plus application?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B6465-2F96-EB26-072E-D4CA041135B9}"/>
              </a:ext>
            </a:extLst>
          </p:cNvPr>
          <p:cNvSpPr txBox="1"/>
          <p:nvPr/>
        </p:nvSpPr>
        <p:spPr>
          <a:xfrm>
            <a:off x="848239" y="3552110"/>
            <a:ext cx="40834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kern="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scheme is competitive</a:t>
            </a:r>
          </a:p>
          <a:p>
            <a:r>
              <a:rPr lang="en-GB" sz="2000" kern="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13% success rate </a:t>
            </a:r>
          </a:p>
          <a:p>
            <a:r>
              <a:rPr lang="en-GB" sz="2000" kern="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awards made per call</a:t>
            </a:r>
          </a:p>
        </p:txBody>
      </p:sp>
    </p:spTree>
    <p:extLst>
      <p:ext uri="{BB962C8B-B14F-4D97-AF65-F5344CB8AC3E}">
        <p14:creationId xmlns:p14="http://schemas.microsoft.com/office/powerpoint/2010/main" val="2314489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3B2733-4DBB-7A42-49FA-2446B66E2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B5EF087-2C73-CF13-056A-8A677E9FA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5D68441-5C55-417C-149D-BFB1A17A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C27ADBD-89CC-48E3-B414-D6131E96A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1729BC3-9470-A592-F0FA-CB937E5F0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A3DE4B16-9A3F-1D88-7B02-1536D8C9A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539EDE-4583-B1D5-E8CD-8E9B850F1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60" y="997936"/>
            <a:ext cx="5149025" cy="1130661"/>
          </a:xfrm>
        </p:spPr>
        <p:txBody>
          <a:bodyPr vert="horz" lIns="91440" tIns="45720" rIns="91440" bIns="45720" rtlCol="0" anchor="b">
            <a:noAutofit/>
          </a:bodyPr>
          <a:lstStyle/>
          <a:p>
            <a:pPr lvl="0"/>
            <a:r>
              <a:rPr lang="en-GB" sz="2400" b="1" dirty="0">
                <a:latin typeface="Helvetica" pitchFamily="2" charset="0"/>
              </a:rPr>
              <a:t>1. Off-world living analogue pilot projects: determining their value for the far and near future 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2E86873-413F-D80F-8F52-3916613C4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39885" y="2372170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1B1FBD-70BD-28B5-1230-60F8C7DF3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0736" y="2508105"/>
            <a:ext cx="4709345" cy="384863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fontAlgn="base"/>
            <a:r>
              <a:rPr lang="en-GB" b="1" dirty="0">
                <a:latin typeface="Helvetica" pitchFamily="2" charset="0"/>
              </a:rPr>
              <a:t>Social Science Principal Investigator</a:t>
            </a:r>
            <a:br>
              <a:rPr lang="en-GB" dirty="0">
                <a:latin typeface="Helvetica" pitchFamily="2" charset="0"/>
              </a:rPr>
            </a:br>
            <a:r>
              <a:rPr lang="en-GB" dirty="0">
                <a:latin typeface="Helvetica" pitchFamily="2" charset="0"/>
              </a:rPr>
              <a:t>Aaron Parkhurst Lecturer, Biosocial and Medical Anthropology, Anthropology, Social and Historical Sciences, SLASH.  Click on the bottom of the image to hear Aaron talk about his project.</a:t>
            </a:r>
          </a:p>
          <a:p>
            <a:pPr fontAlgn="base"/>
            <a:r>
              <a:rPr lang="en-GB" b="1" dirty="0">
                <a:latin typeface="Helvetica" pitchFamily="2" charset="0"/>
              </a:rPr>
              <a:t>Non-Social Science Co-Investigator</a:t>
            </a:r>
            <a:br>
              <a:rPr lang="en-GB" dirty="0">
                <a:latin typeface="Helvetica" pitchFamily="2" charset="0"/>
              </a:rPr>
            </a:br>
            <a:r>
              <a:rPr lang="en-GB" dirty="0">
                <a:latin typeface="Helvetica" pitchFamily="2" charset="0"/>
              </a:rPr>
              <a:t>Daniel </a:t>
            </a:r>
            <a:r>
              <a:rPr lang="en-GB" dirty="0" err="1">
                <a:latin typeface="Helvetica" pitchFamily="2" charset="0"/>
              </a:rPr>
              <a:t>Brayson</a:t>
            </a:r>
            <a:r>
              <a:rPr lang="en-GB" dirty="0">
                <a:latin typeface="Helvetica" pitchFamily="2" charset="0"/>
              </a:rPr>
              <a:t>, Post-doctoral Researcher, Developmental Neurosciences, Population Health Sciences, LMS</a:t>
            </a:r>
          </a:p>
          <a:p>
            <a:pPr fontAlgn="base"/>
            <a:r>
              <a:rPr lang="en-GB" b="1" dirty="0">
                <a:latin typeface="Helvetica" pitchFamily="2" charset="0"/>
              </a:rPr>
              <a:t>Second Co-Investigator</a:t>
            </a:r>
            <a:br>
              <a:rPr lang="en-GB" dirty="0">
                <a:latin typeface="Helvetica" pitchFamily="2" charset="0"/>
              </a:rPr>
            </a:br>
            <a:r>
              <a:rPr lang="en-GB" dirty="0">
                <a:latin typeface="Helvetica" pitchFamily="2" charset="0"/>
              </a:rPr>
              <a:t>Andrew </a:t>
            </a:r>
            <a:r>
              <a:rPr lang="en-GB" dirty="0" err="1">
                <a:latin typeface="Helvetica" pitchFamily="2" charset="0"/>
              </a:rPr>
              <a:t>Edkins</a:t>
            </a:r>
            <a:r>
              <a:rPr lang="en-GB" dirty="0">
                <a:latin typeface="Helvetica" pitchFamily="2" charset="0"/>
              </a:rPr>
              <a:t>, Professor of the Management of Complex Projects, Bartlett School of Sustainable Construction, Bartlett, BEAMS</a:t>
            </a:r>
          </a:p>
          <a:p>
            <a:pPr fontAlgn="base"/>
            <a:r>
              <a:rPr lang="en-GB" b="1" dirty="0">
                <a:latin typeface="Helvetica" pitchFamily="2" charset="0"/>
              </a:rPr>
              <a:t>Early Career Researcher</a:t>
            </a:r>
            <a:br>
              <a:rPr lang="en-GB" dirty="0">
                <a:latin typeface="Helvetica" pitchFamily="2" charset="0"/>
              </a:rPr>
            </a:br>
            <a:r>
              <a:rPr lang="en-GB" dirty="0">
                <a:latin typeface="Helvetica" pitchFamily="2" charset="0"/>
              </a:rPr>
              <a:t>Myles Harris PhD student, Institute of Risk and Disaster Reduction, Earth Sciences, Mathematical &amp; Physical Sciences, BEAMS</a:t>
            </a:r>
          </a:p>
          <a:p>
            <a:pPr lvl="0"/>
            <a:endParaRPr lang="en-US" sz="2000" kern="1200" dirty="0">
              <a:latin typeface="Helvetica" pitchFamily="2" charset="0"/>
            </a:endParaRPr>
          </a:p>
        </p:txBody>
      </p:sp>
      <p:pic>
        <p:nvPicPr>
          <p:cNvPr id="3" name="TWC-AP (Made by Headliner)">
            <a:hlinkClick r:id="" action="ppaction://media"/>
            <a:extLst>
              <a:ext uri="{FF2B5EF4-FFF2-40B4-BE49-F238E27FC236}">
                <a16:creationId xmlns:a16="http://schemas.microsoft.com/office/drawing/2014/main" id="{95B7D892-A422-6BD4-30CA-91D581427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3316" y="586462"/>
            <a:ext cx="5554136" cy="55541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025F83-6224-6E74-458A-FAB85B429D48}"/>
              </a:ext>
            </a:extLst>
          </p:cNvPr>
          <p:cNvSpPr txBox="1"/>
          <p:nvPr/>
        </p:nvSpPr>
        <p:spPr>
          <a:xfrm>
            <a:off x="1396271" y="157797"/>
            <a:ext cx="8265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kern="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Three examples of a successful application  </a:t>
            </a:r>
          </a:p>
        </p:txBody>
      </p:sp>
    </p:spTree>
    <p:extLst>
      <p:ext uri="{BB962C8B-B14F-4D97-AF65-F5344CB8AC3E}">
        <p14:creationId xmlns:p14="http://schemas.microsoft.com/office/powerpoint/2010/main" val="93398539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6BFCB8-3388-0574-49E3-56361AB77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03BF8-2BFA-E0A1-0DB8-DCB0962B5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15" y="412453"/>
            <a:ext cx="2536758" cy="254717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b="1" dirty="0">
                <a:effectLst/>
                <a:latin typeface="Helvetica" pitchFamily="2" charset="0"/>
              </a:rPr>
              <a:t>2. Are e-scooters contributing to transport-related social exclusion? Mapping supply practices in London’s micro mobility pilot</a:t>
            </a:r>
            <a:br>
              <a:rPr lang="en-US" sz="2000" b="1" dirty="0">
                <a:effectLst/>
                <a:latin typeface="Helvetica" pitchFamily="2" charset="0"/>
              </a:rPr>
            </a:br>
            <a:endParaRPr lang="en-US" sz="2000" b="1" kern="120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2B2BB-29D7-FA82-C231-BFBD43C97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57538" y="412454"/>
            <a:ext cx="3243262" cy="2330746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fontAlgn="base"/>
            <a:r>
              <a:rPr lang="en-US" sz="1800" b="1" i="0" dirty="0">
                <a:effectLst/>
                <a:latin typeface="Helvetica" pitchFamily="2" charset="0"/>
              </a:rPr>
              <a:t>Social Science Principal Investigator  </a:t>
            </a:r>
            <a:r>
              <a:rPr lang="en-US" sz="1800" b="0" i="0" dirty="0">
                <a:effectLst/>
                <a:latin typeface="Helvetica" pitchFamily="2" charset="0"/>
              </a:rPr>
              <a:t>Daniel Oviedo, Lecturer, Development Planning Unit, Bartlett, BEAMS</a:t>
            </a:r>
          </a:p>
          <a:p>
            <a:pPr fontAlgn="base"/>
            <a:r>
              <a:rPr lang="en-US" sz="1800" b="1" i="0" dirty="0">
                <a:effectLst/>
                <a:latin typeface="Helvetica" pitchFamily="2" charset="0"/>
              </a:rPr>
              <a:t>Non-Social Science Co-Investigator</a:t>
            </a:r>
            <a:br>
              <a:rPr lang="en-US" sz="1800" i="0" dirty="0">
                <a:effectLst/>
                <a:latin typeface="Helvetica" pitchFamily="2" charset="0"/>
              </a:rPr>
            </a:br>
            <a:r>
              <a:rPr lang="en-US" sz="1800" i="0" dirty="0">
                <a:effectLst/>
                <a:latin typeface="Helvetica" pitchFamily="2" charset="0"/>
              </a:rPr>
              <a:t>Helena </a:t>
            </a:r>
            <a:r>
              <a:rPr lang="en-US" sz="1800" i="0" dirty="0" err="1">
                <a:effectLst/>
                <a:latin typeface="Helvetica" pitchFamily="2" charset="0"/>
              </a:rPr>
              <a:t>Tiheridge</a:t>
            </a:r>
            <a:r>
              <a:rPr lang="en-US" sz="1800" i="0" dirty="0">
                <a:effectLst/>
                <a:latin typeface="Helvetica" pitchFamily="2" charset="0"/>
              </a:rPr>
              <a:t>, Professor of Mobility and Sustainable Transport, Civil, Environmental and Geomatic Engineering, Engineering Sciences, BEAMS</a:t>
            </a:r>
          </a:p>
          <a:p>
            <a:pPr fontAlgn="base"/>
            <a:r>
              <a:rPr lang="en-US" sz="1800" b="1" i="0" dirty="0">
                <a:effectLst/>
                <a:latin typeface="Helvetica" pitchFamily="2" charset="0"/>
              </a:rPr>
              <a:t>Second Co-Investigator</a:t>
            </a:r>
            <a:br>
              <a:rPr lang="en-US" sz="1800" i="0" dirty="0">
                <a:effectLst/>
                <a:latin typeface="Helvetica" pitchFamily="2" charset="0"/>
              </a:rPr>
            </a:br>
            <a:r>
              <a:rPr lang="en-US" sz="1800" i="0" dirty="0">
                <a:effectLst/>
                <a:latin typeface="Helvetica" pitchFamily="2" charset="0"/>
              </a:rPr>
              <a:t>Joanna Hale, Lead Sustainability Consultant, Centre for </a:t>
            </a:r>
            <a:r>
              <a:rPr lang="en-US" sz="1800" i="0" dirty="0" err="1">
                <a:effectLst/>
                <a:latin typeface="Helvetica" pitchFamily="2" charset="0"/>
              </a:rPr>
              <a:t>Behaviour</a:t>
            </a:r>
            <a:r>
              <a:rPr lang="en-US" sz="1800" i="0" dirty="0">
                <a:effectLst/>
                <a:latin typeface="Helvetica" pitchFamily="2" charset="0"/>
              </a:rPr>
              <a:t> Change, Brain Sciences, LMS</a:t>
            </a:r>
          </a:p>
          <a:p>
            <a:pPr fontAlgn="base"/>
            <a:r>
              <a:rPr lang="en-US" sz="1800" b="1" i="0" dirty="0">
                <a:effectLst/>
                <a:latin typeface="Helvetica" pitchFamily="2" charset="0"/>
              </a:rPr>
              <a:t>Early Career Researcher</a:t>
            </a:r>
            <a:br>
              <a:rPr lang="en-US" sz="1800" i="0" dirty="0">
                <a:effectLst/>
                <a:latin typeface="Helvetica" pitchFamily="2" charset="0"/>
              </a:rPr>
            </a:br>
            <a:r>
              <a:rPr lang="en-US" sz="1800" i="0" dirty="0" err="1">
                <a:effectLst/>
                <a:latin typeface="Helvetica" pitchFamily="2" charset="0"/>
              </a:rPr>
              <a:t>Azadeh</a:t>
            </a:r>
            <a:r>
              <a:rPr lang="en-US" sz="1800" i="0" dirty="0">
                <a:effectLst/>
                <a:latin typeface="Helvetica" pitchFamily="2" charset="0"/>
              </a:rPr>
              <a:t> </a:t>
            </a:r>
            <a:r>
              <a:rPr lang="en-US" sz="1800" i="0" dirty="0" err="1">
                <a:effectLst/>
                <a:latin typeface="Helvetica" pitchFamily="2" charset="0"/>
              </a:rPr>
              <a:t>Mashavehi</a:t>
            </a:r>
            <a:r>
              <a:rPr lang="en-US" sz="1800" i="0" dirty="0">
                <a:effectLst/>
                <a:latin typeface="Helvetica" pitchFamily="2" charset="0"/>
              </a:rPr>
              <a:t>, Development Planning Unit, Bartlett, BEAMS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endParaRPr lang="en-US" sz="700" dirty="0"/>
          </a:p>
        </p:txBody>
      </p:sp>
      <p:pic>
        <p:nvPicPr>
          <p:cNvPr id="5" name="Picture 4" descr="A group of scooters parked on the side of a road&#10;&#10;Description automatically generated">
            <a:extLst>
              <a:ext uri="{FF2B5EF4-FFF2-40B4-BE49-F238E27FC236}">
                <a16:creationId xmlns:a16="http://schemas.microsoft.com/office/drawing/2014/main" id="{F268DC7F-40CF-25B4-8939-AF39F16A1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5" b="16739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8" name="Picture 7" descr="A screen shot of a diagram&#10;&#10;Description automatically generated">
            <a:extLst>
              <a:ext uri="{FF2B5EF4-FFF2-40B4-BE49-F238E27FC236}">
                <a16:creationId xmlns:a16="http://schemas.microsoft.com/office/drawing/2014/main" id="{E7CB5575-CBE4-1148-11B3-5061EF6A2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40" r="-2" b="10225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743B46-46EB-418E-611C-E86BAB16A55E}"/>
              </a:ext>
            </a:extLst>
          </p:cNvPr>
          <p:cNvSpPr txBox="1"/>
          <p:nvPr/>
        </p:nvSpPr>
        <p:spPr>
          <a:xfrm>
            <a:off x="5884794" y="1077329"/>
            <a:ext cx="5487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br>
              <a:rPr lang="en-GB" kern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kern="10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67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39EDC5-EB69-69E4-3D76-1B424E218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280DB-C20B-E6D8-B24C-F5D38C80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762001"/>
            <a:ext cx="4080362" cy="170824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b="1" dirty="0">
                <a:latin typeface="Helvetica" pitchFamily="2" charset="0"/>
              </a:rPr>
              <a:t>3. Children and unsolicited sexual images on social media apps: developing better digital </a:t>
            </a:r>
            <a:r>
              <a:rPr lang="en-US" sz="2400" b="1" dirty="0" err="1">
                <a:latin typeface="Helvetica" pitchFamily="2" charset="0"/>
              </a:rPr>
              <a:t>defence</a:t>
            </a:r>
            <a:r>
              <a:rPr lang="en-US" sz="2400" b="1" dirty="0">
                <a:latin typeface="Helvetica" pitchFamily="2" charset="0"/>
              </a:rPr>
              <a:t> and literacy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D84D6-E906-59BB-2AAC-CD7F0891E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9135" y="2470244"/>
            <a:ext cx="4985064" cy="3769834"/>
          </a:xfrm>
        </p:spPr>
        <p:txBody>
          <a:bodyPr vert="horz" lIns="91440" tIns="45720" rIns="91440" bIns="45720" rtlCol="0" anchor="ctr">
            <a:noAutofit/>
          </a:bodyPr>
          <a:lstStyle/>
          <a:p>
            <a:br>
              <a:rPr lang="en-US" sz="1800" b="0" i="0" dirty="0">
                <a:effectLst/>
                <a:latin typeface="Helvetica" pitchFamily="2" charset="0"/>
              </a:rPr>
            </a:br>
            <a:r>
              <a:rPr lang="en-US" sz="1800" b="1" i="0" dirty="0">
                <a:effectLst/>
                <a:latin typeface="Helvetica" pitchFamily="2" charset="0"/>
              </a:rPr>
              <a:t>Social Scientist PI</a:t>
            </a:r>
            <a:r>
              <a:rPr lang="en-US" sz="1800" b="0" i="0" dirty="0">
                <a:effectLst/>
                <a:latin typeface="Helvetica" pitchFamily="2" charset="0"/>
              </a:rPr>
              <a:t>: Jessica Ringrose, Professor Sociology of Gender and Education, Education, Society and Practice, IOE. </a:t>
            </a:r>
            <a:r>
              <a:rPr lang="en-GB" sz="1800" dirty="0">
                <a:latin typeface="Helvetica" pitchFamily="2" charset="0"/>
              </a:rPr>
              <a:t>Click on the bottom of the image to hear Jessica talk about her project.</a:t>
            </a:r>
            <a:br>
              <a:rPr lang="en-GB" sz="1800" dirty="0">
                <a:latin typeface="Helvetica" pitchFamily="2" charset="0"/>
              </a:rPr>
            </a:br>
            <a:br>
              <a:rPr lang="en-US" sz="1800" b="0" i="0" dirty="0">
                <a:effectLst/>
                <a:latin typeface="Helvetica" pitchFamily="2" charset="0"/>
              </a:rPr>
            </a:br>
            <a:r>
              <a:rPr lang="en-US" sz="1800" b="1" i="0" dirty="0">
                <a:effectLst/>
                <a:latin typeface="Helvetica" pitchFamily="2" charset="0"/>
              </a:rPr>
              <a:t>Non-Social Science Co-I</a:t>
            </a:r>
            <a:r>
              <a:rPr lang="en-US" sz="1800" b="0" i="0" dirty="0">
                <a:effectLst/>
                <a:latin typeface="Helvetica" pitchFamily="2" charset="0"/>
              </a:rPr>
              <a:t>: Dr. Enrico </a:t>
            </a:r>
            <a:r>
              <a:rPr lang="en-US" sz="1800" b="0" i="0" dirty="0" err="1">
                <a:effectLst/>
                <a:latin typeface="Helvetica" pitchFamily="2" charset="0"/>
              </a:rPr>
              <a:t>Mariconti</a:t>
            </a:r>
            <a:r>
              <a:rPr lang="en-US" sz="1800" b="0" i="0" dirty="0">
                <a:effectLst/>
                <a:latin typeface="Helvetica" pitchFamily="2" charset="0"/>
              </a:rPr>
              <a:t>, Lecturer, Department of Security and Crime Science, Engineering Sciences, BEAMS</a:t>
            </a:r>
          </a:p>
          <a:p>
            <a:r>
              <a:rPr lang="en-GB" sz="2000" b="1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Additional collaborator</a:t>
            </a:r>
            <a:br>
              <a:rPr lang="en-GB" sz="2000" dirty="0"/>
            </a:br>
            <a:r>
              <a:rPr lang="en-GB" sz="2000" b="1" i="0" u="none" strike="noStrike" dirty="0">
                <a:solidFill>
                  <a:srgbClr val="3366CC"/>
                </a:solidFill>
                <a:effectLst/>
                <a:latin typeface="Helvetica Neue" panose="02000503000000020004" pitchFamily="2" charset="0"/>
                <a:hlinkClick r:id="rId5"/>
              </a:rPr>
              <a:t>Sexplain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 sex education charity</a:t>
            </a:r>
            <a:endParaRPr lang="en-US" sz="1800" dirty="0">
              <a:latin typeface="Helvetica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WC-JR (Made by Headliner)">
            <a:hlinkClick r:id="" action="ppaction://media"/>
            <a:extLst>
              <a:ext uri="{FF2B5EF4-FFF2-40B4-BE49-F238E27FC236}">
                <a16:creationId xmlns:a16="http://schemas.microsoft.com/office/drawing/2014/main" id="{1F2ACAEA-0222-7AC4-2312-D6C358E0C3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761902"/>
            <a:ext cx="5334197" cy="533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1580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021FB6-93B0-D7A3-F130-EE12F8571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Other successful projects 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6796F5-11DE-0C18-562E-413616462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88797"/>
            <a:ext cx="5733935" cy="5232665"/>
          </a:xfrm>
          <a:ln>
            <a:solidFill>
              <a:schemeClr val="accent4"/>
            </a:solidFill>
          </a:ln>
        </p:spPr>
        <p:txBody>
          <a:bodyPr>
            <a:normAutofit fontScale="62500" lnSpcReduction="20000"/>
          </a:bodyPr>
          <a:lstStyle/>
          <a:p>
            <a:pPr marL="0" indent="0" fontAlgn="base">
              <a:buNone/>
            </a:pPr>
            <a:endParaRPr lang="en-GB" sz="2900" kern="0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en-GB" sz="29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Medical Anthropology + Psychiatric and Social Epidemiology + Sociology</a:t>
            </a:r>
          </a:p>
          <a:p>
            <a:pPr marL="0" indent="0" fontAlgn="base">
              <a:buNone/>
            </a:pPr>
            <a:r>
              <a:rPr lang="en-GB" sz="2900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Embodying the Social: re-thinking inequalities in the era of the ‘exposome’</a:t>
            </a:r>
            <a:br>
              <a:rPr lang="en-GB" sz="2900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900" kern="100" dirty="0"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en-GB" sz="29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Architecture and Urban Planning + Transportation Studies + Geography</a:t>
            </a:r>
          </a:p>
          <a:p>
            <a:pPr marL="0" indent="0" fontAlgn="base">
              <a:buNone/>
            </a:pPr>
            <a:br>
              <a:rPr lang="en-GB" sz="2900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900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Walk and Connect: Exploring the built environment’s influence on physical activity and social engagement for lower-income older residents in London through citizen science</a:t>
            </a:r>
          </a:p>
          <a:p>
            <a:pPr marL="0" indent="0" fontAlgn="base">
              <a:buNone/>
            </a:pPr>
            <a:endParaRPr lang="en-GB" sz="2900" b="1" kern="0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en-GB" sz="2900" b="1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Psychology + Dementia Epidemiology + Crime Science</a:t>
            </a:r>
            <a:endParaRPr lang="en-GB" sz="2900" b="1" kern="100" dirty="0"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en-GB" sz="2900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Missing with dementia: Building the evidence base to better understand and reduce missing incidents involving people with dementia</a:t>
            </a:r>
            <a:br>
              <a:rPr lang="en-GB" sz="2900" kern="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900" dirty="0"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E67B83-F1C5-2440-4698-8DA4688013D6}"/>
              </a:ext>
            </a:extLst>
          </p:cNvPr>
          <p:cNvSpPr txBox="1"/>
          <p:nvPr/>
        </p:nvSpPr>
        <p:spPr>
          <a:xfrm>
            <a:off x="555247" y="3759141"/>
            <a:ext cx="4992278" cy="286232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GB" b="1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Digital Anthropology + Environmental Modelling</a:t>
            </a:r>
            <a:br>
              <a:rPr lang="en-GB" b="1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</a:b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What Does Environmental Data Mean? Collaboratively Developing Practices of Environmental Data Justice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</a:endParaRPr>
          </a:p>
          <a:p>
            <a:pPr algn="l" fontAlgn="base"/>
            <a:r>
              <a:rPr lang="en-GB" b="1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Sociology + Computer Science + Neuroscience</a:t>
            </a:r>
            <a:br>
              <a:rPr lang="en-GB" b="1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</a:b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Digital Touch Emoticons: Development, Effectiveness and Usability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A92E008-F4E4-BFDE-3969-4B5A77897171}"/>
              </a:ext>
            </a:extLst>
          </p:cNvPr>
          <p:cNvSpPr txBox="1">
            <a:spLocks/>
          </p:cNvSpPr>
          <p:nvPr/>
        </p:nvSpPr>
        <p:spPr>
          <a:xfrm>
            <a:off x="555247" y="1388799"/>
            <a:ext cx="4992278" cy="2133806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kern="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Since 2017 supported </a:t>
            </a:r>
            <a:r>
              <a:rPr lang="en-GB" sz="1800" b="1" kern="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pilot projects </a:t>
            </a:r>
          </a:p>
          <a:p>
            <a:r>
              <a:rPr lang="en-GB" sz="1800" dirty="0">
                <a:latin typeface="Helvetica" pitchFamily="2" charset="0"/>
              </a:rPr>
              <a:t>over </a:t>
            </a:r>
            <a:r>
              <a:rPr lang="en-GB" sz="1800" b="1" dirty="0">
                <a:latin typeface="Helvetica" pitchFamily="2" charset="0"/>
              </a:rPr>
              <a:t>40 collaborators </a:t>
            </a:r>
            <a:r>
              <a:rPr lang="en-GB" sz="1800" dirty="0">
                <a:latin typeface="Helvetica" pitchFamily="2" charset="0"/>
              </a:rPr>
              <a:t>across UCL </a:t>
            </a:r>
          </a:p>
          <a:p>
            <a:r>
              <a:rPr lang="en-GB" sz="1800" dirty="0">
                <a:latin typeface="Helvetica" pitchFamily="2" charset="0"/>
              </a:rPr>
              <a:t>These have led to many follow-on projects, publications and networks</a:t>
            </a:r>
            <a:endParaRPr lang="en-GB" sz="1800" kern="0" dirty="0"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kern="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scheme is competitive, a </a:t>
            </a:r>
            <a:r>
              <a:rPr lang="en-GB" sz="1800" b="1" kern="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13% success </a:t>
            </a:r>
            <a:r>
              <a:rPr lang="en-GB" sz="1800" kern="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rate and two awards made per call.  </a:t>
            </a:r>
            <a:endParaRPr lang="en-GB" sz="2200" kern="100" dirty="0"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6980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1E7142F5B55F4A8CD218039E5E7E92" ma:contentTypeVersion="8" ma:contentTypeDescription="Create a new document." ma:contentTypeScope="" ma:versionID="7d3f16bf20c21fd7f7de0984bf357a47">
  <xsd:schema xmlns:xsd="http://www.w3.org/2001/XMLSchema" xmlns:xs="http://www.w3.org/2001/XMLSchema" xmlns:p="http://schemas.microsoft.com/office/2006/metadata/properties" xmlns:ns2="ad60d9ac-e628-41af-84a3-850e739d5f1f" targetNamespace="http://schemas.microsoft.com/office/2006/metadata/properties" ma:root="true" ma:fieldsID="b327fafb6c9b7a20e0f219be02af3c28" ns2:_="">
    <xsd:import namespace="ad60d9ac-e628-41af-84a3-850e739d5f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60d9ac-e628-41af-84a3-850e739d5f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8B0463-5714-41E3-B3D2-61A650341A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B8E84D-BA7C-4C8C-96FB-350E11FE862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C37D6EE-7441-46E6-BF57-6F296D9E93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60d9ac-e628-41af-84a3-850e739d5f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973</Words>
  <Application>Microsoft Office PowerPoint</Application>
  <PresentationFormat>Widescreen</PresentationFormat>
  <Paragraphs>112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Helvetica</vt:lpstr>
      <vt:lpstr>Helvetica Neue</vt:lpstr>
      <vt:lpstr>Moderat Bold</vt:lpstr>
      <vt:lpstr>Office Theme</vt:lpstr>
      <vt:lpstr>Social Science Plus What Makes a Good Application?</vt:lpstr>
      <vt:lpstr>What is the aim of CSSD &amp; what does it do?  </vt:lpstr>
      <vt:lpstr>Social Science Plus funds pilot studies to seed new collaborations between social science and other disciplines across UCL that foster a (medium or large) interdisciplinary collaborative projects with a strong social science component </vt:lpstr>
      <vt:lpstr> </vt:lpstr>
      <vt:lpstr>What makes a successful social science plus application? </vt:lpstr>
      <vt:lpstr>1. Off-world living analogue pilot projects: determining their value for the far and near future </vt:lpstr>
      <vt:lpstr>2. Are e-scooters contributing to transport-related social exclusion? Mapping supply practices in London’s micro mobility pilot </vt:lpstr>
      <vt:lpstr>3. Children and unsolicited sexual images on social media apps: developing better digital defence and literacy </vt:lpstr>
      <vt:lpstr>Other successful projects </vt:lpstr>
      <vt:lpstr>Summary successful social science plus applications have a: </vt:lpstr>
      <vt:lpstr>Keep up to date with CSSD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the UCL Collaborative Social Science Domain</dc:title>
  <dc:creator>Jewitt, Carey</dc:creator>
  <cp:lastModifiedBy>Reade, Michael</cp:lastModifiedBy>
  <cp:revision>82</cp:revision>
  <dcterms:created xsi:type="dcterms:W3CDTF">2021-06-08T10:15:47Z</dcterms:created>
  <dcterms:modified xsi:type="dcterms:W3CDTF">2024-02-09T15:51:26Z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0x010100441E7142F5B55F4A8CD218039E5E7E92</vt:lpwstr>
  </property>
</Properties>
</file>