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1"/>
  </p:notesMasterIdLst>
  <p:handoutMasterIdLst>
    <p:handoutMasterId r:id="rId22"/>
  </p:handoutMasterIdLst>
  <p:sldIdLst>
    <p:sldId id="331" r:id="rId2"/>
    <p:sldId id="547" r:id="rId3"/>
    <p:sldId id="538" r:id="rId4"/>
    <p:sldId id="555" r:id="rId5"/>
    <p:sldId id="513" r:id="rId6"/>
    <p:sldId id="420" r:id="rId7"/>
    <p:sldId id="483" r:id="rId8"/>
    <p:sldId id="565" r:id="rId9"/>
    <p:sldId id="566" r:id="rId10"/>
    <p:sldId id="554" r:id="rId11"/>
    <p:sldId id="562" r:id="rId12"/>
    <p:sldId id="567" r:id="rId13"/>
    <p:sldId id="568" r:id="rId14"/>
    <p:sldId id="569" r:id="rId15"/>
    <p:sldId id="561" r:id="rId16"/>
    <p:sldId id="570" r:id="rId17"/>
    <p:sldId id="571" r:id="rId18"/>
    <p:sldId id="563" r:id="rId19"/>
    <p:sldId id="564" r:id="rId20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578">
          <p15:clr>
            <a:srgbClr val="A4A3A4"/>
          </p15:clr>
        </p15:guide>
        <p15:guide id="2" orient="horz" pos="1706">
          <p15:clr>
            <a:srgbClr val="A4A3A4"/>
          </p15:clr>
        </p15:guide>
        <p15:guide id="3" orient="horz" pos="2840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pos="208">
          <p15:clr>
            <a:srgbClr val="A4A3A4"/>
          </p15:clr>
        </p15:guide>
        <p15:guide id="6" pos="2018">
          <p15:clr>
            <a:srgbClr val="A4A3A4"/>
          </p15:clr>
        </p15:guide>
        <p15:guide id="7" pos="5556">
          <p15:clr>
            <a:srgbClr val="A4A3A4"/>
          </p15:clr>
        </p15:guide>
        <p15:guide id="8" pos="374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cfsmkz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5F06"/>
    <a:srgbClr val="002C5E"/>
    <a:srgbClr val="FF00FF"/>
    <a:srgbClr val="663300"/>
    <a:srgbClr val="CACACA"/>
    <a:srgbClr val="FF0000"/>
    <a:srgbClr val="880302"/>
    <a:srgbClr val="37A56E"/>
    <a:srgbClr val="FD8C07"/>
    <a:srgbClr val="0001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1" autoAdjust="0"/>
    <p:restoredTop sz="86421" autoAdjust="0"/>
  </p:normalViewPr>
  <p:slideViewPr>
    <p:cSldViewPr snapToGrid="0">
      <p:cViewPr varScale="1">
        <p:scale>
          <a:sx n="58" d="100"/>
          <a:sy n="58" d="100"/>
        </p:scale>
        <p:origin x="1206" y="72"/>
      </p:cViewPr>
      <p:guideLst>
        <p:guide orient="horz" pos="578"/>
        <p:guide orient="horz" pos="1706"/>
        <p:guide orient="horz" pos="2840"/>
        <p:guide orient="horz" pos="3884"/>
        <p:guide pos="208"/>
        <p:guide pos="2018"/>
        <p:guide pos="5556"/>
        <p:guide pos="3742"/>
      </p:guideLst>
    </p:cSldViewPr>
  </p:slideViewPr>
  <p:outlineViewPr>
    <p:cViewPr>
      <p:scale>
        <a:sx n="33" d="100"/>
        <a:sy n="33" d="100"/>
      </p:scale>
      <p:origin x="0" y="-562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31A4B-C0A7-4193-8CDA-81B9A5A54F4E}" type="datetimeFigureOut">
              <a:rPr lang="en-GB" smtClean="0"/>
              <a:pPr/>
              <a:t>07/06/2019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F1A28-9757-42E9-9BF1-D921458153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07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B8772AA-BA4A-4D53-A64D-E17660FCCB97}" type="datetimeFigureOut">
              <a:rPr lang="en-GB"/>
              <a:pPr>
                <a:defRPr/>
              </a:pPr>
              <a:t>07/06/2019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160415D-F609-44FB-BEF4-E38FE490BB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279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ＭＳ Ｐゴシック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64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 txBox="1">
            <a:spLocks noGrp="1" noChangeArrowheads="1"/>
          </p:cNvSpPr>
          <p:nvPr/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ABB0016-1B3C-483E-B821-6E81D105C005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For the GNSS altitude we conventionally assume that the conservative gravitational effects are very well </a:t>
            </a:r>
            <a:r>
              <a:rPr lang="en-GB" dirty="0" smtClean="0"/>
              <a:t>known – particularly since the launch and analysis of dedicated gravity</a:t>
            </a:r>
            <a:r>
              <a:rPr lang="en-GB" baseline="0" dirty="0" smtClean="0"/>
              <a:t> field missions like GRACE and GOCE</a:t>
            </a:r>
            <a:r>
              <a:rPr lang="en-GB" dirty="0" smtClean="0"/>
              <a:t>. </a:t>
            </a:r>
            <a:r>
              <a:rPr lang="en-GB" dirty="0"/>
              <a:t>The radiation pressure effects are perceived as more problematic and simplified, empirical approaches are adopted.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6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0" descr="GRA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5588" cy="6853237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2" descr="GRA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5588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E4E09-2F69-47E3-B55E-919AD7F33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81A273-6FAD-42D0-8204-DA0958212B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9E06556-756A-413F-BD38-554716606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84" charset="-128"/>
          <a:cs typeface="ＭＳ Ｐゴシック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84" charset="-128"/>
          <a:cs typeface="ＭＳ Ｐゴシック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84" charset="-128"/>
          <a:cs typeface="ＭＳ Ｐゴシック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pitchFamily="84" charset="-128"/>
          <a:cs typeface="ＭＳ Ｐゴシック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TITL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5588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47282" y="2105173"/>
            <a:ext cx="8515350" cy="1590675"/>
          </a:xfrm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en-GB" b="0" dirty="0" smtClean="0">
                <a:solidFill>
                  <a:srgbClr val="FC5F06"/>
                </a:solidFill>
              </a:rPr>
              <a:t>Space Vehicle Orbit Dynamics Research at UCL: </a:t>
            </a:r>
            <a:br>
              <a:rPr lang="en-GB" b="0" dirty="0" smtClean="0">
                <a:solidFill>
                  <a:srgbClr val="FC5F06"/>
                </a:solidFill>
              </a:rPr>
            </a:br>
            <a:r>
              <a:rPr lang="en-GB" b="0" dirty="0" smtClean="0">
                <a:solidFill>
                  <a:srgbClr val="FC5F06"/>
                </a:solidFill>
              </a:rPr>
              <a:t>Twenty years of figuring out where things are, and where they’re going</a:t>
            </a:r>
            <a:endParaRPr lang="en-US" dirty="0" smtClean="0">
              <a:solidFill>
                <a:srgbClr val="FC5F06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47282" y="4106716"/>
            <a:ext cx="7804260" cy="14557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itchFamily="84" charset="0"/>
              </a:rPr>
              <a:t>Marek Ziebart</a:t>
            </a:r>
          </a:p>
          <a:p>
            <a:pPr marL="0" indent="0" eaLnBrk="1" hangingPunct="1">
              <a:buFontTx/>
              <a:buNone/>
            </a:pPr>
            <a:r>
              <a:rPr lang="en-US" sz="1600" dirty="0" smtClean="0">
                <a:solidFill>
                  <a:schemeClr val="bg1"/>
                </a:solidFill>
                <a:latin typeface="Arial" pitchFamily="84" charset="0"/>
              </a:rPr>
              <a:t>Professor of Space Geodesy</a:t>
            </a:r>
          </a:p>
          <a:p>
            <a:pPr marL="0" indent="0" eaLnBrk="1" hangingPunct="1">
              <a:buFontTx/>
              <a:buNone/>
            </a:pPr>
            <a:r>
              <a:rPr lang="en-US" sz="1600" dirty="0" smtClean="0">
                <a:solidFill>
                  <a:schemeClr val="bg1"/>
                </a:solidFill>
                <a:latin typeface="Arial" pitchFamily="84" charset="0"/>
              </a:rPr>
              <a:t>Member NATO SCI-279 task group</a:t>
            </a:r>
          </a:p>
          <a:p>
            <a:pPr marL="0" indent="0" eaLnBrk="1" hangingPunct="1">
              <a:buFontTx/>
              <a:buNone/>
            </a:pPr>
            <a:r>
              <a:rPr lang="en-US" sz="1600" dirty="0" smtClean="0">
                <a:solidFill>
                  <a:schemeClr val="bg1"/>
                </a:solidFill>
                <a:latin typeface="Arial" pitchFamily="84" charset="0"/>
              </a:rPr>
              <a:t>Member NASA-CNES Ocean Surface Topography Science Team</a:t>
            </a:r>
          </a:p>
          <a:p>
            <a:pPr marL="0" indent="0" eaLnBrk="1" hangingPunct="1">
              <a:buFontTx/>
              <a:buNone/>
            </a:pPr>
            <a:r>
              <a:rPr lang="en-US" sz="1600" dirty="0" smtClean="0">
                <a:solidFill>
                  <a:schemeClr val="bg1"/>
                </a:solidFill>
                <a:latin typeface="Arial" pitchFamily="84" charset="0"/>
              </a:rPr>
              <a:t>Director, Space Geodesy and Navigation Laboratory</a:t>
            </a:r>
          </a:p>
          <a:p>
            <a:pPr marL="0" indent="0" eaLnBrk="1" hangingPunct="1">
              <a:buFontTx/>
              <a:buNone/>
            </a:pPr>
            <a:r>
              <a:rPr lang="en-US" sz="1600" dirty="0" smtClean="0">
                <a:solidFill>
                  <a:schemeClr val="bg1"/>
                </a:solidFill>
                <a:latin typeface="Arial" pitchFamily="84" charset="0"/>
              </a:rPr>
              <a:t>University College London</a:t>
            </a:r>
            <a:endParaRPr lang="en-US" sz="1600" dirty="0" smtClean="0">
              <a:solidFill>
                <a:srgbClr val="D6E9F0"/>
              </a:solidFill>
              <a:latin typeface="Arial" pitchFamily="8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282" y="6384189"/>
            <a:ext cx="283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UCL Space Week, 17</a:t>
            </a:r>
            <a:r>
              <a:rPr lang="en-GB" sz="1400" baseline="30000" dirty="0" smtClean="0">
                <a:solidFill>
                  <a:schemeClr val="bg1"/>
                </a:solidFill>
              </a:rPr>
              <a:t>th</a:t>
            </a:r>
            <a:r>
              <a:rPr lang="en-GB" sz="1400" dirty="0" smtClean="0">
                <a:solidFill>
                  <a:schemeClr val="bg1"/>
                </a:solidFill>
              </a:rPr>
              <a:t> May 2019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6" name="Picture 2" descr="F:\projects\archive\Inaugural lecture\pictures\spacecraft images and movies\GFO UCL 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7" t="19235" r="34463" b="28755"/>
          <a:stretch/>
        </p:blipFill>
        <p:spPr bwMode="auto">
          <a:xfrm rot="20905990">
            <a:off x="6181395" y="4655947"/>
            <a:ext cx="2454636" cy="165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Space Traffic Management and Space Debris</a:t>
            </a:r>
            <a:endParaRPr lang="en-GB" dirty="0">
              <a:solidFill>
                <a:srgbClr val="FFFF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0320" y="0"/>
            <a:ext cx="8729709" cy="6858000"/>
            <a:chOff x="207145" y="0"/>
            <a:chExt cx="8729709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145" y="0"/>
              <a:ext cx="8729709" cy="6858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07145" y="0"/>
              <a:ext cx="2179920" cy="16555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62890" y="6208295"/>
            <a:ext cx="8257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Space Traffic Management and the Orbital Debris Problem 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6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329" y="542290"/>
            <a:ext cx="8489950" cy="1296988"/>
          </a:xfrm>
        </p:spPr>
        <p:txBody>
          <a:bodyPr/>
          <a:lstStyle/>
          <a:p>
            <a:r>
              <a:rPr lang="en-GB" dirty="0" smtClean="0"/>
              <a:t>Space Debris: some facts and figures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USSTRATCOM catalogue (10cm or larger)      n = 33,000 objects</a:t>
            </a:r>
            <a:br>
              <a:rPr lang="en-GB" dirty="0" smtClean="0"/>
            </a:br>
            <a:r>
              <a:rPr lang="en-GB" dirty="0" smtClean="0"/>
              <a:t>Roughly 1,000 correlated at any one time</a:t>
            </a:r>
            <a:br>
              <a:rPr lang="en-GB" dirty="0" smtClean="0"/>
            </a:br>
            <a:r>
              <a:rPr lang="en-GB" dirty="0" smtClean="0"/>
              <a:t>Space Fence Radar comes online (1cm or larger) n &gt; 2,000,000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Problems:</a:t>
            </a:r>
            <a:br>
              <a:rPr lang="en-GB" dirty="0" smtClean="0"/>
            </a:br>
            <a:r>
              <a:rPr lang="en-GB" dirty="0" smtClean="0"/>
              <a:t>Credible conjunction analysis</a:t>
            </a:r>
            <a:br>
              <a:rPr lang="en-GB" dirty="0" smtClean="0"/>
            </a:br>
            <a:r>
              <a:rPr lang="en-GB" dirty="0" smtClean="0"/>
              <a:t>Data management problems</a:t>
            </a:r>
            <a:br>
              <a:rPr lang="en-GB" dirty="0" smtClean="0"/>
            </a:br>
            <a:r>
              <a:rPr lang="en-GB" dirty="0" smtClean="0"/>
              <a:t>Long term evolution of the debris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0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307" y="1034349"/>
            <a:ext cx="8728739" cy="1296988"/>
          </a:xfrm>
        </p:spPr>
        <p:txBody>
          <a:bodyPr/>
          <a:lstStyle/>
          <a:p>
            <a:r>
              <a:rPr lang="en-US" sz="2000" dirty="0" smtClean="0"/>
              <a:t>Overarching trends - debris (from catalogue analysis)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330201" y="1461977"/>
            <a:ext cx="8170529" cy="5119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26042" y="5932967"/>
            <a:ext cx="6990907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026042" y="1642730"/>
            <a:ext cx="0" cy="4290237"/>
          </a:xfrm>
          <a:prstGeom prst="straightConnector1">
            <a:avLst/>
          </a:prstGeom>
          <a:ln w="3492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14060" y="3838353"/>
            <a:ext cx="0" cy="1047307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28660" y="2081656"/>
            <a:ext cx="0" cy="98052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1047307" y="4880344"/>
            <a:ext cx="2466753" cy="606056"/>
          </a:xfrm>
          <a:custGeom>
            <a:avLst/>
            <a:gdLst>
              <a:gd name="connsiteX0" fmla="*/ 0 w 2466753"/>
              <a:gd name="connsiteY0" fmla="*/ 606056 h 606056"/>
              <a:gd name="connsiteX1" fmla="*/ 26581 w 2466753"/>
              <a:gd name="connsiteY1" fmla="*/ 600740 h 606056"/>
              <a:gd name="connsiteX2" fmla="*/ 58479 w 2466753"/>
              <a:gd name="connsiteY2" fmla="*/ 568842 h 606056"/>
              <a:gd name="connsiteX3" fmla="*/ 79744 w 2466753"/>
              <a:gd name="connsiteY3" fmla="*/ 563526 h 606056"/>
              <a:gd name="connsiteX4" fmla="*/ 106326 w 2466753"/>
              <a:gd name="connsiteY4" fmla="*/ 531628 h 606056"/>
              <a:gd name="connsiteX5" fmla="*/ 116958 w 2466753"/>
              <a:gd name="connsiteY5" fmla="*/ 515679 h 606056"/>
              <a:gd name="connsiteX6" fmla="*/ 170121 w 2466753"/>
              <a:gd name="connsiteY6" fmla="*/ 499730 h 606056"/>
              <a:gd name="connsiteX7" fmla="*/ 196702 w 2466753"/>
              <a:gd name="connsiteY7" fmla="*/ 489098 h 606056"/>
              <a:gd name="connsiteX8" fmla="*/ 244549 w 2466753"/>
              <a:gd name="connsiteY8" fmla="*/ 478465 h 606056"/>
              <a:gd name="connsiteX9" fmla="*/ 281763 w 2466753"/>
              <a:gd name="connsiteY9" fmla="*/ 483782 h 606056"/>
              <a:gd name="connsiteX10" fmla="*/ 297712 w 2466753"/>
              <a:gd name="connsiteY10" fmla="*/ 494414 h 606056"/>
              <a:gd name="connsiteX11" fmla="*/ 318977 w 2466753"/>
              <a:gd name="connsiteY11" fmla="*/ 499730 h 606056"/>
              <a:gd name="connsiteX12" fmla="*/ 382772 w 2466753"/>
              <a:gd name="connsiteY12" fmla="*/ 489098 h 606056"/>
              <a:gd name="connsiteX13" fmla="*/ 398721 w 2466753"/>
              <a:gd name="connsiteY13" fmla="*/ 478465 h 606056"/>
              <a:gd name="connsiteX14" fmla="*/ 414670 w 2466753"/>
              <a:gd name="connsiteY14" fmla="*/ 473149 h 606056"/>
              <a:gd name="connsiteX15" fmla="*/ 435935 w 2466753"/>
              <a:gd name="connsiteY15" fmla="*/ 462516 h 606056"/>
              <a:gd name="connsiteX16" fmla="*/ 441251 w 2466753"/>
              <a:gd name="connsiteY16" fmla="*/ 441251 h 606056"/>
              <a:gd name="connsiteX17" fmla="*/ 462516 w 2466753"/>
              <a:gd name="connsiteY17" fmla="*/ 435935 h 606056"/>
              <a:gd name="connsiteX18" fmla="*/ 542260 w 2466753"/>
              <a:gd name="connsiteY18" fmla="*/ 425303 h 606056"/>
              <a:gd name="connsiteX19" fmla="*/ 568842 w 2466753"/>
              <a:gd name="connsiteY19" fmla="*/ 414670 h 606056"/>
              <a:gd name="connsiteX20" fmla="*/ 595423 w 2466753"/>
              <a:gd name="connsiteY20" fmla="*/ 409354 h 606056"/>
              <a:gd name="connsiteX21" fmla="*/ 632637 w 2466753"/>
              <a:gd name="connsiteY21" fmla="*/ 388089 h 606056"/>
              <a:gd name="connsiteX22" fmla="*/ 669851 w 2466753"/>
              <a:gd name="connsiteY22" fmla="*/ 372140 h 606056"/>
              <a:gd name="connsiteX23" fmla="*/ 707065 w 2466753"/>
              <a:gd name="connsiteY23" fmla="*/ 350875 h 606056"/>
              <a:gd name="connsiteX24" fmla="*/ 946298 w 2466753"/>
              <a:gd name="connsiteY24" fmla="*/ 350875 h 606056"/>
              <a:gd name="connsiteX25" fmla="*/ 962246 w 2466753"/>
              <a:gd name="connsiteY25" fmla="*/ 334926 h 606056"/>
              <a:gd name="connsiteX26" fmla="*/ 983512 w 2466753"/>
              <a:gd name="connsiteY26" fmla="*/ 324293 h 606056"/>
              <a:gd name="connsiteX27" fmla="*/ 999460 w 2466753"/>
              <a:gd name="connsiteY27" fmla="*/ 313661 h 606056"/>
              <a:gd name="connsiteX28" fmla="*/ 1143000 w 2466753"/>
              <a:gd name="connsiteY28" fmla="*/ 318977 h 606056"/>
              <a:gd name="connsiteX29" fmla="*/ 1185530 w 2466753"/>
              <a:gd name="connsiteY29" fmla="*/ 329609 h 606056"/>
              <a:gd name="connsiteX30" fmla="*/ 1302488 w 2466753"/>
              <a:gd name="connsiteY30" fmla="*/ 324293 h 606056"/>
              <a:gd name="connsiteX31" fmla="*/ 1318437 w 2466753"/>
              <a:gd name="connsiteY31" fmla="*/ 308344 h 606056"/>
              <a:gd name="connsiteX32" fmla="*/ 1329070 w 2466753"/>
              <a:gd name="connsiteY32" fmla="*/ 292396 h 606056"/>
              <a:gd name="connsiteX33" fmla="*/ 1345019 w 2466753"/>
              <a:gd name="connsiteY33" fmla="*/ 281763 h 606056"/>
              <a:gd name="connsiteX34" fmla="*/ 1355651 w 2466753"/>
              <a:gd name="connsiteY34" fmla="*/ 260498 h 606056"/>
              <a:gd name="connsiteX35" fmla="*/ 1371600 w 2466753"/>
              <a:gd name="connsiteY35" fmla="*/ 255182 h 606056"/>
              <a:gd name="connsiteX36" fmla="*/ 1392865 w 2466753"/>
              <a:gd name="connsiteY36" fmla="*/ 233916 h 606056"/>
              <a:gd name="connsiteX37" fmla="*/ 1419446 w 2466753"/>
              <a:gd name="connsiteY37" fmla="*/ 207335 h 606056"/>
              <a:gd name="connsiteX38" fmla="*/ 1430079 w 2466753"/>
              <a:gd name="connsiteY38" fmla="*/ 191386 h 606056"/>
              <a:gd name="connsiteX39" fmla="*/ 1669312 w 2466753"/>
              <a:gd name="connsiteY39" fmla="*/ 180754 h 606056"/>
              <a:gd name="connsiteX40" fmla="*/ 1733107 w 2466753"/>
              <a:gd name="connsiteY40" fmla="*/ 143540 h 606056"/>
              <a:gd name="connsiteX41" fmla="*/ 1780953 w 2466753"/>
              <a:gd name="connsiteY41" fmla="*/ 122275 h 606056"/>
              <a:gd name="connsiteX42" fmla="*/ 1839433 w 2466753"/>
              <a:gd name="connsiteY42" fmla="*/ 111642 h 606056"/>
              <a:gd name="connsiteX43" fmla="*/ 1860698 w 2466753"/>
              <a:gd name="connsiteY43" fmla="*/ 106326 h 606056"/>
              <a:gd name="connsiteX44" fmla="*/ 1929809 w 2466753"/>
              <a:gd name="connsiteY44" fmla="*/ 63796 h 606056"/>
              <a:gd name="connsiteX45" fmla="*/ 1951074 w 2466753"/>
              <a:gd name="connsiteY45" fmla="*/ 53163 h 606056"/>
              <a:gd name="connsiteX46" fmla="*/ 1967023 w 2466753"/>
              <a:gd name="connsiteY46" fmla="*/ 42530 h 606056"/>
              <a:gd name="connsiteX47" fmla="*/ 1988288 w 2466753"/>
              <a:gd name="connsiteY47" fmla="*/ 37214 h 606056"/>
              <a:gd name="connsiteX48" fmla="*/ 2068033 w 2466753"/>
              <a:gd name="connsiteY48" fmla="*/ 31898 h 606056"/>
              <a:gd name="connsiteX49" fmla="*/ 2126512 w 2466753"/>
              <a:gd name="connsiteY49" fmla="*/ 42530 h 606056"/>
              <a:gd name="connsiteX50" fmla="*/ 2195623 w 2466753"/>
              <a:gd name="connsiteY50" fmla="*/ 53163 h 606056"/>
              <a:gd name="connsiteX51" fmla="*/ 2275367 w 2466753"/>
              <a:gd name="connsiteY51" fmla="*/ 26582 h 606056"/>
              <a:gd name="connsiteX52" fmla="*/ 2286000 w 2466753"/>
              <a:gd name="connsiteY52" fmla="*/ 10633 h 606056"/>
              <a:gd name="connsiteX53" fmla="*/ 2365744 w 2466753"/>
              <a:gd name="connsiteY53" fmla="*/ 15949 h 606056"/>
              <a:gd name="connsiteX54" fmla="*/ 2450805 w 2466753"/>
              <a:gd name="connsiteY54" fmla="*/ 10633 h 606056"/>
              <a:gd name="connsiteX55" fmla="*/ 2466753 w 2466753"/>
              <a:gd name="connsiteY55" fmla="*/ 0 h 60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466753" h="606056">
                <a:moveTo>
                  <a:pt x="0" y="606056"/>
                </a:moveTo>
                <a:cubicBezTo>
                  <a:pt x="8860" y="604284"/>
                  <a:pt x="18121" y="603913"/>
                  <a:pt x="26581" y="600740"/>
                </a:cubicBezTo>
                <a:cubicBezTo>
                  <a:pt x="55882" y="589752"/>
                  <a:pt x="30404" y="588895"/>
                  <a:pt x="58479" y="568842"/>
                </a:cubicBezTo>
                <a:cubicBezTo>
                  <a:pt x="64425" y="564595"/>
                  <a:pt x="72656" y="565298"/>
                  <a:pt x="79744" y="563526"/>
                </a:cubicBezTo>
                <a:cubicBezTo>
                  <a:pt x="102557" y="517903"/>
                  <a:pt x="76267" y="561688"/>
                  <a:pt x="106326" y="531628"/>
                </a:cubicBezTo>
                <a:cubicBezTo>
                  <a:pt x="110844" y="527110"/>
                  <a:pt x="111759" y="519393"/>
                  <a:pt x="116958" y="515679"/>
                </a:cubicBezTo>
                <a:cubicBezTo>
                  <a:pt x="134557" y="503109"/>
                  <a:pt x="150632" y="505577"/>
                  <a:pt x="170121" y="499730"/>
                </a:cubicBezTo>
                <a:cubicBezTo>
                  <a:pt x="179261" y="496988"/>
                  <a:pt x="187526" y="491720"/>
                  <a:pt x="196702" y="489098"/>
                </a:cubicBezTo>
                <a:cubicBezTo>
                  <a:pt x="212411" y="484610"/>
                  <a:pt x="228600" y="482009"/>
                  <a:pt x="244549" y="478465"/>
                </a:cubicBezTo>
                <a:cubicBezTo>
                  <a:pt x="256954" y="480237"/>
                  <a:pt x="269761" y="480181"/>
                  <a:pt x="281763" y="483782"/>
                </a:cubicBezTo>
                <a:cubicBezTo>
                  <a:pt x="287883" y="485618"/>
                  <a:pt x="291839" y="491897"/>
                  <a:pt x="297712" y="494414"/>
                </a:cubicBezTo>
                <a:cubicBezTo>
                  <a:pt x="304428" y="497292"/>
                  <a:pt x="311889" y="497958"/>
                  <a:pt x="318977" y="499730"/>
                </a:cubicBezTo>
                <a:cubicBezTo>
                  <a:pt x="340242" y="496186"/>
                  <a:pt x="361942" y="494653"/>
                  <a:pt x="382772" y="489098"/>
                </a:cubicBezTo>
                <a:cubicBezTo>
                  <a:pt x="388946" y="487452"/>
                  <a:pt x="393006" y="481322"/>
                  <a:pt x="398721" y="478465"/>
                </a:cubicBezTo>
                <a:cubicBezTo>
                  <a:pt x="403733" y="475959"/>
                  <a:pt x="409519" y="475356"/>
                  <a:pt x="414670" y="473149"/>
                </a:cubicBezTo>
                <a:cubicBezTo>
                  <a:pt x="421954" y="470027"/>
                  <a:pt x="428847" y="466060"/>
                  <a:pt x="435935" y="462516"/>
                </a:cubicBezTo>
                <a:cubicBezTo>
                  <a:pt x="437707" y="455428"/>
                  <a:pt x="436085" y="446417"/>
                  <a:pt x="441251" y="441251"/>
                </a:cubicBezTo>
                <a:cubicBezTo>
                  <a:pt x="446417" y="436085"/>
                  <a:pt x="455299" y="437074"/>
                  <a:pt x="462516" y="435935"/>
                </a:cubicBezTo>
                <a:cubicBezTo>
                  <a:pt x="489004" y="431753"/>
                  <a:pt x="515679" y="428847"/>
                  <a:pt x="542260" y="425303"/>
                </a:cubicBezTo>
                <a:cubicBezTo>
                  <a:pt x="551121" y="421759"/>
                  <a:pt x="559701" y="417412"/>
                  <a:pt x="568842" y="414670"/>
                </a:cubicBezTo>
                <a:cubicBezTo>
                  <a:pt x="577497" y="412074"/>
                  <a:pt x="586851" y="412211"/>
                  <a:pt x="595423" y="409354"/>
                </a:cubicBezTo>
                <a:cubicBezTo>
                  <a:pt x="614695" y="402930"/>
                  <a:pt x="616308" y="397420"/>
                  <a:pt x="632637" y="388089"/>
                </a:cubicBezTo>
                <a:cubicBezTo>
                  <a:pt x="667912" y="367932"/>
                  <a:pt x="640021" y="384924"/>
                  <a:pt x="669851" y="372140"/>
                </a:cubicBezTo>
                <a:cubicBezTo>
                  <a:pt x="688733" y="364048"/>
                  <a:pt x="691050" y="361551"/>
                  <a:pt x="707065" y="350875"/>
                </a:cubicBezTo>
                <a:cubicBezTo>
                  <a:pt x="782763" y="354479"/>
                  <a:pt x="871132" y="362011"/>
                  <a:pt x="946298" y="350875"/>
                </a:cubicBezTo>
                <a:cubicBezTo>
                  <a:pt x="953735" y="349773"/>
                  <a:pt x="956128" y="339296"/>
                  <a:pt x="962246" y="334926"/>
                </a:cubicBezTo>
                <a:cubicBezTo>
                  <a:pt x="968695" y="330319"/>
                  <a:pt x="976631" y="328225"/>
                  <a:pt x="983512" y="324293"/>
                </a:cubicBezTo>
                <a:cubicBezTo>
                  <a:pt x="989059" y="321123"/>
                  <a:pt x="994144" y="317205"/>
                  <a:pt x="999460" y="313661"/>
                </a:cubicBezTo>
                <a:cubicBezTo>
                  <a:pt x="1047307" y="315433"/>
                  <a:pt x="1095295" y="314888"/>
                  <a:pt x="1143000" y="318977"/>
                </a:cubicBezTo>
                <a:cubicBezTo>
                  <a:pt x="1157560" y="320225"/>
                  <a:pt x="1170925" y="329122"/>
                  <a:pt x="1185530" y="329609"/>
                </a:cubicBezTo>
                <a:cubicBezTo>
                  <a:pt x="1224535" y="330909"/>
                  <a:pt x="1263502" y="326065"/>
                  <a:pt x="1302488" y="324293"/>
                </a:cubicBezTo>
                <a:cubicBezTo>
                  <a:pt x="1307804" y="318977"/>
                  <a:pt x="1313624" y="314120"/>
                  <a:pt x="1318437" y="308344"/>
                </a:cubicBezTo>
                <a:cubicBezTo>
                  <a:pt x="1322527" y="303436"/>
                  <a:pt x="1324552" y="296914"/>
                  <a:pt x="1329070" y="292396"/>
                </a:cubicBezTo>
                <a:cubicBezTo>
                  <a:pt x="1333588" y="287878"/>
                  <a:pt x="1339703" y="285307"/>
                  <a:pt x="1345019" y="281763"/>
                </a:cubicBezTo>
                <a:cubicBezTo>
                  <a:pt x="1348563" y="274675"/>
                  <a:pt x="1350047" y="266102"/>
                  <a:pt x="1355651" y="260498"/>
                </a:cubicBezTo>
                <a:cubicBezTo>
                  <a:pt x="1359614" y="256535"/>
                  <a:pt x="1367040" y="258439"/>
                  <a:pt x="1371600" y="255182"/>
                </a:cubicBezTo>
                <a:cubicBezTo>
                  <a:pt x="1379757" y="249355"/>
                  <a:pt x="1385777" y="241005"/>
                  <a:pt x="1392865" y="233916"/>
                </a:cubicBezTo>
                <a:cubicBezTo>
                  <a:pt x="1403545" y="201875"/>
                  <a:pt x="1389127" y="232601"/>
                  <a:pt x="1419446" y="207335"/>
                </a:cubicBezTo>
                <a:cubicBezTo>
                  <a:pt x="1424355" y="203245"/>
                  <a:pt x="1423725" y="192062"/>
                  <a:pt x="1430079" y="191386"/>
                </a:cubicBezTo>
                <a:cubicBezTo>
                  <a:pt x="1509454" y="182942"/>
                  <a:pt x="1589568" y="184298"/>
                  <a:pt x="1669312" y="180754"/>
                </a:cubicBezTo>
                <a:cubicBezTo>
                  <a:pt x="1768532" y="114606"/>
                  <a:pt x="1685317" y="164022"/>
                  <a:pt x="1733107" y="143540"/>
                </a:cubicBezTo>
                <a:cubicBezTo>
                  <a:pt x="1751157" y="135804"/>
                  <a:pt x="1761163" y="127223"/>
                  <a:pt x="1780953" y="122275"/>
                </a:cubicBezTo>
                <a:cubicBezTo>
                  <a:pt x="1800174" y="117470"/>
                  <a:pt x="1820005" y="115528"/>
                  <a:pt x="1839433" y="111642"/>
                </a:cubicBezTo>
                <a:cubicBezTo>
                  <a:pt x="1846598" y="110209"/>
                  <a:pt x="1853610" y="108098"/>
                  <a:pt x="1860698" y="106326"/>
                </a:cubicBezTo>
                <a:cubicBezTo>
                  <a:pt x="1888997" y="68592"/>
                  <a:pt x="1866480" y="90937"/>
                  <a:pt x="1929809" y="63796"/>
                </a:cubicBezTo>
                <a:cubicBezTo>
                  <a:pt x="1937093" y="60674"/>
                  <a:pt x="1944193" y="57095"/>
                  <a:pt x="1951074" y="53163"/>
                </a:cubicBezTo>
                <a:cubicBezTo>
                  <a:pt x="1956622" y="49993"/>
                  <a:pt x="1961150" y="45047"/>
                  <a:pt x="1967023" y="42530"/>
                </a:cubicBezTo>
                <a:cubicBezTo>
                  <a:pt x="1973739" y="39652"/>
                  <a:pt x="1981200" y="38986"/>
                  <a:pt x="1988288" y="37214"/>
                </a:cubicBezTo>
                <a:cubicBezTo>
                  <a:pt x="2020751" y="15573"/>
                  <a:pt x="2002016" y="23288"/>
                  <a:pt x="2068033" y="31898"/>
                </a:cubicBezTo>
                <a:cubicBezTo>
                  <a:pt x="2087679" y="34460"/>
                  <a:pt x="2106969" y="39273"/>
                  <a:pt x="2126512" y="42530"/>
                </a:cubicBezTo>
                <a:cubicBezTo>
                  <a:pt x="2149503" y="46362"/>
                  <a:pt x="2172586" y="49619"/>
                  <a:pt x="2195623" y="53163"/>
                </a:cubicBezTo>
                <a:cubicBezTo>
                  <a:pt x="2305808" y="45293"/>
                  <a:pt x="2255656" y="72574"/>
                  <a:pt x="2275367" y="26582"/>
                </a:cubicBezTo>
                <a:cubicBezTo>
                  <a:pt x="2277884" y="20709"/>
                  <a:pt x="2282456" y="15949"/>
                  <a:pt x="2286000" y="10633"/>
                </a:cubicBezTo>
                <a:cubicBezTo>
                  <a:pt x="2312581" y="12405"/>
                  <a:pt x="2339104" y="15949"/>
                  <a:pt x="2365744" y="15949"/>
                </a:cubicBezTo>
                <a:cubicBezTo>
                  <a:pt x="2394153" y="15949"/>
                  <a:pt x="2422744" y="15064"/>
                  <a:pt x="2450805" y="10633"/>
                </a:cubicBezTo>
                <a:cubicBezTo>
                  <a:pt x="2457116" y="9637"/>
                  <a:pt x="2466753" y="0"/>
                  <a:pt x="2466753" y="0"/>
                </a:cubicBezTo>
              </a:path>
            </a:pathLst>
          </a:cu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3519377" y="3083441"/>
            <a:ext cx="2509283" cy="765544"/>
          </a:xfrm>
          <a:custGeom>
            <a:avLst/>
            <a:gdLst>
              <a:gd name="connsiteX0" fmla="*/ 0 w 2509283"/>
              <a:gd name="connsiteY0" fmla="*/ 765544 h 765544"/>
              <a:gd name="connsiteX1" fmla="*/ 180753 w 2509283"/>
              <a:gd name="connsiteY1" fmla="*/ 643270 h 765544"/>
              <a:gd name="connsiteX2" fmla="*/ 217967 w 2509283"/>
              <a:gd name="connsiteY2" fmla="*/ 606056 h 765544"/>
              <a:gd name="connsiteX3" fmla="*/ 239232 w 2509283"/>
              <a:gd name="connsiteY3" fmla="*/ 595423 h 765544"/>
              <a:gd name="connsiteX4" fmla="*/ 276446 w 2509283"/>
              <a:gd name="connsiteY4" fmla="*/ 568842 h 765544"/>
              <a:gd name="connsiteX5" fmla="*/ 292395 w 2509283"/>
              <a:gd name="connsiteY5" fmla="*/ 558209 h 765544"/>
              <a:gd name="connsiteX6" fmla="*/ 366823 w 2509283"/>
              <a:gd name="connsiteY6" fmla="*/ 531628 h 765544"/>
              <a:gd name="connsiteX7" fmla="*/ 930349 w 2509283"/>
              <a:gd name="connsiteY7" fmla="*/ 520995 h 765544"/>
              <a:gd name="connsiteX8" fmla="*/ 956930 w 2509283"/>
              <a:gd name="connsiteY8" fmla="*/ 515679 h 765544"/>
              <a:gd name="connsiteX9" fmla="*/ 1010093 w 2509283"/>
              <a:gd name="connsiteY9" fmla="*/ 467832 h 765544"/>
              <a:gd name="connsiteX10" fmla="*/ 1063256 w 2509283"/>
              <a:gd name="connsiteY10" fmla="*/ 430618 h 765544"/>
              <a:gd name="connsiteX11" fmla="*/ 1095153 w 2509283"/>
              <a:gd name="connsiteY11" fmla="*/ 404037 h 765544"/>
              <a:gd name="connsiteX12" fmla="*/ 1259958 w 2509283"/>
              <a:gd name="connsiteY12" fmla="*/ 409353 h 765544"/>
              <a:gd name="connsiteX13" fmla="*/ 1334386 w 2509283"/>
              <a:gd name="connsiteY13" fmla="*/ 388088 h 765544"/>
              <a:gd name="connsiteX14" fmla="*/ 1371600 w 2509283"/>
              <a:gd name="connsiteY14" fmla="*/ 377456 h 765544"/>
              <a:gd name="connsiteX15" fmla="*/ 1392865 w 2509283"/>
              <a:gd name="connsiteY15" fmla="*/ 366823 h 765544"/>
              <a:gd name="connsiteX16" fmla="*/ 1451344 w 2509283"/>
              <a:gd name="connsiteY16" fmla="*/ 350874 h 765544"/>
              <a:gd name="connsiteX17" fmla="*/ 1477925 w 2509283"/>
              <a:gd name="connsiteY17" fmla="*/ 340242 h 765544"/>
              <a:gd name="connsiteX18" fmla="*/ 1573618 w 2509283"/>
              <a:gd name="connsiteY18" fmla="*/ 350874 h 765544"/>
              <a:gd name="connsiteX19" fmla="*/ 1605516 w 2509283"/>
              <a:gd name="connsiteY19" fmla="*/ 366823 h 765544"/>
              <a:gd name="connsiteX20" fmla="*/ 1791586 w 2509283"/>
              <a:gd name="connsiteY20" fmla="*/ 361507 h 765544"/>
              <a:gd name="connsiteX21" fmla="*/ 1807535 w 2509283"/>
              <a:gd name="connsiteY21" fmla="*/ 350874 h 765544"/>
              <a:gd name="connsiteX22" fmla="*/ 1850065 w 2509283"/>
              <a:gd name="connsiteY22" fmla="*/ 340242 h 765544"/>
              <a:gd name="connsiteX23" fmla="*/ 1935125 w 2509283"/>
              <a:gd name="connsiteY23" fmla="*/ 318976 h 765544"/>
              <a:gd name="connsiteX24" fmla="*/ 1940442 w 2509283"/>
              <a:gd name="connsiteY24" fmla="*/ 297711 h 765544"/>
              <a:gd name="connsiteX25" fmla="*/ 1961707 w 2509283"/>
              <a:gd name="connsiteY25" fmla="*/ 265814 h 765544"/>
              <a:gd name="connsiteX26" fmla="*/ 1977656 w 2509283"/>
              <a:gd name="connsiteY26" fmla="*/ 228600 h 765544"/>
              <a:gd name="connsiteX27" fmla="*/ 1993604 w 2509283"/>
              <a:gd name="connsiteY27" fmla="*/ 207335 h 765544"/>
              <a:gd name="connsiteX28" fmla="*/ 2014870 w 2509283"/>
              <a:gd name="connsiteY28" fmla="*/ 202018 h 765544"/>
              <a:gd name="connsiteX29" fmla="*/ 2030818 w 2509283"/>
              <a:gd name="connsiteY29" fmla="*/ 191386 h 765544"/>
              <a:gd name="connsiteX30" fmla="*/ 2105246 w 2509283"/>
              <a:gd name="connsiteY30" fmla="*/ 170121 h 765544"/>
              <a:gd name="connsiteX31" fmla="*/ 2216888 w 2509283"/>
              <a:gd name="connsiteY31" fmla="*/ 154172 h 765544"/>
              <a:gd name="connsiteX32" fmla="*/ 2270051 w 2509283"/>
              <a:gd name="connsiteY32" fmla="*/ 122274 h 765544"/>
              <a:gd name="connsiteX33" fmla="*/ 2307265 w 2509283"/>
              <a:gd name="connsiteY33" fmla="*/ 101009 h 765544"/>
              <a:gd name="connsiteX34" fmla="*/ 2355111 w 2509283"/>
              <a:gd name="connsiteY34" fmla="*/ 85060 h 765544"/>
              <a:gd name="connsiteX35" fmla="*/ 2392325 w 2509283"/>
              <a:gd name="connsiteY35" fmla="*/ 63795 h 765544"/>
              <a:gd name="connsiteX36" fmla="*/ 2434856 w 2509283"/>
              <a:gd name="connsiteY36" fmla="*/ 31897 h 765544"/>
              <a:gd name="connsiteX37" fmla="*/ 2456121 w 2509283"/>
              <a:gd name="connsiteY37" fmla="*/ 26581 h 765544"/>
              <a:gd name="connsiteX38" fmla="*/ 2493335 w 2509283"/>
              <a:gd name="connsiteY38" fmla="*/ 5316 h 765544"/>
              <a:gd name="connsiteX39" fmla="*/ 2509283 w 2509283"/>
              <a:gd name="connsiteY39" fmla="*/ 0 h 765544"/>
              <a:gd name="connsiteX40" fmla="*/ 2477386 w 2509283"/>
              <a:gd name="connsiteY40" fmla="*/ 42530 h 765544"/>
              <a:gd name="connsiteX41" fmla="*/ 2466753 w 2509283"/>
              <a:gd name="connsiteY41" fmla="*/ 42530 h 76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509283" h="765544">
                <a:moveTo>
                  <a:pt x="0" y="765544"/>
                </a:moveTo>
                <a:cubicBezTo>
                  <a:pt x="60251" y="724786"/>
                  <a:pt x="122048" y="686225"/>
                  <a:pt x="180753" y="643270"/>
                </a:cubicBezTo>
                <a:cubicBezTo>
                  <a:pt x="194911" y="632911"/>
                  <a:pt x="202276" y="613902"/>
                  <a:pt x="217967" y="606056"/>
                </a:cubicBezTo>
                <a:cubicBezTo>
                  <a:pt x="225055" y="602512"/>
                  <a:pt x="232351" y="599355"/>
                  <a:pt x="239232" y="595423"/>
                </a:cubicBezTo>
                <a:cubicBezTo>
                  <a:pt x="251756" y="588266"/>
                  <a:pt x="265042" y="576987"/>
                  <a:pt x="276446" y="568842"/>
                </a:cubicBezTo>
                <a:cubicBezTo>
                  <a:pt x="281645" y="565128"/>
                  <a:pt x="287079" y="561753"/>
                  <a:pt x="292395" y="558209"/>
                </a:cubicBezTo>
                <a:cubicBezTo>
                  <a:pt x="313105" y="527145"/>
                  <a:pt x="303073" y="533789"/>
                  <a:pt x="366823" y="531628"/>
                </a:cubicBezTo>
                <a:cubicBezTo>
                  <a:pt x="554591" y="525263"/>
                  <a:pt x="742507" y="524539"/>
                  <a:pt x="930349" y="520995"/>
                </a:cubicBezTo>
                <a:cubicBezTo>
                  <a:pt x="939209" y="519223"/>
                  <a:pt x="948470" y="518852"/>
                  <a:pt x="956930" y="515679"/>
                </a:cubicBezTo>
                <a:cubicBezTo>
                  <a:pt x="974299" y="509165"/>
                  <a:pt x="1004537" y="471536"/>
                  <a:pt x="1010093" y="467832"/>
                </a:cubicBezTo>
                <a:cubicBezTo>
                  <a:pt x="1015299" y="464361"/>
                  <a:pt x="1055387" y="438487"/>
                  <a:pt x="1063256" y="430618"/>
                </a:cubicBezTo>
                <a:cubicBezTo>
                  <a:pt x="1092223" y="401651"/>
                  <a:pt x="1064691" y="414190"/>
                  <a:pt x="1095153" y="404037"/>
                </a:cubicBezTo>
                <a:cubicBezTo>
                  <a:pt x="1177665" y="414351"/>
                  <a:pt x="1178725" y="419949"/>
                  <a:pt x="1259958" y="409353"/>
                </a:cubicBezTo>
                <a:cubicBezTo>
                  <a:pt x="1285978" y="405959"/>
                  <a:pt x="1309628" y="395706"/>
                  <a:pt x="1334386" y="388088"/>
                </a:cubicBezTo>
                <a:cubicBezTo>
                  <a:pt x="1346717" y="384294"/>
                  <a:pt x="1359476" y="381865"/>
                  <a:pt x="1371600" y="377456"/>
                </a:cubicBezTo>
                <a:cubicBezTo>
                  <a:pt x="1379048" y="374748"/>
                  <a:pt x="1385507" y="369766"/>
                  <a:pt x="1392865" y="366823"/>
                </a:cubicBezTo>
                <a:cubicBezTo>
                  <a:pt x="1452949" y="342789"/>
                  <a:pt x="1397960" y="366889"/>
                  <a:pt x="1451344" y="350874"/>
                </a:cubicBezTo>
                <a:cubicBezTo>
                  <a:pt x="1460484" y="348132"/>
                  <a:pt x="1469065" y="343786"/>
                  <a:pt x="1477925" y="340242"/>
                </a:cubicBezTo>
                <a:cubicBezTo>
                  <a:pt x="1480362" y="340486"/>
                  <a:pt x="1565514" y="348559"/>
                  <a:pt x="1573618" y="350874"/>
                </a:cubicBezTo>
                <a:cubicBezTo>
                  <a:pt x="1585048" y="354140"/>
                  <a:pt x="1594883" y="361507"/>
                  <a:pt x="1605516" y="366823"/>
                </a:cubicBezTo>
                <a:cubicBezTo>
                  <a:pt x="1667539" y="365051"/>
                  <a:pt x="1729730" y="366390"/>
                  <a:pt x="1791586" y="361507"/>
                </a:cubicBezTo>
                <a:cubicBezTo>
                  <a:pt x="1797956" y="361004"/>
                  <a:pt x="1801530" y="353058"/>
                  <a:pt x="1807535" y="350874"/>
                </a:cubicBezTo>
                <a:cubicBezTo>
                  <a:pt x="1821268" y="345880"/>
                  <a:pt x="1835841" y="343589"/>
                  <a:pt x="1850065" y="340242"/>
                </a:cubicBezTo>
                <a:cubicBezTo>
                  <a:pt x="1926158" y="322338"/>
                  <a:pt x="1869841" y="337629"/>
                  <a:pt x="1935125" y="318976"/>
                </a:cubicBezTo>
                <a:cubicBezTo>
                  <a:pt x="1936897" y="311888"/>
                  <a:pt x="1937174" y="304246"/>
                  <a:pt x="1940442" y="297711"/>
                </a:cubicBezTo>
                <a:cubicBezTo>
                  <a:pt x="1946157" y="286282"/>
                  <a:pt x="1961707" y="265814"/>
                  <a:pt x="1961707" y="265814"/>
                </a:cubicBezTo>
                <a:cubicBezTo>
                  <a:pt x="1967927" y="240932"/>
                  <a:pt x="1963534" y="248371"/>
                  <a:pt x="1977656" y="228600"/>
                </a:cubicBezTo>
                <a:cubicBezTo>
                  <a:pt x="1982806" y="221390"/>
                  <a:pt x="1986394" y="212485"/>
                  <a:pt x="1993604" y="207335"/>
                </a:cubicBezTo>
                <a:cubicBezTo>
                  <a:pt x="1999550" y="203088"/>
                  <a:pt x="2007781" y="203790"/>
                  <a:pt x="2014870" y="202018"/>
                </a:cubicBezTo>
                <a:cubicBezTo>
                  <a:pt x="2020186" y="198474"/>
                  <a:pt x="2025103" y="194243"/>
                  <a:pt x="2030818" y="191386"/>
                </a:cubicBezTo>
                <a:cubicBezTo>
                  <a:pt x="2054481" y="179555"/>
                  <a:pt x="2079051" y="174487"/>
                  <a:pt x="2105246" y="170121"/>
                </a:cubicBezTo>
                <a:cubicBezTo>
                  <a:pt x="2142326" y="163941"/>
                  <a:pt x="2216888" y="154172"/>
                  <a:pt x="2216888" y="154172"/>
                </a:cubicBezTo>
                <a:cubicBezTo>
                  <a:pt x="2275145" y="115335"/>
                  <a:pt x="2225099" y="146794"/>
                  <a:pt x="2270051" y="122274"/>
                </a:cubicBezTo>
                <a:cubicBezTo>
                  <a:pt x="2282594" y="115433"/>
                  <a:pt x="2294176" y="106736"/>
                  <a:pt x="2307265" y="101009"/>
                </a:cubicBezTo>
                <a:cubicBezTo>
                  <a:pt x="2322667" y="94271"/>
                  <a:pt x="2339709" y="91798"/>
                  <a:pt x="2355111" y="85060"/>
                </a:cubicBezTo>
                <a:cubicBezTo>
                  <a:pt x="2368200" y="79333"/>
                  <a:pt x="2380437" y="71720"/>
                  <a:pt x="2392325" y="63795"/>
                </a:cubicBezTo>
                <a:cubicBezTo>
                  <a:pt x="2396480" y="61025"/>
                  <a:pt x="2424904" y="36162"/>
                  <a:pt x="2434856" y="31897"/>
                </a:cubicBezTo>
                <a:cubicBezTo>
                  <a:pt x="2441572" y="29019"/>
                  <a:pt x="2449033" y="28353"/>
                  <a:pt x="2456121" y="26581"/>
                </a:cubicBezTo>
                <a:cubicBezTo>
                  <a:pt x="2472136" y="15905"/>
                  <a:pt x="2474452" y="13409"/>
                  <a:pt x="2493335" y="5316"/>
                </a:cubicBezTo>
                <a:cubicBezTo>
                  <a:pt x="2498485" y="3109"/>
                  <a:pt x="2503967" y="1772"/>
                  <a:pt x="2509283" y="0"/>
                </a:cubicBezTo>
                <a:cubicBezTo>
                  <a:pt x="2499478" y="19610"/>
                  <a:pt x="2497538" y="29096"/>
                  <a:pt x="2477386" y="42530"/>
                </a:cubicBezTo>
                <a:cubicBezTo>
                  <a:pt x="2474437" y="44496"/>
                  <a:pt x="2470297" y="42530"/>
                  <a:pt x="2466753" y="42530"/>
                </a:cubicBezTo>
              </a:path>
            </a:pathLst>
          </a:cu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6012712" y="1812266"/>
            <a:ext cx="1286539" cy="292979"/>
          </a:xfrm>
          <a:custGeom>
            <a:avLst/>
            <a:gdLst>
              <a:gd name="connsiteX0" fmla="*/ 0 w 1286539"/>
              <a:gd name="connsiteY0" fmla="*/ 292979 h 292979"/>
              <a:gd name="connsiteX1" fmla="*/ 15948 w 1286539"/>
              <a:gd name="connsiteY1" fmla="*/ 245133 h 292979"/>
              <a:gd name="connsiteX2" fmla="*/ 90376 w 1286539"/>
              <a:gd name="connsiteY2" fmla="*/ 229184 h 292979"/>
              <a:gd name="connsiteX3" fmla="*/ 233916 w 1286539"/>
              <a:gd name="connsiteY3" fmla="*/ 239816 h 292979"/>
              <a:gd name="connsiteX4" fmla="*/ 419986 w 1286539"/>
              <a:gd name="connsiteY4" fmla="*/ 223867 h 292979"/>
              <a:gd name="connsiteX5" fmla="*/ 467832 w 1286539"/>
              <a:gd name="connsiteY5" fmla="*/ 213235 h 292979"/>
              <a:gd name="connsiteX6" fmla="*/ 489097 w 1286539"/>
              <a:gd name="connsiteY6" fmla="*/ 207919 h 292979"/>
              <a:gd name="connsiteX7" fmla="*/ 536944 w 1286539"/>
              <a:gd name="connsiteY7" fmla="*/ 186654 h 292979"/>
              <a:gd name="connsiteX8" fmla="*/ 552893 w 1286539"/>
              <a:gd name="connsiteY8" fmla="*/ 176021 h 292979"/>
              <a:gd name="connsiteX9" fmla="*/ 574158 w 1286539"/>
              <a:gd name="connsiteY9" fmla="*/ 170705 h 292979"/>
              <a:gd name="connsiteX10" fmla="*/ 659218 w 1286539"/>
              <a:gd name="connsiteY10" fmla="*/ 149440 h 292979"/>
              <a:gd name="connsiteX11" fmla="*/ 887818 w 1286539"/>
              <a:gd name="connsiteY11" fmla="*/ 138807 h 292979"/>
              <a:gd name="connsiteX12" fmla="*/ 930348 w 1286539"/>
              <a:gd name="connsiteY12" fmla="*/ 112226 h 292979"/>
              <a:gd name="connsiteX13" fmla="*/ 962246 w 1286539"/>
              <a:gd name="connsiteY13" fmla="*/ 90961 h 292979"/>
              <a:gd name="connsiteX14" fmla="*/ 983511 w 1286539"/>
              <a:gd name="connsiteY14" fmla="*/ 85644 h 292979"/>
              <a:gd name="connsiteX15" fmla="*/ 999460 w 1286539"/>
              <a:gd name="connsiteY15" fmla="*/ 75012 h 292979"/>
              <a:gd name="connsiteX16" fmla="*/ 1185530 w 1286539"/>
              <a:gd name="connsiteY16" fmla="*/ 53747 h 292979"/>
              <a:gd name="connsiteX17" fmla="*/ 1201479 w 1286539"/>
              <a:gd name="connsiteY17" fmla="*/ 48430 h 292979"/>
              <a:gd name="connsiteX18" fmla="*/ 1238693 w 1286539"/>
              <a:gd name="connsiteY18" fmla="*/ 27165 h 292979"/>
              <a:gd name="connsiteX19" fmla="*/ 1275907 w 1286539"/>
              <a:gd name="connsiteY19" fmla="*/ 584 h 292979"/>
              <a:gd name="connsiteX20" fmla="*/ 1286539 w 1286539"/>
              <a:gd name="connsiteY20" fmla="*/ 584 h 29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86539" h="292979">
                <a:moveTo>
                  <a:pt x="0" y="292979"/>
                </a:moveTo>
                <a:cubicBezTo>
                  <a:pt x="2255" y="281704"/>
                  <a:pt x="5323" y="254240"/>
                  <a:pt x="15948" y="245133"/>
                </a:cubicBezTo>
                <a:cubicBezTo>
                  <a:pt x="32011" y="231364"/>
                  <a:pt x="75785" y="230805"/>
                  <a:pt x="90376" y="229184"/>
                </a:cubicBezTo>
                <a:cubicBezTo>
                  <a:pt x="138223" y="232728"/>
                  <a:pt x="185948" y="238837"/>
                  <a:pt x="233916" y="239816"/>
                </a:cubicBezTo>
                <a:cubicBezTo>
                  <a:pt x="303551" y="241237"/>
                  <a:pt x="354472" y="235779"/>
                  <a:pt x="419986" y="223867"/>
                </a:cubicBezTo>
                <a:cubicBezTo>
                  <a:pt x="436060" y="220944"/>
                  <a:pt x="451913" y="216909"/>
                  <a:pt x="467832" y="213235"/>
                </a:cubicBezTo>
                <a:cubicBezTo>
                  <a:pt x="474951" y="211592"/>
                  <a:pt x="482165" y="210230"/>
                  <a:pt x="489097" y="207919"/>
                </a:cubicBezTo>
                <a:cubicBezTo>
                  <a:pt x="502764" y="203363"/>
                  <a:pt x="523979" y="194063"/>
                  <a:pt x="536944" y="186654"/>
                </a:cubicBezTo>
                <a:cubicBezTo>
                  <a:pt x="542492" y="183484"/>
                  <a:pt x="547020" y="178538"/>
                  <a:pt x="552893" y="176021"/>
                </a:cubicBezTo>
                <a:cubicBezTo>
                  <a:pt x="559609" y="173143"/>
                  <a:pt x="567226" y="173016"/>
                  <a:pt x="574158" y="170705"/>
                </a:cubicBezTo>
                <a:cubicBezTo>
                  <a:pt x="617118" y="156385"/>
                  <a:pt x="595535" y="154157"/>
                  <a:pt x="659218" y="149440"/>
                </a:cubicBezTo>
                <a:cubicBezTo>
                  <a:pt x="735292" y="143805"/>
                  <a:pt x="811618" y="142351"/>
                  <a:pt x="887818" y="138807"/>
                </a:cubicBezTo>
                <a:cubicBezTo>
                  <a:pt x="923180" y="121125"/>
                  <a:pt x="895842" y="136379"/>
                  <a:pt x="930348" y="112226"/>
                </a:cubicBezTo>
                <a:cubicBezTo>
                  <a:pt x="940817" y="104898"/>
                  <a:pt x="949849" y="94061"/>
                  <a:pt x="962246" y="90961"/>
                </a:cubicBezTo>
                <a:lnTo>
                  <a:pt x="983511" y="85644"/>
                </a:lnTo>
                <a:cubicBezTo>
                  <a:pt x="988827" y="82100"/>
                  <a:pt x="993261" y="76562"/>
                  <a:pt x="999460" y="75012"/>
                </a:cubicBezTo>
                <a:cubicBezTo>
                  <a:pt x="1042114" y="64349"/>
                  <a:pt x="1154779" y="56542"/>
                  <a:pt x="1185530" y="53747"/>
                </a:cubicBezTo>
                <a:cubicBezTo>
                  <a:pt x="1190846" y="51975"/>
                  <a:pt x="1196328" y="50638"/>
                  <a:pt x="1201479" y="48430"/>
                </a:cubicBezTo>
                <a:cubicBezTo>
                  <a:pt x="1217058" y="41753"/>
                  <a:pt x="1225343" y="36701"/>
                  <a:pt x="1238693" y="27165"/>
                </a:cubicBezTo>
                <a:cubicBezTo>
                  <a:pt x="1240630" y="25781"/>
                  <a:pt x="1270209" y="2863"/>
                  <a:pt x="1275907" y="584"/>
                </a:cubicBezTo>
                <a:cubicBezTo>
                  <a:pt x="1279198" y="-732"/>
                  <a:pt x="1282995" y="584"/>
                  <a:pt x="1286539" y="584"/>
                </a:cubicBezTo>
              </a:path>
            </a:pathLst>
          </a:cu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191897" y="6025230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492231" y="3414591"/>
            <a:ext cx="2340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Objects on orbit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5487089" y="3838353"/>
            <a:ext cx="2529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Fragmentation or</a:t>
            </a:r>
          </a:p>
          <a:p>
            <a:pPr algn="ctr"/>
            <a:r>
              <a:rPr lang="en-US" dirty="0" smtClean="0"/>
              <a:t>collision event</a:t>
            </a:r>
            <a:endParaRPr lang="en-GB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6092456" y="3170331"/>
            <a:ext cx="505046" cy="6033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71977" y="1874988"/>
            <a:ext cx="3286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Underlying linear trend</a:t>
            </a:r>
          </a:p>
          <a:p>
            <a:pPr algn="ctr"/>
            <a:r>
              <a:rPr lang="en-US" dirty="0" smtClean="0"/>
              <a:t>(</a:t>
            </a:r>
            <a:r>
              <a:rPr lang="en-US" i="1" dirty="0" smtClean="0"/>
              <a:t>l </a:t>
            </a:r>
            <a:r>
              <a:rPr lang="en-US" dirty="0" smtClean="0"/>
              <a:t>&gt;=10cm)</a:t>
            </a:r>
            <a:endParaRPr lang="en-GB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728533" y="2816266"/>
            <a:ext cx="686932" cy="5570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40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1-10 cm debris population evolution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894" y="1873621"/>
            <a:ext cx="8489951" cy="3457575"/>
          </a:xfrm>
        </p:spPr>
        <p:txBody>
          <a:bodyPr/>
          <a:lstStyle/>
          <a:p>
            <a:r>
              <a:rPr lang="en-US" dirty="0" smtClean="0"/>
              <a:t>Evolution dominated by fragmentation events</a:t>
            </a:r>
          </a:p>
          <a:p>
            <a:r>
              <a:rPr lang="en-US" dirty="0" smtClean="0"/>
              <a:t>Fragmentation: explosive events; collision; break up; battery failure; self-destruct</a:t>
            </a:r>
          </a:p>
          <a:p>
            <a:r>
              <a:rPr lang="en-US" dirty="0" smtClean="0"/>
              <a:t>NASA standard break up model</a:t>
            </a:r>
          </a:p>
          <a:p>
            <a:r>
              <a:rPr lang="en-US" dirty="0" smtClean="0"/>
              <a:t>Analytical/statistical dispersion models</a:t>
            </a:r>
          </a:p>
          <a:p>
            <a:r>
              <a:rPr lang="en-US" dirty="0" smtClean="0"/>
              <a:t>All methods have simplistic assumptions driven by practicality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84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42" y="1146999"/>
            <a:ext cx="7314487" cy="1117415"/>
          </a:xfrm>
        </p:spPr>
        <p:txBody>
          <a:bodyPr/>
          <a:lstStyle/>
          <a:p>
            <a:r>
              <a:rPr lang="en-US" dirty="0" smtClean="0"/>
              <a:t>Fragmentation event file: </a:t>
            </a:r>
            <a:br>
              <a:rPr lang="en-US" dirty="0" smtClean="0"/>
            </a:br>
            <a:r>
              <a:rPr lang="en-US" dirty="0" smtClean="0"/>
              <a:t>242 major events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70" y="2264414"/>
            <a:ext cx="8768818" cy="266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5" y="1208313"/>
            <a:ext cx="2697980" cy="1764463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512" y="1226196"/>
            <a:ext cx="2670245" cy="1746113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833" y="1217941"/>
            <a:ext cx="2682517" cy="1754368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5" y="3077279"/>
            <a:ext cx="2698560" cy="1764686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512" y="3085989"/>
            <a:ext cx="2698538" cy="1764686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832" y="3085988"/>
            <a:ext cx="2682517" cy="1754580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6" y="4925614"/>
            <a:ext cx="2697980" cy="1762065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454" y="4931440"/>
            <a:ext cx="2698596" cy="1764947"/>
          </a:xfrm>
          <a:prstGeom prst="rect">
            <a:avLst/>
          </a:prstGeom>
          <a:noFill/>
        </p:spPr>
      </p:pic>
      <p:pic>
        <p:nvPicPr>
          <p:cNvPr id="12" name="Picture 1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832" y="4942235"/>
            <a:ext cx="2682517" cy="17541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 rot="16200000">
            <a:off x="24755" y="544548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SRP</a:t>
            </a:r>
            <a:endParaRPr lang="en-GB" sz="18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379200" y="3783665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Solar gravity</a:t>
            </a:r>
            <a:endParaRPr lang="en-GB" sz="18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404850" y="1895818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Lunar gravity</a:t>
            </a:r>
            <a:endParaRPr lang="en-GB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922499" y="857513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Semi-major axis</a:t>
            </a:r>
            <a:endParaRPr lang="en-GB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6850384" y="83898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Inclination</a:t>
            </a:r>
            <a:endParaRPr lang="en-GB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4015396" y="86515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Eccentricity</a:t>
            </a:r>
            <a:endParaRPr lang="en-GB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1200439" y="196797"/>
            <a:ext cx="6261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Example: debris orbit variations over 5 years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4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Launch patterns: A year of launch activity (2018)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637753"/>
            <a:ext cx="8489951" cy="3457575"/>
          </a:xfrm>
        </p:spPr>
        <p:txBody>
          <a:bodyPr/>
          <a:lstStyle/>
          <a:p>
            <a:r>
              <a:rPr lang="en-US" sz="2000" dirty="0" smtClean="0"/>
              <a:t>Compiled information on every launch in 2018</a:t>
            </a:r>
          </a:p>
          <a:p>
            <a:r>
              <a:rPr lang="en-US" sz="2000" dirty="0" smtClean="0"/>
              <a:t>Catalogues alone insufficient for projections</a:t>
            </a:r>
          </a:p>
          <a:p>
            <a:r>
              <a:rPr lang="en-US" sz="2000" dirty="0" smtClean="0"/>
              <a:t>112 launch events</a:t>
            </a:r>
          </a:p>
          <a:p>
            <a:r>
              <a:rPr lang="en-US" sz="2000" dirty="0" smtClean="0"/>
              <a:t>Even split between single/multiple payload </a:t>
            </a:r>
          </a:p>
          <a:p>
            <a:r>
              <a:rPr lang="en-US" sz="2000" dirty="0" smtClean="0"/>
              <a:t>Multiple payload: 5-20 satellites</a:t>
            </a:r>
          </a:p>
          <a:p>
            <a:r>
              <a:rPr lang="en-US" sz="2000" dirty="0" smtClean="0"/>
              <a:t>471 new satellites on orbit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75" y="3973379"/>
            <a:ext cx="8357375" cy="269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8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 patterns: Mega Constellations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1" y="1857668"/>
            <a:ext cx="8489951" cy="3457575"/>
          </a:xfrm>
        </p:spPr>
        <p:txBody>
          <a:bodyPr/>
          <a:lstStyle/>
          <a:p>
            <a:r>
              <a:rPr lang="en-US" dirty="0" err="1" smtClean="0"/>
              <a:t>OneWeb</a:t>
            </a:r>
            <a:r>
              <a:rPr lang="en-US" dirty="0" smtClean="0"/>
              <a:t> plans circa 696 baseline constellation</a:t>
            </a:r>
          </a:p>
          <a:p>
            <a:r>
              <a:rPr lang="en-US" dirty="0" smtClean="0"/>
              <a:t>Monthly launches through 2019, ~30 satellites per launch</a:t>
            </a:r>
          </a:p>
          <a:p>
            <a:r>
              <a:rPr lang="en-US" dirty="0" err="1" smtClean="0"/>
              <a:t>SpaceX</a:t>
            </a:r>
            <a:r>
              <a:rPr lang="en-US" dirty="0" smtClean="0"/>
              <a:t> licensed for ~4,000 satellite constellation</a:t>
            </a:r>
          </a:p>
          <a:p>
            <a:r>
              <a:rPr lang="en-US" dirty="0" smtClean="0"/>
              <a:t>Bezos constellation ~1,200 satellites</a:t>
            </a:r>
          </a:p>
          <a:p>
            <a:r>
              <a:rPr lang="en-US" dirty="0" smtClean="0"/>
              <a:t>This is a gold rush</a:t>
            </a:r>
          </a:p>
          <a:p>
            <a:r>
              <a:rPr lang="en-US" dirty="0" smtClean="0"/>
              <a:t>The entire environment is changing – </a:t>
            </a:r>
            <a:r>
              <a:rPr lang="en-US" dirty="0" err="1" smtClean="0"/>
              <a:t>behaviours</a:t>
            </a:r>
            <a:r>
              <a:rPr lang="en-US" dirty="0" smtClean="0"/>
              <a:t>, constellations, sustainability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2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Space Traffic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821" y="1556544"/>
            <a:ext cx="8489950" cy="3457575"/>
          </a:xfrm>
        </p:spPr>
        <p:txBody>
          <a:bodyPr/>
          <a:lstStyle/>
          <a:p>
            <a:r>
              <a:rPr lang="en-GB" dirty="0" smtClean="0"/>
              <a:t>Huge growth in the number of satellites on orbit</a:t>
            </a:r>
          </a:p>
          <a:p>
            <a:r>
              <a:rPr lang="en-GB" dirty="0" err="1" smtClean="0"/>
              <a:t>SpaceX</a:t>
            </a:r>
            <a:r>
              <a:rPr lang="en-GB" dirty="0" smtClean="0"/>
              <a:t> alone plans to launch 4,425 satellites for broadband service</a:t>
            </a:r>
          </a:p>
          <a:p>
            <a:r>
              <a:rPr lang="en-GB" dirty="0" smtClean="0"/>
              <a:t>Debris collisions can disable satellites (Tiangong-1, Sentinel-1 – recent examples)</a:t>
            </a:r>
          </a:p>
          <a:p>
            <a:r>
              <a:rPr lang="en-GB" dirty="0" smtClean="0"/>
              <a:t>Who owns the problem?</a:t>
            </a:r>
          </a:p>
          <a:p>
            <a:r>
              <a:rPr lang="en-GB" dirty="0" smtClean="0"/>
              <a:t>Who will solve the problem?</a:t>
            </a:r>
          </a:p>
          <a:p>
            <a:r>
              <a:rPr lang="en-GB" dirty="0" smtClean="0"/>
              <a:t>We need to know where satellites and debris are, and where they are going to be…..</a:t>
            </a:r>
          </a:p>
          <a:p>
            <a:r>
              <a:rPr lang="en-GB" dirty="0" smtClean="0"/>
              <a:t>The tragedy of the commons…..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21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072" y="1659121"/>
            <a:ext cx="8489950" cy="3457575"/>
          </a:xfrm>
        </p:spPr>
        <p:txBody>
          <a:bodyPr/>
          <a:lstStyle/>
          <a:p>
            <a:r>
              <a:rPr lang="en-GB" dirty="0" smtClean="0"/>
              <a:t>UCL has 20 years of experience in space vehicle flight dynamics</a:t>
            </a:r>
          </a:p>
          <a:p>
            <a:r>
              <a:rPr lang="en-GB" dirty="0" smtClean="0"/>
              <a:t>Collaborated with NASA, ESA and USAF – generating operational standards for many missions</a:t>
            </a:r>
          </a:p>
          <a:p>
            <a:r>
              <a:rPr lang="en-GB" dirty="0" smtClean="0"/>
              <a:t>We have strong challenges coming up – debris evolution and space traffic management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21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coming up</a:t>
            </a:r>
            <a:r>
              <a:rPr lang="is-IS" dirty="0" smtClean="0"/>
              <a:t>…....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206515"/>
            <a:ext cx="8489950" cy="3457575"/>
          </a:xfrm>
        </p:spPr>
        <p:txBody>
          <a:bodyPr/>
          <a:lstStyle/>
          <a:p>
            <a:r>
              <a:rPr lang="en-US" dirty="0" smtClean="0"/>
              <a:t>Flight Dynamics – What is it? Why is it important?</a:t>
            </a:r>
          </a:p>
          <a:p>
            <a:r>
              <a:rPr lang="en-US" dirty="0" smtClean="0"/>
              <a:t>UCL group’s methods, track record</a:t>
            </a:r>
          </a:p>
          <a:p>
            <a:r>
              <a:rPr lang="en-US" dirty="0" smtClean="0"/>
              <a:t>The Orbital Debris Problem</a:t>
            </a:r>
          </a:p>
          <a:p>
            <a:r>
              <a:rPr lang="en-US" dirty="0" smtClean="0"/>
              <a:t>Space Traffic Management</a:t>
            </a:r>
          </a:p>
        </p:txBody>
      </p:sp>
    </p:spTree>
    <p:extLst>
      <p:ext uri="{BB962C8B-B14F-4D97-AF65-F5344CB8AC3E}">
        <p14:creationId xmlns:p14="http://schemas.microsoft.com/office/powerpoint/2010/main" val="108827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222837" y="806824"/>
            <a:ext cx="9704934" cy="62548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426" name="Picture 2" descr="earth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5538" y="289718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7" name="Picture 3" descr="IIA imag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3036" t="10342" r="22142" b="9065"/>
          <a:stretch>
            <a:fillRect/>
          </a:stretch>
        </p:blipFill>
        <p:spPr bwMode="auto">
          <a:xfrm rot="1296546">
            <a:off x="9144000" y="-657225"/>
            <a:ext cx="84296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8" name="Picture 4" descr="IIA imag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3036" t="10342" r="22142" b="9065"/>
          <a:stretch>
            <a:fillRect/>
          </a:stretch>
        </p:blipFill>
        <p:spPr bwMode="auto">
          <a:xfrm rot="-3082756">
            <a:off x="242095" y="-1285082"/>
            <a:ext cx="8429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5" descr="IIA imag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3036" t="10342" r="22142" b="9065"/>
          <a:stretch>
            <a:fillRect/>
          </a:stretch>
        </p:blipFill>
        <p:spPr bwMode="auto">
          <a:xfrm>
            <a:off x="4819650" y="-1368425"/>
            <a:ext cx="84296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Picture 6" descr="IIA imag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3036" t="10342" r="22142" b="9065"/>
          <a:stretch>
            <a:fillRect/>
          </a:stretch>
        </p:blipFill>
        <p:spPr bwMode="auto">
          <a:xfrm rot="-10070584">
            <a:off x="498475" y="7656513"/>
            <a:ext cx="84296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1" name="Picture 7" descr="IIA imag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3036" t="10342" r="22142" b="9065"/>
          <a:stretch>
            <a:fillRect/>
          </a:stretch>
        </p:blipFill>
        <p:spPr bwMode="auto">
          <a:xfrm rot="-6481344">
            <a:off x="-1358106" y="3050381"/>
            <a:ext cx="8429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8" descr="IIA imag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3036" t="10342" r="22142" b="9065"/>
          <a:stretch>
            <a:fillRect/>
          </a:stretch>
        </p:blipFill>
        <p:spPr bwMode="auto">
          <a:xfrm rot="3820955">
            <a:off x="9809957" y="3726656"/>
            <a:ext cx="8429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3" name="Picture 9" descr="IIA imag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3036" t="10342" r="22142" b="9065"/>
          <a:stretch>
            <a:fillRect/>
          </a:stretch>
        </p:blipFill>
        <p:spPr bwMode="auto">
          <a:xfrm rot="6986511">
            <a:off x="7290594" y="7474744"/>
            <a:ext cx="84296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4" name="Picture 10" descr="earth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8113" y="2846388"/>
            <a:ext cx="1341437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5" name="AutoShape 11"/>
          <p:cNvSpPr>
            <a:spLocks noChangeArrowheads="1"/>
          </p:cNvSpPr>
          <p:nvPr/>
        </p:nvSpPr>
        <p:spPr bwMode="auto">
          <a:xfrm rot="4953694">
            <a:off x="2651919" y="3205956"/>
            <a:ext cx="388938" cy="1730375"/>
          </a:xfrm>
          <a:custGeom>
            <a:avLst/>
            <a:gdLst>
              <a:gd name="T0" fmla="*/ 6127952 w 21600"/>
              <a:gd name="T1" fmla="*/ 69310166 h 21600"/>
              <a:gd name="T2" fmla="*/ 3501684 w 21600"/>
              <a:gd name="T3" fmla="*/ 138620251 h 21600"/>
              <a:gd name="T4" fmla="*/ 875417 w 21600"/>
              <a:gd name="T5" fmla="*/ 69310166 h 21600"/>
              <a:gd name="T6" fmla="*/ 350168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9900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3436" name="AutoShape 12"/>
          <p:cNvSpPr>
            <a:spLocks noChangeArrowheads="1"/>
          </p:cNvSpPr>
          <p:nvPr/>
        </p:nvSpPr>
        <p:spPr bwMode="auto">
          <a:xfrm rot="7957440">
            <a:off x="3092450" y="1682751"/>
            <a:ext cx="388937" cy="1795462"/>
          </a:xfrm>
          <a:custGeom>
            <a:avLst/>
            <a:gdLst>
              <a:gd name="T0" fmla="*/ 6127919 w 21600"/>
              <a:gd name="T1" fmla="*/ 74622304 h 21600"/>
              <a:gd name="T2" fmla="*/ 3501657 w 21600"/>
              <a:gd name="T3" fmla="*/ 149244608 h 21600"/>
              <a:gd name="T4" fmla="*/ 875414 w 21600"/>
              <a:gd name="T5" fmla="*/ 74622304 h 21600"/>
              <a:gd name="T6" fmla="*/ 350165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9900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3437" name="AutoShape 13"/>
          <p:cNvSpPr>
            <a:spLocks noChangeArrowheads="1"/>
          </p:cNvSpPr>
          <p:nvPr/>
        </p:nvSpPr>
        <p:spPr bwMode="auto">
          <a:xfrm rot="10800000">
            <a:off x="4421188" y="1379538"/>
            <a:ext cx="388937" cy="1504950"/>
          </a:xfrm>
          <a:custGeom>
            <a:avLst/>
            <a:gdLst>
              <a:gd name="T0" fmla="*/ 6127919 w 21600"/>
              <a:gd name="T1" fmla="*/ 52427649 h 21600"/>
              <a:gd name="T2" fmla="*/ 3501657 w 21600"/>
              <a:gd name="T3" fmla="*/ 104855298 h 21600"/>
              <a:gd name="T4" fmla="*/ 875414 w 21600"/>
              <a:gd name="T5" fmla="*/ 52427649 h 21600"/>
              <a:gd name="T6" fmla="*/ 350165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9900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3438" name="AutoShape 14"/>
          <p:cNvSpPr>
            <a:spLocks noChangeArrowheads="1"/>
          </p:cNvSpPr>
          <p:nvPr/>
        </p:nvSpPr>
        <p:spPr bwMode="auto">
          <a:xfrm rot="-7905271">
            <a:off x="5703888" y="1627187"/>
            <a:ext cx="388938" cy="1852613"/>
          </a:xfrm>
          <a:custGeom>
            <a:avLst/>
            <a:gdLst>
              <a:gd name="T0" fmla="*/ 6127952 w 21600"/>
              <a:gd name="T1" fmla="*/ 79448444 h 21600"/>
              <a:gd name="T2" fmla="*/ 3501684 w 21600"/>
              <a:gd name="T3" fmla="*/ 158896973 h 21600"/>
              <a:gd name="T4" fmla="*/ 875417 w 21600"/>
              <a:gd name="T5" fmla="*/ 79448444 h 21600"/>
              <a:gd name="T6" fmla="*/ 350168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9900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3439" name="AutoShape 15"/>
          <p:cNvSpPr>
            <a:spLocks noChangeArrowheads="1"/>
          </p:cNvSpPr>
          <p:nvPr/>
        </p:nvSpPr>
        <p:spPr bwMode="auto">
          <a:xfrm rot="-5400000">
            <a:off x="6189663" y="2909888"/>
            <a:ext cx="388937" cy="1817687"/>
          </a:xfrm>
          <a:custGeom>
            <a:avLst/>
            <a:gdLst>
              <a:gd name="T0" fmla="*/ 6127919 w 21600"/>
              <a:gd name="T1" fmla="*/ 76481109 h 21600"/>
              <a:gd name="T2" fmla="*/ 3501657 w 21600"/>
              <a:gd name="T3" fmla="*/ 152962303 h 21600"/>
              <a:gd name="T4" fmla="*/ 875414 w 21600"/>
              <a:gd name="T5" fmla="*/ 76481109 h 21600"/>
              <a:gd name="T6" fmla="*/ 350165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9900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3440" name="AutoShape 16"/>
          <p:cNvSpPr>
            <a:spLocks noChangeArrowheads="1"/>
          </p:cNvSpPr>
          <p:nvPr/>
        </p:nvSpPr>
        <p:spPr bwMode="auto">
          <a:xfrm rot="-2724410">
            <a:off x="5558632" y="4280694"/>
            <a:ext cx="388937" cy="1597025"/>
          </a:xfrm>
          <a:custGeom>
            <a:avLst/>
            <a:gdLst>
              <a:gd name="T0" fmla="*/ 6127919 w 21600"/>
              <a:gd name="T1" fmla="*/ 59039128 h 21600"/>
              <a:gd name="T2" fmla="*/ 3501657 w 21600"/>
              <a:gd name="T3" fmla="*/ 118078182 h 21600"/>
              <a:gd name="T4" fmla="*/ 875414 w 21600"/>
              <a:gd name="T5" fmla="*/ 59039128 h 21600"/>
              <a:gd name="T6" fmla="*/ 350165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9900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3441" name="AutoShape 17"/>
          <p:cNvSpPr>
            <a:spLocks noChangeArrowheads="1"/>
          </p:cNvSpPr>
          <p:nvPr/>
        </p:nvSpPr>
        <p:spPr bwMode="auto">
          <a:xfrm rot="2003544">
            <a:off x="3457575" y="4433888"/>
            <a:ext cx="388938" cy="1547812"/>
          </a:xfrm>
          <a:custGeom>
            <a:avLst/>
            <a:gdLst>
              <a:gd name="T0" fmla="*/ 6127952 w 21600"/>
              <a:gd name="T1" fmla="*/ 55456525 h 21600"/>
              <a:gd name="T2" fmla="*/ 3501684 w 21600"/>
              <a:gd name="T3" fmla="*/ 110913051 h 21600"/>
              <a:gd name="T4" fmla="*/ 875417 w 21600"/>
              <a:gd name="T5" fmla="*/ 55456525 h 21600"/>
              <a:gd name="T6" fmla="*/ 350168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9900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3442" name="Oval 18"/>
          <p:cNvSpPr>
            <a:spLocks noChangeArrowheads="1"/>
          </p:cNvSpPr>
          <p:nvPr/>
        </p:nvSpPr>
        <p:spPr bwMode="auto">
          <a:xfrm>
            <a:off x="3687763" y="2909888"/>
            <a:ext cx="1814512" cy="1814512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03443" name="Picture 19" descr="IIA imag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3036" t="10342" r="22142" b="9065"/>
          <a:stretch>
            <a:fillRect/>
          </a:stretch>
        </p:blipFill>
        <p:spPr bwMode="auto">
          <a:xfrm rot="-6381732">
            <a:off x="1438275" y="3862388"/>
            <a:ext cx="825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44" name="Picture 20" descr="IIA imag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3036" t="10342" r="22142" b="9065"/>
          <a:stretch>
            <a:fillRect/>
          </a:stretch>
        </p:blipFill>
        <p:spPr bwMode="auto">
          <a:xfrm rot="-3318794">
            <a:off x="2087563" y="1527175"/>
            <a:ext cx="825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45" name="Picture 21" descr="IIA imag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3036" t="10342" r="22142" b="9065"/>
          <a:stretch>
            <a:fillRect/>
          </a:stretch>
        </p:blipFill>
        <p:spPr bwMode="auto">
          <a:xfrm rot="228315">
            <a:off x="4206875" y="892175"/>
            <a:ext cx="825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46" name="Picture 22" descr="IIA imag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3036" t="10342" r="22142" b="9065"/>
          <a:stretch>
            <a:fillRect/>
          </a:stretch>
        </p:blipFill>
        <p:spPr bwMode="auto">
          <a:xfrm rot="1436375">
            <a:off x="6238875" y="1517650"/>
            <a:ext cx="825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47" name="Picture 23" descr="IIA imag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3036" t="10342" r="22142" b="9065"/>
          <a:stretch>
            <a:fillRect/>
          </a:stretch>
        </p:blipFill>
        <p:spPr bwMode="auto">
          <a:xfrm rot="-10023401">
            <a:off x="2840038" y="5513388"/>
            <a:ext cx="825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48" name="Picture 24" descr="IIA imag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3036" t="10342" r="22142" b="9065"/>
          <a:stretch>
            <a:fillRect/>
          </a:stretch>
        </p:blipFill>
        <p:spPr bwMode="auto">
          <a:xfrm rot="6836201">
            <a:off x="5997575" y="5349875"/>
            <a:ext cx="825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49" name="Picture 25" descr="IIA imag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3036" t="10342" r="22142" b="9065"/>
          <a:stretch>
            <a:fillRect/>
          </a:stretch>
        </p:blipFill>
        <p:spPr bwMode="auto">
          <a:xfrm rot="3622687">
            <a:off x="7004050" y="3430588"/>
            <a:ext cx="825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50" name="Text Box 26"/>
          <p:cNvSpPr txBox="1">
            <a:spLocks noChangeArrowheads="1"/>
          </p:cNvSpPr>
          <p:nvPr/>
        </p:nvSpPr>
        <p:spPr bwMode="auto">
          <a:xfrm>
            <a:off x="43478" y="785813"/>
            <a:ext cx="43444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1) Determine </a:t>
            </a:r>
            <a:r>
              <a:rPr lang="en-GB" sz="2400" dirty="0" smtClean="0">
                <a:solidFill>
                  <a:srgbClr val="FFFF00"/>
                </a:solidFill>
              </a:rPr>
              <a:t>orbits and clocks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3451" name="Text Box 27"/>
          <p:cNvSpPr txBox="1">
            <a:spLocks noChangeArrowheads="1"/>
          </p:cNvSpPr>
          <p:nvPr/>
        </p:nvSpPr>
        <p:spPr bwMode="auto">
          <a:xfrm>
            <a:off x="104775" y="893829"/>
            <a:ext cx="396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2) Model range observables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3452" name="Text Box 28"/>
          <p:cNvSpPr txBox="1">
            <a:spLocks noChangeArrowheads="1"/>
          </p:cNvSpPr>
          <p:nvPr/>
        </p:nvSpPr>
        <p:spPr bwMode="auto">
          <a:xfrm>
            <a:off x="301625" y="1015053"/>
            <a:ext cx="3506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3) Compute Earth model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3453" name="Text Box 29"/>
          <p:cNvSpPr txBox="1">
            <a:spLocks noChangeArrowheads="1"/>
          </p:cNvSpPr>
          <p:nvPr/>
        </p:nvSpPr>
        <p:spPr bwMode="auto">
          <a:xfrm>
            <a:off x="134938" y="961410"/>
            <a:ext cx="19589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dirty="0">
                <a:solidFill>
                  <a:srgbClr val="FF3300"/>
                </a:solidFill>
              </a:rPr>
              <a:t>Orbit errors distort Earth and process modelling</a:t>
            </a:r>
            <a:endParaRPr lang="en-US" sz="2400" dirty="0">
              <a:solidFill>
                <a:srgbClr val="FF33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3719" y="201974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Orbit errors and science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2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1.85185E-6 C 0.05087 0.04445 0.10191 0.08889 0.14236 0.11343 C 0.18281 0.13796 0.21285 0.1463 0.24236 0.14676 C 0.27187 0.14722 0.3066 0.12176 0.31996 0.11667 " pathEditMode="relative" ptsTypes="aaaA">
                                      <p:cBhvr>
                                        <p:cTn id="21" dur="2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7.40741E-7 C 0.00538 0.03472 0.01093 0.06967 0.02499 0.12014 C 0.03906 0.1706 0.05364 0.25231 0.08489 0.30347 C 0.11614 0.35463 0.19079 0.40578 0.21249 0.42685 " pathEditMode="relative" ptsTypes="aaaA">
                                      <p:cBhvr>
                                        <p:cTn id="23" dur="2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3.7037E-7 C -0.03021 0.06273 -0.07031 0.12569 -0.08733 0.17338 C -0.10434 0.22083 -0.09566 0.25671 -0.09236 0.28657 C -0.08906 0.31643 -0.07153 0.34213 -0.06736 0.35324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0" y="177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66667E-6 C -0.0875 0.0139 -0.175 0.02778 -0.23004 0.06667 C -0.28507 0.10556 -0.31459 0.18936 -0.33004 0.23334 C -0.34549 0.27732 -0.32483 0.31366 -0.3224 0.3301 " pathEditMode="relative" ptsTypes="aaaA">
                                      <p:cBhvr>
                                        <p:cTn id="27" dur="20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C -0.03107 -0.04792 -0.06197 -0.0956 -0.1 -0.11667 C -0.13802 -0.13773 -0.19045 -0.14074 -0.2276 -0.12685 C -0.26475 -0.11296 -0.29375 -0.07315 -0.32256 -0.03333 " pathEditMode="relative" ptsTypes="aaaA">
                                      <p:cBhvr>
                                        <p:cTn id="29" dur="20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5.18519E-6 C 0.00816 -0.06296 0.01632 -0.12569 0.01007 -0.17013 C 0.00382 -0.21458 -0.01007 -0.24235 -0.0375 -0.26666 C -0.06493 -0.29097 -0.1099 -0.30393 -0.15486 -0.31666 " pathEditMode="relative" ptsTypes="aaaA">
                                      <p:cBhvr>
                                        <p:cTn id="31" dur="20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5.92593E-6 C 0.07795 0.0044 0.1559 0.0088 0.2026 -0.01018 C 0.24931 -0.02916 0.26597 -0.07731 0.28004 -0.11342 C 0.2941 -0.14953 0.29254 -0.19513 0.2875 -0.22685 C 0.28247 -0.25856 0.26615 -0.28101 0.25 -0.30347 " pathEditMode="relative" ptsTypes="aaaaA">
                                      <p:cBhvr>
                                        <p:cTn id="33" dur="2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03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03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03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0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0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25 -0.00047 0.02066 -0.00093 0.025 -0.00116 " pathEditMode="relative" ptsTypes="aA">
                                      <p:cBhvr>
                                        <p:cTn id="128" dur="1000" fill="hold"/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25 -0.00047 0.02066 -0.00093 0.025 -0.00116 " pathEditMode="relative" ptsTypes="aA">
                                      <p:cBhvr>
                                        <p:cTn id="130" dur="20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0555 0 -0.01093 0 " pathEditMode="relative" ptsTypes="aA">
                                      <p:cBhvr>
                                        <p:cTn id="132" dur="2000" fill="hold"/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0555 0 -0.01093 0 " pathEditMode="relative" ptsTypes="aA">
                                      <p:cBhvr>
                                        <p:cTn id="134" dur="20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72 -0.00046 -0.01944 -0.00092 -0.02326 -0.00115 " pathEditMode="relative" ptsTypes="aA">
                                      <p:cBhvr>
                                        <p:cTn id="136" dur="2000" fill="hold"/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72 -0.00046 -0.01944 -0.00092 -0.02326 -0.00115 " pathEditMode="relative" ptsTypes="aA">
                                      <p:cBhvr>
                                        <p:cTn id="138" dur="20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2 -0.00926 -0.00625 -0.01851 -0.00746 -0.02222 " pathEditMode="relative" ptsTypes="aA">
                                      <p:cBhvr>
                                        <p:cTn id="140" dur="2000" fill="hold"/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85 0.00602 0.0257 0.01204 0.03091 0.01436 " pathEditMode="relative" ptsTypes="aA">
                                      <p:cBhvr>
                                        <p:cTn id="142" dur="2000" fill="hold"/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85 0.00602 0.0257 0.01204 0.03091 0.01436 " pathEditMode="relative" ptsTypes="aA">
                                      <p:cBhvr>
                                        <p:cTn id="144" dur="2000" fill="hold"/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76 0.00787 -0.02152 0.01574 -0.02586 0.01899 " pathEditMode="relative" ptsTypes="aA">
                                      <p:cBhvr>
                                        <p:cTn id="146" dur="2000" fill="hold"/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76 0.00787 -0.02152 0.01574 -0.02586 0.01899 " pathEditMode="relative" ptsTypes="aA">
                                      <p:cBhvr>
                                        <p:cTn id="148" dur="200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5 -0.00232 0.025 -0.00463 0.03003 -0.00556 " pathEditMode="relative" ptsTypes="aA">
                                      <p:cBhvr>
                                        <p:cTn id="150" dur="2000" fill="hold"/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5 -0.00232 0.025 -0.00463 0.03003 -0.00556 " pathEditMode="relative" ptsTypes="aA">
                                      <p:cBhvr>
                                        <p:cTn id="152" dur="20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103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5" grpId="0" animBg="1"/>
      <p:bldP spid="103435" grpId="1" animBg="1"/>
      <p:bldP spid="103436" grpId="0" animBg="1"/>
      <p:bldP spid="103436" grpId="1" animBg="1"/>
      <p:bldP spid="103437" grpId="0" animBg="1"/>
      <p:bldP spid="103438" grpId="0" animBg="1"/>
      <p:bldP spid="103438" grpId="1" animBg="1"/>
      <p:bldP spid="103439" grpId="0" animBg="1"/>
      <p:bldP spid="103439" grpId="1" animBg="1"/>
      <p:bldP spid="103440" grpId="0" animBg="1"/>
      <p:bldP spid="103440" grpId="1" animBg="1"/>
      <p:bldP spid="103441" grpId="0" animBg="1"/>
      <p:bldP spid="103441" grpId="1" animBg="1"/>
      <p:bldP spid="103442" grpId="0" animBg="1"/>
      <p:bldP spid="103442" grpId="1" animBg="1"/>
      <p:bldP spid="103450" grpId="0"/>
      <p:bldP spid="103450" grpId="1"/>
      <p:bldP spid="103451" grpId="0"/>
      <p:bldP spid="103451" grpId="1"/>
      <p:bldP spid="103452" grpId="0"/>
      <p:bldP spid="103452" grpId="1"/>
      <p:bldP spid="1034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1"/>
          <p:cNvSpPr>
            <a:spLocks noChangeArrowheads="1"/>
          </p:cNvSpPr>
          <p:nvPr/>
        </p:nvSpPr>
        <p:spPr bwMode="auto">
          <a:xfrm>
            <a:off x="0" y="850900"/>
            <a:ext cx="9144000" cy="6007100"/>
          </a:xfrm>
          <a:prstGeom prst="rect">
            <a:avLst/>
          </a:prstGeom>
          <a:solidFill>
            <a:schemeClr val="tx1"/>
          </a:solidFill>
          <a:ln w="9525">
            <a:solidFill>
              <a:srgbClr val="002C5E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149092" y="911225"/>
            <a:ext cx="32047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Forces acting </a:t>
            </a:r>
            <a:r>
              <a:rPr lang="en-GB" sz="2000" dirty="0" smtClean="0">
                <a:solidFill>
                  <a:schemeClr val="bg1"/>
                </a:solidFill>
              </a:rPr>
              <a:t>on an RSO</a:t>
            </a:r>
            <a:r>
              <a:rPr lang="en-GB" sz="2000" baseline="30000" dirty="0" smtClean="0">
                <a:solidFill>
                  <a:schemeClr val="bg1"/>
                </a:solidFill>
              </a:rPr>
              <a:t>1</a:t>
            </a:r>
            <a:endParaRPr lang="en-US" sz="2000" baseline="30000" dirty="0">
              <a:solidFill>
                <a:schemeClr val="bg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44938" y="4203700"/>
            <a:ext cx="2014537" cy="1473200"/>
            <a:chOff x="2256" y="2483"/>
            <a:chExt cx="1513" cy="1105"/>
          </a:xfrm>
        </p:grpSpPr>
        <p:sp>
          <p:nvSpPr>
            <p:cNvPr id="77873" name="Line 5"/>
            <p:cNvSpPr>
              <a:spLocks noChangeShapeType="1"/>
            </p:cNvSpPr>
            <p:nvPr/>
          </p:nvSpPr>
          <p:spPr bwMode="auto">
            <a:xfrm flipV="1">
              <a:off x="2256" y="2483"/>
              <a:ext cx="288" cy="73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74" name="Text Box 6"/>
            <p:cNvSpPr txBox="1">
              <a:spLocks noChangeArrowheads="1"/>
            </p:cNvSpPr>
            <p:nvPr/>
          </p:nvSpPr>
          <p:spPr bwMode="auto">
            <a:xfrm>
              <a:off x="2324" y="2969"/>
              <a:ext cx="1445" cy="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GB" sz="1600">
                  <a:solidFill>
                    <a:srgbClr val="00CC00"/>
                  </a:solidFill>
                </a:rPr>
                <a:t>PRP</a:t>
              </a:r>
            </a:p>
            <a:p>
              <a:pPr algn="ctr" eaLnBrk="0" hangingPunct="0"/>
              <a:r>
                <a:rPr lang="en-GB" sz="1600">
                  <a:solidFill>
                    <a:srgbClr val="00CC00"/>
                  </a:solidFill>
                </a:rPr>
                <a:t>(planetary radiation</a:t>
              </a:r>
            </a:p>
            <a:p>
              <a:pPr algn="ctr" eaLnBrk="0" hangingPunct="0"/>
              <a:r>
                <a:rPr lang="en-GB" sz="1600">
                  <a:solidFill>
                    <a:srgbClr val="00CC00"/>
                  </a:solidFill>
                </a:rPr>
                <a:t> pressure)</a:t>
              </a:r>
              <a:endParaRPr lang="en-US" sz="1800">
                <a:solidFill>
                  <a:srgbClr val="00CC00"/>
                </a:solidFill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311275" y="3094038"/>
            <a:ext cx="2454275" cy="1955800"/>
            <a:chOff x="265" y="1912"/>
            <a:chExt cx="1843" cy="1469"/>
          </a:xfrm>
        </p:grpSpPr>
        <p:sp>
          <p:nvSpPr>
            <p:cNvPr id="77871" name="Oval 8" descr="White marble"/>
            <p:cNvSpPr>
              <a:spLocks noChangeArrowheads="1"/>
            </p:cNvSpPr>
            <p:nvPr/>
          </p:nvSpPr>
          <p:spPr bwMode="auto">
            <a:xfrm>
              <a:off x="265" y="3122"/>
              <a:ext cx="259" cy="259"/>
            </a:xfrm>
            <a:prstGeom prst="ellipse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77872" name="Line 9"/>
            <p:cNvSpPr>
              <a:spLocks noChangeShapeType="1"/>
            </p:cNvSpPr>
            <p:nvPr/>
          </p:nvSpPr>
          <p:spPr bwMode="auto">
            <a:xfrm flipH="1">
              <a:off x="415" y="1912"/>
              <a:ext cx="1693" cy="133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394" name="Text Box 10"/>
          <p:cNvSpPr txBox="1">
            <a:spLocks noChangeArrowheads="1"/>
          </p:cNvSpPr>
          <p:nvPr/>
        </p:nvSpPr>
        <p:spPr bwMode="auto">
          <a:xfrm rot="-2282823">
            <a:off x="1154113" y="3805238"/>
            <a:ext cx="1358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1600">
                <a:solidFill>
                  <a:srgbClr val="FF0000"/>
                </a:solidFill>
              </a:rPr>
              <a:t>Lunar gravity</a:t>
            </a:r>
            <a:endParaRPr lang="en-US" sz="1600">
              <a:solidFill>
                <a:srgbClr val="FF0000"/>
              </a:solidFill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075363" y="1193800"/>
            <a:ext cx="2459037" cy="1354138"/>
            <a:chOff x="3746" y="264"/>
            <a:chExt cx="1846" cy="1018"/>
          </a:xfrm>
        </p:grpSpPr>
        <p:sp>
          <p:nvSpPr>
            <p:cNvPr id="77864" name="Oval 12"/>
            <p:cNvSpPr>
              <a:spLocks noChangeArrowheads="1"/>
            </p:cNvSpPr>
            <p:nvPr/>
          </p:nvSpPr>
          <p:spPr bwMode="auto">
            <a:xfrm>
              <a:off x="4908" y="264"/>
              <a:ext cx="180" cy="180"/>
            </a:xfrm>
            <a:prstGeom prst="ellipse">
              <a:avLst/>
            </a:prstGeom>
            <a:gradFill rotWithShape="0">
              <a:gsLst>
                <a:gs pos="0">
                  <a:srgbClr val="FF5050"/>
                </a:gs>
                <a:gs pos="100000">
                  <a:srgbClr val="441515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grpSp>
          <p:nvGrpSpPr>
            <p:cNvPr id="77865" name="Group 13"/>
            <p:cNvGrpSpPr>
              <a:grpSpLocks/>
            </p:cNvGrpSpPr>
            <p:nvPr/>
          </p:nvGrpSpPr>
          <p:grpSpPr bwMode="auto">
            <a:xfrm>
              <a:off x="4992" y="516"/>
              <a:ext cx="600" cy="276"/>
              <a:chOff x="4956" y="720"/>
              <a:chExt cx="600" cy="276"/>
            </a:xfrm>
          </p:grpSpPr>
          <p:sp>
            <p:nvSpPr>
              <p:cNvPr id="77868" name="Oval 14"/>
              <p:cNvSpPr>
                <a:spLocks noChangeArrowheads="1"/>
              </p:cNvSpPr>
              <p:nvPr/>
            </p:nvSpPr>
            <p:spPr bwMode="auto">
              <a:xfrm>
                <a:off x="4956" y="804"/>
                <a:ext cx="600" cy="102"/>
              </a:xfrm>
              <a:prstGeom prst="ellipse">
                <a:avLst/>
              </a:prstGeom>
              <a:noFill/>
              <a:ln w="25400">
                <a:solidFill>
                  <a:srgbClr val="CC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 sz="1800"/>
              </a:p>
            </p:txBody>
          </p:sp>
          <p:sp>
            <p:nvSpPr>
              <p:cNvPr id="77869" name="Oval 15"/>
              <p:cNvSpPr>
                <a:spLocks noChangeArrowheads="1"/>
              </p:cNvSpPr>
              <p:nvPr/>
            </p:nvSpPr>
            <p:spPr bwMode="auto">
              <a:xfrm>
                <a:off x="5124" y="720"/>
                <a:ext cx="276" cy="27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 sz="1800"/>
              </a:p>
            </p:txBody>
          </p:sp>
          <p:sp>
            <p:nvSpPr>
              <p:cNvPr id="77870" name="Freeform 16"/>
              <p:cNvSpPr>
                <a:spLocks/>
              </p:cNvSpPr>
              <p:nvPr/>
            </p:nvSpPr>
            <p:spPr bwMode="auto">
              <a:xfrm>
                <a:off x="5116" y="900"/>
                <a:ext cx="290" cy="9"/>
              </a:xfrm>
              <a:custGeom>
                <a:avLst/>
                <a:gdLst>
                  <a:gd name="T0" fmla="*/ 0 w 290"/>
                  <a:gd name="T1" fmla="*/ 0 h 9"/>
                  <a:gd name="T2" fmla="*/ 82 w 290"/>
                  <a:gd name="T3" fmla="*/ 8 h 9"/>
                  <a:gd name="T4" fmla="*/ 174 w 290"/>
                  <a:gd name="T5" fmla="*/ 8 h 9"/>
                  <a:gd name="T6" fmla="*/ 248 w 290"/>
                  <a:gd name="T7" fmla="*/ 4 h 9"/>
                  <a:gd name="T8" fmla="*/ 290 w 290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0"/>
                  <a:gd name="T16" fmla="*/ 0 h 9"/>
                  <a:gd name="T17" fmla="*/ 290 w 290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0" h="9">
                    <a:moveTo>
                      <a:pt x="0" y="0"/>
                    </a:moveTo>
                    <a:cubicBezTo>
                      <a:pt x="26" y="3"/>
                      <a:pt x="53" y="7"/>
                      <a:pt x="82" y="8"/>
                    </a:cubicBezTo>
                    <a:cubicBezTo>
                      <a:pt x="111" y="9"/>
                      <a:pt x="146" y="9"/>
                      <a:pt x="174" y="8"/>
                    </a:cubicBezTo>
                    <a:cubicBezTo>
                      <a:pt x="202" y="7"/>
                      <a:pt x="229" y="5"/>
                      <a:pt x="248" y="4"/>
                    </a:cubicBezTo>
                    <a:cubicBezTo>
                      <a:pt x="267" y="3"/>
                      <a:pt x="278" y="1"/>
                      <a:pt x="290" y="0"/>
                    </a:cubicBezTo>
                  </a:path>
                </a:pathLst>
              </a:custGeom>
              <a:noFill/>
              <a:ln w="25400">
                <a:solidFill>
                  <a:srgbClr val="CC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 sz="1800"/>
              </a:p>
            </p:txBody>
          </p:sp>
        </p:grpSp>
        <p:sp>
          <p:nvSpPr>
            <p:cNvPr id="77866" name="Line 17"/>
            <p:cNvSpPr>
              <a:spLocks noChangeShapeType="1"/>
            </p:cNvSpPr>
            <p:nvPr/>
          </p:nvSpPr>
          <p:spPr bwMode="auto">
            <a:xfrm flipV="1">
              <a:off x="3807" y="461"/>
              <a:ext cx="930" cy="22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67" name="Text Box 18"/>
            <p:cNvSpPr txBox="1">
              <a:spLocks noChangeArrowheads="1"/>
            </p:cNvSpPr>
            <p:nvPr/>
          </p:nvSpPr>
          <p:spPr bwMode="auto">
            <a:xfrm rot="-796864">
              <a:off x="3746" y="661"/>
              <a:ext cx="1401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GB" sz="1600">
                  <a:solidFill>
                    <a:srgbClr val="FF0000"/>
                  </a:solidFill>
                </a:rPr>
                <a:t>planetary gravity</a:t>
              </a:r>
            </a:p>
            <a:p>
              <a:pPr algn="ctr" eaLnBrk="0" hangingPunct="0"/>
              <a:r>
                <a:rPr lang="en-GB" sz="1600">
                  <a:solidFill>
                    <a:srgbClr val="FF0000"/>
                  </a:solidFill>
                </a:rPr>
                <a:t>general relativistic </a:t>
              </a:r>
            </a:p>
            <a:p>
              <a:pPr algn="ctr" eaLnBrk="0" hangingPunct="0"/>
              <a:r>
                <a:rPr lang="en-GB" sz="1600">
                  <a:solidFill>
                    <a:srgbClr val="FF0000"/>
                  </a:solidFill>
                </a:rPr>
                <a:t>effects</a:t>
              </a:r>
              <a:endParaRPr 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508250" y="2894013"/>
            <a:ext cx="2033588" cy="3735387"/>
            <a:chOff x="1230" y="1515"/>
            <a:chExt cx="1527" cy="2805"/>
          </a:xfrm>
        </p:grpSpPr>
        <p:pic>
          <p:nvPicPr>
            <p:cNvPr id="77861" name="Picture 20" descr="earth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30" y="3168"/>
              <a:ext cx="1152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862" name="Line 21"/>
            <p:cNvSpPr>
              <a:spLocks noChangeShapeType="1"/>
            </p:cNvSpPr>
            <p:nvPr/>
          </p:nvSpPr>
          <p:spPr bwMode="auto">
            <a:xfrm flipH="1">
              <a:off x="1799" y="1515"/>
              <a:ext cx="958" cy="220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63" name="Text Box 22"/>
            <p:cNvSpPr txBox="1">
              <a:spLocks noChangeArrowheads="1"/>
            </p:cNvSpPr>
            <p:nvPr/>
          </p:nvSpPr>
          <p:spPr bwMode="auto">
            <a:xfrm rot="-4014975">
              <a:off x="1709" y="2284"/>
              <a:ext cx="996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1600">
                  <a:solidFill>
                    <a:srgbClr val="FF0000"/>
                  </a:solidFill>
                </a:rPr>
                <a:t>Earth gravity</a:t>
              </a:r>
              <a:endParaRPr lang="en-US" sz="160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4630738" y="2501900"/>
            <a:ext cx="9026525" cy="9070975"/>
            <a:chOff x="2917" y="1576"/>
            <a:chExt cx="5686" cy="5714"/>
          </a:xfrm>
        </p:grpSpPr>
        <p:grpSp>
          <p:nvGrpSpPr>
            <p:cNvPr id="77857" name="Group 24"/>
            <p:cNvGrpSpPr>
              <a:grpSpLocks/>
            </p:cNvGrpSpPr>
            <p:nvPr/>
          </p:nvGrpSpPr>
          <p:grpSpPr bwMode="auto">
            <a:xfrm>
              <a:off x="2917" y="1576"/>
              <a:ext cx="5686" cy="5714"/>
              <a:chOff x="2954" y="1576"/>
              <a:chExt cx="5686" cy="5714"/>
            </a:xfrm>
          </p:grpSpPr>
          <p:sp>
            <p:nvSpPr>
              <p:cNvPr id="77859" name="Oval 25" descr="bg341"/>
              <p:cNvSpPr>
                <a:spLocks noChangeArrowheads="1"/>
              </p:cNvSpPr>
              <p:nvPr/>
            </p:nvSpPr>
            <p:spPr bwMode="auto">
              <a:xfrm>
                <a:off x="4608" y="3258"/>
                <a:ext cx="4032" cy="4032"/>
              </a:xfrm>
              <a:prstGeom prst="ellipse">
                <a:avLst/>
              </a:pr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 sz="1800"/>
              </a:p>
            </p:txBody>
          </p:sp>
          <p:sp>
            <p:nvSpPr>
              <p:cNvPr id="77860" name="Line 26"/>
              <p:cNvSpPr>
                <a:spLocks noChangeShapeType="1"/>
              </p:cNvSpPr>
              <p:nvPr/>
            </p:nvSpPr>
            <p:spPr bwMode="auto">
              <a:xfrm>
                <a:off x="2954" y="1576"/>
                <a:ext cx="2524" cy="2513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7858" name="Text Box 27"/>
            <p:cNvSpPr txBox="1">
              <a:spLocks noChangeArrowheads="1"/>
            </p:cNvSpPr>
            <p:nvPr/>
          </p:nvSpPr>
          <p:spPr bwMode="auto">
            <a:xfrm rot="2697168">
              <a:off x="3649" y="2398"/>
              <a:ext cx="8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1600">
                  <a:solidFill>
                    <a:srgbClr val="FF0000"/>
                  </a:solidFill>
                </a:rPr>
                <a:t>Solar gravity</a:t>
              </a:r>
              <a:endParaRPr lang="en-US" sz="160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2265363" y="3756025"/>
            <a:ext cx="1014412" cy="1441450"/>
            <a:chOff x="876" y="2609"/>
            <a:chExt cx="762" cy="1081"/>
          </a:xfrm>
        </p:grpSpPr>
        <p:grpSp>
          <p:nvGrpSpPr>
            <p:cNvPr id="77853" name="Group 29"/>
            <p:cNvGrpSpPr>
              <a:grpSpLocks/>
            </p:cNvGrpSpPr>
            <p:nvPr/>
          </p:nvGrpSpPr>
          <p:grpSpPr bwMode="auto">
            <a:xfrm>
              <a:off x="876" y="3084"/>
              <a:ext cx="762" cy="606"/>
              <a:chOff x="876" y="3084"/>
              <a:chExt cx="762" cy="606"/>
            </a:xfrm>
          </p:grpSpPr>
          <p:sp>
            <p:nvSpPr>
              <p:cNvPr id="77855" name="Freeform 30"/>
              <p:cNvSpPr>
                <a:spLocks/>
              </p:cNvSpPr>
              <p:nvPr/>
            </p:nvSpPr>
            <p:spPr bwMode="auto">
              <a:xfrm>
                <a:off x="876" y="3568"/>
                <a:ext cx="762" cy="122"/>
              </a:xfrm>
              <a:custGeom>
                <a:avLst/>
                <a:gdLst>
                  <a:gd name="T0" fmla="*/ 0 w 1236"/>
                  <a:gd name="T1" fmla="*/ 0 h 198"/>
                  <a:gd name="T2" fmla="*/ 20 w 1236"/>
                  <a:gd name="T3" fmla="*/ 24 h 198"/>
                  <a:gd name="T4" fmla="*/ 41 w 1236"/>
                  <a:gd name="T5" fmla="*/ 1 h 198"/>
                  <a:gd name="T6" fmla="*/ 62 w 1236"/>
                  <a:gd name="T7" fmla="*/ 25 h 198"/>
                  <a:gd name="T8" fmla="*/ 79 w 1236"/>
                  <a:gd name="T9" fmla="*/ 2 h 198"/>
                  <a:gd name="T10" fmla="*/ 100 w 1236"/>
                  <a:gd name="T11" fmla="*/ 25 h 198"/>
                  <a:gd name="T12" fmla="*/ 117 w 1236"/>
                  <a:gd name="T13" fmla="*/ 1 h 198"/>
                  <a:gd name="T14" fmla="*/ 136 w 1236"/>
                  <a:gd name="T15" fmla="*/ 25 h 198"/>
                  <a:gd name="T16" fmla="*/ 156 w 1236"/>
                  <a:gd name="T17" fmla="*/ 1 h 198"/>
                  <a:gd name="T18" fmla="*/ 179 w 1236"/>
                  <a:gd name="T19" fmla="*/ 28 h 1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36"/>
                  <a:gd name="T31" fmla="*/ 0 h 198"/>
                  <a:gd name="T32" fmla="*/ 1236 w 1236"/>
                  <a:gd name="T33" fmla="*/ 198 h 1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36" h="198">
                    <a:moveTo>
                      <a:pt x="0" y="0"/>
                    </a:moveTo>
                    <a:cubicBezTo>
                      <a:pt x="45" y="83"/>
                      <a:pt x="91" y="167"/>
                      <a:pt x="138" y="168"/>
                    </a:cubicBezTo>
                    <a:cubicBezTo>
                      <a:pt x="185" y="169"/>
                      <a:pt x="234" y="5"/>
                      <a:pt x="282" y="6"/>
                    </a:cubicBezTo>
                    <a:cubicBezTo>
                      <a:pt x="330" y="7"/>
                      <a:pt x="382" y="172"/>
                      <a:pt x="426" y="174"/>
                    </a:cubicBezTo>
                    <a:cubicBezTo>
                      <a:pt x="470" y="176"/>
                      <a:pt x="501" y="18"/>
                      <a:pt x="546" y="18"/>
                    </a:cubicBezTo>
                    <a:cubicBezTo>
                      <a:pt x="591" y="18"/>
                      <a:pt x="652" y="175"/>
                      <a:pt x="696" y="174"/>
                    </a:cubicBezTo>
                    <a:cubicBezTo>
                      <a:pt x="740" y="173"/>
                      <a:pt x="769" y="12"/>
                      <a:pt x="810" y="12"/>
                    </a:cubicBezTo>
                    <a:cubicBezTo>
                      <a:pt x="851" y="12"/>
                      <a:pt x="897" y="174"/>
                      <a:pt x="942" y="174"/>
                    </a:cubicBezTo>
                    <a:cubicBezTo>
                      <a:pt x="987" y="174"/>
                      <a:pt x="1031" y="8"/>
                      <a:pt x="1080" y="12"/>
                    </a:cubicBezTo>
                    <a:cubicBezTo>
                      <a:pt x="1129" y="16"/>
                      <a:pt x="1210" y="167"/>
                      <a:pt x="1236" y="198"/>
                    </a:cubicBezTo>
                  </a:path>
                </a:pathLst>
              </a:cu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 sz="1800"/>
              </a:p>
            </p:txBody>
          </p:sp>
          <p:sp>
            <p:nvSpPr>
              <p:cNvPr id="77856" name="Line 31"/>
              <p:cNvSpPr>
                <a:spLocks noChangeShapeType="1"/>
              </p:cNvSpPr>
              <p:nvPr/>
            </p:nvSpPr>
            <p:spPr bwMode="auto">
              <a:xfrm flipH="1">
                <a:off x="1350" y="3084"/>
                <a:ext cx="198" cy="342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stealth" w="med" len="med"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7854" name="Text Box 32"/>
            <p:cNvSpPr txBox="1">
              <a:spLocks noChangeArrowheads="1"/>
            </p:cNvSpPr>
            <p:nvPr/>
          </p:nvSpPr>
          <p:spPr bwMode="auto">
            <a:xfrm rot="-3642281">
              <a:off x="851" y="2962"/>
              <a:ext cx="960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1600">
                  <a:solidFill>
                    <a:srgbClr val="FF0000"/>
                  </a:solidFill>
                </a:rPr>
                <a:t>Tidal effects</a:t>
              </a:r>
              <a:endParaRPr lang="en-US" sz="160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5105400" y="2792413"/>
            <a:ext cx="3879850" cy="3189287"/>
            <a:chOff x="2784" y="1374"/>
            <a:chExt cx="2912" cy="2394"/>
          </a:xfrm>
        </p:grpSpPr>
        <p:grpSp>
          <p:nvGrpSpPr>
            <p:cNvPr id="77843" name="Group 34"/>
            <p:cNvGrpSpPr>
              <a:grpSpLocks/>
            </p:cNvGrpSpPr>
            <p:nvPr/>
          </p:nvGrpSpPr>
          <p:grpSpPr bwMode="auto">
            <a:xfrm>
              <a:off x="2784" y="1374"/>
              <a:ext cx="2436" cy="2394"/>
              <a:chOff x="2784" y="1374"/>
              <a:chExt cx="2436" cy="2394"/>
            </a:xfrm>
          </p:grpSpPr>
          <p:grpSp>
            <p:nvGrpSpPr>
              <p:cNvPr id="77845" name="Group 35"/>
              <p:cNvGrpSpPr>
                <a:grpSpLocks/>
              </p:cNvGrpSpPr>
              <p:nvPr/>
            </p:nvGrpSpPr>
            <p:grpSpPr bwMode="auto">
              <a:xfrm>
                <a:off x="2784" y="2028"/>
                <a:ext cx="1848" cy="1740"/>
                <a:chOff x="3276" y="1278"/>
                <a:chExt cx="1848" cy="1740"/>
              </a:xfrm>
            </p:grpSpPr>
            <p:sp>
              <p:nvSpPr>
                <p:cNvPr id="77850" name="Line 36"/>
                <p:cNvSpPr>
                  <a:spLocks noChangeShapeType="1"/>
                </p:cNvSpPr>
                <p:nvPr/>
              </p:nvSpPr>
              <p:spPr bwMode="auto">
                <a:xfrm flipH="1" flipV="1">
                  <a:off x="3390" y="1386"/>
                  <a:ext cx="1620" cy="1536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851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3276" y="1482"/>
                  <a:ext cx="1620" cy="1536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852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3504" y="1278"/>
                  <a:ext cx="1620" cy="1536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7846" name="Group 39"/>
              <p:cNvGrpSpPr>
                <a:grpSpLocks/>
              </p:cNvGrpSpPr>
              <p:nvPr/>
            </p:nvGrpSpPr>
            <p:grpSpPr bwMode="auto">
              <a:xfrm>
                <a:off x="3372" y="1374"/>
                <a:ext cx="1848" cy="1740"/>
                <a:chOff x="3276" y="1278"/>
                <a:chExt cx="1848" cy="1740"/>
              </a:xfrm>
            </p:grpSpPr>
            <p:sp>
              <p:nvSpPr>
                <p:cNvPr id="77847" name="Line 40"/>
                <p:cNvSpPr>
                  <a:spLocks noChangeShapeType="1"/>
                </p:cNvSpPr>
                <p:nvPr/>
              </p:nvSpPr>
              <p:spPr bwMode="auto">
                <a:xfrm flipH="1" flipV="1">
                  <a:off x="3390" y="1386"/>
                  <a:ext cx="1620" cy="1536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848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3276" y="1482"/>
                  <a:ext cx="1620" cy="1536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849" name="Line 42"/>
                <p:cNvSpPr>
                  <a:spLocks noChangeShapeType="1"/>
                </p:cNvSpPr>
                <p:nvPr/>
              </p:nvSpPr>
              <p:spPr bwMode="auto">
                <a:xfrm flipH="1" flipV="1">
                  <a:off x="3504" y="1278"/>
                  <a:ext cx="1620" cy="1536"/>
                </a:xfrm>
                <a:prstGeom prst="line">
                  <a:avLst/>
                </a:prstGeom>
                <a:noFill/>
                <a:ln w="25400">
                  <a:solidFill>
                    <a:srgbClr val="FFFF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77844" name="Text Box 43"/>
            <p:cNvSpPr txBox="1">
              <a:spLocks noChangeArrowheads="1"/>
            </p:cNvSpPr>
            <p:nvPr/>
          </p:nvSpPr>
          <p:spPr bwMode="auto">
            <a:xfrm rot="2603920">
              <a:off x="3481" y="1987"/>
              <a:ext cx="22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GB" sz="1600">
                  <a:solidFill>
                    <a:srgbClr val="FFFF00"/>
                  </a:solidFill>
                </a:rPr>
                <a:t>Solar radiation pressure (SRP)</a:t>
              </a:r>
              <a:endParaRPr lang="en-US" sz="160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2493963" y="1914525"/>
            <a:ext cx="1820862" cy="790575"/>
            <a:chOff x="1135" y="768"/>
            <a:chExt cx="1367" cy="593"/>
          </a:xfrm>
        </p:grpSpPr>
        <p:sp>
          <p:nvSpPr>
            <p:cNvPr id="77841" name="Line 45"/>
            <p:cNvSpPr>
              <a:spLocks noChangeShapeType="1"/>
            </p:cNvSpPr>
            <p:nvPr/>
          </p:nvSpPr>
          <p:spPr bwMode="auto">
            <a:xfrm flipH="1" flipV="1">
              <a:off x="2178" y="768"/>
              <a:ext cx="324" cy="31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42" name="Text Box 46"/>
            <p:cNvSpPr txBox="1">
              <a:spLocks noChangeArrowheads="1"/>
            </p:cNvSpPr>
            <p:nvPr/>
          </p:nvSpPr>
          <p:spPr bwMode="auto">
            <a:xfrm>
              <a:off x="1135" y="925"/>
              <a:ext cx="1198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GB" sz="1600" dirty="0" smtClean="0">
                  <a:solidFill>
                    <a:srgbClr val="FFFF00"/>
                  </a:solidFill>
                </a:rPr>
                <a:t>Thermal </a:t>
              </a:r>
              <a:r>
                <a:rPr lang="en-GB" sz="1600" dirty="0">
                  <a:solidFill>
                    <a:srgbClr val="FFFF00"/>
                  </a:solidFill>
                </a:rPr>
                <a:t>forcing</a:t>
              </a:r>
            </a:p>
            <a:p>
              <a:pPr algn="ctr" eaLnBrk="0" hangingPunct="0"/>
              <a:r>
                <a:rPr lang="en-GB" sz="1600" dirty="0">
                  <a:solidFill>
                    <a:srgbClr val="FFFF00"/>
                  </a:solidFill>
                </a:rPr>
                <a:t>(TRR)</a:t>
              </a:r>
              <a:endParaRPr lang="en-US" sz="18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7837" name="Group 52"/>
          <p:cNvGrpSpPr>
            <a:grpSpLocks/>
          </p:cNvGrpSpPr>
          <p:nvPr/>
        </p:nvGrpSpPr>
        <p:grpSpPr bwMode="auto">
          <a:xfrm>
            <a:off x="4046538" y="957266"/>
            <a:ext cx="1506537" cy="782638"/>
            <a:chOff x="2733" y="563"/>
            <a:chExt cx="949" cy="493"/>
          </a:xfrm>
        </p:grpSpPr>
        <p:sp>
          <p:nvSpPr>
            <p:cNvPr id="77839" name="Line 48"/>
            <p:cNvSpPr>
              <a:spLocks noChangeShapeType="1"/>
            </p:cNvSpPr>
            <p:nvPr/>
          </p:nvSpPr>
          <p:spPr bwMode="auto">
            <a:xfrm flipH="1" flipV="1">
              <a:off x="2916" y="843"/>
              <a:ext cx="68" cy="213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40" name="Text Box 49"/>
            <p:cNvSpPr txBox="1">
              <a:spLocks noChangeArrowheads="1"/>
            </p:cNvSpPr>
            <p:nvPr/>
          </p:nvSpPr>
          <p:spPr bwMode="auto">
            <a:xfrm>
              <a:off x="2733" y="563"/>
              <a:ext cx="94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GB" sz="1600" dirty="0">
                  <a:solidFill>
                    <a:srgbClr val="FFFF00"/>
                  </a:solidFill>
                </a:rPr>
                <a:t>Antenna thrust</a:t>
              </a:r>
            </a:p>
            <a:p>
              <a:pPr algn="ctr" eaLnBrk="0" hangingPunct="0"/>
              <a:r>
                <a:rPr lang="en-GB" sz="1600" dirty="0">
                  <a:solidFill>
                    <a:srgbClr val="FFFF00"/>
                  </a:solidFill>
                </a:rPr>
                <a:t>(AT)</a:t>
              </a:r>
              <a:endParaRPr lang="en-US" sz="18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77838" name="Picture 2" descr="F:\projects\archive\IFMSP\Source material\Spacecraft data\GPS block IIR\UCL format data files\block IIR dev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9167">
            <a:off x="3376613" y="1571625"/>
            <a:ext cx="2868612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" name="Group 44"/>
          <p:cNvGrpSpPr>
            <a:grpSpLocks/>
          </p:cNvGrpSpPr>
          <p:nvPr/>
        </p:nvGrpSpPr>
        <p:grpSpPr bwMode="auto">
          <a:xfrm>
            <a:off x="527165" y="2746137"/>
            <a:ext cx="2875819" cy="338628"/>
            <a:chOff x="1060" y="925"/>
            <a:chExt cx="2159" cy="254"/>
          </a:xfrm>
        </p:grpSpPr>
        <p:sp>
          <p:nvSpPr>
            <p:cNvPr id="52" name="Line 45"/>
            <p:cNvSpPr>
              <a:spLocks noChangeShapeType="1"/>
            </p:cNvSpPr>
            <p:nvPr/>
          </p:nvSpPr>
          <p:spPr bwMode="auto">
            <a:xfrm>
              <a:off x="2419" y="1075"/>
              <a:ext cx="800" cy="1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Text Box 46"/>
            <p:cNvSpPr txBox="1">
              <a:spLocks noChangeArrowheads="1"/>
            </p:cNvSpPr>
            <p:nvPr/>
          </p:nvSpPr>
          <p:spPr bwMode="auto">
            <a:xfrm>
              <a:off x="1060" y="925"/>
              <a:ext cx="1346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GB" sz="1600" dirty="0" smtClean="0">
                  <a:solidFill>
                    <a:srgbClr val="FFFF00"/>
                  </a:solidFill>
                </a:rPr>
                <a:t>Atmospheric drag</a:t>
              </a:r>
              <a:endParaRPr lang="en-GB" sz="16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4" name="Group 44"/>
          <p:cNvGrpSpPr>
            <a:grpSpLocks/>
          </p:cNvGrpSpPr>
          <p:nvPr/>
        </p:nvGrpSpPr>
        <p:grpSpPr bwMode="auto">
          <a:xfrm>
            <a:off x="2492759" y="1311177"/>
            <a:ext cx="1762256" cy="593266"/>
            <a:chOff x="2078" y="887"/>
            <a:chExt cx="1323" cy="445"/>
          </a:xfrm>
        </p:grpSpPr>
        <p:sp>
          <p:nvSpPr>
            <p:cNvPr id="55" name="Line 45"/>
            <p:cNvSpPr>
              <a:spLocks noChangeShapeType="1"/>
            </p:cNvSpPr>
            <p:nvPr/>
          </p:nvSpPr>
          <p:spPr bwMode="auto">
            <a:xfrm flipH="1" flipV="1">
              <a:off x="3219" y="1085"/>
              <a:ext cx="182" cy="24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Text Box 46"/>
            <p:cNvSpPr txBox="1">
              <a:spLocks noChangeArrowheads="1"/>
            </p:cNvSpPr>
            <p:nvPr/>
          </p:nvSpPr>
          <p:spPr bwMode="auto">
            <a:xfrm>
              <a:off x="2078" y="887"/>
              <a:ext cx="1158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GB" sz="1600" dirty="0" smtClean="0">
                  <a:solidFill>
                    <a:srgbClr val="FFFF00"/>
                  </a:solidFill>
                </a:rPr>
                <a:t>Lorentz forcing</a:t>
              </a:r>
              <a:endParaRPr lang="en-GB" sz="16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8" name="Group 44"/>
          <p:cNvGrpSpPr>
            <a:grpSpLocks/>
          </p:cNvGrpSpPr>
          <p:nvPr/>
        </p:nvGrpSpPr>
        <p:grpSpPr bwMode="auto">
          <a:xfrm>
            <a:off x="5603797" y="930176"/>
            <a:ext cx="1290721" cy="758580"/>
            <a:chOff x="2173" y="887"/>
            <a:chExt cx="969" cy="569"/>
          </a:xfrm>
        </p:grpSpPr>
        <p:sp>
          <p:nvSpPr>
            <p:cNvPr id="59" name="Line 45"/>
            <p:cNvSpPr>
              <a:spLocks noChangeShapeType="1"/>
            </p:cNvSpPr>
            <p:nvPr/>
          </p:nvSpPr>
          <p:spPr bwMode="auto">
            <a:xfrm flipV="1">
              <a:off x="2304" y="1209"/>
              <a:ext cx="190" cy="24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Text Box 46"/>
            <p:cNvSpPr txBox="1">
              <a:spLocks noChangeArrowheads="1"/>
            </p:cNvSpPr>
            <p:nvPr/>
          </p:nvSpPr>
          <p:spPr bwMode="auto">
            <a:xfrm>
              <a:off x="2173" y="887"/>
              <a:ext cx="969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GB" sz="1600" dirty="0" smtClean="0">
                  <a:solidFill>
                    <a:srgbClr val="FFFF00"/>
                  </a:solidFill>
                </a:rPr>
                <a:t>Out-gassing</a:t>
              </a:r>
              <a:endParaRPr lang="en-GB" sz="1600" dirty="0">
                <a:solidFill>
                  <a:srgbClr val="FFFF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252392" y="5976928"/>
            <a:ext cx="3506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 smtClean="0">
                <a:solidFill>
                  <a:schemeClr val="accent3"/>
                </a:solidFill>
              </a:rPr>
              <a:t>1</a:t>
            </a:r>
            <a:r>
              <a:rPr lang="en-GB" dirty="0" smtClean="0">
                <a:solidFill>
                  <a:schemeClr val="accent3"/>
                </a:solidFill>
              </a:rPr>
              <a:t>Resident Space Object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67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UCL Group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535274"/>
            <a:ext cx="8489950" cy="3457575"/>
          </a:xfrm>
        </p:spPr>
        <p:txBody>
          <a:bodyPr/>
          <a:lstStyle/>
          <a:p>
            <a:r>
              <a:rPr lang="en-US" sz="2400" dirty="0" smtClean="0">
                <a:latin typeface="Arial"/>
                <a:cs typeface="Arial"/>
              </a:rPr>
              <a:t>Photon pressure modelling of complex space vehicles (solar radiation pressure; earth radiation pressure; thermal re-radiation; antenna thrust)</a:t>
            </a:r>
          </a:p>
          <a:p>
            <a:r>
              <a:rPr lang="en-US" sz="2400" dirty="0" smtClean="0">
                <a:latin typeface="Arial"/>
                <a:cs typeface="Arial"/>
              </a:rPr>
              <a:t>Radiation torque modelling</a:t>
            </a:r>
          </a:p>
          <a:p>
            <a:r>
              <a:rPr lang="en-US" sz="2400" dirty="0" smtClean="0">
                <a:latin typeface="Arial"/>
                <a:cs typeface="Arial"/>
              </a:rPr>
              <a:t>Lorentz force and surface charge modelling</a:t>
            </a:r>
          </a:p>
          <a:p>
            <a:r>
              <a:rPr lang="en-US" sz="2400" dirty="0" smtClean="0">
                <a:latin typeface="Arial"/>
                <a:cs typeface="Arial"/>
              </a:rPr>
              <a:t>Analysis of space debris</a:t>
            </a:r>
          </a:p>
          <a:p>
            <a:r>
              <a:rPr lang="en-US" sz="2400" dirty="0" smtClean="0">
                <a:latin typeface="Arial"/>
                <a:cs typeface="Arial"/>
              </a:rPr>
              <a:t>GNSS Geodesy, instrument integration, modelling and realisation of height </a:t>
            </a:r>
            <a:r>
              <a:rPr lang="en-US" sz="2400" dirty="0" err="1" smtClean="0">
                <a:latin typeface="Arial"/>
                <a:cs typeface="Arial"/>
              </a:rPr>
              <a:t>datums</a:t>
            </a:r>
            <a:r>
              <a:rPr lang="en-US" sz="2400" dirty="0" smtClean="0">
                <a:latin typeface="Arial"/>
                <a:cs typeface="Arial"/>
              </a:rPr>
              <a:t>, offshore reference surface modelling, novel navigation concepts</a:t>
            </a:r>
          </a:p>
          <a:p>
            <a:r>
              <a:rPr lang="en-US" sz="2400" dirty="0" smtClean="0">
                <a:latin typeface="Arial"/>
                <a:cs typeface="Arial"/>
              </a:rPr>
              <a:t>14 PDRAs/PhD students, 3 academic staff</a:t>
            </a:r>
          </a:p>
          <a:p>
            <a:r>
              <a:rPr lang="en-US" sz="2400" dirty="0" smtClean="0">
                <a:latin typeface="Arial"/>
                <a:cs typeface="Arial"/>
              </a:rPr>
              <a:t>Main partners: NASA (JPL &amp; GSFC); ESA (ESOC and ESTEC); DSTL; USAF/AFRL (Air Force Research Lab)</a:t>
            </a: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380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Modelling Philosophy</a:t>
            </a: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489950" cy="3457575"/>
          </a:xfrm>
        </p:spPr>
        <p:txBody>
          <a:bodyPr/>
          <a:lstStyle/>
          <a:p>
            <a:r>
              <a:rPr lang="en-GB" dirty="0">
                <a:latin typeface="Arial"/>
                <a:cs typeface="Arial"/>
              </a:rPr>
              <a:t>Use all available physical and engineering data in model computation</a:t>
            </a:r>
          </a:p>
          <a:p>
            <a:r>
              <a:rPr lang="en-GB" dirty="0">
                <a:latin typeface="Arial"/>
                <a:cs typeface="Arial"/>
              </a:rPr>
              <a:t>Avoid simplifying assumptions, embrace complexity</a:t>
            </a:r>
          </a:p>
          <a:p>
            <a:r>
              <a:rPr lang="en-GB" dirty="0">
                <a:latin typeface="Arial"/>
                <a:cs typeface="Arial"/>
              </a:rPr>
              <a:t>Avoid any empirical (soak-up) estimation</a:t>
            </a:r>
          </a:p>
          <a:p>
            <a:r>
              <a:rPr lang="en-GB" dirty="0">
                <a:latin typeface="Arial"/>
                <a:cs typeface="Arial"/>
              </a:rPr>
              <a:t>Output models that </a:t>
            </a:r>
            <a:r>
              <a:rPr lang="en-GB" i="1" dirty="0">
                <a:latin typeface="Arial"/>
                <a:cs typeface="Arial"/>
              </a:rPr>
              <a:t>capture complexity</a:t>
            </a:r>
            <a:r>
              <a:rPr lang="en-GB" dirty="0">
                <a:latin typeface="Arial"/>
                <a:cs typeface="Arial"/>
              </a:rPr>
              <a:t> but are </a:t>
            </a:r>
            <a:r>
              <a:rPr lang="en-GB" i="1" dirty="0">
                <a:latin typeface="Arial"/>
                <a:cs typeface="Arial"/>
              </a:rPr>
              <a:t>simple to implement</a:t>
            </a:r>
            <a:r>
              <a:rPr lang="en-GB" dirty="0">
                <a:latin typeface="Arial"/>
                <a:cs typeface="Arial"/>
              </a:rPr>
              <a:t> and which </a:t>
            </a:r>
            <a:r>
              <a:rPr lang="en-GB" i="1" dirty="0">
                <a:latin typeface="Arial"/>
                <a:cs typeface="Arial"/>
              </a:rPr>
              <a:t>run fast</a:t>
            </a:r>
            <a:endParaRPr lang="en-US" i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9" name="Picture 5" descr="F:\projects\US Air Force Research Laboratory\Colorado Springs and Albuquerque\Space Command\GPS IIA side 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507" y="3062142"/>
            <a:ext cx="4619493" cy="3081720"/>
          </a:xfrm>
          <a:prstGeom prst="rect">
            <a:avLst/>
          </a:prstGeom>
          <a:noFill/>
        </p:spPr>
      </p:pic>
      <p:pic>
        <p:nvPicPr>
          <p:cNvPr id="251907" name="Picture 3" descr="F:\projects\US Air Force Research Laboratory\Colorado Springs and Albuquerque\Space Command\GPS IIA louv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0470"/>
            <a:ext cx="4617342" cy="3080286"/>
          </a:xfrm>
          <a:prstGeom prst="rect">
            <a:avLst/>
          </a:prstGeom>
          <a:noFill/>
        </p:spPr>
      </p:pic>
      <p:pic>
        <p:nvPicPr>
          <p:cNvPr id="251908" name="Picture 4" descr="F:\projects\US Air Force Research Laboratory\Colorado Springs and Albuquerque\Space Command\GPS IIA R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4846" y="0"/>
            <a:ext cx="4599154" cy="3068152"/>
          </a:xfrm>
          <a:prstGeom prst="rect">
            <a:avLst/>
          </a:prstGeom>
          <a:noFill/>
        </p:spPr>
      </p:pic>
      <p:pic>
        <p:nvPicPr>
          <p:cNvPr id="251906" name="Picture 2" descr="F:\projects\US Air Force Research Laboratory\Colorado Springs and Albuquerque\Space Command\GPS IIA general vi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4617342" cy="30802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46388" y="6287445"/>
            <a:ext cx="771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We develop a detailed structural computer model of the spacecraft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Heritage and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00" y="1751801"/>
            <a:ext cx="8696219" cy="3457575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Jason-1 and ENVISAT models as NASA operational standards</a:t>
            </a:r>
          </a:p>
          <a:p>
            <a:r>
              <a:rPr lang="en-US" dirty="0" smtClean="0">
                <a:latin typeface="Arial"/>
                <a:cs typeface="Arial"/>
              </a:rPr>
              <a:t>Lead orbit dynamics working group for the IGS (International GNSS Service)</a:t>
            </a:r>
          </a:p>
          <a:p>
            <a:r>
              <a:rPr lang="en-US" dirty="0" smtClean="0">
                <a:latin typeface="Arial"/>
                <a:cs typeface="Arial"/>
              </a:rPr>
              <a:t>Antenna thrust and earth radiation forcing models are operational standards for the IGS</a:t>
            </a:r>
          </a:p>
          <a:p>
            <a:r>
              <a:rPr lang="en-US" dirty="0" smtClean="0">
                <a:latin typeface="Arial"/>
                <a:cs typeface="Arial"/>
              </a:rPr>
              <a:t>1cm accuracy orbit for Jason-1 (with JPL &amp; GSFC), 2cm accuracy orbits for GPS (JPL, ESOC)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0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3771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6209" y="890266"/>
            <a:ext cx="5640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Current work: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Galileo – Europe’s next generation GPS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6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3.2|1.3|1.5|3|4.5|5.4|2.2|11.2"/>
</p:tagLst>
</file>

<file path=ppt/theme/theme1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12419</TotalTime>
  <Words>712</Words>
  <Application>Microsoft Office PowerPoint</Application>
  <PresentationFormat>On-screen Show (4:3)</PresentationFormat>
  <Paragraphs>111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ＭＳ Ｐゴシック</vt:lpstr>
      <vt:lpstr>Arial</vt:lpstr>
      <vt:lpstr>Calibri</vt:lpstr>
      <vt:lpstr>Custom Design</vt:lpstr>
      <vt:lpstr>Space Vehicle Orbit Dynamics Research at UCL:  Twenty years of figuring out where things are, and where they’re going</vt:lpstr>
      <vt:lpstr>What’s coming up…....</vt:lpstr>
      <vt:lpstr>PowerPoint Presentation</vt:lpstr>
      <vt:lpstr>PowerPoint Presentation</vt:lpstr>
      <vt:lpstr>Main UCL Group Capabilities</vt:lpstr>
      <vt:lpstr>Modelling Philosophy</vt:lpstr>
      <vt:lpstr>PowerPoint Presentation</vt:lpstr>
      <vt:lpstr>Heritage and impact</vt:lpstr>
      <vt:lpstr>PowerPoint Presentation</vt:lpstr>
      <vt:lpstr>Space Traffic Management and Space Debris</vt:lpstr>
      <vt:lpstr>Space Debris: some facts and figures  USSTRATCOM catalogue (10cm or larger)      n = 33,000 objects Roughly 1,000 correlated at any one time Space Fence Radar comes online (1cm or larger) n &gt; 2,000,000  Problems: Credible conjunction analysis Data management problems Long term evolution of the debris </vt:lpstr>
      <vt:lpstr>Overarching trends - debris (from catalogue analysis)</vt:lpstr>
      <vt:lpstr>1-10 cm debris population evolution</vt:lpstr>
      <vt:lpstr>Fragmentation event file:  242 major events</vt:lpstr>
      <vt:lpstr>PowerPoint Presentation</vt:lpstr>
      <vt:lpstr>Launch patterns: A year of launch activity (2018)</vt:lpstr>
      <vt:lpstr>Launch patterns: Mega Constellations</vt:lpstr>
      <vt:lpstr>Space Traffic Management</vt:lpstr>
      <vt:lpstr>Conclusions</vt:lpstr>
    </vt:vector>
  </TitlesOfParts>
  <Company>UCL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Brown</dc:creator>
  <cp:lastModifiedBy>Charlene Murphy</cp:lastModifiedBy>
  <cp:revision>418</cp:revision>
  <dcterms:created xsi:type="dcterms:W3CDTF">2005-07-13T12:26:50Z</dcterms:created>
  <dcterms:modified xsi:type="dcterms:W3CDTF">2019-06-07T10:53:35Z</dcterms:modified>
</cp:coreProperties>
</file>