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37"/>
  </p:notesMasterIdLst>
  <p:handoutMasterIdLst>
    <p:handoutMasterId r:id="rId38"/>
  </p:handoutMasterIdLst>
  <p:sldIdLst>
    <p:sldId id="256" r:id="rId5"/>
    <p:sldId id="264" r:id="rId6"/>
    <p:sldId id="296" r:id="rId7"/>
    <p:sldId id="257" r:id="rId8"/>
    <p:sldId id="265" r:id="rId9"/>
    <p:sldId id="262" r:id="rId10"/>
    <p:sldId id="279" r:id="rId11"/>
    <p:sldId id="294" r:id="rId12"/>
    <p:sldId id="290" r:id="rId13"/>
    <p:sldId id="281" r:id="rId14"/>
    <p:sldId id="282" r:id="rId15"/>
    <p:sldId id="258" r:id="rId16"/>
    <p:sldId id="295" r:id="rId17"/>
    <p:sldId id="292" r:id="rId18"/>
    <p:sldId id="272" r:id="rId19"/>
    <p:sldId id="273" r:id="rId20"/>
    <p:sldId id="289" r:id="rId21"/>
    <p:sldId id="271" r:id="rId22"/>
    <p:sldId id="274" r:id="rId23"/>
    <p:sldId id="283" r:id="rId24"/>
    <p:sldId id="284" r:id="rId25"/>
    <p:sldId id="285" r:id="rId26"/>
    <p:sldId id="286" r:id="rId27"/>
    <p:sldId id="287" r:id="rId28"/>
    <p:sldId id="267" r:id="rId29"/>
    <p:sldId id="293" r:id="rId30"/>
    <p:sldId id="268" r:id="rId31"/>
    <p:sldId id="259" r:id="rId32"/>
    <p:sldId id="275" r:id="rId33"/>
    <p:sldId id="260" r:id="rId34"/>
    <p:sldId id="288" r:id="rId35"/>
    <p:sldId id="270" r:id="rId36"/>
  </p:sldIdLst>
  <p:sldSz cx="12192000" cy="6858000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 Couch" initials="TC" lastIdx="4" clrIdx="0">
    <p:extLst>
      <p:ext uri="{19B8F6BF-5375-455C-9EA6-DF929625EA0E}">
        <p15:presenceInfo xmlns:p15="http://schemas.microsoft.com/office/powerpoint/2012/main" userId="Tom Couch" providerId="None"/>
      </p:ext>
    </p:extLst>
  </p:cmAuthor>
  <p:cmAuthor id="2" name="Fellous-Sigrist, Myriam" initials="FM" lastIdx="1" clrIdx="1">
    <p:extLst>
      <p:ext uri="{19B8F6BF-5375-455C-9EA6-DF929625EA0E}">
        <p15:presenceInfo xmlns:p15="http://schemas.microsoft.com/office/powerpoint/2012/main" userId="S00300009090A27D@LIVE.COM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0EE304-D70E-4165-B693-BC8D4E86EA45}" v="145" dt="2018-06-07T12:51:27.9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02" y="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1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DB6E0-8480-4819-96DD-BA6EB8D4F582}" type="datetimeFigureOut">
              <a:rPr lang="en-GB" smtClean="0"/>
              <a:t>12/06/2018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57F72-E107-438B-86B5-AC206A7FB83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5975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1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A7C9E-9FC1-4A7E-AB7E-46B61D981C55}" type="datetimeFigureOut">
              <a:rPr lang="en-GB" smtClean="0"/>
              <a:t>12/06/2018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0664A-247B-4243-947A-BBC5597FAC8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657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Training is available through ISD Digital Skills Development and Lynda.com:</a:t>
            </a:r>
            <a:br>
              <a:rPr lang="en-GB" dirty="0"/>
            </a:br>
            <a:r>
              <a:rPr lang="en-GB" dirty="0"/>
              <a:t>https://www.ucl.ac.uk/isd/services/learning-teaching/digital-skills-development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0664A-247B-4243-947A-BBC5597FAC88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39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On campus: wired</a:t>
            </a:r>
            <a:r>
              <a:rPr lang="en-GB" baseline="0" dirty="0"/>
              <a:t> and eduroam connections put you on the UCL network inside the firewall</a:t>
            </a:r>
          </a:p>
          <a:p>
            <a:r>
              <a:rPr lang="en-GB" baseline="0" dirty="0"/>
              <a:t>(note other institutions’ Eduroam access points do not put you inside the UCL network)</a:t>
            </a:r>
          </a:p>
          <a:p>
            <a:r>
              <a:rPr lang="en-GB" baseline="0" dirty="0"/>
              <a:t>Off campus: use the VPN or Desktop@UCL Anywhere to access services on the UCL network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48C91-CD5E-4566-ADA3-ABD81FC63890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695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Git GUI demo on Windows</a:t>
            </a:r>
          </a:p>
          <a:p>
            <a:r>
              <a:rPr lang="en-GB" dirty="0"/>
              <a:t>https://desktop.github.com/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48C91-CD5E-4566-ADA3-ABD81FC63890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655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48C91-CD5E-4566-ADA3-ABD81FC63890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426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48C91-CD5E-4566-ADA3-ABD81FC63890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5905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48C91-CD5E-4566-ADA3-ABD81FC63890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5083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07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467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88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3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09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572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939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96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92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650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673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78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l.ac.uk/research-data-management" TargetMode="External"/><Relationship Id="rId2" Type="http://schemas.openxmlformats.org/officeDocument/2006/relationships/hyperlink" Target="http://t-service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l.ac.uk/isd/services/get-connected/remote-working/vpn" TargetMode="External"/><Relationship Id="rId2" Type="http://schemas.openxmlformats.org/officeDocument/2006/relationships/hyperlink" Target="http://swdb.ucl.ac.uk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y.desktop.ucl.ac.uk/" TargetMode="External"/><Relationship Id="rId2" Type="http://schemas.openxmlformats.org/officeDocument/2006/relationships/hyperlink" Target="http://www.ucl.ac.uk/isd/services/get-connected/remote-worki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kdataservice.ac.uk/manage-data/legal-ethical/consent-data-shari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cl.ac.uk/legal-services/research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cl.ac.uk/srs/research-ethics-committee/pages/ioe" TargetMode="External"/><Relationship Id="rId3" Type="http://schemas.openxmlformats.org/officeDocument/2006/relationships/hyperlink" Target="http://www.ucl.ac.uk/research/integrity" TargetMode="External"/><Relationship Id="rId7" Type="http://schemas.openxmlformats.org/officeDocument/2006/relationships/hyperlink" Target="https://ethics.grad.ucl.ac.uk/" TargetMode="External"/><Relationship Id="rId2" Type="http://schemas.openxmlformats.org/officeDocument/2006/relationships/hyperlink" Target="http://libguides.ioe.ac.uk/researchdat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foi@ucl.ac.uk" TargetMode="External"/><Relationship Id="rId5" Type="http://schemas.openxmlformats.org/officeDocument/2006/relationships/hyperlink" Target="mailto:data-protection@ucl.ac.uk" TargetMode="External"/><Relationship Id="rId4" Type="http://schemas.openxmlformats.org/officeDocument/2006/relationships/hyperlink" Target="http://www.ucl.ac.uk/legal-services/research" TargetMode="External"/><Relationship Id="rId9" Type="http://schemas.openxmlformats.org/officeDocument/2006/relationships/hyperlink" Target="http://www.ukdataservice.ac.uk/manage-data/legal-ethica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l.ac.uk/informationsecurity/itsecurity/knowledgebase/securitybaselines/malware" TargetMode="External"/><Relationship Id="rId2" Type="http://schemas.openxmlformats.org/officeDocument/2006/relationships/hyperlink" Target="http://swdb.ucl.ac.uk/?filter=anti%20viru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logs.ucl.ac.uk/rdm/2015/11/i-am-using-external-hard-drives-to-archive-my-data-how-can-i-make-them-as-safe-as-possible/" TargetMode="External"/><Relationship Id="rId4" Type="http://schemas.openxmlformats.org/officeDocument/2006/relationships/hyperlink" Target="https://www.ucl.ac.uk/informationsecurity/itsecurity/knowledgebase/securitybaselines/securingyourcomputer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l.ac.uk/library/research-support/research-data/best-practices/guides/formats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kdataservice.ac.uk/manage-data/legal-ethical/anonymisation" TargetMode="External"/><Relationship Id="rId2" Type="http://schemas.openxmlformats.org/officeDocument/2006/relationships/hyperlink" Target="https://www.ukdataservice.ac.uk/manage-data/format/transcrip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wdb.ucl.ac.uk/" TargetMode="External"/><Relationship Id="rId5" Type="http://schemas.openxmlformats.org/officeDocument/2006/relationships/hyperlink" Target="http://www.ucl.ac.uk/isd/services/learning-teaching/it-training" TargetMode="External"/><Relationship Id="rId4" Type="http://schemas.openxmlformats.org/officeDocument/2006/relationships/hyperlink" Target="http://www.ucl.ac.uk/library/research-support/research-data/best-practices/guides/shari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0.xml"/><Relationship Id="rId4" Type="http://schemas.openxmlformats.org/officeDocument/2006/relationships/slide" Target="slide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l.ac.uk/isd/services/research-it/train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swdb.ucl.ac.uk/" TargetMode="External"/><Relationship Id="rId7" Type="http://schemas.openxmlformats.org/officeDocument/2006/relationships/hyperlink" Target="https://www.veracrypt.fr/en/Home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cryptfs.org/" TargetMode="External"/><Relationship Id="rId5" Type="http://schemas.openxmlformats.org/officeDocument/2006/relationships/hyperlink" Target="https://www.ucl.ac.uk/informationsecurity/itsecurity/knowledgebase/securitybaselines/encryption/file-vault-mac-osx" TargetMode="External"/><Relationship Id="rId4" Type="http://schemas.openxmlformats.org/officeDocument/2006/relationships/hyperlink" Target="https://www.ucl.ac.uk/informationsecurity/itsecurity/knowledgebase/securitybaselines/encryption/encrypted-archives-7-zip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l.ac.uk/dropbo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l.ac.uk/library/research-support/research-data/policies/esrc/guidance" TargetMode="External"/><Relationship Id="rId2" Type="http://schemas.openxmlformats.org/officeDocument/2006/relationships/hyperlink" Target="http://blogs.ucl.ac.uk/rdm/2016/01/personal-and-sensitive-research-data-the-law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l.ac.uk/library/about/records-office/retention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3data.org/" TargetMode="External"/><Relationship Id="rId2" Type="http://schemas.openxmlformats.org/officeDocument/2006/relationships/hyperlink" Target="http://www.ucl.ac.uk/library/open-access/ref/deposit-discover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zenodo.org/" TargetMode="External"/><Relationship Id="rId4" Type="http://schemas.openxmlformats.org/officeDocument/2006/relationships/hyperlink" Target="https://www.ukdataservice.ac.uk/deposit-data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l.ac.uk/library/research-support/research-data/best-practices/guides/re-using" TargetMode="External"/><Relationship Id="rId2" Type="http://schemas.openxmlformats.org/officeDocument/2006/relationships/hyperlink" Target="http://discover.ukdataservice.ac.uk/doi/?sn=6614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l.ac.uk/library/open-access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open-access@ucl.ac.uk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l.ac.uk/library/research-support/research-data/policies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l.ac.uk/hr/od/rdp/odwedmp/index.php" TargetMode="External"/><Relationship Id="rId2" Type="http://schemas.openxmlformats.org/officeDocument/2006/relationships/hyperlink" Target="http://www.ucl.ac.uk/isd/services/research-it/drop-ins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l.ac.uk/research/integrity" TargetMode="External"/><Relationship Id="rId7" Type="http://schemas.openxmlformats.org/officeDocument/2006/relationships/hyperlink" Target="http://www.ucl.ac.uk/library/open-access" TargetMode="External"/><Relationship Id="rId2" Type="http://schemas.openxmlformats.org/officeDocument/2006/relationships/hyperlink" Target="http://www.ucl.ac.uk/informationsecuri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cl.ac.uk/legal-services/guidance/dp_GDPR" TargetMode="External"/><Relationship Id="rId5" Type="http://schemas.openxmlformats.org/officeDocument/2006/relationships/hyperlink" Target="http://www.ucl.ac.uk/srs/research-ethics-committee/pages/ioe" TargetMode="External"/><Relationship Id="rId4" Type="http://schemas.openxmlformats.org/officeDocument/2006/relationships/hyperlink" Target="http://www.ucl.ac.uk/finance/fba-teams/research-services/research-contracts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its@ucl.ac.uk" TargetMode="External"/><Relationship Id="rId2" Type="http://schemas.openxmlformats.org/officeDocument/2006/relationships/hyperlink" Target="mailto:rits@ucl.ac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cl.ac.uk/research-data-management" TargetMode="External"/><Relationship Id="rId5" Type="http://schemas.openxmlformats.org/officeDocument/2006/relationships/hyperlink" Target="mailto:lib-researchsupport@ucl.ac.uk" TargetMode="External"/><Relationship Id="rId4" Type="http://schemas.openxmlformats.org/officeDocument/2006/relationships/hyperlink" Target="http://t-service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l.ac.uk/informationsecurity/policy" TargetMode="External"/><Relationship Id="rId2" Type="http://schemas.openxmlformats.org/officeDocument/2006/relationships/hyperlink" Target="http://www.ucl.ac.uk/research-data-manage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cl.ac.uk/library/open-access/publications-policy" TargetMode="External"/><Relationship Id="rId5" Type="http://schemas.openxmlformats.org/officeDocument/2006/relationships/hyperlink" Target="http://www.ucl.ac.uk/library/copyright/your-own-copyright" TargetMode="External"/><Relationship Id="rId4" Type="http://schemas.openxmlformats.org/officeDocument/2006/relationships/hyperlink" Target="http://www.ucl.ac.uk/research/integrity/integrity-at-uc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kdataservice.ac.uk/deposit-data" TargetMode="External"/><Relationship Id="rId2" Type="http://schemas.openxmlformats.org/officeDocument/2006/relationships/hyperlink" Target="http://www.ucl.ac.uk/library/research-support/research-data/policies/epsrc/guidanc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cl.ac.uk/library/research-support/research-data/policies/esrc/guid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l.ac.uk/library/research-support/research-data/policies/writing_DMPlan" TargetMode="External"/><Relationship Id="rId2" Type="http://schemas.openxmlformats.org/officeDocument/2006/relationships/hyperlink" Target="http://www.ucl.ac.uk/library/research-support/research-data/policies/costing-data-manage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ib-researchsupport@ucl.ac.uk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l.ac.uk/isd/services/communicate-collaborate/share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6187" y="92439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Research Data Management Best Practice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1153" y="3701345"/>
            <a:ext cx="10874068" cy="11797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b="1" dirty="0"/>
              <a:t>Myriam Fellous-Sigrist </a:t>
            </a:r>
            <a:r>
              <a:rPr lang="en-US" sz="3200" dirty="0"/>
              <a:t>(Library Services) </a:t>
            </a:r>
          </a:p>
          <a:p>
            <a:r>
              <a:rPr lang="en-US" sz="3200" b="1" dirty="0"/>
              <a:t>&amp; Tom Couch </a:t>
            </a:r>
            <a:r>
              <a:rPr lang="en-US" sz="3200" dirty="0"/>
              <a:t>(Research IT Services)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F37C6439-C6F5-4C09-BD2F-F40987F3F095}"/>
              </a:ext>
            </a:extLst>
          </p:cNvPr>
          <p:cNvSpPr txBox="1">
            <a:spLocks/>
          </p:cNvSpPr>
          <p:nvPr/>
        </p:nvSpPr>
        <p:spPr>
          <a:xfrm>
            <a:off x="299049" y="5659821"/>
            <a:ext cx="5799138" cy="94705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2400" b="1" dirty="0" smtClean="0">
                <a:hlinkClick r:id="rId2"/>
              </a:rPr>
              <a:t>www.ucl.ac.</a:t>
            </a:r>
            <a:r>
              <a:rPr lang="en-US" sz="2400" b="1" dirty="0" smtClean="0">
                <a:cs typeface="Arial"/>
                <a:hlinkClick r:id="rId2"/>
              </a:rPr>
              <a:t>uk/research-it-services</a:t>
            </a:r>
            <a:endParaRPr lang="en-US" sz="2400" dirty="0">
              <a:cs typeface="Arial"/>
              <a:hlinkClick r:id="rId2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CB02DBB4-5059-4289-8528-5CCC7B82A9EA}"/>
              </a:ext>
            </a:extLst>
          </p:cNvPr>
          <p:cNvSpPr txBox="1">
            <a:spLocks/>
          </p:cNvSpPr>
          <p:nvPr/>
        </p:nvSpPr>
        <p:spPr>
          <a:xfrm>
            <a:off x="6362700" y="5659821"/>
            <a:ext cx="5640388" cy="9153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2400" b="1" dirty="0" smtClean="0">
                <a:cs typeface="Arial"/>
                <a:hlinkClick r:id="rId3"/>
              </a:rPr>
              <a:t>www.ucl.ac.uk/research-data-management</a:t>
            </a:r>
            <a:endParaRPr lang="en-US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678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vpn.ucl.ac.uk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6825"/>
            <a:ext cx="10515600" cy="529981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Allows access to</a:t>
            </a: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Filestore@UCL (N-drive, Shared drive)</a:t>
            </a: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UCL Services: MyView, MyFinance, ROME</a:t>
            </a: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Research Data Storage, Data Safe Haven</a:t>
            </a:r>
          </a:p>
          <a:p>
            <a:pPr marL="0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Requires</a:t>
            </a: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VPN client: Cisco AnyConnect</a:t>
            </a: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Antivirus and Firewall: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FSecure (Windows) and Sophos (Mac) are supported by UCL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Available for free from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swdb.ucl.ac.uk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www.ucl.ac.uk/isd/services/get-connected/remote-working/vpn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74290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Desktop@UCL Anywhere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260"/>
            <a:ext cx="10515600" cy="464870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Allows access to</a:t>
            </a: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Filestore@UCL</a:t>
            </a: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UCL Services: MyView, MyFinance, ROME, RPS</a:t>
            </a:r>
          </a:p>
          <a:p>
            <a:pPr marL="0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Requires</a:t>
            </a: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Client: Citrix Receiver</a:t>
            </a:r>
          </a:p>
          <a:p>
            <a:pPr marL="0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www.ucl.ac.uk/isd/services/get-connected/remote-working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my.desktop.ucl.ac.uk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77876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0"/>
            <a:ext cx="6586537" cy="1176184"/>
          </a:xfrm>
        </p:spPr>
        <p:txBody>
          <a:bodyPr>
            <a:norm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During your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1104900"/>
            <a:ext cx="11548634" cy="471487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Define your procedure to deal with personal and/or sensitive data</a:t>
            </a:r>
          </a:p>
          <a:p>
            <a:pPr marL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buFont typeface="Wingdings" panose="020B0604020202020204" pitchFamily="34" charset="0"/>
              <a:buChar char="q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 What is personal data?</a:t>
            </a:r>
            <a:endParaRPr lang="en-GB" dirty="0">
              <a:cs typeface="Arial"/>
            </a:endParaRPr>
          </a:p>
          <a:p>
            <a:pPr marL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that relates to living individual who can be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identified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from that data (via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direct or indirect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identifiers or a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combination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of information sources). </a:t>
            </a:r>
            <a:endParaRPr lang="en-GB" dirty="0">
              <a:cs typeface="Arial"/>
            </a:endParaRPr>
          </a:p>
          <a:p>
            <a:pPr marL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buFont typeface="Wingdings" panose="020B0604020202020204" pitchFamily="34" charset="0"/>
              <a:buChar char="q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 What is personal sensitive data = "special category personal data"?</a:t>
            </a:r>
            <a:endParaRPr lang="en-GB" dirty="0">
              <a:cs typeface="Arial"/>
            </a:endParaRPr>
          </a:p>
          <a:p>
            <a:pPr marL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about:  </a:t>
            </a:r>
            <a:endParaRPr lang="en-GB" dirty="0"/>
          </a:p>
          <a:p>
            <a:pPr marL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buNone/>
            </a:pPr>
            <a:endParaRPr lang="en-GB" sz="24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BF0DD530-B349-40BD-8773-434598653A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776212"/>
              </p:ext>
            </p:extLst>
          </p:nvPr>
        </p:nvGraphicFramePr>
        <p:xfrm>
          <a:off x="3091131" y="4313206"/>
          <a:ext cx="8898188" cy="201877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51352">
                  <a:extLst>
                    <a:ext uri="{9D8B030D-6E8A-4147-A177-3AD203B41FA5}">
                      <a16:colId xmlns="" xmlns:a16="http://schemas.microsoft.com/office/drawing/2014/main" val="1883446739"/>
                    </a:ext>
                  </a:extLst>
                </a:gridCol>
                <a:gridCol w="2507224">
                  <a:extLst>
                    <a:ext uri="{9D8B030D-6E8A-4147-A177-3AD203B41FA5}">
                      <a16:colId xmlns="" xmlns:a16="http://schemas.microsoft.com/office/drawing/2014/main" val="3967039991"/>
                    </a:ext>
                  </a:extLst>
                </a:gridCol>
                <a:gridCol w="3539612">
                  <a:extLst>
                    <a:ext uri="{9D8B030D-6E8A-4147-A177-3AD203B41FA5}">
                      <a16:colId xmlns="" xmlns:a16="http://schemas.microsoft.com/office/drawing/2014/main" val="1683430750"/>
                    </a:ext>
                  </a:extLst>
                </a:gridCol>
              </a:tblGrid>
              <a:tr h="986450"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en-US" sz="2400" u="none" strike="noStrike" noProof="0" dirty="0"/>
                        <a:t>racial or ethnic origin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en-US" sz="2400" u="none" strike="noStrike" noProof="0" dirty="0"/>
                        <a:t>trade union membership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400" u="none" strike="noStrike" noProof="0" dirty="0"/>
                        <a:t>religious beliefs/ philosophical beliefs 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9247734"/>
                  </a:ext>
                </a:extLst>
              </a:tr>
              <a:tr h="527635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400" b="1" u="none" strike="noStrike" noProof="0" dirty="0"/>
                        <a:t>political opinions 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400" b="1" u="none" strike="noStrike" noProof="0" dirty="0"/>
                        <a:t>health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en-US" sz="2400" b="1" u="none" strike="noStrike" noProof="0" dirty="0"/>
                        <a:t>sexual life/</a:t>
                      </a:r>
                      <a:r>
                        <a:rPr lang="en-GB" sz="2400" b="1" i="0" u="none" strike="noStrike" noProof="0" dirty="0">
                          <a:solidFill>
                            <a:srgbClr val="003D4C"/>
                          </a:solidFill>
                          <a:latin typeface="Arial"/>
                        </a:rPr>
                        <a:t>orientation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87322892"/>
                  </a:ext>
                </a:extLst>
              </a:tr>
              <a:tr h="504694"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en-US" sz="2400" b="1" u="none" strike="noStrike" noProof="0" dirty="0"/>
                        <a:t>genetic data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en-US" sz="2400" b="1" u="none" strike="noStrike" noProof="0" dirty="0"/>
                        <a:t>biometric data 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dirty="0"/>
                        <a:t>+ about children/minors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83388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120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AB7F3F69-36E4-424A-8A93-B164D0F318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266" b="3"/>
          <a:stretch/>
        </p:blipFill>
        <p:spPr>
          <a:xfrm>
            <a:off x="7699795" y="1453192"/>
            <a:ext cx="4485728" cy="6297932"/>
          </a:xfrm>
          <a:prstGeom prst="rect">
            <a:avLst/>
          </a:prstGeom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285391"/>
            <a:ext cx="10340936" cy="5534384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General Data Protection Regulation (GDPR) </a:t>
            </a:r>
            <a:endParaRPr lang="en-US" dirty="0"/>
          </a:p>
          <a:p>
            <a:pPr marL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 key changes for researchers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cs typeface="Arial"/>
              </a:rPr>
              <a:t>1. Seeking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consent 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457200">
              <a:buFont typeface="Wingdings" panose="020B0604020202020204" pitchFamily="34" charset="0"/>
              <a:buChar char="§"/>
            </a:pPr>
            <a:r>
              <a:rPr lang="en-GB" sz="2400" dirty="0">
                <a:cs typeface="Arial"/>
              </a:rPr>
              <a:t>No more implicit; no opt-out</a:t>
            </a:r>
            <a:endParaRPr lang="en-GB" dirty="0">
              <a:cs typeface="Arial"/>
            </a:endParaRPr>
          </a:p>
          <a:p>
            <a:pPr indent="-457200">
              <a:buFont typeface="Wingdings" panose="020B0604020202020204" pitchFamily="34" charset="0"/>
              <a:buChar char="§"/>
            </a:pPr>
            <a:r>
              <a:rPr lang="en-GB" sz="2400" dirty="0">
                <a:cs typeface="Arial"/>
              </a:rPr>
              <a:t>Inform about right to withdraw</a:t>
            </a:r>
            <a:endParaRPr lang="en-GB" dirty="0">
              <a:cs typeface="Arial"/>
            </a:endParaRPr>
          </a:p>
          <a:p>
            <a:pPr indent="-457200">
              <a:buFont typeface="Wingdings" panose="020B0604020202020204" pitchFamily="34" charset="0"/>
              <a:buChar char="§"/>
            </a:pPr>
            <a:r>
              <a:rPr lang="en-GB" sz="2400" dirty="0">
                <a:cs typeface="Arial"/>
              </a:rPr>
              <a:t>Ask for explicit consent, for each distinct use </a:t>
            </a:r>
            <a:endParaRPr lang="en-GB" dirty="0">
              <a:cs typeface="Arial"/>
            </a:endParaRPr>
          </a:p>
          <a:p>
            <a:pPr marL="0" indent="0">
              <a:buNone/>
            </a:pPr>
            <a:r>
              <a:rPr lang="en-GB" sz="2400" dirty="0">
                <a:cs typeface="Arial"/>
              </a:rPr>
              <a:t>of the data; e.g. </a:t>
            </a:r>
            <a:r>
              <a:rPr lang="en-GB" sz="2400" dirty="0">
                <a:cs typeface="Arial"/>
                <a:hlinkClick r:id="rId3"/>
              </a:rPr>
              <a:t>template recommended by UKDS</a:t>
            </a:r>
            <a:endParaRPr lang="en-GB" dirty="0">
              <a:cs typeface="Arial"/>
            </a:endParaRPr>
          </a:p>
          <a:p>
            <a:pPr marL="0">
              <a:buNone/>
            </a:pPr>
            <a:r>
              <a:rPr lang="en-GB" sz="2400" dirty="0">
                <a:cs typeface="Arial"/>
              </a:rPr>
              <a:t>See </a:t>
            </a:r>
            <a:r>
              <a:rPr lang="en-GB" sz="2400" dirty="0">
                <a:cs typeface="Arial"/>
                <a:hlinkClick r:id="rId4"/>
              </a:rPr>
              <a:t>UCL templates</a:t>
            </a:r>
            <a:endParaRPr lang="en-GB" dirty="0">
              <a:cs typeface="Arial"/>
            </a:endParaRPr>
          </a:p>
          <a:p>
            <a:pPr marL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2. Children’s consent</a:t>
            </a:r>
            <a:endParaRPr lang="en-GB" dirty="0">
              <a:cs typeface="Arial"/>
            </a:endParaRPr>
          </a:p>
          <a:p>
            <a:pPr marL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If child is below 16: ask parent or guardian’s consent</a:t>
            </a:r>
            <a:endParaRPr lang="en-GB" dirty="0"/>
          </a:p>
          <a:p>
            <a:pPr marL="0">
              <a:buNone/>
            </a:pP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3. Security of research</a:t>
            </a:r>
            <a:r>
              <a:rPr lang="en-GB" sz="2400" b="1" dirty="0">
                <a:cs typeface="Arial"/>
              </a:rPr>
              <a:t> data you process</a:t>
            </a:r>
            <a:endParaRPr lang="en-GB" dirty="0">
              <a:cs typeface="Arial"/>
            </a:endParaRPr>
          </a:p>
          <a:p>
            <a:pPr marL="347345">
              <a:buNone/>
            </a:pPr>
            <a:r>
              <a:rPr lang="en-GB" sz="2400" dirty="0">
                <a:cs typeface="Arial"/>
              </a:rPr>
              <a:t>Use strong encryption + a data sharing agreement?</a:t>
            </a:r>
            <a:endParaRPr lang="en-GB" dirty="0">
              <a:cs typeface="Arial"/>
            </a:endParaRPr>
          </a:p>
          <a:p>
            <a:pPr marL="0">
              <a:buNone/>
            </a:pPr>
            <a:endParaRPr lang="en-GB" sz="2400" b="1" dirty="0">
              <a:cs typeface="Arial"/>
            </a:endParaRPr>
          </a:p>
          <a:p>
            <a:pPr marL="0">
              <a:buFont typeface="Arial" panose="020B0604020202020204" pitchFamily="34" charset="0"/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9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184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201" y="654050"/>
            <a:ext cx="11524237" cy="552291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342900" indent="-342900">
              <a:buFont typeface="Wingdings" panose="020B0604020202020204" pitchFamily="34" charset="0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understand the legal expectations: Data Protection Act, Freedom of Information Act, Human Rights Act… 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See 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http://libguides.ioe.ac.uk/researchdata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dirty="0">
              <a:cs typeface="Arial"/>
            </a:endParaRP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understand the ethical expectations: your discipline, your funder, UCL's</a:t>
            </a:r>
            <a:endParaRPr lang="en-US" sz="2400" dirty="0">
              <a:cs typeface="Arial"/>
            </a:endParaRP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incl. consent procedure: information sheet, consent forms, seeking consent…</a:t>
            </a:r>
          </a:p>
          <a:p>
            <a:pPr>
              <a:buNone/>
            </a:pP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Guidance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on ethical issues, gaining consent, anonymising, knowing the legal framework and more: </a:t>
            </a:r>
            <a:endParaRPr lang="en-GB" sz="2400" dirty="0">
              <a:cs typeface="Arial"/>
            </a:endParaRPr>
          </a:p>
          <a:p>
            <a:pPr>
              <a:buFont typeface="Wingdings" panose="020B0604020202020204" pitchFamily="34" charset="0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 UCL Research Integrity 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www.ucl.ac.uk/research/integrity</a:t>
            </a:r>
            <a:endParaRPr lang="en-GB" sz="2400" dirty="0">
              <a:cs typeface="Arial"/>
            </a:endParaRPr>
          </a:p>
          <a:p>
            <a:pPr>
              <a:buFont typeface="Wingdings" panose="020B0604020202020204" pitchFamily="34" charset="0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 UCL Data Protection Office (incl. GDPR)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www.ucl.ac.uk/legal-services/research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cs typeface="Arial"/>
                <a:hlinkClick r:id="rId5"/>
              </a:rPr>
              <a:t>data-protection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@ucl.ac.uk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foi@ucl.ac.uk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2400" dirty="0">
              <a:cs typeface="Arial"/>
            </a:endParaRPr>
          </a:p>
          <a:p>
            <a:pPr>
              <a:buFont typeface="Wingdings" panose="020B0604020202020204" pitchFamily="34" charset="0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 UCL Research Ethics Committee: 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ethics.grad.ucl.ac.uk</a:t>
            </a:r>
            <a:endParaRPr lang="en-GB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20B0604020202020204" pitchFamily="34" charset="0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IOE Research Ethics Committee</a:t>
            </a:r>
            <a:endParaRPr lang="en-GB" sz="2400" dirty="0">
              <a:cs typeface="Arial"/>
            </a:endParaRPr>
          </a:p>
          <a:p>
            <a:pPr>
              <a:buFont typeface="Wingdings" panose="020B0604020202020204" pitchFamily="34" charset="0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 UK Data Service: 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www.ukdataservice.ac.uk/manage-data/legal-ethical</a:t>
            </a:r>
            <a:endParaRPr lang="en-GB" sz="2400" dirty="0">
              <a:cs typeface="Arial"/>
            </a:endParaRPr>
          </a:p>
          <a:p>
            <a:pPr marL="0" indent="0">
              <a:buNone/>
            </a:pP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109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</a:rPr>
              <a:t>Keep your data secure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AA0F4F-2B70-4ACB-95C4-539EAB4DE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100"/>
            <a:ext cx="10515600" cy="463933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UCL Central Filestore (“desktop@UCL”) 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100Gb available for all staff and students</a:t>
            </a: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Also available: UCL Research Data Storage and Data Safe Haven (see above)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Information security advice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check the ISD webpages to 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Download an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antivirus software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for free</a:t>
            </a: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Get help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if your devices are infected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Tips to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secure your computer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Essential tips if using an external hard drive: see our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FAQ on hard drives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217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</a:rPr>
              <a:t>Backing-up your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83751DD-34CA-452D-851D-DD76713C6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9075"/>
            <a:ext cx="10515600" cy="507188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sz="2600" b="1" dirty="0"/>
              <a:t>W</a:t>
            </a:r>
            <a:r>
              <a:rPr lang="en-US" sz="2400" b="1" dirty="0"/>
              <a:t>hat?</a:t>
            </a:r>
            <a:endParaRPr lang="en-US" sz="2400" b="1" dirty="0">
              <a:cs typeface="Arial"/>
            </a:endParaRPr>
          </a:p>
          <a:p>
            <a:pPr marL="0" indent="0">
              <a:buNone/>
            </a:pPr>
            <a:r>
              <a:rPr lang="en-US" sz="2400" dirty="0"/>
              <a:t>Copying or archiving files and folders for the purpose of being able to restore them in case of data loss.</a:t>
            </a:r>
          </a:p>
          <a:p>
            <a:pPr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400" b="1" dirty="0"/>
              <a:t>How?</a:t>
            </a:r>
            <a:endParaRPr lang="en-US" sz="2400" b="1" dirty="0">
              <a:cs typeface="Arial"/>
            </a:endParaRP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US" sz="2400" dirty="0"/>
              <a:t>Use the automatic back-up provided by UCL: store your data in the Central Filestore (“desktop@UCL”) </a:t>
            </a:r>
            <a:endParaRPr lang="en-US" sz="2400" dirty="0">
              <a:cs typeface="Arial"/>
            </a:endParaRP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US" sz="2400" dirty="0"/>
              <a:t>or, define your own back-up plan: </a:t>
            </a:r>
            <a:endParaRPr lang="en-US" sz="2400" dirty="0">
              <a:cs typeface="Arial"/>
            </a:endParaRPr>
          </a:p>
          <a:p>
            <a:pPr marL="814070" lvl="1" indent="-356870">
              <a:buFont typeface="Wingdings" panose="05000000000000000000" pitchFamily="2" charset="2"/>
              <a:buChar char="q"/>
            </a:pPr>
            <a:r>
              <a:rPr lang="en-US" dirty="0"/>
              <a:t>What data (files and folders) to backup</a:t>
            </a:r>
            <a:endParaRPr lang="en-US" dirty="0">
              <a:cs typeface="Arial"/>
            </a:endParaRPr>
          </a:p>
          <a:p>
            <a:pPr marL="814070" lvl="1" indent="-356870">
              <a:buFont typeface="Wingdings" panose="05000000000000000000" pitchFamily="2" charset="2"/>
              <a:buChar char="q"/>
            </a:pPr>
            <a:r>
              <a:rPr lang="en-US" dirty="0"/>
              <a:t>How often to run your backups (once a week? Once a month? On the 1st of each month?...)</a:t>
            </a:r>
            <a:endParaRPr lang="en-US" dirty="0">
              <a:cs typeface="Arial"/>
            </a:endParaRPr>
          </a:p>
          <a:p>
            <a:pPr marL="814070" lvl="1" indent="-356870">
              <a:buFont typeface="Wingdings" panose="05000000000000000000" pitchFamily="2" charset="2"/>
              <a:buChar char="q"/>
            </a:pPr>
            <a:r>
              <a:rPr lang="en-US" dirty="0"/>
              <a:t>What media on which to store the backups?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3342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9788" y="2057398"/>
            <a:ext cx="5981426" cy="246205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5088046" cy="1600200"/>
          </a:xfrm>
        </p:spPr>
        <p:txBody>
          <a:bodyPr anchor="ctr">
            <a:normAutofit/>
          </a:bodyPr>
          <a:lstStyle/>
          <a:p>
            <a:r>
              <a:rPr lang="en-GB" sz="3600" b="1" dirty="0">
                <a:solidFill>
                  <a:schemeClr val="bg2"/>
                </a:solidFill>
              </a:rPr>
              <a:t>Organise your files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839788" y="2436617"/>
            <a:ext cx="5981425" cy="3686010"/>
          </a:xfrm>
          <a:ln w="19050">
            <a:noFill/>
          </a:ln>
        </p:spPr>
        <p:txBody>
          <a:bodyPr anchor="t"/>
          <a:lstStyle/>
          <a:p>
            <a:pPr marL="714375" indent="-357188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2"/>
                </a:solidFill>
              </a:rPr>
              <a:t>Naming conventions should make data </a:t>
            </a:r>
            <a:r>
              <a:rPr lang="en-US" sz="2400" b="1" dirty="0">
                <a:solidFill>
                  <a:schemeClr val="bg2"/>
                </a:solidFill>
              </a:rPr>
              <a:t>easier to find</a:t>
            </a:r>
            <a:r>
              <a:rPr lang="en-US" sz="2400" dirty="0">
                <a:solidFill>
                  <a:schemeClr val="bg2"/>
                </a:solidFill>
              </a:rPr>
              <a:t>.</a:t>
            </a:r>
          </a:p>
          <a:p>
            <a:pPr marL="714375" indent="-357188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2"/>
                </a:solidFill>
              </a:rPr>
              <a:t>Filename Convention: choose the most </a:t>
            </a:r>
            <a:r>
              <a:rPr lang="en-US" sz="2400" b="1" dirty="0">
                <a:solidFill>
                  <a:schemeClr val="bg2"/>
                </a:solidFill>
              </a:rPr>
              <a:t>relevant</a:t>
            </a:r>
            <a:r>
              <a:rPr lang="en-US" sz="2400" dirty="0">
                <a:solidFill>
                  <a:schemeClr val="bg2"/>
                </a:solidFill>
              </a:rPr>
              <a:t> system for you and your team.</a:t>
            </a:r>
          </a:p>
          <a:p>
            <a:endParaRPr lang="en-GB" dirty="0"/>
          </a:p>
        </p:txBody>
      </p:sp>
      <p:pic>
        <p:nvPicPr>
          <p:cNvPr id="6" name="Picture 6">
            <a:extLst>
              <a:ext uri="{FF2B5EF4-FFF2-40B4-BE49-F238E27FC236}">
                <a16:creationId xmlns="" xmlns:a16="http://schemas.microsoft.com/office/drawing/2014/main" id="{E7E77CB2-C132-43FC-BCD8-A55AC21171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996"/>
          <a:stretch/>
        </p:blipFill>
        <p:spPr>
          <a:xfrm>
            <a:off x="7435662" y="457200"/>
            <a:ext cx="4050000" cy="1783688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="" xmlns:a16="http://schemas.microsoft.com/office/drawing/2014/main" id="{9E2EDFE1-60E3-4D41-A171-E2C75829F9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5662" y="2645536"/>
            <a:ext cx="4050000" cy="1698200"/>
          </a:xfrm>
          <a:prstGeom prst="rect">
            <a:avLst/>
          </a:prstGeom>
        </p:spPr>
      </p:pic>
      <p:pic>
        <p:nvPicPr>
          <p:cNvPr id="10" name="Picture 10">
            <a:extLst>
              <a:ext uri="{FF2B5EF4-FFF2-40B4-BE49-F238E27FC236}">
                <a16:creationId xmlns="" xmlns:a16="http://schemas.microsoft.com/office/drawing/2014/main" id="{F7968BBB-6EE7-41C9-B00C-B3CE5E3F5C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4460" y="4748384"/>
            <a:ext cx="4051202" cy="1680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942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</a:rPr>
              <a:t>Good formats: general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742372-43EF-4645-8C25-CF4A45B6A7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315451"/>
          </a:xfrm>
          <a:ln w="19050"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marL="57531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b="1" dirty="0"/>
              <a:t>Open</a:t>
            </a:r>
            <a:r>
              <a:rPr lang="en-US" sz="2400" dirty="0"/>
              <a:t> formats</a:t>
            </a:r>
          </a:p>
          <a:p>
            <a:pPr marL="57531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b="1" dirty="0"/>
              <a:t>Non-proprietary</a:t>
            </a:r>
            <a:r>
              <a:rPr lang="en-US" sz="2400" dirty="0"/>
              <a:t> formats </a:t>
            </a:r>
          </a:p>
          <a:p>
            <a:pPr marL="57531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b="1" dirty="0"/>
              <a:t>Well-documented</a:t>
            </a:r>
            <a:r>
              <a:rPr lang="en-US" sz="2400" dirty="0"/>
              <a:t> formats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8963" y="1825625"/>
            <a:ext cx="6188837" cy="48069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b="1" dirty="0"/>
              <a:t>Why? </a:t>
            </a:r>
            <a:endParaRPr lang="en-US" sz="2400" b="1" dirty="0">
              <a:cs typeface="Arial"/>
            </a:endParaRPr>
          </a:p>
          <a:p>
            <a:pPr marL="0" indent="0">
              <a:buNone/>
            </a:pPr>
            <a:r>
              <a:rPr lang="en-US" sz="2400" dirty="0"/>
              <a:t>Data can be read by as many different types of computer/devices as possible; now and in the future.</a:t>
            </a:r>
            <a:endParaRPr lang="en-US" sz="2400" dirty="0">
              <a:cs typeface="Arial"/>
            </a:endParaRPr>
          </a:p>
          <a:p>
            <a:pPr marL="0" indent="0">
              <a:buNone/>
            </a:pPr>
            <a:r>
              <a:rPr lang="en-US" sz="2400" dirty="0"/>
              <a:t>E.g.: CSV instead of XLSX for a spreadsheet</a:t>
            </a:r>
            <a:endParaRPr lang="en-US" sz="2400" dirty="0">
              <a:cs typeface="Arial"/>
            </a:endParaRPr>
          </a:p>
          <a:p>
            <a:pPr marL="0" indent="0">
              <a:buNone/>
            </a:pPr>
            <a:r>
              <a:rPr lang="en-US" sz="2400" b="1" dirty="0"/>
              <a:t>More information </a:t>
            </a:r>
            <a:r>
              <a:rPr lang="en-US" sz="2400" dirty="0"/>
              <a:t>in our </a:t>
            </a:r>
            <a:r>
              <a:rPr lang="en-US" sz="2400" dirty="0">
                <a:hlinkClick r:id="rId2"/>
              </a:rPr>
              <a:t>file formats guide</a:t>
            </a:r>
            <a:r>
              <a:rPr lang="en-US" sz="2400" dirty="0"/>
              <a:t>: </a:t>
            </a:r>
            <a:endParaRPr lang="en-US" sz="2400" dirty="0">
              <a:cs typeface="Arial"/>
            </a:endParaRP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US" sz="2400" dirty="0"/>
              <a:t>recommended standards for text, audio, video and images; </a:t>
            </a:r>
            <a:endParaRPr lang="en-US" sz="2400" dirty="0">
              <a:cs typeface="Arial"/>
            </a:endParaRP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US" sz="2400" dirty="0"/>
              <a:t>how to deal with proprietary formats, etc. </a:t>
            </a:r>
            <a:endParaRPr lang="en-US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50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2564292-2C8A-4F17-AAAB-F13A60CD7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200" y="539750"/>
            <a:ext cx="10971600" cy="60658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2400"/>
              </a:spcBef>
              <a:spcAft>
                <a:spcPts val="600"/>
              </a:spcAft>
              <a:buNone/>
            </a:pPr>
            <a:r>
              <a:rPr lang="en-US" sz="2400" b="1" dirty="0"/>
              <a:t>Prepare your data for analysis</a:t>
            </a:r>
            <a:r>
              <a:rPr lang="en-US" sz="2400" dirty="0"/>
              <a:t> (and archiving/sharing)</a:t>
            </a:r>
            <a:endParaRPr lang="en-US" sz="2400" dirty="0">
              <a:cs typeface="Arial"/>
            </a:endParaRP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US" sz="2400" dirty="0"/>
              <a:t>Transcription advice: </a:t>
            </a:r>
            <a:r>
              <a:rPr lang="en-US" dirty="0">
                <a:latin typeface="+mn-ea"/>
                <a:cs typeface="+mn-ea"/>
              </a:rPr>
              <a:t/>
            </a:r>
            <a:br>
              <a:rPr lang="en-US" dirty="0">
                <a:latin typeface="+mn-ea"/>
                <a:cs typeface="+mn-ea"/>
              </a:rPr>
            </a:br>
            <a:r>
              <a:rPr lang="en-US" sz="2400" dirty="0">
                <a:hlinkClick r:id="rId2"/>
              </a:rPr>
              <a:t>www.ukdataservice.ac.uk/manage-data/format/transcription</a:t>
            </a:r>
            <a:r>
              <a:rPr lang="en-US" sz="2400" dirty="0"/>
              <a:t> </a:t>
            </a:r>
            <a:endParaRPr lang="en-US" sz="2400" dirty="0">
              <a:cs typeface="Arial"/>
            </a:endParaRP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US" sz="2400" dirty="0"/>
              <a:t>Anonymisation advice: </a:t>
            </a:r>
            <a:r>
              <a:rPr lang="en-US" dirty="0">
                <a:latin typeface="+mn-ea"/>
                <a:cs typeface="+mn-ea"/>
              </a:rPr>
              <a:t/>
            </a:r>
            <a:br>
              <a:rPr lang="en-US" dirty="0">
                <a:latin typeface="+mn-ea"/>
                <a:cs typeface="+mn-ea"/>
              </a:rPr>
            </a:br>
            <a:r>
              <a:rPr lang="en-US" sz="2400" dirty="0">
                <a:hlinkClick r:id="rId3"/>
              </a:rPr>
              <a:t>www.ukdataservice.ac.uk/manage-data/legal-ethical/anonymisation</a:t>
            </a:r>
            <a:r>
              <a:rPr lang="en-US" sz="2400" dirty="0"/>
              <a:t> </a:t>
            </a:r>
            <a:endParaRPr lang="en-US" sz="2400" dirty="0">
              <a:cs typeface="Arial"/>
            </a:endParaRP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US" sz="2400" dirty="0"/>
              <a:t>Metadata standards:</a:t>
            </a:r>
            <a:endParaRPr lang="en-US" sz="2400" dirty="0">
              <a:cs typeface="Arial"/>
            </a:endParaRPr>
          </a:p>
          <a:p>
            <a:pPr marL="814070" lvl="1" indent="-356870">
              <a:buFont typeface="Wingdings" panose="05000000000000000000" pitchFamily="2" charset="2"/>
              <a:buChar char="q"/>
            </a:pPr>
            <a:r>
              <a:rPr lang="en-US" dirty="0"/>
              <a:t>Follow discipline-specific standards</a:t>
            </a:r>
            <a:endParaRPr lang="en-US" dirty="0">
              <a:cs typeface="Arial"/>
            </a:endParaRPr>
          </a:p>
          <a:p>
            <a:pPr marL="814070" lvl="1" indent="-356870">
              <a:buFont typeface="Wingdings" panose="05000000000000000000" pitchFamily="2" charset="2"/>
              <a:buChar char="q"/>
            </a:pPr>
            <a:r>
              <a:rPr lang="en-US" dirty="0"/>
              <a:t>Or the DataCite standards (any discipline); minimum information include a </a:t>
            </a:r>
            <a:r>
              <a:rPr lang="en-US" b="1" dirty="0"/>
              <a:t>creator, </a:t>
            </a:r>
            <a:r>
              <a:rPr lang="en-US" dirty="0"/>
              <a:t>a </a:t>
            </a:r>
            <a:r>
              <a:rPr lang="en-US" b="1" dirty="0"/>
              <a:t>title, </a:t>
            </a:r>
            <a:r>
              <a:rPr lang="en-US" dirty="0"/>
              <a:t>a </a:t>
            </a:r>
            <a:r>
              <a:rPr lang="en-US" b="1" dirty="0"/>
              <a:t>publication date, etc.</a:t>
            </a:r>
            <a:r>
              <a:rPr lang="en-US" dirty="0"/>
              <a:t> </a:t>
            </a:r>
            <a:endParaRPr lang="en-US" dirty="0">
              <a:cs typeface="Arial"/>
            </a:endParaRPr>
          </a:p>
          <a:p>
            <a:pPr marL="814070" lvl="1" indent="-356870">
              <a:buFont typeface="Wingdings" panose="05000000000000000000" pitchFamily="2" charset="2"/>
              <a:buChar char="q"/>
            </a:pPr>
            <a:r>
              <a:rPr lang="en-US" dirty="0"/>
              <a:t>See more information in our </a:t>
            </a:r>
            <a:r>
              <a:rPr lang="en-US" dirty="0">
                <a:hlinkClick r:id="rId4"/>
              </a:rPr>
              <a:t>how-to guide on data sharing</a:t>
            </a:r>
            <a:r>
              <a:rPr lang="en-US" dirty="0"/>
              <a:t>.</a:t>
            </a:r>
            <a:endParaRPr lang="en-US" dirty="0">
              <a:cs typeface="Arial"/>
            </a:endParaRPr>
          </a:p>
          <a:p>
            <a:pPr marL="0" indent="0">
              <a:spcBef>
                <a:spcPts val="2400"/>
              </a:spcBef>
              <a:spcAft>
                <a:spcPts val="600"/>
              </a:spcAft>
              <a:buNone/>
            </a:pPr>
            <a:r>
              <a:rPr lang="en-US" sz="2400" b="1" dirty="0"/>
              <a:t>Getting help with data analysis</a:t>
            </a:r>
            <a:endParaRPr lang="en-US" sz="2400" dirty="0">
              <a:cs typeface="Arial"/>
            </a:endParaRP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US" sz="2400" dirty="0">
                <a:hlinkClick r:id="rId5"/>
              </a:rPr>
              <a:t>ISD training courses</a:t>
            </a:r>
            <a:r>
              <a:rPr lang="en-US" sz="2400" dirty="0"/>
              <a:t> (for students and staff) </a:t>
            </a:r>
            <a:endParaRPr lang="en-US" sz="2400" dirty="0">
              <a:cs typeface="Arial"/>
            </a:endParaRP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US" sz="2400" dirty="0"/>
              <a:t>ISD software database: </a:t>
            </a:r>
            <a:r>
              <a:rPr lang="en-US" sz="2400" dirty="0">
                <a:hlinkClick r:id="rId6"/>
              </a:rPr>
              <a:t>swdb.ucl.ac.uk</a:t>
            </a:r>
            <a:r>
              <a:rPr lang="en-US" sz="2400" dirty="0"/>
              <a:t> </a:t>
            </a:r>
            <a:endParaRPr lang="en-US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2878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335" y="540000"/>
            <a:ext cx="11758411" cy="607974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 you start your project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Relevant policies 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Data Management Plans 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Desktop@UCL 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Collaboration tools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your project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Personal/sensitive data 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Data security 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Encryption 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Organising your files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Sharing data with collaborators 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Data analysis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end of your project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Publication 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Open Access 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Open Data 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Data archiving and sharing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and support</a:t>
            </a:r>
          </a:p>
        </p:txBody>
      </p:sp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914400" y="630621"/>
            <a:ext cx="4971393" cy="3993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838200" y="2081048"/>
            <a:ext cx="3481552" cy="462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838200" y="3962400"/>
            <a:ext cx="4522076" cy="462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hlinkClick r:id="rId5" action="ppaction://hlinksldjump"/>
          </p:cNvPr>
          <p:cNvSpPr/>
          <p:nvPr/>
        </p:nvSpPr>
        <p:spPr>
          <a:xfrm>
            <a:off x="914400" y="5444359"/>
            <a:ext cx="4067503" cy="4099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4183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</a:rPr>
              <a:t>Version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800" y="1593804"/>
            <a:ext cx="11114467" cy="4729721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b="1" dirty="0"/>
              <a:t>Why?</a:t>
            </a:r>
            <a:endParaRPr lang="en-GB" b="1" dirty="0">
              <a:cs typeface="Arial"/>
            </a:endParaRPr>
          </a:p>
          <a:p>
            <a:pPr marL="356870" indent="-35687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600" dirty="0"/>
              <a:t>It’s not just for computer code – any text document</a:t>
            </a:r>
            <a:endParaRPr lang="en-GB" sz="2600" dirty="0">
              <a:cs typeface="Arial"/>
            </a:endParaRPr>
          </a:p>
          <a:p>
            <a:pPr marL="356870" indent="-35687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600" dirty="0"/>
              <a:t>Better collaboration with your future self</a:t>
            </a:r>
            <a:endParaRPr lang="en-GB" sz="2600" dirty="0">
              <a:cs typeface="Arial"/>
            </a:endParaRPr>
          </a:p>
          <a:p>
            <a:pPr marL="356870" indent="-35687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600" dirty="0"/>
              <a:t>Better collaboration with your colleagues</a:t>
            </a:r>
            <a:endParaRPr lang="en-GB" sz="2600" dirty="0">
              <a:cs typeface="Arial"/>
            </a:endParaRPr>
          </a:p>
          <a:p>
            <a:pPr marL="356870" indent="-35687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600" dirty="0"/>
              <a:t>Easily switch between different versions according to your need</a:t>
            </a:r>
            <a:endParaRPr lang="en-GB" sz="2600" dirty="0">
              <a:cs typeface="Arial"/>
            </a:endParaRPr>
          </a:p>
          <a:p>
            <a:pPr marL="356870" indent="-35687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600" dirty="0"/>
              <a:t>Roll back to any previous checkpoint</a:t>
            </a:r>
            <a:endParaRPr lang="en-GB" sz="2600" dirty="0">
              <a:cs typeface="Arial"/>
            </a:endParaRPr>
          </a:p>
          <a:p>
            <a:pPr marL="356870" indent="-35687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600" dirty="0"/>
              <a:t>Keep a record of </a:t>
            </a:r>
            <a:r>
              <a:rPr lang="en-GB" sz="2600" i="1" dirty="0"/>
              <a:t>exactly</a:t>
            </a:r>
            <a:r>
              <a:rPr lang="en-GB" sz="2600" dirty="0"/>
              <a:t> which version of the code you used for your analysis</a:t>
            </a:r>
            <a:endParaRPr lang="en-GB" sz="2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7716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</a:rPr>
              <a:t>Version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800" y="1594800"/>
            <a:ext cx="10515600" cy="468788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b="1" dirty="0"/>
              <a:t>How?</a:t>
            </a:r>
            <a:endParaRPr lang="en-GB" b="1" dirty="0">
              <a:cs typeface="Arial"/>
            </a:endParaRPr>
          </a:p>
          <a:p>
            <a:pPr marL="356870" indent="-35687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600" dirty="0"/>
              <a:t>We recommend </a:t>
            </a:r>
            <a:r>
              <a:rPr lang="en-GB" sz="2600" b="1" dirty="0"/>
              <a:t>Git</a:t>
            </a:r>
            <a:r>
              <a:rPr lang="en-GB" sz="2600" dirty="0"/>
              <a:t> for version control, and </a:t>
            </a:r>
            <a:r>
              <a:rPr lang="en-GB" sz="2600" b="1" dirty="0"/>
              <a:t>GitHub</a:t>
            </a:r>
            <a:r>
              <a:rPr lang="en-GB" sz="2600" dirty="0"/>
              <a:t> for collaboration and sharing</a:t>
            </a:r>
            <a:endParaRPr lang="en-GB" sz="2600" dirty="0">
              <a:cs typeface="Arial"/>
            </a:endParaRPr>
          </a:p>
          <a:p>
            <a:pPr marL="356870" indent="-35687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600" dirty="0"/>
              <a:t>GitHub repositories can be public or private</a:t>
            </a:r>
            <a:endParaRPr lang="en-GB" sz="2600" dirty="0">
              <a:cs typeface="Arial"/>
            </a:endParaRPr>
          </a:p>
          <a:p>
            <a:pPr marL="356870" indent="-35687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600" dirty="0"/>
              <a:t>Plain text files only</a:t>
            </a:r>
            <a:endParaRPr lang="en-GB" sz="2600" dirty="0">
              <a:cs typeface="Arial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600" dirty="0"/>
              <a:t>YES: .txt, .csv, .xml, .html, .md …</a:t>
            </a:r>
            <a:endParaRPr lang="en-GB" sz="2600" dirty="0">
              <a:cs typeface="Arial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600" dirty="0"/>
              <a:t>NO: .docx, .pdf, .xlsx, .mp3 … </a:t>
            </a:r>
            <a:endParaRPr lang="en-GB" sz="2600" dirty="0">
              <a:cs typeface="Arial"/>
            </a:endParaRPr>
          </a:p>
          <a:p>
            <a:pPr marL="356870" indent="-35687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600" dirty="0"/>
              <a:t>We’ll show you how at </a:t>
            </a:r>
            <a:r>
              <a:rPr lang="en-GB" sz="2600" dirty="0">
                <a:hlinkClick r:id="rId3"/>
              </a:rPr>
              <a:t>Software Carpentry</a:t>
            </a:r>
            <a:endParaRPr lang="en-GB" sz="2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57655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9459"/>
            <a:ext cx="10515600" cy="1026018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</a:rPr>
              <a:t>Encrypting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5477"/>
            <a:ext cx="10515600" cy="493148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24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400" dirty="0" smtClean="0"/>
              <a:t> On Windows, </a:t>
            </a:r>
            <a:r>
              <a:rPr lang="en-GB" sz="2400" dirty="0"/>
              <a:t>we recommend using </a:t>
            </a:r>
            <a:r>
              <a:rPr lang="en-GB" sz="2400" b="1" dirty="0"/>
              <a:t>7-zip</a:t>
            </a:r>
            <a:r>
              <a:rPr lang="en-GB" sz="2400" dirty="0"/>
              <a:t> to encrypt sensitive </a:t>
            </a:r>
            <a:r>
              <a:rPr lang="en-GB" sz="2400" dirty="0" smtClean="0"/>
              <a:t>data:</a:t>
            </a:r>
            <a:endParaRPr lang="en-GB" sz="2400" dirty="0">
              <a:cs typeface="Arial"/>
            </a:endParaRPr>
          </a:p>
          <a:p>
            <a:pPr marL="0" indent="0">
              <a:buNone/>
            </a:pPr>
            <a:r>
              <a:rPr lang="en-GB" sz="2400" dirty="0" smtClean="0"/>
              <a:t>- Downloadable </a:t>
            </a:r>
            <a:r>
              <a:rPr lang="en-GB" sz="2400" dirty="0"/>
              <a:t>from </a:t>
            </a:r>
            <a:r>
              <a:rPr lang="en-GB" sz="2400" dirty="0" smtClean="0">
                <a:hlinkClick r:id="rId3"/>
              </a:rPr>
              <a:t>swdb.ucl.ac.uk</a:t>
            </a:r>
            <a:r>
              <a:rPr lang="en-GB" sz="2400" dirty="0" smtClean="0"/>
              <a:t> + </a:t>
            </a:r>
            <a:r>
              <a:rPr lang="en-GB" sz="2400" dirty="0" smtClean="0">
                <a:hlinkClick r:id="rId4"/>
              </a:rPr>
              <a:t>ISD guidance</a:t>
            </a:r>
            <a:endParaRPr lang="en-GB" sz="2400" dirty="0">
              <a:cs typeface="Arial"/>
            </a:endParaRPr>
          </a:p>
          <a:p>
            <a:pPr marL="0" indent="0">
              <a:buNone/>
            </a:pPr>
            <a:r>
              <a:rPr lang="en-GB" sz="2400" dirty="0" smtClean="0"/>
              <a:t>- Pre-installed </a:t>
            </a:r>
            <a:r>
              <a:rPr lang="en-GB" sz="2400" dirty="0"/>
              <a:t>on Desktop@UCL</a:t>
            </a:r>
            <a:endParaRPr lang="en-GB" sz="2400" dirty="0">
              <a:cs typeface="Arial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 smtClean="0"/>
              <a:t> For </a:t>
            </a:r>
            <a:r>
              <a:rPr lang="en-GB" sz="2400" dirty="0"/>
              <a:t>MacOS use </a:t>
            </a:r>
            <a:r>
              <a:rPr lang="en-GB" sz="2400" dirty="0" err="1" smtClean="0">
                <a:hlinkClick r:id="rId5"/>
              </a:rPr>
              <a:t>FileVault</a:t>
            </a:r>
            <a:r>
              <a:rPr lang="en-GB" sz="2400" dirty="0" smtClean="0"/>
              <a:t> (ISD guidance available)</a:t>
            </a:r>
            <a:endParaRPr lang="en-GB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 smtClean="0"/>
              <a:t> For Linux </a:t>
            </a:r>
            <a:r>
              <a:rPr lang="en-GB" sz="2400" dirty="0"/>
              <a:t>use </a:t>
            </a:r>
            <a:r>
              <a:rPr lang="en-GB" sz="2400" dirty="0" err="1" smtClean="0">
                <a:hlinkClick r:id="rId6"/>
              </a:rPr>
              <a:t>eCryptfs</a:t>
            </a:r>
            <a:endParaRPr lang="en-GB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 smtClean="0">
                <a:cs typeface="Arial"/>
              </a:rPr>
              <a:t> Another option is </a:t>
            </a:r>
            <a:r>
              <a:rPr lang="en-GB" sz="2400" dirty="0" err="1" smtClean="0">
                <a:cs typeface="Arial"/>
                <a:hlinkClick r:id="rId7"/>
              </a:rPr>
              <a:t>VeraCrypt</a:t>
            </a:r>
            <a:r>
              <a:rPr lang="en-GB" sz="2400" dirty="0" smtClean="0">
                <a:cs typeface="Arial"/>
              </a:rPr>
              <a:t> (with Windows, Mac and Linux versions)</a:t>
            </a:r>
            <a:endParaRPr lang="en-GB" sz="900" dirty="0" smtClean="0"/>
          </a:p>
          <a:p>
            <a:pPr marL="0" indent="0">
              <a:spcBef>
                <a:spcPts val="2400"/>
              </a:spcBef>
              <a:spcAft>
                <a:spcPts val="600"/>
              </a:spcAft>
              <a:buNone/>
            </a:pPr>
            <a:r>
              <a:rPr lang="en-GB" sz="2400" dirty="0" smtClean="0"/>
              <a:t>To </a:t>
            </a:r>
            <a:r>
              <a:rPr lang="en-GB" sz="2400" dirty="0"/>
              <a:t>create an encrypted archive:</a:t>
            </a:r>
            <a:endParaRPr lang="en-GB" sz="2400" dirty="0">
              <a:cs typeface="Arial"/>
            </a:endParaRPr>
          </a:p>
          <a:p>
            <a:pPr marL="356870" indent="-356870">
              <a:buFont typeface="+mj-lt"/>
              <a:buAutoNum type="arabicPeriod"/>
            </a:pPr>
            <a:r>
              <a:rPr lang="en-GB" sz="2400" dirty="0"/>
              <a:t>Highlight files, right-click, and choose: </a:t>
            </a:r>
            <a:r>
              <a:rPr lang="en-GB" sz="2400" dirty="0">
                <a:latin typeface="Consolas" panose="020B0609020204030204" pitchFamily="49" charset="0"/>
              </a:rPr>
              <a:t>7-Zip &gt; Add to archive…</a:t>
            </a:r>
            <a:endParaRPr lang="en-GB" sz="2400" dirty="0">
              <a:latin typeface="Consolas" panose="020B0609020204030204" pitchFamily="49" charset="0"/>
              <a:cs typeface="Consolas"/>
            </a:endParaRPr>
          </a:p>
          <a:p>
            <a:pPr marL="356870" indent="-356870">
              <a:buFont typeface="+mj-lt"/>
              <a:buAutoNum type="arabicPeriod"/>
            </a:pPr>
            <a:r>
              <a:rPr lang="en-GB" sz="2400" dirty="0"/>
              <a:t>Choose a name or accept the default</a:t>
            </a:r>
            <a:endParaRPr lang="en-GB" sz="2400" dirty="0">
              <a:cs typeface="Arial"/>
            </a:endParaRPr>
          </a:p>
          <a:p>
            <a:pPr marL="356870" indent="-356870">
              <a:buFont typeface="+mj-lt"/>
              <a:buAutoNum type="arabicPeriod"/>
            </a:pPr>
            <a:r>
              <a:rPr lang="en-GB" sz="2400" dirty="0"/>
              <a:t>Choose a password and enter it in both boxes</a:t>
            </a:r>
            <a:endParaRPr lang="en-GB" sz="2400" dirty="0">
              <a:cs typeface="Arial"/>
            </a:endParaRPr>
          </a:p>
          <a:p>
            <a:pPr marL="356870" indent="-356870">
              <a:buFont typeface="+mj-lt"/>
              <a:buAutoNum type="arabicPeriod"/>
            </a:pPr>
            <a:r>
              <a:rPr lang="en-GB" sz="2400" dirty="0"/>
              <a:t>Make sure the encryption method is </a:t>
            </a:r>
            <a:r>
              <a:rPr lang="en-GB" sz="2400" b="1" dirty="0"/>
              <a:t>AES-256</a:t>
            </a:r>
            <a:r>
              <a:rPr lang="en-GB" sz="2400" dirty="0"/>
              <a:t>, and click OK</a:t>
            </a:r>
            <a:endParaRPr lang="en-GB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60704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</a:rPr>
              <a:t>Encrypting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076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sz="2400" b="1" dirty="0"/>
              <a:t>To access an encrypted archive</a:t>
            </a:r>
          </a:p>
          <a:p>
            <a:pPr marL="356870" lvl="1" indent="-356870">
              <a:lnSpc>
                <a:spcPct val="170000"/>
              </a:lnSpc>
              <a:buFont typeface="+mj-lt"/>
              <a:buAutoNum type="arabicPeriod"/>
            </a:pPr>
            <a:r>
              <a:rPr lang="en-GB" dirty="0"/>
              <a:t>Right-click on the zip file and select:</a:t>
            </a:r>
            <a:r>
              <a:rPr lang="en-US" dirty="0">
                <a:latin typeface="+mn-ea"/>
                <a:cs typeface="+mn-ea"/>
              </a:rPr>
              <a:t/>
            </a:r>
            <a:br>
              <a:rPr lang="en-US" dirty="0">
                <a:latin typeface="+mn-ea"/>
                <a:cs typeface="+mn-ea"/>
              </a:rPr>
            </a:br>
            <a:r>
              <a:rPr lang="en-GB" dirty="0">
                <a:latin typeface="Consolas" panose="020B0609020204030204" pitchFamily="49" charset="0"/>
              </a:rPr>
              <a:t>7-Zip &gt; Open Archive</a:t>
            </a:r>
            <a:endParaRPr lang="en-GB" dirty="0">
              <a:latin typeface="Consolas" panose="020B0609020204030204" pitchFamily="49" charset="0"/>
              <a:cs typeface="Consolas"/>
            </a:endParaRPr>
          </a:p>
          <a:p>
            <a:pPr marL="356870" lvl="1" indent="-356870">
              <a:lnSpc>
                <a:spcPct val="170000"/>
              </a:lnSpc>
              <a:buFont typeface="+mj-lt"/>
              <a:buAutoNum type="arabicPeriod"/>
            </a:pPr>
            <a:r>
              <a:rPr lang="en-GB" dirty="0"/>
              <a:t>Enter the password</a:t>
            </a:r>
            <a:endParaRPr lang="en-GB" dirty="0">
              <a:cs typeface="Arial"/>
            </a:endParaRPr>
          </a:p>
          <a:p>
            <a:pPr marL="356870" lvl="1" indent="-356870">
              <a:lnSpc>
                <a:spcPct val="170000"/>
              </a:lnSpc>
              <a:buFont typeface="+mj-lt"/>
              <a:buAutoNum type="arabicPeriod"/>
            </a:pPr>
            <a:r>
              <a:rPr lang="en-GB" dirty="0"/>
              <a:t>Either double click individual files to open them, or highlight files, click Extract, and choose a folder to extract the files to</a:t>
            </a:r>
            <a:endParaRPr lang="en-GB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51113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</a:rPr>
              <a:t>Transferring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7188" indent="-357188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400" dirty="0"/>
              <a:t>UCL Dropbox is the best and safest way to transfer data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dirty="0"/>
              <a:t>More robust and can handle larger files than email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dirty="0">
                <a:hlinkClick r:id="rId3"/>
              </a:rPr>
              <a:t>www.ucl.ac.uk/dropbox</a:t>
            </a:r>
            <a:endParaRPr lang="en-GB" dirty="0"/>
          </a:p>
          <a:p>
            <a:pPr marL="357188" indent="-357188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400" dirty="0"/>
              <a:t>When sharing an encrypted archive it is best practice to send the password via another channel; e.g., by text message, phone, or in person.</a:t>
            </a:r>
          </a:p>
        </p:txBody>
      </p:sp>
    </p:spTree>
    <p:extLst>
      <p:ext uri="{BB962C8B-B14F-4D97-AF65-F5344CB8AC3E}">
        <p14:creationId xmlns:p14="http://schemas.microsoft.com/office/powerpoint/2010/main" val="27560667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003D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end of your project</a:t>
            </a:r>
            <a:r>
              <a:rPr lang="en-GB" sz="3600" b="1" dirty="0">
                <a:solidFill>
                  <a:srgbClr val="003D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5913"/>
            <a:ext cx="10515600" cy="492705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Funders &amp; UCL encourage data sharing, if appropriate 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Various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levels of access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data accessible to all (“Open Data”); restricted to some audience; embargoed; closed </a:t>
            </a: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Data sharing should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respect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copyright; Data Protection Act and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other legislation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; consent forms; funders’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expectations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ESRC’s expectations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dirty="0"/>
          </a:p>
          <a:p>
            <a:pPr marL="814070" lvl="2" indent="-356870">
              <a:buFont typeface="Wingdings" panose="05000000000000000000" pitchFamily="2" charset="2"/>
              <a:buChar char="§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Anticipate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restrictions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to share data in grant application </a:t>
            </a:r>
          </a:p>
          <a:p>
            <a:pPr marL="814070" lvl="2" indent="-356870">
              <a:buFont typeface="Wingdings" panose="05000000000000000000" pitchFamily="2" charset="2"/>
              <a:buChar char="§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Share data to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enable further scientific use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 “within 3 months of the grant ending” BUT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embargoes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accepted</a:t>
            </a:r>
          </a:p>
          <a:p>
            <a:pPr marL="814070" lvl="2" indent="-356870">
              <a:buFont typeface="Wingdings" panose="05000000000000000000" pitchFamily="2" charset="2"/>
              <a:buChar char="§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 levels of access : “open”, “safeguarded” or “controlled”</a:t>
            </a:r>
          </a:p>
        </p:txBody>
      </p:sp>
    </p:spTree>
    <p:extLst>
      <p:ext uri="{BB962C8B-B14F-4D97-AF65-F5344CB8AC3E}">
        <p14:creationId xmlns:p14="http://schemas.microsoft.com/office/powerpoint/2010/main" val="8032689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925" y="-190500"/>
            <a:ext cx="11379113" cy="69675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lvl="2" indent="0">
              <a:buNone/>
            </a:pP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Data selection for archiving and future re-use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2" indent="-342900">
              <a:buFont typeface="Wingdings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Considerations: funder’s expectations?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UCL’s expectations (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UCL Retention Schedule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)? Legal requirements? Future use? </a:t>
            </a:r>
            <a:endParaRPr lang="en-GB" dirty="0">
              <a:cs typeface="Arial"/>
            </a:endParaRPr>
          </a:p>
          <a:p>
            <a:pPr marL="0" lvl="2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2" indent="-342900">
              <a:buFont typeface="Wingdings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general selection principles: </a:t>
            </a:r>
            <a:endParaRPr lang="en-GB" dirty="0">
              <a:cs typeface="Arial"/>
            </a:endParaRPr>
          </a:p>
          <a:p>
            <a:pPr marL="0" lvl="2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1. At a minimum: keep</a:t>
            </a:r>
            <a:r>
              <a:rPr lang="en-GB" sz="2400" dirty="0">
                <a:solidFill>
                  <a:srgbClr val="5381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 underlying findings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in your publications (i.e. data that allow verifications and reproduction of published results) </a:t>
            </a:r>
            <a:endParaRPr lang="en-GB" dirty="0">
              <a:cs typeface="Arial"/>
            </a:endParaRPr>
          </a:p>
          <a:p>
            <a:pPr marL="0" lvl="2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2. Also keep datasets which have been processed, cleaned and/or curated and may have </a:t>
            </a:r>
            <a:r>
              <a:rPr lang="en-GB" sz="2400" dirty="0">
                <a:solidFill>
                  <a:srgbClr val="5381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 for your future self or future researchers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; e.g. of use:</a:t>
            </a:r>
            <a:endParaRPr lang="en-GB" dirty="0">
              <a:cs typeface="Arial"/>
            </a:endParaRPr>
          </a:p>
          <a:p>
            <a:pPr marL="0" lvl="2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- give access to raw data which other researchers could not produce themselves</a:t>
            </a:r>
            <a:endParaRPr lang="en-GB" dirty="0">
              <a:cs typeface="Arial"/>
            </a:endParaRPr>
          </a:p>
          <a:p>
            <a:pPr marL="0" lvl="2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- allow different types of analysis to be carried out </a:t>
            </a:r>
            <a:endParaRPr lang="en-GB" dirty="0">
              <a:cs typeface="Arial"/>
            </a:endParaRPr>
          </a:p>
          <a:p>
            <a:pPr marL="0" lvl="2" indent="0">
              <a:buNone/>
            </a:pP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>
              <a:buFont typeface="Wingdings"/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What to do with consent documents?</a:t>
            </a:r>
            <a:endParaRPr lang="en-GB" dirty="0">
              <a:cs typeface="Arial"/>
            </a:endParaRPr>
          </a:p>
          <a:p>
            <a:pPr marL="342900" lvl="2" indent="-342900">
              <a:buFont typeface="Wingdings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Keep as long as necessary for research project</a:t>
            </a:r>
            <a:endParaRPr lang="en-GB" dirty="0">
              <a:cs typeface="Arial"/>
            </a:endParaRPr>
          </a:p>
          <a:p>
            <a:pPr marL="342900" lvl="2" indent="-342900">
              <a:buFont typeface="Wingdings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Keep as long as compliant with Data Protection Act after project</a:t>
            </a:r>
            <a:endParaRPr lang="en-GB" dirty="0">
              <a:cs typeface="Arial"/>
            </a:endParaRPr>
          </a:p>
          <a:p>
            <a:pPr marL="342900" lvl="2" indent="-342900">
              <a:buFont typeface="Wingdings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Keep securely (locked cabinet; encrypted folder if digital)</a:t>
            </a:r>
            <a:endParaRPr lang="en-GB" dirty="0">
              <a:cs typeface="Arial"/>
            </a:endParaRPr>
          </a:p>
          <a:p>
            <a:pPr marL="342900" lvl="2" indent="-342900">
              <a:buFont typeface="Wingdings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Consider summarising them before you bin them/erase them: who agreed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dirty="0">
              <a:cs typeface="Arial"/>
            </a:endParaRPr>
          </a:p>
          <a:p>
            <a:pPr marL="814070" lvl="2" indent="-356870">
              <a:buFont typeface="Wingdings" panose="05000000000000000000" pitchFamily="2" charset="2"/>
              <a:buChar char="§"/>
            </a:pPr>
            <a:endParaRPr lang="en-GB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23146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9903"/>
            <a:ext cx="10515600" cy="603534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>
              <a:buNone/>
            </a:pPr>
            <a:r>
              <a:rPr lang="en-GB" sz="2400" b="1" dirty="0">
                <a:cs typeface="Arial" panose="020B0604020202020204" pitchFamily="34" charset="0"/>
              </a:rPr>
              <a:t>Options to archive &amp; give access to data </a:t>
            </a:r>
            <a:r>
              <a:rPr lang="en-GB" sz="2400" dirty="0">
                <a:cs typeface="Arial" panose="020B0604020202020204" pitchFamily="34" charset="0"/>
              </a:rPr>
              <a:t>(project closed)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b="1" dirty="0">
                <a:cs typeface="Arial" panose="020B0604020202020204" pitchFamily="34" charset="0"/>
              </a:rPr>
              <a:t>1. UCL Discovery: </a:t>
            </a:r>
            <a:r>
              <a:rPr lang="en-GB" sz="2400" dirty="0">
                <a:cs typeface="Arial" panose="020B0604020202020204" pitchFamily="34" charset="0"/>
              </a:rPr>
              <a:t>for publications &amp; small-scale datasets. </a:t>
            </a:r>
          </a:p>
          <a:p>
            <a:pPr>
              <a:lnSpc>
                <a:spcPct val="150000"/>
              </a:lnSpc>
              <a:buFont typeface="Wingdings" panose="020B0604020202020204" pitchFamily="34" charset="0"/>
              <a:buChar char="§"/>
            </a:pPr>
            <a:r>
              <a:rPr lang="en-GB" sz="2400" dirty="0">
                <a:cs typeface="Arial" panose="020B0604020202020204" pitchFamily="34" charset="0"/>
                <a:hlinkClick r:id="rId2"/>
              </a:rPr>
              <a:t>Guidance</a:t>
            </a:r>
            <a:r>
              <a:rPr lang="en-GB" sz="2400" dirty="0">
                <a:cs typeface="Arial" panose="020B0604020202020204" pitchFamily="34" charset="0"/>
              </a:rPr>
              <a:t> is available. </a:t>
            </a:r>
          </a:p>
          <a:p>
            <a:pPr>
              <a:lnSpc>
                <a:spcPct val="150000"/>
              </a:lnSpc>
              <a:buFont typeface="Wingdings" panose="020B0604020202020204" pitchFamily="34" charset="0"/>
              <a:buChar char="§"/>
            </a:pPr>
            <a:r>
              <a:rPr lang="en-GB" sz="2400" dirty="0">
                <a:cs typeface="Arial" panose="020B0604020202020204" pitchFamily="34" charset="0"/>
              </a:rPr>
              <a:t>An ISD archive service for all research data is in its pilot phase</a:t>
            </a:r>
            <a:r>
              <a:rPr lang="en-GB" sz="2400" dirty="0" smtClean="0"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GB" sz="1000" dirty="0"/>
          </a:p>
          <a:p>
            <a:pPr marL="0" indent="0">
              <a:lnSpc>
                <a:spcPct val="150000"/>
              </a:lnSpc>
              <a:buNone/>
            </a:pPr>
            <a:r>
              <a:rPr lang="en-GB" sz="2400" b="1" dirty="0">
                <a:solidFill>
                  <a:srgbClr val="003D4C"/>
                </a:solidFill>
                <a:cs typeface="Arial" panose="020B0604020202020204" pitchFamily="34" charset="0"/>
              </a:rPr>
              <a:t>2. </a:t>
            </a:r>
            <a:r>
              <a:rPr lang="en-GB" sz="2400" b="1" dirty="0">
                <a:cs typeface="Arial" panose="020B0604020202020204" pitchFamily="34" charset="0"/>
              </a:rPr>
              <a:t>Funders’ </a:t>
            </a:r>
            <a:r>
              <a:rPr lang="en-GB" sz="2400" b="1" dirty="0" smtClean="0">
                <a:cs typeface="Arial" panose="020B0604020202020204" pitchFamily="34" charset="0"/>
              </a:rPr>
              <a:t>repositories</a:t>
            </a:r>
          </a:p>
          <a:p>
            <a:pPr marL="0" indent="0">
              <a:lnSpc>
                <a:spcPct val="150000"/>
              </a:lnSpc>
              <a:buNone/>
            </a:pPr>
            <a:endParaRPr lang="en-GB" sz="1000" b="1" dirty="0"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400" b="1" dirty="0">
                <a:cs typeface="Arial" panose="020B0604020202020204" pitchFamily="34" charset="0"/>
              </a:rPr>
              <a:t>3. External repositories </a:t>
            </a:r>
            <a:r>
              <a:rPr lang="en-GB" sz="2400" dirty="0">
                <a:cs typeface="Arial" panose="020B0604020202020204" pitchFamily="34" charset="0"/>
              </a:rPr>
              <a:t>(</a:t>
            </a:r>
            <a:r>
              <a:rPr lang="en-GB" sz="2400" u="sng" dirty="0">
                <a:cs typeface="Arial" panose="020B0604020202020204" pitchFamily="34" charset="0"/>
                <a:hlinkClick r:id="rId3"/>
              </a:rPr>
              <a:t>re3data.org</a:t>
            </a:r>
            <a:r>
              <a:rPr lang="en-GB" sz="2400" u="sng" dirty="0">
                <a:cs typeface="Arial" panose="020B0604020202020204" pitchFamily="34" charset="0"/>
              </a:rPr>
              <a:t>):</a:t>
            </a:r>
            <a:endParaRPr lang="en-GB" sz="2400" dirty="0">
              <a:cs typeface="Arial" panose="020B0604020202020204" pitchFamily="34" charset="0"/>
            </a:endParaRPr>
          </a:p>
          <a:p>
            <a:pPr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subject-specific repositories, e.g.: </a:t>
            </a:r>
            <a:r>
              <a:rPr lang="en-US" dirty="0">
                <a:cs typeface="Arial" panose="020B0604020202020204" pitchFamily="34" charset="0"/>
                <a:hlinkClick r:id="rId4"/>
              </a:rPr>
              <a:t>UK Data Service </a:t>
            </a:r>
            <a:endParaRPr lang="en-US" dirty="0">
              <a:cs typeface="Arial" panose="020B0604020202020204" pitchFamily="34" charset="0"/>
            </a:endParaRPr>
          </a:p>
          <a:p>
            <a:pPr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generic repositories such as </a:t>
            </a:r>
            <a:r>
              <a:rPr lang="en-US" dirty="0" err="1" smtClean="0">
                <a:cs typeface="Arial" panose="020B0604020202020204" pitchFamily="34" charset="0"/>
                <a:hlinkClick r:id="rId5"/>
              </a:rPr>
              <a:t>Zenodo</a:t>
            </a:r>
            <a:endParaRPr lang="en-GB" dirty="0">
              <a:cs typeface="Arial" panose="020B0604020202020204" pitchFamily="34" charset="0"/>
            </a:endParaRPr>
          </a:p>
          <a:p>
            <a:pPr marL="228600" lvl="1" indent="0">
              <a:lnSpc>
                <a:spcPct val="150000"/>
              </a:lnSpc>
              <a:buNone/>
            </a:pPr>
            <a:endParaRPr 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3833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95038" cy="1125695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tx2"/>
                </a:solidFill>
              </a:rPr>
              <a:t>Data citation standards and Data Access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5835"/>
            <a:ext cx="10675938" cy="521087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dirty="0"/>
              <a:t>Each dataset used must have a separate citation.</a:t>
            </a:r>
            <a:endParaRPr lang="en-GB" sz="2400" dirty="0">
              <a:cs typeface="Arial"/>
            </a:endParaRP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dirty="0"/>
              <a:t>If your department or publisher recommends a specific reference style, follow the appropriate format for citing data. </a:t>
            </a:r>
            <a:endParaRPr lang="en-GB" sz="2400" dirty="0">
              <a:cs typeface="Arial"/>
            </a:endParaRPr>
          </a:p>
          <a:p>
            <a:pPr marL="0" indent="0">
              <a:buNone/>
            </a:pPr>
            <a:r>
              <a:rPr lang="en-GB" sz="2400" dirty="0"/>
              <a:t>Example - the Harvard citation style:</a:t>
            </a:r>
            <a:endParaRPr lang="en-GB" sz="2400" dirty="0">
              <a:cs typeface="Arial"/>
            </a:endParaRPr>
          </a:p>
          <a:p>
            <a:pPr lvl="1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dirty="0"/>
              <a:t>Author names. Year. Title of resource. [medium type]. Host institution name, Physical location. Date of access. Identifier</a:t>
            </a:r>
            <a:endParaRPr lang="en-GB" dirty="0">
              <a:cs typeface="Arial"/>
            </a:endParaRPr>
          </a:p>
          <a:p>
            <a:pPr lvl="1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dirty="0"/>
              <a:t>Institute for Social and Economic Research. 2011. Understanding Society: Wave 1 2009-2010 [data file]. University of Essex, Colchester, Essex. Accessed 29 May 2015. SN: 6614. </a:t>
            </a:r>
            <a:r>
              <a:rPr lang="en-GB" dirty="0">
                <a:hlinkClick r:id="rId2"/>
              </a:rPr>
              <a:t>http://discover.ukdataservice.ac.uk/doi/?sn=6614#</a:t>
            </a:r>
            <a:endParaRPr lang="en-GB" dirty="0">
              <a:cs typeface="Arial"/>
            </a:endParaRPr>
          </a:p>
          <a:p>
            <a:pPr marL="356870" indent="-35687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GB" sz="2400" dirty="0"/>
              <a:t>More information in our </a:t>
            </a:r>
            <a:r>
              <a:rPr lang="en-GB" sz="2400" dirty="0">
                <a:hlinkClick r:id="rId3"/>
              </a:rPr>
              <a:t>guide to data discovery &amp; re-use</a:t>
            </a:r>
            <a:endParaRPr lang="en-GB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16548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D359BA7-315A-49B2-9E6A-B170D0C8D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6425"/>
            <a:ext cx="10515600" cy="11593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3600" b="1" dirty="0">
                <a:solidFill>
                  <a:schemeClr val="tx2"/>
                </a:solidFill>
                <a:latin typeface="+mj-lt"/>
              </a:rPr>
              <a:t>Publication of findings </a:t>
            </a:r>
          </a:p>
          <a:p>
            <a:pPr marL="0" indent="0">
              <a:buNone/>
            </a:pPr>
            <a:endParaRPr lang="en-GB" sz="1900" dirty="0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1CBCC80C-E99D-4BFC-91D9-64FEED58E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2547" y="3512227"/>
            <a:ext cx="5509741" cy="3004461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AD359BA7-315A-49B2-9E6A-B170D0C8D534}"/>
              </a:ext>
            </a:extLst>
          </p:cNvPr>
          <p:cNvSpPr txBox="1">
            <a:spLocks/>
          </p:cNvSpPr>
          <p:nvPr/>
        </p:nvSpPr>
        <p:spPr>
          <a:xfrm>
            <a:off x="838200" y="1427163"/>
            <a:ext cx="9903424" cy="53451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20B0604020202020204" pitchFamily="34" charset="0"/>
              <a:buChar char="q"/>
            </a:pPr>
            <a:r>
              <a:rPr lang="en-US" sz="2400" dirty="0">
                <a:cs typeface="Arial"/>
              </a:rPr>
              <a:t> REF policy basics: </a:t>
            </a:r>
            <a:endParaRPr lang="en-US" dirty="0"/>
          </a:p>
          <a:p>
            <a:pPr marL="0">
              <a:buNone/>
            </a:pPr>
            <a:r>
              <a:rPr lang="en-US" sz="2400" dirty="0">
                <a:cs typeface="Arial"/>
              </a:rPr>
              <a:t>Deposit your publication in UCL Discovery (via RPS)</a:t>
            </a:r>
          </a:p>
          <a:p>
            <a:pPr marL="0">
              <a:buNone/>
            </a:pPr>
            <a:r>
              <a:rPr lang="en-US" sz="2400" dirty="0">
                <a:cs typeface="Arial"/>
              </a:rPr>
              <a:t>As soon as it is accepted for publication </a:t>
            </a:r>
          </a:p>
          <a:p>
            <a:pPr marL="0">
              <a:buNone/>
            </a:pPr>
            <a:r>
              <a:rPr lang="en-US" sz="2400" dirty="0">
                <a:cs typeface="Arial"/>
              </a:rPr>
              <a:t>Outputs not uploaded within 3 months of first online publication cannot be submitted to the REF.</a:t>
            </a:r>
          </a:p>
          <a:p>
            <a:pPr>
              <a:buNone/>
            </a:pPr>
            <a:endParaRPr lang="en-US" sz="2400" dirty="0">
              <a:cs typeface="Arial"/>
            </a:endParaRPr>
          </a:p>
          <a:p>
            <a:pPr>
              <a:buFont typeface="Wingdings" panose="020B0604020202020204" pitchFamily="34" charset="0"/>
              <a:buChar char="q"/>
            </a:pPr>
            <a:r>
              <a:rPr lang="en-US" sz="2400" dirty="0">
                <a:cs typeface="Arial"/>
              </a:rPr>
              <a:t> OA options, policies, funds and help:</a:t>
            </a:r>
          </a:p>
          <a:p>
            <a:pPr marL="0">
              <a:buNone/>
            </a:pPr>
            <a:r>
              <a:rPr lang="en-US" sz="2400" dirty="0">
                <a:cs typeface="Arial"/>
                <a:hlinkClick r:id="rId3"/>
              </a:rPr>
              <a:t>www.ucl.ac.uk/library/open-access</a:t>
            </a:r>
            <a:r>
              <a:rPr lang="en-US" sz="2400" dirty="0">
                <a:cs typeface="Arial"/>
              </a:rPr>
              <a:t> </a:t>
            </a:r>
          </a:p>
          <a:p>
            <a:pPr>
              <a:buNone/>
            </a:pPr>
            <a:r>
              <a:rPr lang="en-US" sz="2400" dirty="0">
                <a:cs typeface="Arial"/>
                <a:hlinkClick r:id="rId4"/>
              </a:rPr>
              <a:t>open-access@ucl.ac.uk</a:t>
            </a:r>
            <a:r>
              <a:rPr lang="en-US" sz="2400" dirty="0">
                <a:cs typeface="Arial"/>
              </a:rPr>
              <a:t> </a:t>
            </a:r>
            <a:endParaRPr lang="en-US" sz="2400" dirty="0"/>
          </a:p>
          <a:p>
            <a:pPr>
              <a:buFont typeface="Arial" panose="020B0604020202020204" pitchFamily="34" charset="0"/>
              <a:buNone/>
            </a:pPr>
            <a:endParaRPr lang="en-US" dirty="0">
              <a:cs typeface="Arial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96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4822"/>
            <a:ext cx="10515600" cy="797254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8F99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definitions</a:t>
            </a:r>
            <a:endParaRPr lang="en-US" sz="3600" dirty="0"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850" y="982076"/>
            <a:ext cx="11173758" cy="4860681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Wingdings" panose="020B0604020202020204" pitchFamily="34" charset="0"/>
              <a:buChar char="q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 Research Data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- original sources or material (digital or not) created or collated to conduct project, </a:t>
            </a:r>
            <a:endParaRPr lang="en-US" dirty="0">
              <a:cs typeface="Arial"/>
            </a:endParaRPr>
          </a:p>
          <a:p>
            <a:pPr marL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- response to your research question(s) is based on the analysis of these data. 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- UCL’s definition (in 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UCL Research Data Policy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Data “may be raw, abstracted or analysed, experimental or observational.”  </a:t>
            </a:r>
            <a:endParaRPr lang="en-GB" dirty="0">
              <a:cs typeface="Arial"/>
            </a:endParaRPr>
          </a:p>
          <a:p>
            <a:pPr marL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E.g..: lab notebooks, questionnaires, films, blood samples, photographs, maps, manuscripts, etc.</a:t>
            </a:r>
            <a:endParaRPr lang="en-GB" dirty="0"/>
          </a:p>
          <a:p>
            <a:pPr marL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20B0604020202020204" pitchFamily="34" charset="0"/>
              <a:buChar char="q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 Research Data</a:t>
            </a:r>
            <a:r>
              <a:rPr lang="en-GB" sz="2400" b="1" dirty="0">
                <a:cs typeface="Arial"/>
              </a:rPr>
              <a:t> Management</a:t>
            </a:r>
            <a:endParaRPr lang="en-GB" dirty="0">
              <a:cs typeface="Arial"/>
            </a:endParaRPr>
          </a:p>
          <a:p>
            <a:pPr marL="283210" algn="just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- all of the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decisions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that you make during your research to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handle your data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endParaRPr lang="en-GB" dirty="0"/>
          </a:p>
          <a:p>
            <a:pPr marL="283210" algn="just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- from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planning stage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of project up to the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long-term preservation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of your data.</a:t>
            </a:r>
            <a:endParaRPr lang="en-GB" dirty="0"/>
          </a:p>
          <a:p>
            <a:pPr marL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Decisions include how you:</a:t>
            </a:r>
            <a:r>
              <a:rPr lang="en-GB" sz="2400" dirty="0">
                <a:cs typeface="Arial"/>
              </a:rPr>
              <a:t> organise, store, describe, preserve, re-use data.</a:t>
            </a:r>
            <a:endParaRPr lang="en-GB" dirty="0">
              <a:cs typeface="Arial"/>
            </a:endParaRPr>
          </a:p>
          <a:p>
            <a:pPr marL="0">
              <a:buNone/>
            </a:pPr>
            <a:endParaRPr lang="en-GB" sz="2400" dirty="0">
              <a:cs typeface="Arial"/>
            </a:endParaRPr>
          </a:p>
          <a:p>
            <a:pPr marL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7934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25"/>
            <a:ext cx="10515600" cy="965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3D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8225"/>
            <a:ext cx="11434892" cy="541178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56870" indent="-356870">
              <a:buNone/>
            </a:pPr>
            <a:r>
              <a:rPr lang="en-US" sz="2400" b="1" dirty="0"/>
              <a:t>We run:</a:t>
            </a:r>
            <a:endParaRPr lang="en-US" sz="2400" dirty="0">
              <a:cs typeface="Arial"/>
            </a:endParaRP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US" sz="2400" b="1" dirty="0">
                <a:hlinkClick r:id="rId2"/>
              </a:rPr>
              <a:t>Drop-ins</a:t>
            </a:r>
            <a:r>
              <a:rPr lang="en-US" sz="2400" b="1" dirty="0"/>
              <a:t> </a:t>
            </a:r>
            <a:r>
              <a:rPr lang="en-US" sz="2400" dirty="0"/>
              <a:t>with support for Data Management, Research IT and Sensitive Data </a:t>
            </a:r>
            <a:endParaRPr lang="en-US" sz="2400" dirty="0">
              <a:cs typeface="Arial"/>
            </a:endParaRP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US" sz="2400" b="1" dirty="0">
                <a:hlinkClick r:id="rId3"/>
              </a:rPr>
              <a:t>Data Management Plans</a:t>
            </a:r>
            <a:r>
              <a:rPr lang="en-US" sz="2400" b="1" dirty="0"/>
              <a:t> </a:t>
            </a:r>
            <a:r>
              <a:rPr lang="en-US" sz="2400" dirty="0">
                <a:cs typeface="Arial"/>
              </a:rPr>
              <a:t>courses – HR Booking system</a:t>
            </a:r>
          </a:p>
          <a:p>
            <a:pPr marL="0" indent="0">
              <a:buNone/>
            </a:pPr>
            <a:endParaRPr lang="en-US" sz="2400" dirty="0">
              <a:cs typeface="Arial"/>
            </a:endParaRPr>
          </a:p>
          <a:p>
            <a:pPr marL="356870" indent="-356870">
              <a:buNone/>
            </a:pPr>
            <a:r>
              <a:rPr lang="en-US" sz="2400" b="1" dirty="0"/>
              <a:t>Myriam's team is available to:</a:t>
            </a:r>
            <a:endParaRPr lang="en-US" sz="2400" dirty="0">
              <a:cs typeface="Arial"/>
            </a:endParaRP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US" sz="2400" dirty="0"/>
              <a:t>Answer enquiries about policies, data management, data sharing, etc.</a:t>
            </a:r>
            <a:endParaRPr lang="en-US" sz="2400" dirty="0">
              <a:cs typeface="Arial"/>
            </a:endParaRP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US" sz="2400" dirty="0"/>
              <a:t>Review Data Management Plans</a:t>
            </a:r>
            <a:r>
              <a:rPr lang="en-US" sz="2400" b="1" dirty="0"/>
              <a:t> </a:t>
            </a:r>
            <a:r>
              <a:rPr lang="en-US" sz="2400" dirty="0"/>
              <a:t>(allow at least 2 weeks before deadline)</a:t>
            </a:r>
            <a:endParaRPr lang="en-US" sz="2400" dirty="0">
              <a:cs typeface="Arial"/>
            </a:endParaRPr>
          </a:p>
          <a:p>
            <a:pPr marL="0" indent="0">
              <a:buNone/>
            </a:pPr>
            <a:endParaRPr lang="en-US" sz="2400" dirty="0">
              <a:cs typeface="Arial"/>
            </a:endParaRPr>
          </a:p>
          <a:p>
            <a:pPr marL="356870" indent="-356870">
              <a:buNone/>
            </a:pPr>
            <a:r>
              <a:rPr lang="en-US" sz="2400" b="1" dirty="0"/>
              <a:t>Tom's team is available to:</a:t>
            </a:r>
            <a:endParaRPr lang="en-US" sz="2400" b="1" dirty="0">
              <a:cs typeface="Arial"/>
            </a:endParaRP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US" sz="2400" dirty="0"/>
              <a:t>Help find IT solutions for your research workflow</a:t>
            </a:r>
            <a:endParaRPr lang="en-US" sz="2400" dirty="0">
              <a:cs typeface="Arial"/>
            </a:endParaRP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US" sz="2400" dirty="0"/>
              <a:t>Provide access to IT tools and services supporting research: high performance computing, data storage, software development.</a:t>
            </a:r>
            <a:endParaRPr lang="en-US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35591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</a:rPr>
              <a:t>Other resources and 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5040000" cy="1527176"/>
          </a:xfrm>
          <a:solidFill>
            <a:schemeClr val="bg2">
              <a:lumMod val="90000"/>
            </a:schemeClr>
          </a:solidFill>
          <a:ln w="19050"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marL="0">
              <a:buNone/>
            </a:pPr>
            <a:r>
              <a:rPr lang="en-US" sz="2400" b="1" dirty="0"/>
              <a:t>Information security</a:t>
            </a:r>
          </a:p>
          <a:p>
            <a:pPr marL="0">
              <a:buNone/>
            </a:pPr>
            <a:r>
              <a:rPr lang="en-US" sz="1900" b="1" dirty="0">
                <a:hlinkClick r:id="rId2"/>
              </a:rPr>
              <a:t>www.ucl.ac.uk/informationsecurity</a:t>
            </a:r>
            <a:endParaRPr lang="en-US" sz="1900" dirty="0"/>
          </a:p>
          <a:p>
            <a:pPr marL="0">
              <a:buNone/>
            </a:pPr>
            <a:r>
              <a:rPr lang="en-US" sz="1900" dirty="0"/>
              <a:t>IT Security Knowledge Base: advice on encryption, securing your computer, etc.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99" y="3298552"/>
            <a:ext cx="5040000" cy="171488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buNone/>
            </a:pPr>
            <a:r>
              <a:rPr lang="en-US" sz="2400" b="1" dirty="0"/>
              <a:t>Research integrity</a:t>
            </a:r>
          </a:p>
          <a:p>
            <a:pPr marL="0">
              <a:buNone/>
            </a:pPr>
            <a:r>
              <a:rPr lang="en-US" sz="1900" b="1" dirty="0">
                <a:hlinkClick r:id="rId3"/>
              </a:rPr>
              <a:t>www.ucl.ac.uk/research/integrity</a:t>
            </a:r>
            <a:r>
              <a:rPr lang="en-US" sz="1900" b="1" dirty="0"/>
              <a:t> </a:t>
            </a:r>
          </a:p>
          <a:p>
            <a:pPr marL="0">
              <a:buNone/>
            </a:pPr>
            <a:r>
              <a:rPr lang="en-GB" sz="1900" dirty="0"/>
              <a:t>The Research Integrity website answers a lot of questions about best practice relating to ethics and research collaboration.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199" y="5094124"/>
            <a:ext cx="5040000" cy="152717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buNone/>
            </a:pPr>
            <a:r>
              <a:rPr lang="en-US" sz="2400" b="1" dirty="0"/>
              <a:t>Research contracts</a:t>
            </a:r>
          </a:p>
          <a:p>
            <a:pPr marL="0">
              <a:buNone/>
            </a:pPr>
            <a:r>
              <a:rPr lang="en-US" sz="1900" dirty="0">
                <a:hlinkClick r:id="rId4"/>
              </a:rPr>
              <a:t>UCL Research Contracts Office</a:t>
            </a:r>
            <a:r>
              <a:rPr lang="en-US" sz="1900" dirty="0"/>
              <a:t> </a:t>
            </a:r>
          </a:p>
          <a:p>
            <a:pPr marL="0">
              <a:buNone/>
            </a:pPr>
            <a:r>
              <a:rPr lang="en-US" sz="1900" dirty="0"/>
              <a:t>Review, advice, negotiation of agreements for UCL, including with charities.</a:t>
            </a:r>
          </a:p>
          <a:p>
            <a:pPr marL="0">
              <a:buFont typeface="Arial" panose="020B0604020202020204" pitchFamily="34" charset="0"/>
              <a:buNone/>
            </a:pPr>
            <a:endParaRPr lang="en-US" sz="19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313800" y="2162317"/>
            <a:ext cx="5040000" cy="180192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buNone/>
            </a:pPr>
            <a:r>
              <a:rPr lang="en-US" sz="2400" b="1" dirty="0"/>
              <a:t>Ethics</a:t>
            </a:r>
          </a:p>
          <a:p>
            <a:pPr marL="0">
              <a:buNone/>
            </a:pPr>
            <a:r>
              <a:rPr lang="en-GB" sz="1900" dirty="0"/>
              <a:t>UCL Institute of Education maintains its own </a:t>
            </a:r>
            <a:r>
              <a:rPr lang="en-US" sz="1900" dirty="0">
                <a:hlinkClick r:id="rId5"/>
              </a:rPr>
              <a:t>Research Ethics Committee</a:t>
            </a:r>
            <a:r>
              <a:rPr lang="en-US" sz="1900" dirty="0"/>
              <a:t>  </a:t>
            </a:r>
          </a:p>
          <a:p>
            <a:pPr marL="0" indent="0">
              <a:buNone/>
            </a:pPr>
            <a:r>
              <a:rPr lang="en-US" sz="1900" dirty="0"/>
              <a:t>Impact of </a:t>
            </a:r>
            <a:r>
              <a:rPr lang="en-US" sz="1900" dirty="0">
                <a:hlinkClick r:id="rId6"/>
              </a:rPr>
              <a:t>GDPR on consent procedures</a:t>
            </a:r>
            <a:r>
              <a:rPr lang="en-US" sz="1900" dirty="0"/>
              <a:t> (UCL Data Protection Office)</a:t>
            </a:r>
          </a:p>
          <a:p>
            <a:pPr marL="0">
              <a:buFont typeface="Arial" panose="020B0604020202020204" pitchFamily="34" charset="0"/>
              <a:buNone/>
            </a:pPr>
            <a:endParaRPr lang="en-US" sz="1900" dirty="0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6313800" y="4435869"/>
            <a:ext cx="5040000" cy="142184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buNone/>
            </a:pPr>
            <a:r>
              <a:rPr lang="en-US" sz="2400" b="1" dirty="0"/>
              <a:t>Open </a:t>
            </a:r>
            <a:r>
              <a:rPr lang="en-US" sz="2600" b="1" dirty="0"/>
              <a:t>Access</a:t>
            </a:r>
          </a:p>
          <a:p>
            <a:pPr marL="0">
              <a:buNone/>
            </a:pPr>
            <a:r>
              <a:rPr lang="en-US" sz="2100" b="1" dirty="0">
                <a:hlinkClick r:id="rId7"/>
              </a:rPr>
              <a:t>http://www.ucl.ac.uk/library/open-access</a:t>
            </a:r>
            <a:endParaRPr lang="en-US" sz="2100" b="1" dirty="0"/>
          </a:p>
          <a:p>
            <a:pPr marL="0">
              <a:buNone/>
            </a:pPr>
            <a:r>
              <a:rPr lang="en-GB" sz="2100" dirty="0"/>
              <a:t>Support for all UCL authors with making their work open access.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41110032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044679"/>
            <a:ext cx="10515600" cy="2384321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&amp; next steps?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37C6439-C6F5-4C09-BD2F-F40987F3F095}"/>
              </a:ext>
            </a:extLst>
          </p:cNvPr>
          <p:cNvSpPr txBox="1">
            <a:spLocks/>
          </p:cNvSpPr>
          <p:nvPr/>
        </p:nvSpPr>
        <p:spPr>
          <a:xfrm>
            <a:off x="299049" y="4479656"/>
            <a:ext cx="5799138" cy="21272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endParaRPr lang="en-US" b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400" b="1" dirty="0">
                <a:hlinkClick r:id="rId2"/>
              </a:rPr>
              <a:t>r</a:t>
            </a:r>
            <a:r>
              <a:rPr lang="en-US" sz="2400" b="1" dirty="0">
                <a:hlinkClick r:id="rId3"/>
              </a:rPr>
              <a:t>its@ucl.ac.uk</a:t>
            </a:r>
            <a:r>
              <a:rPr lang="en-US" sz="2400" b="1" dirty="0"/>
              <a:t> </a:t>
            </a:r>
            <a:endParaRPr lang="en-US" sz="2400" dirty="0">
              <a:cs typeface="Arial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400" b="1" dirty="0">
                <a:hlinkClick r:id="rId4"/>
              </a:rPr>
              <a:t>www.ucl.ac.</a:t>
            </a:r>
            <a:r>
              <a:rPr lang="en-US" sz="2400" b="1" dirty="0">
                <a:cs typeface="Arial"/>
                <a:hlinkClick r:id="rId4"/>
              </a:rPr>
              <a:t>uk/research-it-services</a:t>
            </a:r>
            <a:endParaRPr lang="en-US" sz="2400" dirty="0">
              <a:cs typeface="Arial"/>
              <a:hlinkClick r:id="rId4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CB02DBB4-5059-4289-8528-5CCC7B82A9EA}"/>
              </a:ext>
            </a:extLst>
          </p:cNvPr>
          <p:cNvSpPr txBox="1">
            <a:spLocks/>
          </p:cNvSpPr>
          <p:nvPr/>
        </p:nvSpPr>
        <p:spPr>
          <a:xfrm>
            <a:off x="6362700" y="4508410"/>
            <a:ext cx="5640388" cy="206676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endParaRPr lang="en-US" sz="2400" b="1" u="sng" dirty="0">
              <a:cs typeface="Arial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400" b="1" u="sng" dirty="0">
                <a:cs typeface="Arial"/>
                <a:hlinkClick r:id="rId5"/>
              </a:rPr>
              <a:t>lib-researchsupport@ucl.ac.uk</a:t>
            </a:r>
            <a:endParaRPr lang="en-US" sz="2400" dirty="0">
              <a:cs typeface="Arial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400" b="1" dirty="0">
                <a:cs typeface="Arial"/>
                <a:hlinkClick r:id="rId6"/>
              </a:rPr>
              <a:t>www.ucl.ac.uk/research-data-management</a:t>
            </a:r>
            <a:endParaRPr lang="en-US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1006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4822"/>
            <a:ext cx="10515600" cy="1012914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3D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 you start your project</a:t>
            </a:r>
            <a:r>
              <a:rPr lang="en-GB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944" y="1197736"/>
            <a:ext cx="11346286" cy="555079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UCL Research Data Policy (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www.ucl.ac.uk/research-data-management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) 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34290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defines the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responsibilities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of all UCL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staff &amp; students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114300" indent="-34290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recognizes research data as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first class research objects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34290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research data to be preserved for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10 years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34290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recommends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Data Management Plans for all projects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34290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encourages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sharing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of data, if appropriate</a:t>
            </a:r>
          </a:p>
          <a:p>
            <a:pPr marL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Related UCL policies 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Data Protection Policy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Statement on Research Integrity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Intellectual Property Rights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Publication Policy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Research funders' data policies: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www.ucl.ac.uk/research-data-management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572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5" y="224989"/>
            <a:ext cx="11217499" cy="638792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Summary of EPSRC expectations 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Recommended 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Data Management Plan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before/at start of project</a:t>
            </a: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Research data</a:t>
            </a: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- Securely preserved for 10 years (in any chosen repository)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- Easy to share</a:t>
            </a:r>
            <a:endParaRPr lang="en-GB" dirty="0">
              <a:cs typeface="Arial"/>
            </a:endParaRPr>
          </a:p>
          <a:p>
            <a:pPr marL="114300" indent="-342900">
              <a:buFont typeface="Wingdings" panose="020B0604020202020204" pitchFamily="34" charset="0"/>
              <a:buChar char="q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Pending publications: </a:t>
            </a:r>
            <a:r>
              <a:rPr lang="en-GB" sz="2400" dirty="0">
                <a:cs typeface="Arial"/>
              </a:rPr>
              <a:t>must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include a Data Access Statement</a:t>
            </a:r>
            <a:endParaRPr lang="en-GB" dirty="0">
              <a:cs typeface="Arial"/>
            </a:endParaRPr>
          </a:p>
          <a:p>
            <a:pPr marL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Check our full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guidance for EPSRC-funded projects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/>
          </a:p>
          <a:p>
            <a:pPr marL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Summary of ESRC expectations 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Submit a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Data Management Plan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as part of application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9 topics; c.3 p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Anticipate exceptions to release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data (legal, ethical, commercial reasons)</a:t>
            </a: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Archiving and giving access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data: 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within 3 months of the grant ending (embargo allowed);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by depositing data in a reliable repository (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UK Data Service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or any other).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Check our full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guidance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for ESRC grant applicants and grant holders.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8341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1" y="257577"/>
            <a:ext cx="11603865" cy="618373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Writing your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Data Management Plan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as part of your grant application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Help to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identify the decisions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make regarding data,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throughout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your project. </a:t>
            </a: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by AHRC, ESRC, Wellcome Trust... + H2020 and ERC</a:t>
            </a: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Helps with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costing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usually grant can cover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costs of data preparation &amp; preservation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(hardware, anonymisation, transcription…) </a:t>
            </a: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= mainly activities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within the funding period.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See our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how-to guide on costing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>
              <a:cs typeface="Arial"/>
            </a:endParaRPr>
          </a:p>
          <a:p>
            <a:pPr marL="118110" indent="0">
              <a:buNone/>
            </a:pP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Content of a Plan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indent="-356870"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type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of data will be collected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indent="-356870"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data will be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stored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56870" indent="-356870"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data could be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accessed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at the end of the project.</a:t>
            </a:r>
          </a:p>
          <a:p>
            <a:pPr marL="347345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Help to write your Plans  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Check our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how-to guide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(examples of Plans, checklist…)</a:t>
            </a: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Ask for review and advice: 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lib-researchsupport@ucl.ac.uk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04275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516194" y="1324665"/>
            <a:ext cx="11159612" cy="5267860"/>
            <a:chOff x="516194" y="1324665"/>
            <a:chExt cx="11159612" cy="5267860"/>
          </a:xfrm>
        </p:grpSpPr>
        <p:sp>
          <p:nvSpPr>
            <p:cNvPr id="12" name="Rectangle 11"/>
            <p:cNvSpPr/>
            <p:nvPr/>
          </p:nvSpPr>
          <p:spPr>
            <a:xfrm>
              <a:off x="6137002" y="4516027"/>
              <a:ext cx="5538804" cy="20764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138900" y="1328282"/>
              <a:ext cx="5536906" cy="312468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16194" y="4477536"/>
              <a:ext cx="5543804" cy="211498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516194" y="1324665"/>
              <a:ext cx="5536905" cy="31282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764646" y="1530551"/>
              <a:ext cx="10911160" cy="4860000"/>
              <a:chOff x="764646" y="1530551"/>
              <a:chExt cx="10911160" cy="486000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6060000" y="1530551"/>
                <a:ext cx="36000" cy="48600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764646" y="4425892"/>
                <a:ext cx="10911160" cy="360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46" y="365126"/>
            <a:ext cx="10582254" cy="78698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storage and collaboration options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4646" y="1519420"/>
            <a:ext cx="504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Filestore@UCL</a:t>
            </a:r>
            <a:endParaRPr lang="en-GB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4646" y="1940864"/>
            <a:ext cx="2520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N: drive personal storage</a:t>
            </a:r>
          </a:p>
          <a:p>
            <a:pPr>
              <a:spcAft>
                <a:spcPts val="1200"/>
              </a:spcAft>
            </a:pPr>
            <a:r>
              <a:rPr lang="en-GB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100GB for everyone</a:t>
            </a:r>
          </a:p>
          <a:p>
            <a:pPr>
              <a:spcAft>
                <a:spcPts val="1200"/>
              </a:spcAft>
            </a:pPr>
            <a:r>
              <a:rPr lang="en-GB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Accessible from Desktop@UCL</a:t>
            </a:r>
          </a:p>
          <a:p>
            <a:pPr>
              <a:spcAft>
                <a:spcPts val="1200"/>
              </a:spcAft>
            </a:pPr>
            <a:r>
              <a:rPr lang="en-GB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be mapped to standalone PC</a:t>
            </a:r>
          </a:p>
          <a:p>
            <a:pPr>
              <a:spcAft>
                <a:spcPts val="1200"/>
              </a:spcAft>
            </a:pPr>
            <a:endParaRPr lang="en-GB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4646" y="1519420"/>
            <a:ext cx="2520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S: drive departmental storage</a:t>
            </a:r>
          </a:p>
          <a:p>
            <a:pPr>
              <a:spcAft>
                <a:spcPts val="1200"/>
              </a:spcAft>
            </a:pPr>
            <a:r>
              <a:rPr lang="en-GB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200GB + £15 per 100GB (3 years)</a:t>
            </a:r>
          </a:p>
          <a:p>
            <a:pPr>
              <a:spcAft>
                <a:spcPts val="1200"/>
              </a:spcAft>
            </a:pPr>
            <a:r>
              <a:rPr lang="en-GB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Accessible from Desktop@UCL</a:t>
            </a:r>
          </a:p>
          <a:p>
            <a:pPr>
              <a:spcAft>
                <a:spcPts val="1200"/>
              </a:spcAft>
            </a:pPr>
            <a:r>
              <a:rPr lang="en-GB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be mapped to standalone PC</a:t>
            </a:r>
          </a:p>
          <a:p>
            <a:pPr>
              <a:spcAft>
                <a:spcPts val="1200"/>
              </a:spcAft>
            </a:pPr>
            <a:endParaRPr lang="en-GB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GB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5715" y="1541522"/>
            <a:ext cx="504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Research Data Storage Service</a:t>
            </a:r>
          </a:p>
          <a:p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65100" y="1940864"/>
            <a:ext cx="5033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storing large volumes of research data</a:t>
            </a:r>
          </a:p>
          <a:p>
            <a:pPr>
              <a:spcAft>
                <a:spcPts val="1200"/>
              </a:spcAft>
            </a:pPr>
            <a:r>
              <a:rPr lang="en-GB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up to a soft limit of 5TB</a:t>
            </a:r>
          </a:p>
          <a:p>
            <a:pPr>
              <a:spcAft>
                <a:spcPts val="1200"/>
              </a:spcAft>
            </a:pPr>
            <a:r>
              <a:rPr lang="en-GB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Larger allocations available on request</a:t>
            </a:r>
          </a:p>
          <a:p>
            <a:pPr>
              <a:spcAft>
                <a:spcPts val="1200"/>
              </a:spcAft>
            </a:pPr>
            <a:r>
              <a:rPr lang="en-GB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data with UCL colleagues only</a:t>
            </a:r>
          </a:p>
          <a:p>
            <a:pPr>
              <a:spcAft>
                <a:spcPts val="1200"/>
              </a:spcAft>
            </a:pPr>
            <a:endParaRPr lang="en-GB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55715" y="4641804"/>
            <a:ext cx="504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Data Safe Haven</a:t>
            </a:r>
          </a:p>
          <a:p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65100" y="5041914"/>
            <a:ext cx="50331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ISO27001 compliant for handling personal identifiable data</a:t>
            </a:r>
          </a:p>
          <a:p>
            <a:pPr>
              <a:spcAft>
                <a:spcPts val="1200"/>
              </a:spcAft>
            </a:pPr>
            <a:r>
              <a:rPr lang="en-GB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Shared access for internal and external colleagues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4646" y="4641804"/>
            <a:ext cx="504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SharePoint Team Site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1546" y="5109099"/>
            <a:ext cx="50331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upon request</a:t>
            </a:r>
          </a:p>
          <a:p>
            <a:pPr>
              <a:spcAft>
                <a:spcPts val="1200"/>
              </a:spcAft>
            </a:pPr>
            <a:r>
              <a:rPr lang="en-GB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Supports shared access with external colleagues</a:t>
            </a:r>
          </a:p>
          <a:p>
            <a:pPr>
              <a:spcAft>
                <a:spcPts val="1200"/>
              </a:spcAft>
            </a:pPr>
            <a:r>
              <a:rPr lang="en-GB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 based servers</a:t>
            </a:r>
          </a:p>
        </p:txBody>
      </p:sp>
    </p:spTree>
    <p:extLst>
      <p:ext uri="{BB962C8B-B14F-4D97-AF65-F5344CB8AC3E}">
        <p14:creationId xmlns:p14="http://schemas.microsoft.com/office/powerpoint/2010/main" val="433285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260"/>
            <a:ext cx="10515600" cy="464870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Team sites</a:t>
            </a: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Fully supported, but limited to a single document library (~5GB)</a:t>
            </a: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Request via the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ISD website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Team site custom</a:t>
            </a: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Self-supported, access to additional applications and customisable</a:t>
            </a: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Site collection</a:t>
            </a: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Self-supported, full SharePoint functionality with ability to include sub sites</a:t>
            </a:r>
          </a:p>
          <a:p>
            <a:pPr marL="356870" indent="-356870"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Normally taken on by a local SharePoint expert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529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5766303" y="822036"/>
            <a:ext cx="5246254" cy="5246254"/>
          </a:xfrm>
          <a:prstGeom prst="ellipse">
            <a:avLst/>
          </a:prstGeom>
          <a:noFill/>
          <a:ln w="571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2343952" y="4154775"/>
            <a:ext cx="2322361" cy="2113944"/>
            <a:chOff x="2552958" y="4154776"/>
            <a:chExt cx="2322361" cy="2113944"/>
          </a:xfrm>
        </p:grpSpPr>
        <p:sp>
          <p:nvSpPr>
            <p:cNvPr id="7" name="Oval 6"/>
            <p:cNvSpPr/>
            <p:nvPr/>
          </p:nvSpPr>
          <p:spPr>
            <a:xfrm>
              <a:off x="2552958" y="4154776"/>
              <a:ext cx="2322361" cy="211394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885194" y="4473084"/>
              <a:ext cx="1657889" cy="1477328"/>
            </a:xfrm>
            <a:prstGeom prst="rect">
              <a:avLst/>
            </a:prstGeom>
            <a:solidFill>
              <a:schemeClr val="bg2"/>
            </a:solidFill>
            <a:ln cap="rnd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Microsoft</a:t>
              </a:r>
            </a:p>
            <a:p>
              <a:r>
                <a:rPr lang="en-GB" b="1" dirty="0"/>
                <a:t>Servers</a:t>
              </a:r>
            </a:p>
            <a:p>
              <a:pPr marL="285750" indent="-285750">
                <a:buFontTx/>
                <a:buChar char="-"/>
              </a:pPr>
              <a:r>
                <a:rPr lang="en-GB" dirty="0"/>
                <a:t>Outlook</a:t>
              </a:r>
            </a:p>
            <a:p>
              <a:pPr marL="285750" indent="-285750">
                <a:buFontTx/>
                <a:buChar char="-"/>
              </a:pPr>
              <a:r>
                <a:rPr lang="en-GB" dirty="0"/>
                <a:t>SharePoint</a:t>
              </a:r>
            </a:p>
            <a:p>
              <a:pPr marL="285750" indent="-285750">
                <a:buFontTx/>
                <a:buChar char="-"/>
              </a:pPr>
              <a:r>
                <a:rPr lang="en-GB" dirty="0"/>
                <a:t>OneDrive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133921" y="2936623"/>
            <a:ext cx="1194519" cy="1194519"/>
            <a:chOff x="7908716" y="1108364"/>
            <a:chExt cx="1194519" cy="1194519"/>
          </a:xfrm>
        </p:grpSpPr>
        <p:sp>
          <p:nvSpPr>
            <p:cNvPr id="21" name="Oval 20"/>
            <p:cNvSpPr/>
            <p:nvPr/>
          </p:nvSpPr>
          <p:spPr>
            <a:xfrm>
              <a:off x="7908716" y="1108364"/>
              <a:ext cx="1194519" cy="1194519"/>
            </a:xfrm>
            <a:prstGeom prst="ellipse">
              <a:avLst/>
            </a:prstGeom>
            <a:solidFill>
              <a:schemeClr val="tx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38116" y="1535412"/>
              <a:ext cx="9357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RDS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9387280" y="2854760"/>
            <a:ext cx="1194519" cy="1194519"/>
            <a:chOff x="7908716" y="1108364"/>
            <a:chExt cx="1194519" cy="1194519"/>
          </a:xfrm>
        </p:grpSpPr>
        <p:sp>
          <p:nvSpPr>
            <p:cNvPr id="24" name="Oval 23"/>
            <p:cNvSpPr/>
            <p:nvPr/>
          </p:nvSpPr>
          <p:spPr>
            <a:xfrm>
              <a:off x="7908716" y="1108364"/>
              <a:ext cx="1194519" cy="1194519"/>
            </a:xfrm>
            <a:prstGeom prst="ellipse">
              <a:avLst/>
            </a:prstGeom>
            <a:solidFill>
              <a:schemeClr val="tx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38116" y="1535412"/>
              <a:ext cx="9357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DSH</a:t>
              </a: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635" y="2604209"/>
            <a:ext cx="1401590" cy="1681908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5766303" y="1106358"/>
            <a:ext cx="1199066" cy="1194519"/>
            <a:chOff x="7904169" y="1108364"/>
            <a:chExt cx="1199066" cy="1194519"/>
          </a:xfrm>
        </p:grpSpPr>
        <p:sp>
          <p:nvSpPr>
            <p:cNvPr id="27" name="Oval 26"/>
            <p:cNvSpPr/>
            <p:nvPr/>
          </p:nvSpPr>
          <p:spPr>
            <a:xfrm>
              <a:off x="7908716" y="1108364"/>
              <a:ext cx="1194519" cy="1194519"/>
            </a:xfrm>
            <a:prstGeom prst="ellipse">
              <a:avLst/>
            </a:pr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904169" y="1290124"/>
              <a:ext cx="11837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Desktop</a:t>
              </a:r>
              <a:br>
                <a:rPr lang="en-GB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@UCL Anywhere</a:t>
              </a:r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46" y="2148333"/>
            <a:ext cx="1133475" cy="1133475"/>
          </a:xfrm>
          <a:prstGeom prst="rect">
            <a:avLst/>
          </a:prstGeom>
        </p:spPr>
      </p:pic>
      <p:grpSp>
        <p:nvGrpSpPr>
          <p:cNvPr id="43" name="Group 42"/>
          <p:cNvGrpSpPr/>
          <p:nvPr/>
        </p:nvGrpSpPr>
        <p:grpSpPr>
          <a:xfrm>
            <a:off x="7765106" y="4473084"/>
            <a:ext cx="1194519" cy="1194519"/>
            <a:chOff x="7765106" y="4473084"/>
            <a:chExt cx="1194519" cy="1194519"/>
          </a:xfrm>
        </p:grpSpPr>
        <p:sp>
          <p:nvSpPr>
            <p:cNvPr id="30" name="Oval 29"/>
            <p:cNvSpPr/>
            <p:nvPr/>
          </p:nvSpPr>
          <p:spPr>
            <a:xfrm>
              <a:off x="7765106" y="4473084"/>
              <a:ext cx="1194519" cy="1194519"/>
            </a:xfrm>
            <a:prstGeom prst="ellipse">
              <a:avLst/>
            </a:prstGeom>
            <a:noFill/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Snip and Round Single Corner Rectangle 17"/>
            <p:cNvSpPr/>
            <p:nvPr/>
          </p:nvSpPr>
          <p:spPr>
            <a:xfrm>
              <a:off x="8070850" y="4670425"/>
              <a:ext cx="368300" cy="257175"/>
            </a:xfrm>
            <a:prstGeom prst="snip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Snip and Round Single Corner Rectangle 31"/>
            <p:cNvSpPr/>
            <p:nvPr/>
          </p:nvSpPr>
          <p:spPr>
            <a:xfrm>
              <a:off x="8351308" y="5024079"/>
              <a:ext cx="259174" cy="180975"/>
            </a:xfrm>
            <a:prstGeom prst="snip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3" name="Snip and Round Single Corner Rectangle 32"/>
            <p:cNvSpPr/>
            <p:nvPr/>
          </p:nvSpPr>
          <p:spPr>
            <a:xfrm>
              <a:off x="8351308" y="5345841"/>
              <a:ext cx="259174" cy="180975"/>
            </a:xfrm>
            <a:prstGeom prst="snip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8175625" y="4922468"/>
              <a:ext cx="0" cy="50400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 flipV="1">
              <a:off x="8167684" y="5434740"/>
              <a:ext cx="216000" cy="1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 flipV="1">
              <a:off x="8181676" y="5124941"/>
              <a:ext cx="216000" cy="2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itle 1"/>
          <p:cNvSpPr txBox="1">
            <a:spLocks/>
          </p:cNvSpPr>
          <p:nvPr/>
        </p:nvSpPr>
        <p:spPr>
          <a:xfrm>
            <a:off x="771546" y="564822"/>
            <a:ext cx="4178711" cy="1064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from outside UCL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5770850" y="4766888"/>
            <a:ext cx="1194519" cy="1194519"/>
            <a:chOff x="7908716" y="1108364"/>
            <a:chExt cx="1194519" cy="1194519"/>
          </a:xfrm>
        </p:grpSpPr>
        <p:sp>
          <p:nvSpPr>
            <p:cNvPr id="31" name="Oval 30"/>
            <p:cNvSpPr/>
            <p:nvPr/>
          </p:nvSpPr>
          <p:spPr>
            <a:xfrm>
              <a:off x="7908716" y="1108364"/>
              <a:ext cx="1194519" cy="1194519"/>
            </a:xfrm>
            <a:prstGeom prst="ellipse">
              <a:avLst/>
            </a:pr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038116" y="1535412"/>
              <a:ext cx="9357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VPN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6721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CL RITS">
      <a:dk1>
        <a:srgbClr val="003D4C"/>
      </a:dk1>
      <a:lt1>
        <a:srgbClr val="D6D2C4"/>
      </a:lt1>
      <a:dk2>
        <a:srgbClr val="8F993E"/>
      </a:dk2>
      <a:lt2>
        <a:srgbClr val="D6D2C4"/>
      </a:lt2>
      <a:accent1>
        <a:srgbClr val="AC145A"/>
      </a:accent1>
      <a:accent2>
        <a:srgbClr val="D6D2C4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AC145A"/>
      </a:hlink>
      <a:folHlink>
        <a:srgbClr val="EB549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FE997D7FE51D40B90FDA2B2F59579E" ma:contentTypeVersion="9" ma:contentTypeDescription="Create a new document." ma:contentTypeScope="" ma:versionID="23321e14ff0c8458cfa3aba82bf53953">
  <xsd:schema xmlns:xsd="http://www.w3.org/2001/XMLSchema" xmlns:xs="http://www.w3.org/2001/XMLSchema" xmlns:p="http://schemas.microsoft.com/office/2006/metadata/properties" xmlns:ns2="f9ef7386-3f11-4b1e-a8c4-68372c0fbc89" xmlns:ns3="3f377753-40fb-4f65-9b55-2721fd3344bd" xmlns:ns4="689c839b-1716-4583-9c0d-2ccc8756155c" targetNamespace="http://schemas.microsoft.com/office/2006/metadata/properties" ma:root="true" ma:fieldsID="b4c091f37b987b3cee2405b088058633" ns2:_="" ns3:_="" ns4:_="">
    <xsd:import namespace="f9ef7386-3f11-4b1e-a8c4-68372c0fbc89"/>
    <xsd:import namespace="3f377753-40fb-4f65-9b55-2721fd3344bd"/>
    <xsd:import namespace="689c839b-1716-4583-9c0d-2ccc8756155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ef7386-3f11-4b1e-a8c4-68372c0fbc8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77753-40fb-4f65-9b55-2721fd3344bd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9c839b-1716-4583-9c0d-2ccc875615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E1B530-2ECC-4E46-A150-59D255B3AE90}">
  <ds:schemaRefs>
    <ds:schemaRef ds:uri="689c839b-1716-4583-9c0d-2ccc8756155c"/>
    <ds:schemaRef ds:uri="http://www.w3.org/XML/1998/namespace"/>
    <ds:schemaRef ds:uri="http://schemas.microsoft.com/office/2006/metadata/properties"/>
    <ds:schemaRef ds:uri="http://purl.org/dc/dcmitype/"/>
    <ds:schemaRef ds:uri="http://purl.org/dc/terms/"/>
    <ds:schemaRef ds:uri="http://schemas.microsoft.com/office/2006/documentManagement/types"/>
    <ds:schemaRef ds:uri="3f377753-40fb-4f65-9b55-2721fd3344bd"/>
    <ds:schemaRef ds:uri="http://schemas.microsoft.com/office/infopath/2007/PartnerControls"/>
    <ds:schemaRef ds:uri="http://schemas.openxmlformats.org/package/2006/metadata/core-properties"/>
    <ds:schemaRef ds:uri="f9ef7386-3f11-4b1e-a8c4-68372c0fbc89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F8C5D9F-12AD-471A-891E-8904BDD2DD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0DC305-A0CC-466E-9FF2-4D4364854E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ef7386-3f11-4b1e-a8c4-68372c0fbc89"/>
    <ds:schemaRef ds:uri="3f377753-40fb-4f65-9b55-2721fd3344bd"/>
    <ds:schemaRef ds:uri="689c839b-1716-4583-9c0d-2ccc875615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1154</Words>
  <Application>Microsoft Office PowerPoint</Application>
  <PresentationFormat>Widescreen</PresentationFormat>
  <Paragraphs>358</Paragraphs>
  <Slides>32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Arial Black</vt:lpstr>
      <vt:lpstr>Calibri</vt:lpstr>
      <vt:lpstr>Consolas</vt:lpstr>
      <vt:lpstr>Wingdings</vt:lpstr>
      <vt:lpstr>Office Theme</vt:lpstr>
      <vt:lpstr>Research Data Management Best Practice</vt:lpstr>
      <vt:lpstr>PowerPoint Presentation</vt:lpstr>
      <vt:lpstr>Key definitions</vt:lpstr>
      <vt:lpstr>Before you start your project </vt:lpstr>
      <vt:lpstr>PowerPoint Presentation</vt:lpstr>
      <vt:lpstr>PowerPoint Presentation</vt:lpstr>
      <vt:lpstr>Data storage and collaboration options</vt:lpstr>
      <vt:lpstr>Sharepoint</vt:lpstr>
      <vt:lpstr>PowerPoint Presentation</vt:lpstr>
      <vt:lpstr>vpn.ucl.ac.uk</vt:lpstr>
      <vt:lpstr>Desktop@UCL Anywhere</vt:lpstr>
      <vt:lpstr>During your project</vt:lpstr>
      <vt:lpstr>PowerPoint Presentation</vt:lpstr>
      <vt:lpstr>PowerPoint Presentation</vt:lpstr>
      <vt:lpstr>Keep your data secure</vt:lpstr>
      <vt:lpstr>Backing-up your data</vt:lpstr>
      <vt:lpstr>Organise your files</vt:lpstr>
      <vt:lpstr>Good formats: general principles</vt:lpstr>
      <vt:lpstr>PowerPoint Presentation</vt:lpstr>
      <vt:lpstr>Version control</vt:lpstr>
      <vt:lpstr>Version control</vt:lpstr>
      <vt:lpstr>Encrypting files</vt:lpstr>
      <vt:lpstr>Encrypting files</vt:lpstr>
      <vt:lpstr>Transferring files</vt:lpstr>
      <vt:lpstr>At the end of your project </vt:lpstr>
      <vt:lpstr>PowerPoint Presentation</vt:lpstr>
      <vt:lpstr>PowerPoint Presentation</vt:lpstr>
      <vt:lpstr>Data citation standards and Data Access Statements</vt:lpstr>
      <vt:lpstr>PowerPoint Presentation</vt:lpstr>
      <vt:lpstr>Resources</vt:lpstr>
      <vt:lpstr>Other resources and contacts</vt:lpstr>
      <vt:lpstr>Questions &amp; next steps?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Data Management Best Practice</dc:title>
  <dc:creator>Thomas Couch</dc:creator>
  <cp:lastModifiedBy>Myriam Fellous-Sigrist</cp:lastModifiedBy>
  <cp:revision>89</cp:revision>
  <cp:lastPrinted>1601-01-01T00:00:00Z</cp:lastPrinted>
  <dcterms:modified xsi:type="dcterms:W3CDTF">2018-06-12T10:54:02Z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0x01010019FE997D7FE51D40B90FDA2B2F59579E</vt:lpwstr>
  </property>
</Properties>
</file>