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8" r:id="rId9"/>
    <p:sldId id="267" r:id="rId10"/>
    <p:sldId id="264" r:id="rId11"/>
    <p:sldId id="265" r:id="rId12"/>
    <p:sldId id="266"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p:restoredTop sz="72293"/>
  </p:normalViewPr>
  <p:slideViewPr>
    <p:cSldViewPr snapToGrid="0" snapToObjects="1">
      <p:cViewPr varScale="1">
        <p:scale>
          <a:sx n="76" d="100"/>
          <a:sy n="76" d="100"/>
        </p:scale>
        <p:origin x="19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0" fontAlgn="base"/>
            <a:r>
              <a:rPr lang="en-US" sz="1100" b="0" i="0" u="none" strike="noStrike" kern="1200" dirty="0" smtClean="0">
                <a:solidFill>
                  <a:schemeClr val="tx1"/>
                </a:solidFill>
                <a:effectLst/>
                <a:latin typeface="+mn-lt"/>
                <a:ea typeface="+mn-ea"/>
                <a:cs typeface="+mn-cs"/>
              </a:rPr>
              <a:t>Something about Echoes</a:t>
            </a:r>
          </a:p>
          <a:p>
            <a:pPr lvl="1" rtl="0" fontAlgn="base"/>
            <a:r>
              <a:rPr lang="en-US" sz="1100" b="0" i="0" u="none" strike="noStrike" kern="1200" dirty="0" smtClean="0">
                <a:solidFill>
                  <a:schemeClr val="tx1"/>
                </a:solidFill>
                <a:effectLst/>
                <a:latin typeface="+mn-lt"/>
                <a:ea typeface="+mn-ea"/>
                <a:cs typeface="+mn-cs"/>
              </a:rPr>
              <a:t>For me, key is that it </a:t>
            </a:r>
            <a:r>
              <a:rPr lang="en-US" sz="1100" b="0" i="0" u="sng" strike="noStrike" kern="1200" dirty="0" smtClean="0">
                <a:solidFill>
                  <a:schemeClr val="tx1"/>
                </a:solidFill>
                <a:effectLst/>
                <a:latin typeface="+mn-lt"/>
                <a:ea typeface="+mn-ea"/>
                <a:cs typeface="+mn-cs"/>
              </a:rPr>
              <a:t>can</a:t>
            </a:r>
            <a:r>
              <a:rPr lang="en-US" sz="1100" b="0" i="0" u="none" strike="noStrike" kern="1200" dirty="0" smtClean="0">
                <a:solidFill>
                  <a:schemeClr val="tx1"/>
                </a:solidFill>
                <a:effectLst/>
                <a:latin typeface="+mn-lt"/>
                <a:ea typeface="+mn-ea"/>
                <a:cs typeface="+mn-cs"/>
              </a:rPr>
              <a:t> help to facilitate independence, with fun as well as functional activities, but that timing is key and that limitations exist both at the device end and owing to the PCA symptom profile (the less prominent memory and language difficulties). </a:t>
            </a:r>
          </a:p>
          <a:p>
            <a:pPr rtl="0" fontAlgn="base"/>
            <a:r>
              <a:rPr lang="en-US" sz="1100" b="0" i="0" u="none" strike="noStrike" kern="1200" dirty="0" smtClean="0">
                <a:solidFill>
                  <a:schemeClr val="tx1"/>
                </a:solidFill>
                <a:effectLst/>
                <a:latin typeface="+mn-lt"/>
                <a:ea typeface="+mn-ea"/>
                <a:cs typeface="+mn-cs"/>
              </a:rPr>
              <a:t>Something about interdisciplinary science</a:t>
            </a:r>
          </a:p>
          <a:p>
            <a:pPr lvl="1" rtl="0" fontAlgn="base"/>
            <a:r>
              <a:rPr lang="en-US" sz="1100" b="0" i="0" u="none" strike="noStrike" kern="1200" dirty="0" smtClean="0">
                <a:solidFill>
                  <a:schemeClr val="tx1"/>
                </a:solidFill>
                <a:effectLst/>
                <a:latin typeface="+mn-lt"/>
                <a:ea typeface="+mn-ea"/>
                <a:cs typeface="+mn-cs"/>
              </a:rPr>
              <a:t>Bringing the qualitative, subjective experience of the person into the quantitative, ‘removed’ computational approach and also exploring ways we can systematically and speedily process data which is considered ‘messy’, ‘rich’ and nuanced and therefore often resource heavy in terms of manual analysis. </a:t>
            </a:r>
          </a:p>
          <a:p>
            <a:pPr lvl="1" rtl="0" fontAlgn="base"/>
            <a:r>
              <a:rPr lang="en-US" sz="1100" b="0" i="0" u="none" strike="noStrike" kern="1200" dirty="0" smtClean="0">
                <a:solidFill>
                  <a:schemeClr val="tx1"/>
                </a:solidFill>
                <a:effectLst/>
                <a:latin typeface="+mn-lt"/>
                <a:ea typeface="+mn-ea"/>
                <a:cs typeface="+mn-cs"/>
              </a:rPr>
              <a:t>Importance of working in close proximity:</a:t>
            </a:r>
          </a:p>
          <a:p>
            <a:pPr lvl="2" rtl="0" fontAlgn="base"/>
            <a:r>
              <a:rPr lang="en-US" sz="1100" b="0" i="0" u="none" strike="noStrike" kern="1200" dirty="0" smtClean="0">
                <a:solidFill>
                  <a:schemeClr val="tx1"/>
                </a:solidFill>
                <a:effectLst/>
                <a:latin typeface="+mn-lt"/>
                <a:ea typeface="+mn-ea"/>
                <a:cs typeface="+mn-cs"/>
              </a:rPr>
              <a:t>Peer supervision in dealing with potentially difficult or sensitive material collected from a naturalistic setting</a:t>
            </a:r>
          </a:p>
          <a:p>
            <a:pPr lvl="2" rtl="0" fontAlgn="base"/>
            <a:r>
              <a:rPr lang="en-US" sz="1100" b="0" i="0" u="none" strike="noStrike" kern="1200" dirty="0" smtClean="0">
                <a:solidFill>
                  <a:schemeClr val="tx1"/>
                </a:solidFill>
                <a:effectLst/>
                <a:latin typeface="+mn-lt"/>
                <a:ea typeface="+mn-ea"/>
                <a:cs typeface="+mn-cs"/>
              </a:rPr>
              <a:t>Data triangulation: </a:t>
            </a:r>
          </a:p>
          <a:p>
            <a:pPr lvl="3" rtl="0" fontAlgn="base"/>
            <a:r>
              <a:rPr lang="en-US" sz="1100" b="0" i="0" u="none" strike="noStrike" kern="1200" dirty="0" smtClean="0">
                <a:solidFill>
                  <a:schemeClr val="tx1"/>
                </a:solidFill>
                <a:effectLst/>
                <a:latin typeface="+mn-lt"/>
                <a:ea typeface="+mn-ea"/>
                <a:cs typeface="+mn-cs"/>
              </a:rPr>
              <a:t>Ability for Emma to let Nick know to look out for any areas of potential discrepancy in PWD and </a:t>
            </a:r>
            <a:r>
              <a:rPr lang="en-US" sz="1100" b="0" i="0" u="none" strike="noStrike" kern="1200" dirty="0" err="1" smtClean="0">
                <a:solidFill>
                  <a:schemeClr val="tx1"/>
                </a:solidFill>
                <a:effectLst/>
                <a:latin typeface="+mn-lt"/>
                <a:ea typeface="+mn-ea"/>
                <a:cs typeface="+mn-cs"/>
              </a:rPr>
              <a:t>carer</a:t>
            </a:r>
            <a:r>
              <a:rPr lang="en-US" sz="1100" b="0" i="0" u="none" strike="noStrike" kern="1200" dirty="0" smtClean="0">
                <a:solidFill>
                  <a:schemeClr val="tx1"/>
                </a:solidFill>
                <a:effectLst/>
                <a:latin typeface="+mn-lt"/>
                <a:ea typeface="+mn-ea"/>
                <a:cs typeface="+mn-cs"/>
              </a:rPr>
              <a:t> accounts and vice versa</a:t>
            </a:r>
          </a:p>
          <a:p>
            <a:pPr lvl="3" rtl="0" fontAlgn="base"/>
            <a:r>
              <a:rPr lang="en-US" sz="1100" b="0" i="0" u="none" strike="noStrike" kern="1200" dirty="0" smtClean="0">
                <a:solidFill>
                  <a:schemeClr val="tx1"/>
                </a:solidFill>
                <a:effectLst/>
                <a:latin typeface="+mn-lt"/>
                <a:ea typeface="+mn-ea"/>
                <a:cs typeface="+mn-cs"/>
              </a:rPr>
              <a:t>Ability for unanticipated qualitative insights to highlight new areas of focus/steer computational analysis e.g. participants comments on leaving too large gaps between words and Echo turning off mid-command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US" sz="1100" b="0" i="0" kern="1200" dirty="0" smtClean="0">
                <a:solidFill>
                  <a:schemeClr val="tx1"/>
                </a:solidFill>
                <a:effectLst/>
                <a:latin typeface="+mn-lt"/>
                <a:ea typeface="+mn-ea"/>
                <a:cs typeface="+mn-cs"/>
              </a:rPr>
              <a:t>Mary Pat Sullivan is a registered social worker and social gerontologist, and Director of Social Work at Nipissing University. She is also an Honorary Senior Lecturer at the Dementia Research Centre, University College London, and a social science collaborator at the interdisciplinary ‘Created Out of Mind’ </a:t>
            </a:r>
            <a:r>
              <a:rPr lang="en-US" sz="1100" b="0" i="0" kern="1200" dirty="0" err="1" smtClean="0">
                <a:solidFill>
                  <a:schemeClr val="tx1"/>
                </a:solidFill>
                <a:effectLst/>
                <a:latin typeface="+mn-lt"/>
                <a:ea typeface="+mn-ea"/>
                <a:cs typeface="+mn-cs"/>
              </a:rPr>
              <a:t>Wellcome</a:t>
            </a:r>
            <a:r>
              <a:rPr lang="en-US" sz="1100" b="0" i="0" kern="1200" dirty="0" smtClean="0">
                <a:solidFill>
                  <a:schemeClr val="tx1"/>
                </a:solidFill>
                <a:effectLst/>
                <a:latin typeface="+mn-lt"/>
                <a:ea typeface="+mn-ea"/>
                <a:cs typeface="+mn-cs"/>
              </a:rPr>
              <a:t> Trust Hub, London (2016-18).</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2100" rtl="0">
              <a:spcBef>
                <a:spcPts val="0"/>
              </a:spcBef>
              <a:spcAft>
                <a:spcPts val="1000"/>
              </a:spcAft>
              <a:buClr>
                <a:srgbClr val="434343"/>
              </a:buClr>
              <a:buSzPts val="1000"/>
              <a:buChar char="●"/>
            </a:pPr>
            <a:r>
              <a:rPr lang="en-GB" sz="1000" dirty="0">
                <a:solidFill>
                  <a:srgbClr val="434343"/>
                </a:solidFill>
                <a:latin typeface="Calibri"/>
                <a:ea typeface="Calibri"/>
                <a:cs typeface="Calibri"/>
                <a:sym typeface="Calibri"/>
              </a:rPr>
              <a:t>Pre and post interviews: </a:t>
            </a:r>
            <a:r>
              <a:rPr lang="en-GB" sz="1000" dirty="0">
                <a:solidFill>
                  <a:schemeClr val="dk1"/>
                </a:solidFill>
                <a:latin typeface="Calibri"/>
                <a:ea typeface="Calibri"/>
                <a:cs typeface="Calibri"/>
                <a:sym typeface="Calibri"/>
              </a:rPr>
              <a:t>At time 1 we asked people how they were managing daily activities at the moment, how independent they were feeling and how technology might be supporting them or not and their hopes for the Echo. At time 2 we asked how they had found the Echo, what they had used it for, any difficulties they’d had with it and what had worked well. We interviewed people with dementia and their family members separately to ensure we heard both perspectives and to give each person the opportunity to contribute confidentiality that which they may not have wanted to say in front of their partner (e.g. if they felt micro-managed, if they felt burdened).</a:t>
            </a:r>
          </a:p>
          <a:p>
            <a:pPr marL="457200" lvl="0" indent="-292100" rtl="0">
              <a:spcBef>
                <a:spcPts val="0"/>
              </a:spcBef>
              <a:spcAft>
                <a:spcPts val="1000"/>
              </a:spcAft>
              <a:buClr>
                <a:srgbClr val="434343"/>
              </a:buClr>
              <a:buSzPts val="1000"/>
              <a:buFont typeface="Calibri"/>
              <a:buChar char="●"/>
            </a:pPr>
            <a:r>
              <a:rPr lang="en-GB" sz="1000" dirty="0">
                <a:solidFill>
                  <a:srgbClr val="434343"/>
                </a:solidFill>
                <a:latin typeface="Calibri"/>
                <a:ea typeface="Calibri"/>
                <a:cs typeface="Calibri"/>
                <a:sym typeface="Calibri"/>
              </a:rPr>
              <a:t>Questionnaires: </a:t>
            </a:r>
            <a:r>
              <a:rPr lang="en-GB" sz="1000" dirty="0" err="1">
                <a:solidFill>
                  <a:srgbClr val="434343"/>
                </a:solidFill>
                <a:latin typeface="Calibri"/>
                <a:ea typeface="Calibri"/>
                <a:cs typeface="Calibri"/>
                <a:sym typeface="Calibri"/>
              </a:rPr>
              <a:t>QoL</a:t>
            </a:r>
            <a:r>
              <a:rPr lang="en-GB" sz="1000" dirty="0">
                <a:solidFill>
                  <a:srgbClr val="434343"/>
                </a:solidFill>
                <a:latin typeface="Calibri"/>
                <a:ea typeface="Calibri"/>
                <a:cs typeface="Calibri"/>
                <a:sym typeface="Calibri"/>
              </a:rPr>
              <a:t> + ADL: we also administered questionnaires to supplement our qualitative data with some quantitative self report data on the person with dementia’s Quality of Life and ability to perform Activities of Daily Living (including a technology subscale) both before and after having the Amazon Echo.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solidFill>
                  <a:schemeClr val="dk1"/>
                </a:solidFill>
              </a:rPr>
              <a:t>Social Science</a:t>
            </a:r>
          </a:p>
          <a:p>
            <a:pPr marL="0" lvl="0" indent="-69850">
              <a:spcBef>
                <a:spcPts val="0"/>
              </a:spcBef>
              <a:buClr>
                <a:schemeClr val="dk1"/>
              </a:buClr>
              <a:buSzPts val="1100"/>
              <a:buFont typeface="Arial"/>
              <a:buNone/>
            </a:pPr>
            <a:r>
              <a:rPr lang="en-GB" dirty="0">
                <a:solidFill>
                  <a:schemeClr val="dk1"/>
                </a:solidFill>
              </a:rPr>
              <a:t> </a:t>
            </a:r>
          </a:p>
          <a:p>
            <a:pPr marL="0" lvl="0" indent="-69850">
              <a:spcBef>
                <a:spcPts val="0"/>
              </a:spcBef>
              <a:buClr>
                <a:schemeClr val="dk1"/>
              </a:buClr>
              <a:buSzPts val="1100"/>
              <a:buFont typeface="Arial"/>
              <a:buNone/>
            </a:pPr>
            <a:r>
              <a:rPr lang="en-GB" dirty="0">
                <a:solidFill>
                  <a:schemeClr val="dk1"/>
                </a:solidFill>
              </a:rPr>
              <a:t>Key themes:</a:t>
            </a:r>
          </a:p>
          <a:p>
            <a:pPr marL="0" lvl="0" indent="-69850">
              <a:spcBef>
                <a:spcPts val="0"/>
              </a:spcBef>
              <a:buClr>
                <a:schemeClr val="dk1"/>
              </a:buClr>
              <a:buSzPts val="1100"/>
              <a:buFont typeface="Arial"/>
              <a:buNone/>
            </a:pPr>
            <a:r>
              <a:rPr lang="en-GB" dirty="0">
                <a:solidFill>
                  <a:schemeClr val="dk1"/>
                </a:solidFill>
              </a:rPr>
              <a:t> </a:t>
            </a:r>
          </a:p>
          <a:p>
            <a:pPr marL="0" lvl="0" indent="-69850">
              <a:spcBef>
                <a:spcPts val="0"/>
              </a:spcBef>
              <a:buClr>
                <a:schemeClr val="dk1"/>
              </a:buClr>
              <a:buSzPts val="1100"/>
              <a:buFont typeface="Arial"/>
              <a:buNone/>
            </a:pPr>
            <a:r>
              <a:rPr lang="en-GB" b="1" dirty="0">
                <a:solidFill>
                  <a:schemeClr val="dk1"/>
                </a:solidFill>
              </a:rPr>
              <a:t>Fun over function</a:t>
            </a:r>
            <a:r>
              <a:rPr lang="en-GB" dirty="0">
                <a:solidFill>
                  <a:schemeClr val="dk1"/>
                </a:solidFill>
              </a:rPr>
              <a:t> – we saw consistently across the interview data that participants were most enthused about how they had been able to use the Echo to independently initiate enjoyable activities such as listening to music or audio books. For the majority of participants this had been more important for them than using more functional features of the Echo such as checking the time and date as I (Nick) had anticipated, and this difference in ‘hypotheses’ from the Computer Science and Social Science teams perhaps says something about the benefit of interdisciplinary working…!</a:t>
            </a:r>
          </a:p>
          <a:p>
            <a:pPr marL="0" lvl="0" indent="-69850">
              <a:spcBef>
                <a:spcPts val="0"/>
              </a:spcBef>
              <a:buClr>
                <a:schemeClr val="dk1"/>
              </a:buClr>
              <a:buSzPts val="1100"/>
              <a:buFont typeface="Arial"/>
              <a:buNone/>
            </a:pPr>
            <a:r>
              <a:rPr lang="en-GB" dirty="0">
                <a:solidFill>
                  <a:schemeClr val="dk1"/>
                </a:solidFill>
              </a:rPr>
              <a:t> </a:t>
            </a:r>
          </a:p>
          <a:p>
            <a:pPr marL="0" lvl="0" indent="-69850">
              <a:spcBef>
                <a:spcPts val="0"/>
              </a:spcBef>
              <a:buClr>
                <a:schemeClr val="dk1"/>
              </a:buClr>
              <a:buSzPts val="1100"/>
              <a:buFont typeface="Arial"/>
              <a:buNone/>
            </a:pPr>
            <a:r>
              <a:rPr lang="en-GB" b="1" dirty="0">
                <a:solidFill>
                  <a:schemeClr val="dk1"/>
                </a:solidFill>
              </a:rPr>
              <a:t>“The old me”</a:t>
            </a:r>
            <a:r>
              <a:rPr lang="en-GB" dirty="0">
                <a:solidFill>
                  <a:schemeClr val="dk1"/>
                </a:solidFill>
              </a:rPr>
              <a:t> – we saw that a number of background factors affected how people engaged with the Echo. For example, factors such as occupational history, personality factors and previous hobbies and interests relating to technology affected how open, curious and interested participants were in making use of the Echo. It’s important also to say that our sample will also have been self-selecting to an extent in relation to this. A number of participants had worked in the technology industry in some capacity and so felt very comfortable interacting with the device, were keen to get the most out of it and optimistic about it’s potential. A minority of participants were admittedly tech-averse and for one participant this meant it took a while for him to feel comfortable interacting with the device and for another, he found he always preferred to ask a family member any questions and to have a full conversation than to direct any questions to the Echo in the required formulaic way. Several family members described their partner’s previous expertise with technology and the role they had occupied in the household as a result of this, and in these cases the installation and set up of the Echo devices was one of many examples of a change in these roles which some had found difficult to come to terms with. Background factors such as previous interests were also a driver of the Echo usage, in that people were motivated to continue to engage with material such as particular pieces of music or books by certain authors that they had long been interested in and which appeared to be an important demonstration of their sense of self and identity.</a:t>
            </a:r>
          </a:p>
          <a:p>
            <a:pPr marL="0" lvl="0" indent="-69850">
              <a:spcBef>
                <a:spcPts val="0"/>
              </a:spcBef>
              <a:buClr>
                <a:schemeClr val="dk1"/>
              </a:buClr>
              <a:buSzPts val="1100"/>
              <a:buFont typeface="Arial"/>
              <a:buNone/>
            </a:pPr>
            <a:r>
              <a:rPr lang="en-GB" dirty="0">
                <a:solidFill>
                  <a:schemeClr val="dk1"/>
                </a:solidFill>
              </a:rPr>
              <a:t> </a:t>
            </a:r>
          </a:p>
          <a:p>
            <a:pPr marL="0" lvl="0" indent="-69850">
              <a:spcBef>
                <a:spcPts val="0"/>
              </a:spcBef>
              <a:buClr>
                <a:schemeClr val="dk1"/>
              </a:buClr>
              <a:buSzPts val="1100"/>
              <a:buFont typeface="Arial"/>
              <a:buNone/>
            </a:pPr>
            <a:r>
              <a:rPr lang="en-GB" b="1" dirty="0">
                <a:solidFill>
                  <a:schemeClr val="dk1"/>
                </a:solidFill>
              </a:rPr>
              <a:t>Cutting out the middleman</a:t>
            </a:r>
            <a:r>
              <a:rPr lang="en-GB" dirty="0">
                <a:solidFill>
                  <a:schemeClr val="dk1"/>
                </a:solidFill>
              </a:rPr>
              <a:t> – the main way that the Echo facilitated independence for those with PCA was by cutting out the middleman in their initiation of activities, the middleman being either the family member they would usually ask for help when using any sort of technology or the interface of technology itself, e.g. the screens, buttons and menus they would have difficulty navigating because of the dominant visuoperceptual and visuospatial problems which are characteristic of PCA. Having said this, the middleman was only ‘cut out’ to/from a point, as most participants described their reliance on their family member or others to set up the device and to assist them when there were any ‘glitches’ e.g. if they had forgotten the activation word or if they had taken too long to complete a command and the Echo has stopped ‘listening’.  </a:t>
            </a:r>
          </a:p>
          <a:p>
            <a:pPr marL="0" lvl="0" indent="-69850">
              <a:spcBef>
                <a:spcPts val="0"/>
              </a:spcBef>
              <a:buClr>
                <a:schemeClr val="dk1"/>
              </a:buClr>
              <a:buSzPts val="1100"/>
              <a:buFont typeface="Arial"/>
              <a:buNone/>
            </a:pPr>
            <a:r>
              <a:rPr lang="en-GB" dirty="0">
                <a:solidFill>
                  <a:schemeClr val="dk1"/>
                </a:solidFill>
              </a:rPr>
              <a:t> </a:t>
            </a:r>
          </a:p>
          <a:p>
            <a:pPr marL="0" lvl="0" indent="-69850">
              <a:spcBef>
                <a:spcPts val="0"/>
              </a:spcBef>
              <a:buClr>
                <a:schemeClr val="dk1"/>
              </a:buClr>
              <a:buSzPts val="1100"/>
              <a:buFont typeface="Arial"/>
              <a:buNone/>
            </a:pPr>
            <a:r>
              <a:rPr lang="en-GB" b="1" dirty="0">
                <a:solidFill>
                  <a:schemeClr val="dk1"/>
                </a:solidFill>
              </a:rPr>
              <a:t>Timing is everything</a:t>
            </a:r>
            <a:r>
              <a:rPr lang="en-GB" dirty="0">
                <a:solidFill>
                  <a:schemeClr val="dk1"/>
                </a:solidFill>
              </a:rPr>
              <a:t> – timing was shown to be an important factor in how effectively the Echo could facilitate independence in a number of ways. Most importantly, in the sense that the disease is always progressing, and there was a general consensus across participants that the earlier in the disease course one could get their hands on an Echo, the better. This was largely because of the increasing secondary memory and language problems that begin to develop further down the line. For example, participants described forgetting the activation word itself or that one was required, struggling to find words or to produce words in the right order when making a command. Participants also described the day to day variation in ‘good and bad days’ and their successes with the Echo as being contingent on </a:t>
            </a:r>
            <a:r>
              <a:rPr lang="en-GB" i="1" dirty="0">
                <a:solidFill>
                  <a:schemeClr val="dk1"/>
                </a:solidFill>
              </a:rPr>
              <a:t>that</a:t>
            </a:r>
            <a:r>
              <a:rPr lang="en-GB" dirty="0">
                <a:solidFill>
                  <a:schemeClr val="dk1"/>
                </a:solidFill>
              </a:rPr>
              <a:t> in the short term as well as over the longer term because of the gradual decline that is characteristic of neurodegenerative disease. Lastly timing was important in terms of how their successes in using the Echo to facilitate independence varied over the course of the trial. Some seemed to get consistently more used to the device over time, for others the initial novelty of the device began to wear off and their interactions with it reduced over time to a small selection of preferred features.  </a:t>
            </a:r>
          </a:p>
          <a:p>
            <a:pPr marL="0" lvl="0" indent="0" rtl="0">
              <a:spcBef>
                <a:spcPts val="0"/>
              </a:spcBef>
              <a:buNone/>
            </a:pPr>
            <a:endParaRPr dirty="0"/>
          </a:p>
        </p:txBody>
      </p:sp>
    </p:spTree>
    <p:extLst>
      <p:ext uri="{BB962C8B-B14F-4D97-AF65-F5344CB8AC3E}">
        <p14:creationId xmlns:p14="http://schemas.microsoft.com/office/powerpoint/2010/main" val="601521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GB" dirty="0" smtClean="0"/>
              <a:t>Started off with</a:t>
            </a:r>
            <a:r>
              <a:rPr lang="en-GB" baseline="0" dirty="0" smtClean="0"/>
              <a:t> </a:t>
            </a:r>
            <a:endParaRPr dirty="0"/>
          </a:p>
        </p:txBody>
      </p:sp>
    </p:spTree>
    <p:extLst>
      <p:ext uri="{BB962C8B-B14F-4D97-AF65-F5344CB8AC3E}">
        <p14:creationId xmlns:p14="http://schemas.microsoft.com/office/powerpoint/2010/main" val="58590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900" y="263250"/>
            <a:ext cx="8520600" cy="572700"/>
          </a:xfrm>
          <a:prstGeom prst="rect">
            <a:avLst/>
          </a:prstGeom>
          <a:noFill/>
          <a:ln>
            <a:noFill/>
          </a:ln>
        </p:spPr>
        <p:txBody>
          <a:bodyPr wrap="square" lIns="91425" tIns="91425" rIns="91425" bIns="91425" anchor="t" anchorCtr="0"/>
          <a:lstStyle>
            <a:lvl1pPr lvl="0">
              <a:spcBef>
                <a:spcPts val="0"/>
              </a:spcBef>
              <a:buClr>
                <a:srgbClr val="FFFFFF"/>
              </a:buClr>
              <a:buSzPts val="3600"/>
              <a:buNone/>
              <a:defRPr sz="3600">
                <a:solidFill>
                  <a:srgbClr val="FFFFFF"/>
                </a:solidFill>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a:blip r:embed="rId13">
            <a:alphaModFix/>
          </a:blip>
          <a:stretch>
            <a:fillRect/>
          </a:stretch>
        </p:blipFill>
        <p:spPr>
          <a:xfrm>
            <a:off x="-109125" y="-101825"/>
            <a:ext cx="5470423" cy="1041850"/>
          </a:xfrm>
          <a:prstGeom prst="rect">
            <a:avLst/>
          </a:prstGeom>
          <a:noFill/>
          <a:ln>
            <a:noFill/>
          </a:ln>
        </p:spPr>
      </p:pic>
      <p:pic>
        <p:nvPicPr>
          <p:cNvPr id="7" name="Shape 7"/>
          <p:cNvPicPr preferRelativeResize="0"/>
          <p:nvPr/>
        </p:nvPicPr>
        <p:blipFill>
          <a:blip r:embed="rId13">
            <a:alphaModFix/>
          </a:blip>
          <a:stretch>
            <a:fillRect/>
          </a:stretch>
        </p:blipFill>
        <p:spPr>
          <a:xfrm>
            <a:off x="1010800" y="-101825"/>
            <a:ext cx="5470423" cy="1041850"/>
          </a:xfrm>
          <a:prstGeom prst="rect">
            <a:avLst/>
          </a:prstGeom>
          <a:noFill/>
          <a:ln>
            <a:noFill/>
          </a:ln>
        </p:spPr>
      </p:pic>
      <p:sp>
        <p:nvSpPr>
          <p:cNvPr id="8" name="Shape 8"/>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9" name="Shape 9"/>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GB" sz="1000">
                <a:solidFill>
                  <a:schemeClr val="dk2"/>
                </a:solidFill>
              </a:rPr>
              <a:t>‹#›</a:t>
            </a:fld>
            <a:endParaRPr lang="en-GB" sz="1000">
              <a:solidFill>
                <a:schemeClr val="dk2"/>
              </a:solidFill>
            </a:endParaRPr>
          </a:p>
        </p:txBody>
      </p:sp>
      <p:pic>
        <p:nvPicPr>
          <p:cNvPr id="10" name="Shape 10"/>
          <p:cNvPicPr preferRelativeResize="0"/>
          <p:nvPr/>
        </p:nvPicPr>
        <p:blipFill>
          <a:blip r:embed="rId13">
            <a:alphaModFix/>
          </a:blip>
          <a:stretch>
            <a:fillRect/>
          </a:stretch>
        </p:blipFill>
        <p:spPr>
          <a:xfrm>
            <a:off x="3749775" y="-101825"/>
            <a:ext cx="5470423" cy="1041850"/>
          </a:xfrm>
          <a:prstGeom prst="rect">
            <a:avLst/>
          </a:prstGeom>
          <a:noFill/>
          <a:ln>
            <a:noFill/>
          </a:ln>
        </p:spPr>
      </p:pic>
      <p:sp>
        <p:nvSpPr>
          <p:cNvPr id="11" name="Shape 11"/>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g"/><Relationship Id="rId7" Type="http://schemas.openxmlformats.org/officeDocument/2006/relationships/image" Target="../media/image13.jpg"/><Relationship Id="rId8" Type="http://schemas.openxmlformats.org/officeDocument/2006/relationships/image" Target="../media/image14.jpg"/><Relationship Id="rId9" Type="http://schemas.openxmlformats.org/officeDocument/2006/relationships/image" Target="../media/image15.png"/><Relationship Id="rId10"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444500" y="1206500"/>
            <a:ext cx="7493100" cy="1676400"/>
          </a:xfrm>
          <a:prstGeom prst="rect">
            <a:avLst/>
          </a:prstGeom>
          <a:noFill/>
          <a:ln>
            <a:noFill/>
          </a:ln>
        </p:spPr>
        <p:txBody>
          <a:bodyPr wrap="square" lIns="91425" tIns="91425" rIns="91425" bIns="91425" anchor="t" anchorCtr="0">
            <a:noAutofit/>
          </a:bodyPr>
          <a:lstStyle/>
          <a:p>
            <a:pPr marL="0" lvl="0" indent="0">
              <a:spcBef>
                <a:spcPts val="0"/>
              </a:spcBef>
              <a:buNone/>
            </a:pPr>
            <a:r>
              <a:rPr lang="en-GB" sz="3000" i="1"/>
              <a:t>Echoes Around the Home - </a:t>
            </a:r>
            <a:r>
              <a:rPr lang="en-GB" sz="3000"/>
              <a:t>Can the Amazon Echo be used in the home to help those living with dementia?</a:t>
            </a:r>
          </a:p>
        </p:txBody>
      </p:sp>
      <p:sp>
        <p:nvSpPr>
          <p:cNvPr id="55" name="Shape 55"/>
          <p:cNvSpPr txBox="1"/>
          <p:nvPr/>
        </p:nvSpPr>
        <p:spPr>
          <a:xfrm>
            <a:off x="444500" y="3276600"/>
            <a:ext cx="3174900" cy="1181100"/>
          </a:xfrm>
          <a:prstGeom prst="rect">
            <a:avLst/>
          </a:prstGeom>
          <a:noFill/>
          <a:ln>
            <a:noFill/>
          </a:ln>
        </p:spPr>
        <p:txBody>
          <a:bodyPr wrap="square" lIns="91425" tIns="91425" rIns="91425" bIns="91425" anchor="t" anchorCtr="0">
            <a:noAutofit/>
          </a:bodyPr>
          <a:lstStyle/>
          <a:p>
            <a:pPr marL="0" lvl="0" indent="0">
              <a:spcBef>
                <a:spcPts val="0"/>
              </a:spcBef>
              <a:buNone/>
            </a:pPr>
            <a:r>
              <a:rPr lang="en-GB" dirty="0"/>
              <a:t>Nicholas C. Firth </a:t>
            </a:r>
          </a:p>
          <a:p>
            <a:pPr marL="0" lvl="0" indent="0">
              <a:spcBef>
                <a:spcPts val="0"/>
              </a:spcBef>
              <a:buNone/>
            </a:pPr>
            <a:r>
              <a:rPr lang="en-GB" dirty="0" smtClean="0"/>
              <a:t>@piman314</a:t>
            </a:r>
            <a:endParaRPr lang="en-GB" dirty="0"/>
          </a:p>
          <a:p>
            <a:pPr marL="0" lvl="0" indent="0">
              <a:spcBef>
                <a:spcPts val="0"/>
              </a:spcBef>
              <a:buNone/>
            </a:pPr>
            <a:endParaRPr dirty="0"/>
          </a:p>
          <a:p>
            <a:pPr marL="0" lvl="0" indent="0">
              <a:spcBef>
                <a:spcPts val="0"/>
              </a:spcBef>
              <a:buNone/>
            </a:pPr>
            <a:endParaRPr dirty="0"/>
          </a:p>
          <a:p>
            <a:pPr marL="0" lvl="0" indent="0">
              <a:spcBef>
                <a:spcPts val="0"/>
              </a:spcBef>
              <a:buNone/>
            </a:pPr>
            <a:r>
              <a:rPr lang="en-GB" dirty="0"/>
              <a:t>CSSD Launch </a:t>
            </a:r>
          </a:p>
          <a:p>
            <a:pPr marL="0" lvl="0" indent="0">
              <a:spcBef>
                <a:spcPts val="0"/>
              </a:spcBef>
              <a:buNone/>
            </a:pPr>
            <a:r>
              <a:rPr lang="en-GB" dirty="0"/>
              <a:t>12th December 2017</a:t>
            </a:r>
          </a:p>
        </p:txBody>
      </p:sp>
      <p:pic>
        <p:nvPicPr>
          <p:cNvPr id="56" name="Shape 56"/>
          <p:cNvPicPr preferRelativeResize="0"/>
          <p:nvPr/>
        </p:nvPicPr>
        <p:blipFill>
          <a:blip r:embed="rId3">
            <a:alphaModFix/>
          </a:blip>
          <a:stretch>
            <a:fillRect/>
          </a:stretch>
        </p:blipFill>
        <p:spPr>
          <a:xfrm>
            <a:off x="6756300" y="2520900"/>
            <a:ext cx="2387702" cy="238770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marL="0" lvl="0" indent="0" rtl="0">
              <a:spcBef>
                <a:spcPts val="0"/>
              </a:spcBef>
              <a:buNone/>
            </a:pPr>
            <a:r>
              <a:rPr lang="en-GB" sz="3600" b="1">
                <a:solidFill>
                  <a:srgbClr val="FFFFFF"/>
                </a:solidFill>
              </a:rPr>
              <a:t>Conclusions</a:t>
            </a:r>
          </a:p>
        </p:txBody>
      </p:sp>
      <p:sp>
        <p:nvSpPr>
          <p:cNvPr id="163" name="Shape 16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GB" dirty="0" smtClean="0"/>
              <a:t>The Amazon Echo can facilitate independence in PCA</a:t>
            </a:r>
            <a:endParaRPr lang="en-GB" dirty="0"/>
          </a:p>
          <a:p>
            <a:pPr marL="914400" lvl="1" indent="-317500">
              <a:spcAft>
                <a:spcPts val="0"/>
              </a:spcAft>
            </a:pPr>
            <a:endParaRPr lang="en-GB" dirty="0" smtClean="0"/>
          </a:p>
          <a:p>
            <a:pPr marL="914400" lvl="1" indent="-317500">
              <a:spcAft>
                <a:spcPts val="0"/>
              </a:spcAft>
            </a:pPr>
            <a:r>
              <a:rPr lang="en-GB" dirty="0" smtClean="0"/>
              <a:t>Fun </a:t>
            </a:r>
            <a:r>
              <a:rPr lang="en-GB" dirty="0"/>
              <a:t>as well as functional </a:t>
            </a:r>
            <a:r>
              <a:rPr lang="en-GB" dirty="0" smtClean="0"/>
              <a:t>activities</a:t>
            </a:r>
          </a:p>
          <a:p>
            <a:pPr marL="914400" lvl="1" indent="-317500">
              <a:spcAft>
                <a:spcPts val="0"/>
              </a:spcAft>
            </a:pPr>
            <a:r>
              <a:rPr lang="en-GB" dirty="0" smtClean="0"/>
              <a:t>Timing is important</a:t>
            </a:r>
          </a:p>
          <a:p>
            <a:pPr marL="914400" lvl="1" indent="-317500">
              <a:spcAft>
                <a:spcPts val="0"/>
              </a:spcAft>
            </a:pPr>
            <a:endParaRPr lang="en-GB" dirty="0" smtClean="0"/>
          </a:p>
          <a:p>
            <a:pPr marL="457200" lvl="0" indent="-342900" rtl="0">
              <a:spcBef>
                <a:spcPts val="0"/>
              </a:spcBef>
              <a:spcAft>
                <a:spcPts val="0"/>
              </a:spcAft>
              <a:buSzPts val="1800"/>
              <a:buChar char="●"/>
            </a:pPr>
            <a:r>
              <a:rPr lang="en-GB" dirty="0" smtClean="0"/>
              <a:t>For a successful technology-based intervention in dementia it is absolutely necessary to have qualitative and quantitative researchers working together</a:t>
            </a:r>
            <a:endParaRPr lang="en-GB" dirty="0"/>
          </a:p>
          <a:p>
            <a:pPr marL="914400" lvl="1" indent="-317500">
              <a:spcAft>
                <a:spcPts val="0"/>
              </a:spcAft>
            </a:pPr>
            <a:endParaRPr lang="en-GB" dirty="0" smtClean="0"/>
          </a:p>
          <a:p>
            <a:pPr marL="914400" lvl="1" indent="-317500">
              <a:spcAft>
                <a:spcPts val="0"/>
              </a:spcAft>
            </a:pPr>
            <a:r>
              <a:rPr lang="en-GB" dirty="0" smtClean="0"/>
              <a:t>Peer </a:t>
            </a:r>
            <a:r>
              <a:rPr lang="en-GB" dirty="0"/>
              <a:t>supervision in dealing with potentially difficult or sensitive material collected from a naturalistic setting</a:t>
            </a:r>
          </a:p>
          <a:p>
            <a:pPr marL="914400" lvl="1" indent="-317500">
              <a:spcAft>
                <a:spcPts val="0"/>
              </a:spcAft>
            </a:pPr>
            <a:r>
              <a:rPr lang="en-GB" dirty="0"/>
              <a:t>Data </a:t>
            </a:r>
            <a:r>
              <a:rPr lang="en-GB" dirty="0" smtClean="0"/>
              <a:t>triangulation</a:t>
            </a:r>
            <a:endParaRPr lang="en-GB" dirty="0"/>
          </a:p>
          <a:p>
            <a:pPr marL="0" lvl="0" indent="0" rtl="0">
              <a:spcBef>
                <a:spcPts val="0"/>
              </a:spcBef>
              <a:buNone/>
            </a:pPr>
            <a:endParaRPr dirty="0"/>
          </a:p>
        </p:txBody>
      </p:sp>
      <p:sp>
        <p:nvSpPr>
          <p:cNvPr id="164" name="Shape 16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marL="0" lvl="0" indent="0" rtl="0">
              <a:spcBef>
                <a:spcPts val="0"/>
              </a:spcBef>
              <a:buNone/>
            </a:pPr>
            <a:r>
              <a:rPr lang="en-GB" sz="3600" b="1">
                <a:solidFill>
                  <a:srgbClr val="FFFFFF"/>
                </a:solidFill>
              </a:rPr>
              <a:t>Future work</a:t>
            </a:r>
          </a:p>
        </p:txBody>
      </p:sp>
      <p:sp>
        <p:nvSpPr>
          <p:cNvPr id="170" name="Shape 170"/>
          <p:cNvSpPr txBox="1">
            <a:spLocks noGrp="1"/>
          </p:cNvSpPr>
          <p:nvPr>
            <p:ph type="body" idx="1"/>
          </p:nvPr>
        </p:nvSpPr>
        <p:spPr>
          <a:xfrm>
            <a:off x="311700" y="1056071"/>
            <a:ext cx="8520600" cy="34164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GB" dirty="0" smtClean="0"/>
              <a:t>Continued collaboration</a:t>
            </a:r>
            <a:endParaRPr lang="en-GB" dirty="0"/>
          </a:p>
          <a:p>
            <a:pPr marL="914400" lvl="1" indent="-317500" rtl="0">
              <a:spcBef>
                <a:spcPts val="0"/>
              </a:spcBef>
              <a:spcAft>
                <a:spcPts val="0"/>
              </a:spcAft>
              <a:buSzPts val="1400"/>
              <a:buChar char="○"/>
            </a:pPr>
            <a:r>
              <a:rPr lang="en-GB" dirty="0"/>
              <a:t>Look at participants’ experiences of other devices which may help us to collect vast amounts of data within a naturalistic setting but using relatively little resource (e.g. </a:t>
            </a:r>
            <a:r>
              <a:rPr lang="en-GB" dirty="0" err="1"/>
              <a:t>FitBit</a:t>
            </a:r>
            <a:r>
              <a:rPr lang="en-GB" dirty="0"/>
              <a:t>, apps for cognitive testing)</a:t>
            </a:r>
          </a:p>
          <a:p>
            <a:pPr marL="914400" lvl="1" indent="-317500" rtl="0">
              <a:spcBef>
                <a:spcPts val="0"/>
              </a:spcBef>
              <a:spcAft>
                <a:spcPts val="0"/>
              </a:spcAft>
              <a:buSzPts val="1400"/>
              <a:buChar char="○"/>
            </a:pPr>
            <a:r>
              <a:rPr lang="en-GB" dirty="0"/>
              <a:t>Natural Language Processing of interview data</a:t>
            </a:r>
          </a:p>
          <a:p>
            <a:pPr marL="914400" lvl="1" indent="-317500" rtl="0">
              <a:spcBef>
                <a:spcPts val="0"/>
              </a:spcBef>
              <a:spcAft>
                <a:spcPts val="0"/>
              </a:spcAft>
              <a:buSzPts val="1400"/>
              <a:buChar char="○"/>
            </a:pPr>
            <a:r>
              <a:rPr lang="en-GB" dirty="0"/>
              <a:t>Discourse analysis of auto-classified data segments from Echo audio transcripts</a:t>
            </a:r>
          </a:p>
          <a:p>
            <a:pPr marL="457200" lvl="0" indent="-342900" rtl="0">
              <a:spcBef>
                <a:spcPts val="0"/>
              </a:spcBef>
              <a:spcAft>
                <a:spcPts val="0"/>
              </a:spcAft>
              <a:buSzPts val="1800"/>
              <a:buChar char="●"/>
            </a:pPr>
            <a:r>
              <a:rPr lang="en-GB" dirty="0"/>
              <a:t>Expand to other </a:t>
            </a:r>
            <a:r>
              <a:rPr lang="en-GB" dirty="0" smtClean="0"/>
              <a:t>dementias</a:t>
            </a:r>
          </a:p>
          <a:p>
            <a:pPr marL="457200" lvl="0" indent="-342900" rtl="0">
              <a:spcBef>
                <a:spcPts val="0"/>
              </a:spcBef>
              <a:spcAft>
                <a:spcPts val="0"/>
              </a:spcAft>
              <a:buSzPts val="1800"/>
              <a:buChar char="●"/>
            </a:pPr>
            <a:r>
              <a:rPr lang="en-GB" dirty="0" smtClean="0"/>
              <a:t>Do </a:t>
            </a:r>
            <a:r>
              <a:rPr lang="en-GB" dirty="0"/>
              <a:t>more longitudinal </a:t>
            </a:r>
            <a:r>
              <a:rPr lang="en-GB" dirty="0" smtClean="0"/>
              <a:t>studies</a:t>
            </a:r>
            <a:endParaRPr lang="en-GB" dirty="0"/>
          </a:p>
          <a:p>
            <a:pPr marL="914400" lvl="1" indent="-317500" rtl="0">
              <a:spcBef>
                <a:spcPts val="0"/>
              </a:spcBef>
              <a:spcAft>
                <a:spcPts val="0"/>
              </a:spcAft>
              <a:buSzPts val="1400"/>
              <a:buChar char="○"/>
            </a:pPr>
            <a:r>
              <a:rPr lang="en-GB" dirty="0"/>
              <a:t>Does usage change over time?</a:t>
            </a:r>
          </a:p>
          <a:p>
            <a:pPr marL="914400" lvl="1" indent="-317500" rtl="0">
              <a:spcBef>
                <a:spcPts val="0"/>
              </a:spcBef>
              <a:spcAft>
                <a:spcPts val="0"/>
              </a:spcAft>
              <a:buSzPts val="1400"/>
              <a:buChar char="○"/>
            </a:pPr>
            <a:r>
              <a:rPr lang="en-GB" dirty="0"/>
              <a:t>Do vocal patterns change over time?</a:t>
            </a:r>
          </a:p>
          <a:p>
            <a:pPr marL="457200" lvl="0" indent="-342900" rtl="0">
              <a:spcBef>
                <a:spcPts val="0"/>
              </a:spcBef>
              <a:buSzPts val="1800"/>
              <a:buChar char="●"/>
            </a:pPr>
            <a:r>
              <a:rPr lang="en-GB" dirty="0"/>
              <a:t>Could we create some ‘skills’ to improve engagement and </a:t>
            </a:r>
            <a:r>
              <a:rPr lang="en-GB" dirty="0" smtClean="0"/>
              <a:t>usage?</a:t>
            </a:r>
            <a:endParaRPr lang="en-GB" dirty="0"/>
          </a:p>
          <a:p>
            <a:pPr marL="0" lvl="0" indent="0" rtl="0">
              <a:spcBef>
                <a:spcPts val="0"/>
              </a:spcBef>
              <a:buNone/>
            </a:pPr>
            <a:endParaRPr dirty="0"/>
          </a:p>
        </p:txBody>
      </p:sp>
      <p:sp>
        <p:nvSpPr>
          <p:cNvPr id="171" name="Shape 17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311700" y="1152474"/>
            <a:ext cx="3015160" cy="3510743"/>
          </a:xfrm>
          <a:prstGeom prst="rect">
            <a:avLst/>
          </a:prstGeom>
        </p:spPr>
        <p:txBody>
          <a:bodyPr wrap="square" lIns="91425" tIns="91425" rIns="91425" bIns="91425" anchor="t" anchorCtr="0">
            <a:noAutofit/>
          </a:bodyPr>
          <a:lstStyle/>
          <a:p>
            <a:pPr marL="285750" indent="-285750">
              <a:lnSpc>
                <a:spcPct val="100000"/>
              </a:lnSpc>
              <a:spcAft>
                <a:spcPts val="1000"/>
              </a:spcAft>
            </a:pPr>
            <a:r>
              <a:rPr lang="en-GB" dirty="0" smtClean="0"/>
              <a:t>Our participants</a:t>
            </a:r>
          </a:p>
          <a:p>
            <a:pPr marL="285750" indent="-285750">
              <a:lnSpc>
                <a:spcPct val="100000"/>
              </a:lnSpc>
              <a:spcAft>
                <a:spcPts val="1000"/>
              </a:spcAft>
            </a:pPr>
            <a:r>
              <a:rPr lang="en-GB" dirty="0" smtClean="0"/>
              <a:t>The PCA community </a:t>
            </a:r>
          </a:p>
          <a:p>
            <a:pPr marL="285750" indent="-285750">
              <a:lnSpc>
                <a:spcPct val="100000"/>
              </a:lnSpc>
              <a:spcAft>
                <a:spcPts val="1000"/>
              </a:spcAft>
            </a:pPr>
            <a:r>
              <a:rPr lang="en-GB" dirty="0" smtClean="0"/>
              <a:t>POND team</a:t>
            </a:r>
          </a:p>
          <a:p>
            <a:pPr marL="285750" indent="-285750">
              <a:lnSpc>
                <a:spcPct val="100000"/>
              </a:lnSpc>
              <a:spcAft>
                <a:spcPts val="1000"/>
              </a:spcAft>
            </a:pPr>
            <a:r>
              <a:rPr lang="en-GB" dirty="0" smtClean="0"/>
              <a:t>PCA research team</a:t>
            </a:r>
          </a:p>
          <a:p>
            <a:pPr marL="285750" indent="-285750">
              <a:lnSpc>
                <a:spcPct val="100000"/>
              </a:lnSpc>
              <a:spcAft>
                <a:spcPts val="1000"/>
              </a:spcAft>
            </a:pPr>
            <a:endParaRPr lang="en-GB" dirty="0"/>
          </a:p>
          <a:p>
            <a:pPr marL="285750" indent="-285750">
              <a:lnSpc>
                <a:spcPct val="100000"/>
              </a:lnSpc>
              <a:spcAft>
                <a:spcPts val="1000"/>
              </a:spcAft>
            </a:pPr>
            <a:r>
              <a:rPr lang="en-GB" dirty="0" smtClean="0"/>
              <a:t>Our funders</a:t>
            </a:r>
          </a:p>
          <a:p>
            <a:pPr marL="285750" indent="-285750">
              <a:lnSpc>
                <a:spcPct val="100000"/>
              </a:lnSpc>
              <a:spcAft>
                <a:spcPts val="1000"/>
              </a:spcAft>
            </a:pPr>
            <a:r>
              <a:rPr lang="en-GB" dirty="0" smtClean="0"/>
              <a:t>CSSD</a:t>
            </a:r>
          </a:p>
          <a:p>
            <a:pPr marL="285750" indent="-285750">
              <a:lnSpc>
                <a:spcPct val="100000"/>
              </a:lnSpc>
              <a:spcAft>
                <a:spcPts val="1000"/>
              </a:spcAft>
            </a:pPr>
            <a:r>
              <a:rPr lang="en-GB" sz="2000" b="1" dirty="0" smtClean="0"/>
              <a:t>You for listening!</a:t>
            </a:r>
          </a:p>
          <a:p>
            <a:pPr marL="285750" lvl="2" indent="-285750">
              <a:lnSpc>
                <a:spcPct val="100000"/>
              </a:lnSpc>
              <a:spcAft>
                <a:spcPts val="1000"/>
              </a:spcAft>
            </a:pPr>
            <a:endParaRPr lang="en-GB" dirty="0"/>
          </a:p>
          <a:p>
            <a:pPr marL="285750" lvl="3" indent="-285750"/>
            <a:endParaRPr lang="en-GB" dirty="0" smtClean="0"/>
          </a:p>
        </p:txBody>
      </p:sp>
      <p:sp>
        <p:nvSpPr>
          <p:cNvPr id="177" name="Shape 17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12</a:t>
            </a:fld>
            <a:endParaRPr lang="en-GB"/>
          </a:p>
        </p:txBody>
      </p:sp>
      <p:sp>
        <p:nvSpPr>
          <p:cNvPr id="178" name="Shape 178"/>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marL="0" lvl="0" indent="0" rtl="0">
              <a:spcBef>
                <a:spcPts val="0"/>
              </a:spcBef>
              <a:buNone/>
            </a:pPr>
            <a:r>
              <a:rPr lang="en-GB" sz="3600" b="1">
                <a:solidFill>
                  <a:srgbClr val="FFFFFF"/>
                </a:solidFill>
              </a:rPr>
              <a:t>Acknowledgments </a:t>
            </a:r>
          </a:p>
        </p:txBody>
      </p:sp>
      <p:pic>
        <p:nvPicPr>
          <p:cNvPr id="179" name="Shape 179"/>
          <p:cNvPicPr preferRelativeResize="0"/>
          <p:nvPr/>
        </p:nvPicPr>
        <p:blipFill>
          <a:blip r:embed="rId3">
            <a:alphaModFix/>
          </a:blip>
          <a:stretch>
            <a:fillRect/>
          </a:stretch>
        </p:blipFill>
        <p:spPr>
          <a:xfrm>
            <a:off x="4037050" y="1277288"/>
            <a:ext cx="2743176" cy="2194900"/>
          </a:xfrm>
          <a:prstGeom prst="rect">
            <a:avLst/>
          </a:prstGeom>
          <a:noFill/>
          <a:ln>
            <a:noFill/>
          </a:ln>
        </p:spPr>
      </p:pic>
      <p:pic>
        <p:nvPicPr>
          <p:cNvPr id="180" name="Shape 180"/>
          <p:cNvPicPr preferRelativeResize="0"/>
          <p:nvPr/>
        </p:nvPicPr>
        <p:blipFill>
          <a:blip r:embed="rId4">
            <a:alphaModFix/>
          </a:blip>
          <a:stretch>
            <a:fillRect/>
          </a:stretch>
        </p:blipFill>
        <p:spPr>
          <a:xfrm>
            <a:off x="4722275" y="3738696"/>
            <a:ext cx="2057949" cy="1203904"/>
          </a:xfrm>
          <a:prstGeom prst="rect">
            <a:avLst/>
          </a:prstGeom>
          <a:noFill/>
          <a:ln>
            <a:noFill/>
          </a:ln>
        </p:spPr>
      </p:pic>
      <p:pic>
        <p:nvPicPr>
          <p:cNvPr id="181" name="Shape 181" descr="Image result for esrc"/>
          <p:cNvPicPr preferRelativeResize="0"/>
          <p:nvPr/>
        </p:nvPicPr>
        <p:blipFill>
          <a:blip r:embed="rId5">
            <a:alphaModFix/>
          </a:blip>
          <a:stretch>
            <a:fillRect/>
          </a:stretch>
        </p:blipFill>
        <p:spPr>
          <a:xfrm>
            <a:off x="6880075" y="1049050"/>
            <a:ext cx="2057950" cy="1717950"/>
          </a:xfrm>
          <a:prstGeom prst="rect">
            <a:avLst/>
          </a:prstGeom>
          <a:noFill/>
          <a:ln>
            <a:noFill/>
          </a:ln>
        </p:spPr>
      </p:pic>
      <p:pic>
        <p:nvPicPr>
          <p:cNvPr id="182" name="Shape 182"/>
          <p:cNvPicPr preferRelativeResize="0"/>
          <p:nvPr/>
        </p:nvPicPr>
        <p:blipFill>
          <a:blip r:embed="rId6">
            <a:alphaModFix/>
          </a:blip>
          <a:stretch>
            <a:fillRect/>
          </a:stretch>
        </p:blipFill>
        <p:spPr>
          <a:xfrm>
            <a:off x="6952225" y="3028950"/>
            <a:ext cx="1913649" cy="1913649"/>
          </a:xfrm>
          <a:prstGeom prst="rect">
            <a:avLst/>
          </a:prstGeom>
          <a:noFill/>
          <a:ln>
            <a:noFill/>
          </a:ln>
        </p:spPr>
      </p:pic>
      <p:sp>
        <p:nvSpPr>
          <p:cNvPr id="2" name="TextBox 1"/>
          <p:cNvSpPr txBox="1"/>
          <p:nvPr/>
        </p:nvSpPr>
        <p:spPr>
          <a:xfrm>
            <a:off x="622778" y="2819286"/>
            <a:ext cx="2393004" cy="307777"/>
          </a:xfrm>
          <a:prstGeom prst="rect">
            <a:avLst/>
          </a:prstGeom>
          <a:noFill/>
        </p:spPr>
        <p:txBody>
          <a:bodyPr wrap="square" rtlCol="0">
            <a:spAutoFit/>
          </a:bodyPr>
          <a:lstStyle/>
          <a:p>
            <a:pPr marL="285750" indent="-285750">
              <a:buFont typeface="Arial" charset="0"/>
              <a:buChar char="•"/>
            </a:pPr>
            <a:r>
              <a:rPr lang="en-GB" dirty="0" smtClean="0">
                <a:solidFill>
                  <a:schemeClr val="bg2"/>
                </a:solidFill>
              </a:rPr>
              <a:t>Keir Yong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marL="0" lvl="0" indent="0">
              <a:spcBef>
                <a:spcPts val="0"/>
              </a:spcBef>
              <a:buNone/>
            </a:pPr>
            <a:r>
              <a:rPr lang="en-GB" sz="3600" b="1">
                <a:solidFill>
                  <a:srgbClr val="FFFFFF"/>
                </a:solidFill>
              </a:rPr>
              <a:t>Outline</a:t>
            </a:r>
          </a:p>
        </p:txBody>
      </p:sp>
      <p:sp>
        <p:nvSpPr>
          <p:cNvPr id="62" name="Shape 62"/>
          <p:cNvSpPr txBox="1">
            <a:spLocks noGrp="1"/>
          </p:cNvSpPr>
          <p:nvPr>
            <p:ph type="body" idx="1"/>
          </p:nvPr>
        </p:nvSpPr>
        <p:spPr>
          <a:xfrm>
            <a:off x="311700" y="1246825"/>
            <a:ext cx="8520600" cy="3416400"/>
          </a:xfrm>
          <a:prstGeom prst="rect">
            <a:avLst/>
          </a:prstGeom>
        </p:spPr>
        <p:txBody>
          <a:bodyPr wrap="square" lIns="91425" tIns="91425" rIns="91425" bIns="91425" anchor="t" anchorCtr="0">
            <a:noAutofit/>
          </a:bodyPr>
          <a:lstStyle/>
          <a:p>
            <a:pPr marL="457200" lvl="0" indent="-342900" rtl="0">
              <a:lnSpc>
                <a:spcPct val="150000"/>
              </a:lnSpc>
              <a:spcBef>
                <a:spcPts val="0"/>
              </a:spcBef>
              <a:spcAft>
                <a:spcPts val="0"/>
              </a:spcAft>
              <a:buClr>
                <a:srgbClr val="434343"/>
              </a:buClr>
              <a:buSzPts val="1800"/>
              <a:buChar char="●"/>
            </a:pPr>
            <a:r>
              <a:rPr lang="en-GB" i="1">
                <a:solidFill>
                  <a:srgbClr val="434343"/>
                </a:solidFill>
              </a:rPr>
              <a:t>Echoes Around the Home </a:t>
            </a:r>
            <a:r>
              <a:rPr lang="en-GB">
                <a:solidFill>
                  <a:srgbClr val="434343"/>
                </a:solidFill>
              </a:rPr>
              <a:t>team</a:t>
            </a:r>
          </a:p>
          <a:p>
            <a:pPr marL="457200" lvl="0" indent="-342900" rtl="0">
              <a:lnSpc>
                <a:spcPct val="150000"/>
              </a:lnSpc>
              <a:spcBef>
                <a:spcPts val="0"/>
              </a:spcBef>
              <a:spcAft>
                <a:spcPts val="0"/>
              </a:spcAft>
              <a:buClr>
                <a:srgbClr val="434343"/>
              </a:buClr>
              <a:buSzPts val="1800"/>
              <a:buChar char="●"/>
            </a:pPr>
            <a:r>
              <a:rPr lang="en-GB">
                <a:solidFill>
                  <a:srgbClr val="434343"/>
                </a:solidFill>
              </a:rPr>
              <a:t>Dementia, Alzheimer’s disease and posterior cortical atrophy</a:t>
            </a:r>
          </a:p>
          <a:p>
            <a:pPr marL="457200" lvl="0" indent="-342900" rtl="0">
              <a:lnSpc>
                <a:spcPct val="150000"/>
              </a:lnSpc>
              <a:spcBef>
                <a:spcPts val="0"/>
              </a:spcBef>
              <a:spcAft>
                <a:spcPts val="0"/>
              </a:spcAft>
              <a:buClr>
                <a:srgbClr val="434343"/>
              </a:buClr>
              <a:buSzPts val="1800"/>
              <a:buChar char="●"/>
            </a:pPr>
            <a:r>
              <a:rPr lang="en-GB">
                <a:solidFill>
                  <a:srgbClr val="434343"/>
                </a:solidFill>
              </a:rPr>
              <a:t>The Amazon Echo</a:t>
            </a:r>
          </a:p>
          <a:p>
            <a:pPr marL="457200" lvl="0" indent="-342900" rtl="0">
              <a:lnSpc>
                <a:spcPct val="150000"/>
              </a:lnSpc>
              <a:spcBef>
                <a:spcPts val="0"/>
              </a:spcBef>
              <a:spcAft>
                <a:spcPts val="0"/>
              </a:spcAft>
              <a:buClr>
                <a:srgbClr val="434343"/>
              </a:buClr>
              <a:buSzPts val="1800"/>
              <a:buChar char="●"/>
            </a:pPr>
            <a:r>
              <a:rPr lang="en-GB" i="1">
                <a:solidFill>
                  <a:srgbClr val="434343"/>
                </a:solidFill>
              </a:rPr>
              <a:t>Echoes Around the Home</a:t>
            </a:r>
          </a:p>
          <a:p>
            <a:pPr marL="914400" lvl="1" indent="-317500" rtl="0">
              <a:lnSpc>
                <a:spcPct val="150000"/>
              </a:lnSpc>
              <a:spcBef>
                <a:spcPts val="0"/>
              </a:spcBef>
              <a:spcAft>
                <a:spcPts val="0"/>
              </a:spcAft>
              <a:buClr>
                <a:srgbClr val="434343"/>
              </a:buClr>
              <a:buSzPts val="1400"/>
              <a:buChar char="○"/>
            </a:pPr>
            <a:r>
              <a:rPr lang="en-GB">
                <a:solidFill>
                  <a:srgbClr val="434343"/>
                </a:solidFill>
              </a:rPr>
              <a:t>Methods</a:t>
            </a:r>
          </a:p>
          <a:p>
            <a:pPr marL="914400" lvl="1" indent="-317500" rtl="0">
              <a:lnSpc>
                <a:spcPct val="150000"/>
              </a:lnSpc>
              <a:spcBef>
                <a:spcPts val="0"/>
              </a:spcBef>
              <a:spcAft>
                <a:spcPts val="0"/>
              </a:spcAft>
              <a:buClr>
                <a:srgbClr val="434343"/>
              </a:buClr>
              <a:buSzPts val="1400"/>
              <a:buChar char="○"/>
            </a:pPr>
            <a:r>
              <a:rPr lang="en-GB">
                <a:solidFill>
                  <a:srgbClr val="434343"/>
                </a:solidFill>
              </a:rPr>
              <a:t>Results</a:t>
            </a:r>
          </a:p>
          <a:p>
            <a:pPr marL="457200" lvl="0" indent="-342900">
              <a:lnSpc>
                <a:spcPct val="150000"/>
              </a:lnSpc>
              <a:spcBef>
                <a:spcPts val="0"/>
              </a:spcBef>
              <a:buClr>
                <a:srgbClr val="434343"/>
              </a:buClr>
              <a:buSzPts val="1800"/>
              <a:buChar char="●"/>
            </a:pPr>
            <a:r>
              <a:rPr lang="en-GB">
                <a:solidFill>
                  <a:srgbClr val="434343"/>
                </a:solidFill>
              </a:rPr>
              <a:t>Conclusions and future work</a:t>
            </a:r>
          </a:p>
        </p:txBody>
      </p:sp>
      <p:sp>
        <p:nvSpPr>
          <p:cNvPr id="63" name="Shape 6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2</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marL="0" lvl="0" indent="0" rtl="0">
              <a:spcBef>
                <a:spcPts val="0"/>
              </a:spcBef>
              <a:buNone/>
            </a:pPr>
            <a:r>
              <a:rPr lang="en-GB" sz="3600" b="1">
                <a:solidFill>
                  <a:srgbClr val="FFFFFF"/>
                </a:solidFill>
              </a:rPr>
              <a:t>The team</a:t>
            </a:r>
          </a:p>
        </p:txBody>
      </p:sp>
      <p:sp>
        <p:nvSpPr>
          <p:cNvPr id="70" name="Shape 70"/>
          <p:cNvSpPr txBox="1">
            <a:spLocks noGrp="1"/>
          </p:cNvSpPr>
          <p:nvPr>
            <p:ph type="body" idx="1"/>
          </p:nvPr>
        </p:nvSpPr>
        <p:spPr>
          <a:xfrm>
            <a:off x="311700" y="1152475"/>
            <a:ext cx="8520600" cy="968400"/>
          </a:xfrm>
          <a:prstGeom prst="rect">
            <a:avLst/>
          </a:prstGeom>
        </p:spPr>
        <p:txBody>
          <a:bodyPr wrap="square" lIns="91425" tIns="91425" rIns="91425" bIns="91425" anchor="t" anchorCtr="0">
            <a:noAutofit/>
          </a:bodyPr>
          <a:lstStyle/>
          <a:p>
            <a:pPr marL="457200" lvl="0" indent="-342900" rtl="0">
              <a:spcBef>
                <a:spcPts val="0"/>
              </a:spcBef>
              <a:buClr>
                <a:srgbClr val="434343"/>
              </a:buClr>
              <a:buSzPts val="1800"/>
              <a:buChar char="●"/>
            </a:pPr>
            <a:r>
              <a:rPr lang="en-GB" dirty="0" smtClean="0">
                <a:solidFill>
                  <a:srgbClr val="434343"/>
                </a:solidFill>
              </a:rPr>
              <a:t>We are a CSSD </a:t>
            </a:r>
            <a:r>
              <a:rPr lang="en-GB" dirty="0">
                <a:solidFill>
                  <a:srgbClr val="434343"/>
                </a:solidFill>
              </a:rPr>
              <a:t>funded collaboration between the Dementia Research </a:t>
            </a:r>
            <a:r>
              <a:rPr lang="en-GB" dirty="0" smtClean="0">
                <a:solidFill>
                  <a:srgbClr val="434343"/>
                </a:solidFill>
              </a:rPr>
              <a:t>Centre</a:t>
            </a:r>
            <a:r>
              <a:rPr lang="en-GB" dirty="0">
                <a:solidFill>
                  <a:srgbClr val="434343"/>
                </a:solidFill>
              </a:rPr>
              <a:t> </a:t>
            </a:r>
            <a:r>
              <a:rPr lang="en-GB" dirty="0" smtClean="0">
                <a:solidFill>
                  <a:srgbClr val="434343"/>
                </a:solidFill>
              </a:rPr>
              <a:t>UCL, </a:t>
            </a:r>
            <a:r>
              <a:rPr lang="en-GB" dirty="0">
                <a:solidFill>
                  <a:srgbClr val="434343"/>
                </a:solidFill>
              </a:rPr>
              <a:t>and </a:t>
            </a:r>
            <a:r>
              <a:rPr lang="en-GB" dirty="0" smtClean="0">
                <a:solidFill>
                  <a:srgbClr val="434343"/>
                </a:solidFill>
              </a:rPr>
              <a:t>UCL Computer </a:t>
            </a:r>
            <a:r>
              <a:rPr lang="en-GB" dirty="0">
                <a:solidFill>
                  <a:srgbClr val="434343"/>
                </a:solidFill>
              </a:rPr>
              <a:t>Science</a:t>
            </a:r>
          </a:p>
        </p:txBody>
      </p:sp>
      <p:sp>
        <p:nvSpPr>
          <p:cNvPr id="71" name="Shape 7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3</a:t>
            </a:fld>
            <a:endParaRPr lang="en-GB"/>
          </a:p>
        </p:txBody>
      </p:sp>
      <p:pic>
        <p:nvPicPr>
          <p:cNvPr id="72" name="Shape 72"/>
          <p:cNvPicPr preferRelativeResize="0"/>
          <p:nvPr/>
        </p:nvPicPr>
        <p:blipFill>
          <a:blip r:embed="rId3">
            <a:alphaModFix/>
          </a:blip>
          <a:stretch>
            <a:fillRect/>
          </a:stretch>
        </p:blipFill>
        <p:spPr>
          <a:xfrm>
            <a:off x="2904276" y="2311375"/>
            <a:ext cx="2838425" cy="2476525"/>
          </a:xfrm>
          <a:prstGeom prst="rect">
            <a:avLst/>
          </a:prstGeom>
          <a:noFill/>
          <a:ln>
            <a:noFill/>
          </a:ln>
        </p:spPr>
      </p:pic>
      <p:pic>
        <p:nvPicPr>
          <p:cNvPr id="73" name="Shape 73"/>
          <p:cNvPicPr preferRelativeResize="0"/>
          <p:nvPr/>
        </p:nvPicPr>
        <p:blipFill>
          <a:blip r:embed="rId4">
            <a:alphaModFix/>
          </a:blip>
          <a:stretch>
            <a:fillRect/>
          </a:stretch>
        </p:blipFill>
        <p:spPr>
          <a:xfrm>
            <a:off x="5948801" y="2295325"/>
            <a:ext cx="2883487" cy="2508623"/>
          </a:xfrm>
          <a:prstGeom prst="rect">
            <a:avLst/>
          </a:prstGeom>
          <a:noFill/>
          <a:ln>
            <a:noFill/>
          </a:ln>
        </p:spPr>
      </p:pic>
      <p:pic>
        <p:nvPicPr>
          <p:cNvPr id="74" name="Shape 74"/>
          <p:cNvPicPr preferRelativeResize="0"/>
          <p:nvPr/>
        </p:nvPicPr>
        <p:blipFill>
          <a:blip r:embed="rId5">
            <a:alphaModFix/>
          </a:blip>
          <a:stretch>
            <a:fillRect/>
          </a:stretch>
        </p:blipFill>
        <p:spPr>
          <a:xfrm>
            <a:off x="1562100" y="2305700"/>
            <a:ext cx="2487875" cy="2487875"/>
          </a:xfrm>
          <a:prstGeom prst="rect">
            <a:avLst/>
          </a:prstGeom>
          <a:noFill/>
          <a:ln>
            <a:noFill/>
          </a:ln>
        </p:spPr>
      </p:pic>
      <p:pic>
        <p:nvPicPr>
          <p:cNvPr id="76" name="Shape 76"/>
          <p:cNvPicPr preferRelativeResize="0"/>
          <p:nvPr/>
        </p:nvPicPr>
        <p:blipFill>
          <a:blip r:embed="rId6">
            <a:alphaModFix/>
          </a:blip>
          <a:stretch>
            <a:fillRect/>
          </a:stretch>
        </p:blipFill>
        <p:spPr>
          <a:xfrm>
            <a:off x="210300" y="2295328"/>
            <a:ext cx="2487876" cy="2508611"/>
          </a:xfrm>
          <a:prstGeom prst="rect">
            <a:avLst/>
          </a:prstGeom>
          <a:noFill/>
          <a:ln>
            <a:noFill/>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981" y="2298978"/>
            <a:ext cx="2483439" cy="2488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6563671" y="1726996"/>
            <a:ext cx="2457479" cy="2039700"/>
          </a:xfrm>
          <a:prstGeom prst="rect">
            <a:avLst/>
          </a:prstGeom>
          <a:noFill/>
          <a:ln>
            <a:noFill/>
          </a:ln>
        </p:spPr>
      </p:pic>
      <p:pic>
        <p:nvPicPr>
          <p:cNvPr id="86" name="Shape 86"/>
          <p:cNvPicPr preferRelativeResize="0"/>
          <p:nvPr/>
        </p:nvPicPr>
        <p:blipFill>
          <a:blip r:embed="rId4">
            <a:alphaModFix/>
          </a:blip>
          <a:stretch>
            <a:fillRect/>
          </a:stretch>
        </p:blipFill>
        <p:spPr>
          <a:xfrm>
            <a:off x="6891850" y="1671471"/>
            <a:ext cx="2129300" cy="2095225"/>
          </a:xfrm>
          <a:prstGeom prst="rect">
            <a:avLst/>
          </a:prstGeom>
          <a:noFill/>
          <a:ln>
            <a:noFill/>
          </a:ln>
        </p:spPr>
      </p:pic>
      <p:sp>
        <p:nvSpPr>
          <p:cNvPr id="82" name="Shape 82"/>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marL="0" lvl="0" indent="0" rtl="0">
              <a:spcBef>
                <a:spcPts val="0"/>
              </a:spcBef>
              <a:buNone/>
            </a:pPr>
            <a:r>
              <a:rPr lang="en-GB" sz="3600" b="1">
                <a:solidFill>
                  <a:srgbClr val="FFFFFF"/>
                </a:solidFill>
              </a:rPr>
              <a:t>Dementia</a:t>
            </a:r>
          </a:p>
        </p:txBody>
      </p:sp>
      <p:sp>
        <p:nvSpPr>
          <p:cNvPr id="83" name="Shape 83"/>
          <p:cNvSpPr txBox="1">
            <a:spLocks noGrp="1"/>
          </p:cNvSpPr>
          <p:nvPr>
            <p:ph type="body" idx="1"/>
          </p:nvPr>
        </p:nvSpPr>
        <p:spPr>
          <a:xfrm>
            <a:off x="119950" y="1141200"/>
            <a:ext cx="8520600" cy="18777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434343"/>
              </a:buClr>
              <a:buSzPts val="1800"/>
              <a:buChar char="●"/>
            </a:pPr>
            <a:r>
              <a:rPr lang="en-GB" dirty="0">
                <a:solidFill>
                  <a:srgbClr val="434343"/>
                </a:solidFill>
              </a:rPr>
              <a:t>Dementia is a syndrome or category of diseases that cause a decline in brain function</a:t>
            </a:r>
          </a:p>
          <a:p>
            <a:pPr marL="914400" lvl="1" indent="-317500" rtl="0">
              <a:spcBef>
                <a:spcPts val="0"/>
              </a:spcBef>
              <a:spcAft>
                <a:spcPts val="0"/>
              </a:spcAft>
              <a:buClr>
                <a:srgbClr val="434343"/>
              </a:buClr>
              <a:buSzPts val="1400"/>
              <a:buChar char="○"/>
            </a:pPr>
            <a:r>
              <a:rPr lang="en-GB" dirty="0" smtClean="0">
                <a:solidFill>
                  <a:srgbClr val="434343"/>
                </a:solidFill>
              </a:rPr>
              <a:t>Frontotemporal </a:t>
            </a:r>
            <a:r>
              <a:rPr lang="en-GB" dirty="0">
                <a:solidFill>
                  <a:srgbClr val="434343"/>
                </a:solidFill>
              </a:rPr>
              <a:t>dementia</a:t>
            </a:r>
          </a:p>
          <a:p>
            <a:pPr marL="914400" lvl="1" indent="-317500" rtl="0">
              <a:spcBef>
                <a:spcPts val="0"/>
              </a:spcBef>
              <a:spcAft>
                <a:spcPts val="0"/>
              </a:spcAft>
              <a:buClr>
                <a:srgbClr val="434343"/>
              </a:buClr>
              <a:buSzPts val="1400"/>
              <a:buChar char="○"/>
            </a:pPr>
            <a:r>
              <a:rPr lang="en-GB" dirty="0">
                <a:solidFill>
                  <a:srgbClr val="434343"/>
                </a:solidFill>
              </a:rPr>
              <a:t>Parkinson’s</a:t>
            </a:r>
          </a:p>
          <a:p>
            <a:pPr marL="914400" lvl="1" indent="-317500" rtl="0">
              <a:spcBef>
                <a:spcPts val="0"/>
              </a:spcBef>
              <a:buClr>
                <a:srgbClr val="434343"/>
              </a:buClr>
              <a:buSzPts val="1400"/>
              <a:buChar char="○"/>
            </a:pPr>
            <a:r>
              <a:rPr lang="en-GB" dirty="0" err="1">
                <a:solidFill>
                  <a:srgbClr val="434343"/>
                </a:solidFill>
              </a:rPr>
              <a:t>Creutzfeldt</a:t>
            </a:r>
            <a:r>
              <a:rPr lang="en-GB" dirty="0">
                <a:solidFill>
                  <a:srgbClr val="434343"/>
                </a:solidFill>
              </a:rPr>
              <a:t>–</a:t>
            </a:r>
            <a:r>
              <a:rPr lang="en-GB" dirty="0" err="1">
                <a:solidFill>
                  <a:srgbClr val="434343"/>
                </a:solidFill>
              </a:rPr>
              <a:t>Jakob</a:t>
            </a:r>
            <a:r>
              <a:rPr lang="en-GB" dirty="0">
                <a:solidFill>
                  <a:srgbClr val="434343"/>
                </a:solidFill>
              </a:rPr>
              <a:t> </a:t>
            </a:r>
            <a:r>
              <a:rPr lang="en-GB" dirty="0" smtClean="0">
                <a:solidFill>
                  <a:srgbClr val="434343"/>
                </a:solidFill>
              </a:rPr>
              <a:t>disease (CJD) </a:t>
            </a:r>
            <a:endParaRPr lang="en-GB" dirty="0">
              <a:solidFill>
                <a:srgbClr val="434343"/>
              </a:solidFill>
            </a:endParaRPr>
          </a:p>
          <a:p>
            <a:pPr marL="0" lvl="0" indent="0" rtl="0">
              <a:spcBef>
                <a:spcPts val="0"/>
              </a:spcBef>
              <a:buNone/>
            </a:pPr>
            <a:endParaRPr dirty="0">
              <a:solidFill>
                <a:srgbClr val="434343"/>
              </a:solidFill>
            </a:endParaRPr>
          </a:p>
          <a:p>
            <a:pPr marL="0" lvl="0" indent="0" rtl="0">
              <a:spcBef>
                <a:spcPts val="0"/>
              </a:spcBef>
              <a:buNone/>
            </a:pPr>
            <a:endParaRPr dirty="0">
              <a:solidFill>
                <a:srgbClr val="434343"/>
              </a:solidFill>
            </a:endParaRPr>
          </a:p>
        </p:txBody>
      </p:sp>
      <p:sp>
        <p:nvSpPr>
          <p:cNvPr id="84" name="Shape 8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4</a:t>
            </a:fld>
            <a:endParaRPr lang="en-GB"/>
          </a:p>
        </p:txBody>
      </p:sp>
      <p:sp>
        <p:nvSpPr>
          <p:cNvPr id="85" name="Shape 85"/>
          <p:cNvSpPr txBox="1"/>
          <p:nvPr/>
        </p:nvSpPr>
        <p:spPr>
          <a:xfrm>
            <a:off x="119950" y="2992512"/>
            <a:ext cx="6149748" cy="572700"/>
          </a:xfrm>
          <a:prstGeom prst="rect">
            <a:avLst/>
          </a:prstGeom>
          <a:noFill/>
          <a:ln>
            <a:noFill/>
          </a:ln>
        </p:spPr>
        <p:txBody>
          <a:bodyPr wrap="square" lIns="91425" tIns="91425" rIns="91425" bIns="91425" anchor="t" anchorCtr="0">
            <a:noAutofit/>
          </a:bodyPr>
          <a:lstStyle/>
          <a:p>
            <a:pPr marL="457200" lvl="0" indent="-342900" rtl="0">
              <a:lnSpc>
                <a:spcPct val="150000"/>
              </a:lnSpc>
              <a:spcBef>
                <a:spcPts val="0"/>
              </a:spcBef>
              <a:spcAft>
                <a:spcPts val="1600"/>
              </a:spcAft>
              <a:buClr>
                <a:srgbClr val="434343"/>
              </a:buClr>
              <a:buSzPts val="1800"/>
              <a:buChar char="●"/>
            </a:pPr>
            <a:r>
              <a:rPr lang="en-GB" sz="1800" dirty="0">
                <a:solidFill>
                  <a:srgbClr val="434343"/>
                </a:solidFill>
              </a:rPr>
              <a:t>Alzheimer’s disease is the most common cause of dementia</a:t>
            </a:r>
          </a:p>
        </p:txBody>
      </p:sp>
      <p:sp>
        <p:nvSpPr>
          <p:cNvPr id="87" name="Shape 87"/>
          <p:cNvSpPr txBox="1"/>
          <p:nvPr/>
        </p:nvSpPr>
        <p:spPr>
          <a:xfrm>
            <a:off x="119950" y="3966017"/>
            <a:ext cx="8238300" cy="697200"/>
          </a:xfrm>
          <a:prstGeom prst="rect">
            <a:avLst/>
          </a:prstGeom>
          <a:noFill/>
          <a:ln>
            <a:noFill/>
          </a:ln>
        </p:spPr>
        <p:txBody>
          <a:bodyPr wrap="square" lIns="91425" tIns="91425" rIns="91425" bIns="91425" anchor="ctr" anchorCtr="0">
            <a:noAutofit/>
          </a:bodyPr>
          <a:lstStyle/>
          <a:p>
            <a:pPr marL="457200" lvl="0" indent="-342900" rtl="0">
              <a:lnSpc>
                <a:spcPct val="115000"/>
              </a:lnSpc>
              <a:spcBef>
                <a:spcPts val="0"/>
              </a:spcBef>
              <a:spcAft>
                <a:spcPts val="1600"/>
              </a:spcAft>
              <a:buClr>
                <a:srgbClr val="434343"/>
              </a:buClr>
              <a:buSzPts val="1800"/>
              <a:buChar char="●"/>
            </a:pPr>
            <a:r>
              <a:rPr lang="en-GB" sz="1800">
                <a:solidFill>
                  <a:srgbClr val="434343"/>
                </a:solidFill>
              </a:rPr>
              <a:t>Posterior cortical atrophy is a rare form of dementia that primarily affects people's vision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marL="0" lvl="0" indent="0" rtl="0">
              <a:spcBef>
                <a:spcPts val="0"/>
              </a:spcBef>
              <a:buNone/>
            </a:pPr>
            <a:r>
              <a:rPr lang="en-GB" sz="3600" b="1">
                <a:solidFill>
                  <a:srgbClr val="FFFFFF"/>
                </a:solidFill>
              </a:rPr>
              <a:t>Amazon Echo</a:t>
            </a:r>
          </a:p>
        </p:txBody>
      </p:sp>
      <p:sp>
        <p:nvSpPr>
          <p:cNvPr id="93" name="Shape 93"/>
          <p:cNvSpPr txBox="1">
            <a:spLocks noGrp="1"/>
          </p:cNvSpPr>
          <p:nvPr>
            <p:ph type="body" idx="1"/>
          </p:nvPr>
        </p:nvSpPr>
        <p:spPr>
          <a:xfrm>
            <a:off x="145700" y="1345725"/>
            <a:ext cx="4540800" cy="3416400"/>
          </a:xfrm>
          <a:prstGeom prst="rect">
            <a:avLst/>
          </a:prstGeom>
        </p:spPr>
        <p:txBody>
          <a:bodyPr wrap="square" lIns="91425" tIns="91425" rIns="91425" bIns="91425" anchor="t" anchorCtr="0">
            <a:noAutofit/>
          </a:bodyPr>
          <a:lstStyle/>
          <a:p>
            <a:pPr marL="457200" lvl="0" indent="-355600" rtl="0">
              <a:lnSpc>
                <a:spcPct val="115000"/>
              </a:lnSpc>
              <a:spcBef>
                <a:spcPts val="0"/>
              </a:spcBef>
              <a:spcAft>
                <a:spcPts val="1000"/>
              </a:spcAft>
              <a:buClr>
                <a:srgbClr val="434343"/>
              </a:buClr>
              <a:buSzPts val="2000"/>
              <a:buChar char="●"/>
            </a:pPr>
            <a:r>
              <a:rPr lang="en-GB" sz="2000">
                <a:solidFill>
                  <a:srgbClr val="434343"/>
                </a:solidFill>
              </a:rPr>
              <a:t>Voice activated home assistant</a:t>
            </a:r>
          </a:p>
          <a:p>
            <a:pPr marL="457200" lvl="0" indent="-355600" rtl="0">
              <a:lnSpc>
                <a:spcPct val="115000"/>
              </a:lnSpc>
              <a:spcBef>
                <a:spcPts val="0"/>
              </a:spcBef>
              <a:spcAft>
                <a:spcPts val="1000"/>
              </a:spcAft>
              <a:buClr>
                <a:srgbClr val="434343"/>
              </a:buClr>
              <a:buSzPts val="2000"/>
              <a:buChar char="●"/>
            </a:pPr>
            <a:r>
              <a:rPr lang="en-GB" sz="2000">
                <a:solidFill>
                  <a:srgbClr val="434343"/>
                </a:solidFill>
              </a:rPr>
              <a:t>The device itself is essentially a microphone and a speaker</a:t>
            </a:r>
          </a:p>
          <a:p>
            <a:pPr marL="457200" lvl="0" indent="-355600" rtl="0">
              <a:lnSpc>
                <a:spcPct val="115000"/>
              </a:lnSpc>
              <a:spcBef>
                <a:spcPts val="0"/>
              </a:spcBef>
              <a:spcAft>
                <a:spcPts val="1000"/>
              </a:spcAft>
              <a:buClr>
                <a:srgbClr val="434343"/>
              </a:buClr>
              <a:buSzPts val="2000"/>
              <a:buChar char="●"/>
            </a:pPr>
            <a:r>
              <a:rPr lang="en-GB" sz="2000">
                <a:solidFill>
                  <a:srgbClr val="434343"/>
                </a:solidFill>
              </a:rPr>
              <a:t>Amazon’s Alexa service is able to predict a user's intent from audio</a:t>
            </a:r>
          </a:p>
          <a:p>
            <a:pPr marL="457200" lvl="0" indent="-355600" rtl="0">
              <a:lnSpc>
                <a:spcPct val="115000"/>
              </a:lnSpc>
              <a:spcBef>
                <a:spcPts val="0"/>
              </a:spcBef>
              <a:spcAft>
                <a:spcPts val="1000"/>
              </a:spcAft>
              <a:buClr>
                <a:srgbClr val="434343"/>
              </a:buClr>
              <a:buSzPts val="2000"/>
              <a:buChar char="●"/>
            </a:pPr>
            <a:r>
              <a:rPr lang="en-GB" sz="2000">
                <a:solidFill>
                  <a:srgbClr val="434343"/>
                </a:solidFill>
              </a:rPr>
              <a:t>To ‘improve user experience’ Amazon save all transcribed audio</a:t>
            </a:r>
          </a:p>
        </p:txBody>
      </p:sp>
      <p:sp>
        <p:nvSpPr>
          <p:cNvPr id="94" name="Shape 9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5</a:t>
            </a:fld>
            <a:endParaRPr lang="en-GB"/>
          </a:p>
        </p:txBody>
      </p:sp>
      <p:pic>
        <p:nvPicPr>
          <p:cNvPr id="95" name="Shape 95"/>
          <p:cNvPicPr preferRelativeResize="0"/>
          <p:nvPr/>
        </p:nvPicPr>
        <p:blipFill>
          <a:blip r:embed="rId3">
            <a:alphaModFix/>
          </a:blip>
          <a:stretch>
            <a:fillRect/>
          </a:stretch>
        </p:blipFill>
        <p:spPr>
          <a:xfrm>
            <a:off x="6762025" y="2323413"/>
            <a:ext cx="1525724" cy="1525724"/>
          </a:xfrm>
          <a:prstGeom prst="rect">
            <a:avLst/>
          </a:prstGeom>
          <a:noFill/>
          <a:ln>
            <a:noFill/>
          </a:ln>
        </p:spPr>
      </p:pic>
      <p:pic>
        <p:nvPicPr>
          <p:cNvPr id="96" name="Shape 96"/>
          <p:cNvPicPr preferRelativeResize="0"/>
          <p:nvPr/>
        </p:nvPicPr>
        <p:blipFill>
          <a:blip r:embed="rId4">
            <a:alphaModFix/>
          </a:blip>
          <a:stretch>
            <a:fillRect/>
          </a:stretch>
        </p:blipFill>
        <p:spPr>
          <a:xfrm>
            <a:off x="8069223" y="1184648"/>
            <a:ext cx="819450" cy="819450"/>
          </a:xfrm>
          <a:prstGeom prst="rect">
            <a:avLst/>
          </a:prstGeom>
          <a:noFill/>
          <a:ln>
            <a:noFill/>
          </a:ln>
        </p:spPr>
      </p:pic>
      <p:pic>
        <p:nvPicPr>
          <p:cNvPr id="97" name="Shape 97"/>
          <p:cNvPicPr preferRelativeResize="0"/>
          <p:nvPr/>
        </p:nvPicPr>
        <p:blipFill>
          <a:blip r:embed="rId5">
            <a:alphaModFix/>
          </a:blip>
          <a:stretch>
            <a:fillRect/>
          </a:stretch>
        </p:blipFill>
        <p:spPr>
          <a:xfrm>
            <a:off x="6663975" y="1002238"/>
            <a:ext cx="1040550" cy="922975"/>
          </a:xfrm>
          <a:prstGeom prst="rect">
            <a:avLst/>
          </a:prstGeom>
          <a:noFill/>
          <a:ln>
            <a:noFill/>
          </a:ln>
        </p:spPr>
      </p:pic>
      <p:pic>
        <p:nvPicPr>
          <p:cNvPr id="98" name="Shape 98" descr="Image result for news"/>
          <p:cNvPicPr preferRelativeResize="0"/>
          <p:nvPr/>
        </p:nvPicPr>
        <p:blipFill>
          <a:blip r:embed="rId6">
            <a:alphaModFix/>
          </a:blip>
          <a:stretch>
            <a:fillRect/>
          </a:stretch>
        </p:blipFill>
        <p:spPr>
          <a:xfrm>
            <a:off x="4912375" y="1268136"/>
            <a:ext cx="1525726" cy="858214"/>
          </a:xfrm>
          <a:prstGeom prst="rect">
            <a:avLst/>
          </a:prstGeom>
          <a:noFill/>
          <a:ln>
            <a:noFill/>
          </a:ln>
        </p:spPr>
      </p:pic>
      <p:pic>
        <p:nvPicPr>
          <p:cNvPr id="99" name="Shape 99" descr="Image result for news and weather"/>
          <p:cNvPicPr preferRelativeResize="0"/>
          <p:nvPr/>
        </p:nvPicPr>
        <p:blipFill>
          <a:blip r:embed="rId7">
            <a:alphaModFix/>
          </a:blip>
          <a:stretch>
            <a:fillRect/>
          </a:stretch>
        </p:blipFill>
        <p:spPr>
          <a:xfrm>
            <a:off x="5034200" y="2250400"/>
            <a:ext cx="1629775" cy="1085949"/>
          </a:xfrm>
          <a:prstGeom prst="rect">
            <a:avLst/>
          </a:prstGeom>
          <a:noFill/>
          <a:ln>
            <a:noFill/>
          </a:ln>
        </p:spPr>
      </p:pic>
      <p:pic>
        <p:nvPicPr>
          <p:cNvPr id="100" name="Shape 100" descr="Image result for lightbulb"/>
          <p:cNvPicPr preferRelativeResize="0"/>
          <p:nvPr/>
        </p:nvPicPr>
        <p:blipFill>
          <a:blip r:embed="rId8">
            <a:alphaModFix/>
          </a:blip>
          <a:stretch>
            <a:fillRect/>
          </a:stretch>
        </p:blipFill>
        <p:spPr>
          <a:xfrm>
            <a:off x="8136900" y="2442125"/>
            <a:ext cx="751775" cy="1002390"/>
          </a:xfrm>
          <a:prstGeom prst="rect">
            <a:avLst/>
          </a:prstGeom>
          <a:noFill/>
          <a:ln>
            <a:noFill/>
          </a:ln>
        </p:spPr>
      </p:pic>
      <p:pic>
        <p:nvPicPr>
          <p:cNvPr id="101" name="Shape 101" descr="Image result for shopping list"/>
          <p:cNvPicPr preferRelativeResize="0"/>
          <p:nvPr/>
        </p:nvPicPr>
        <p:blipFill>
          <a:blip r:embed="rId9">
            <a:alphaModFix/>
          </a:blip>
          <a:stretch>
            <a:fillRect/>
          </a:stretch>
        </p:blipFill>
        <p:spPr>
          <a:xfrm>
            <a:off x="5995225" y="3558850"/>
            <a:ext cx="819450" cy="1203263"/>
          </a:xfrm>
          <a:prstGeom prst="rect">
            <a:avLst/>
          </a:prstGeom>
          <a:noFill/>
          <a:ln>
            <a:noFill/>
          </a:ln>
        </p:spPr>
      </p:pic>
      <p:pic>
        <p:nvPicPr>
          <p:cNvPr id="102" name="Shape 102" descr="Image result for telephone"/>
          <p:cNvPicPr preferRelativeResize="0"/>
          <p:nvPr/>
        </p:nvPicPr>
        <p:blipFill>
          <a:blip r:embed="rId10">
            <a:alphaModFix/>
          </a:blip>
          <a:stretch>
            <a:fillRect/>
          </a:stretch>
        </p:blipFill>
        <p:spPr>
          <a:xfrm>
            <a:off x="7157025" y="4077400"/>
            <a:ext cx="1525726" cy="979431"/>
          </a:xfrm>
          <a:prstGeom prst="rect">
            <a:avLst/>
          </a:prstGeom>
          <a:noFill/>
          <a:ln>
            <a:noFill/>
          </a:ln>
        </p:spPr>
      </p:pic>
      <p:cxnSp>
        <p:nvCxnSpPr>
          <p:cNvPr id="103" name="Shape 103"/>
          <p:cNvCxnSpPr>
            <a:endCxn id="97" idx="2"/>
          </p:cNvCxnSpPr>
          <p:nvPr/>
        </p:nvCxnSpPr>
        <p:spPr>
          <a:xfrm rot="10800000">
            <a:off x="7184250" y="1925212"/>
            <a:ext cx="247800" cy="412800"/>
          </a:xfrm>
          <a:prstGeom prst="straightConnector1">
            <a:avLst/>
          </a:prstGeom>
          <a:noFill/>
          <a:ln w="28575" cap="flat" cmpd="sng">
            <a:solidFill>
              <a:schemeClr val="dk2"/>
            </a:solidFill>
            <a:prstDash val="solid"/>
            <a:round/>
            <a:headEnd type="none" w="lg" len="lg"/>
            <a:tailEnd type="triangle" w="lg" len="lg"/>
          </a:ln>
        </p:spPr>
      </p:cxnSp>
      <p:cxnSp>
        <p:nvCxnSpPr>
          <p:cNvPr id="104" name="Shape 104"/>
          <p:cNvCxnSpPr>
            <a:endCxn id="96" idx="2"/>
          </p:cNvCxnSpPr>
          <p:nvPr/>
        </p:nvCxnSpPr>
        <p:spPr>
          <a:xfrm rot="10800000" flipH="1">
            <a:off x="7803648" y="2004098"/>
            <a:ext cx="675300" cy="520800"/>
          </a:xfrm>
          <a:prstGeom prst="straightConnector1">
            <a:avLst/>
          </a:prstGeom>
          <a:noFill/>
          <a:ln w="28575" cap="flat" cmpd="sng">
            <a:solidFill>
              <a:schemeClr val="dk2"/>
            </a:solidFill>
            <a:prstDash val="solid"/>
            <a:round/>
            <a:headEnd type="none" w="lg" len="lg"/>
            <a:tailEnd type="triangle" w="lg" len="lg"/>
          </a:ln>
        </p:spPr>
      </p:cxnSp>
      <p:cxnSp>
        <p:nvCxnSpPr>
          <p:cNvPr id="105" name="Shape 105"/>
          <p:cNvCxnSpPr>
            <a:endCxn id="98" idx="3"/>
          </p:cNvCxnSpPr>
          <p:nvPr/>
        </p:nvCxnSpPr>
        <p:spPr>
          <a:xfrm rot="10800000">
            <a:off x="6438101" y="1697243"/>
            <a:ext cx="835500" cy="900600"/>
          </a:xfrm>
          <a:prstGeom prst="straightConnector1">
            <a:avLst/>
          </a:prstGeom>
          <a:noFill/>
          <a:ln w="28575" cap="flat" cmpd="sng">
            <a:solidFill>
              <a:schemeClr val="dk2"/>
            </a:solidFill>
            <a:prstDash val="solid"/>
            <a:round/>
            <a:headEnd type="none" w="lg" len="lg"/>
            <a:tailEnd type="triangle" w="lg" len="lg"/>
          </a:ln>
        </p:spPr>
      </p:cxnSp>
      <p:cxnSp>
        <p:nvCxnSpPr>
          <p:cNvPr id="106" name="Shape 106"/>
          <p:cNvCxnSpPr>
            <a:endCxn id="99" idx="3"/>
          </p:cNvCxnSpPr>
          <p:nvPr/>
        </p:nvCxnSpPr>
        <p:spPr>
          <a:xfrm rot="10800000">
            <a:off x="6663975" y="2793375"/>
            <a:ext cx="620100" cy="105600"/>
          </a:xfrm>
          <a:prstGeom prst="straightConnector1">
            <a:avLst/>
          </a:prstGeom>
          <a:noFill/>
          <a:ln w="28575" cap="flat" cmpd="sng">
            <a:solidFill>
              <a:schemeClr val="dk2"/>
            </a:solidFill>
            <a:prstDash val="solid"/>
            <a:round/>
            <a:headEnd type="none" w="lg" len="lg"/>
            <a:tailEnd type="triangle" w="lg" len="lg"/>
          </a:ln>
        </p:spPr>
      </p:cxnSp>
      <p:cxnSp>
        <p:nvCxnSpPr>
          <p:cNvPr id="107" name="Shape 107"/>
          <p:cNvCxnSpPr/>
          <p:nvPr/>
        </p:nvCxnSpPr>
        <p:spPr>
          <a:xfrm flipH="1">
            <a:off x="6858250" y="3522525"/>
            <a:ext cx="405000" cy="353100"/>
          </a:xfrm>
          <a:prstGeom prst="straightConnector1">
            <a:avLst/>
          </a:prstGeom>
          <a:noFill/>
          <a:ln w="28575" cap="flat" cmpd="sng">
            <a:solidFill>
              <a:schemeClr val="dk2"/>
            </a:solidFill>
            <a:prstDash val="solid"/>
            <a:round/>
            <a:headEnd type="none" w="lg" len="lg"/>
            <a:tailEnd type="triangle" w="lg" len="lg"/>
          </a:ln>
        </p:spPr>
      </p:cxnSp>
      <p:cxnSp>
        <p:nvCxnSpPr>
          <p:cNvPr id="108" name="Shape 108"/>
          <p:cNvCxnSpPr>
            <a:endCxn id="102" idx="0"/>
          </p:cNvCxnSpPr>
          <p:nvPr/>
        </p:nvCxnSpPr>
        <p:spPr>
          <a:xfrm>
            <a:off x="7741088" y="3823900"/>
            <a:ext cx="178800" cy="253500"/>
          </a:xfrm>
          <a:prstGeom prst="straightConnector1">
            <a:avLst/>
          </a:prstGeom>
          <a:noFill/>
          <a:ln w="28575" cap="flat" cmpd="sng">
            <a:solidFill>
              <a:schemeClr val="dk2"/>
            </a:solidFill>
            <a:prstDash val="solid"/>
            <a:round/>
            <a:headEnd type="none" w="lg" len="lg"/>
            <a:tailEnd type="triangle" w="lg" len="lg"/>
          </a:ln>
        </p:spPr>
      </p:cxnSp>
      <p:cxnSp>
        <p:nvCxnSpPr>
          <p:cNvPr id="109" name="Shape 109"/>
          <p:cNvCxnSpPr/>
          <p:nvPr/>
        </p:nvCxnSpPr>
        <p:spPr>
          <a:xfrm rot="10800000" flipH="1">
            <a:off x="7741225" y="3117175"/>
            <a:ext cx="633900" cy="3900"/>
          </a:xfrm>
          <a:prstGeom prst="straightConnector1">
            <a:avLst/>
          </a:prstGeom>
          <a:noFill/>
          <a:ln w="28575" cap="flat" cmpd="sng">
            <a:solidFill>
              <a:schemeClr val="dk2"/>
            </a:solidFill>
            <a:prstDash val="solid"/>
            <a:round/>
            <a:headEnd type="none" w="lg" len="lg"/>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marL="0" lvl="0" indent="0" rtl="0">
              <a:spcBef>
                <a:spcPts val="0"/>
              </a:spcBef>
              <a:buNone/>
            </a:pPr>
            <a:r>
              <a:rPr lang="en-GB" sz="3600" b="1">
                <a:solidFill>
                  <a:srgbClr val="FFFFFF"/>
                </a:solidFill>
              </a:rPr>
              <a:t>Methods </a:t>
            </a:r>
          </a:p>
        </p:txBody>
      </p:sp>
      <p:sp>
        <p:nvSpPr>
          <p:cNvPr id="115" name="Shape 1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GB"/>
              <a:t>6</a:t>
            </a:fld>
            <a:endParaRPr lang="en-GB"/>
          </a:p>
        </p:txBody>
      </p:sp>
      <p:sp>
        <p:nvSpPr>
          <p:cNvPr id="116" name="Shape 116"/>
          <p:cNvSpPr txBox="1"/>
          <p:nvPr/>
        </p:nvSpPr>
        <p:spPr>
          <a:xfrm>
            <a:off x="311700" y="1080125"/>
            <a:ext cx="3968469" cy="3238956"/>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800" dirty="0">
                <a:solidFill>
                  <a:srgbClr val="434343"/>
                </a:solidFill>
              </a:rPr>
              <a:t>Social Science</a:t>
            </a:r>
          </a:p>
          <a:p>
            <a:pPr marL="0" lvl="0" indent="0" rtl="0">
              <a:spcBef>
                <a:spcPts val="0"/>
              </a:spcBef>
              <a:buNone/>
            </a:pPr>
            <a:endParaRPr sz="1800" dirty="0">
              <a:solidFill>
                <a:srgbClr val="434343"/>
              </a:solidFill>
            </a:endParaRPr>
          </a:p>
          <a:p>
            <a:pPr marL="457200" lvl="0" indent="-317500" rtl="0">
              <a:spcBef>
                <a:spcPts val="0"/>
              </a:spcBef>
              <a:spcAft>
                <a:spcPts val="1000"/>
              </a:spcAft>
              <a:buClr>
                <a:srgbClr val="434343"/>
              </a:buClr>
              <a:buSzPts val="1400"/>
              <a:buChar char="●"/>
            </a:pPr>
            <a:r>
              <a:rPr lang="en-GB" sz="1800" dirty="0">
                <a:solidFill>
                  <a:srgbClr val="434343"/>
                </a:solidFill>
              </a:rPr>
              <a:t>Six people with PCA were recruited + family member (spouse)</a:t>
            </a:r>
          </a:p>
          <a:p>
            <a:pPr marL="457200" lvl="0" indent="-317500" rtl="0">
              <a:spcBef>
                <a:spcPts val="0"/>
              </a:spcBef>
              <a:spcAft>
                <a:spcPts val="1000"/>
              </a:spcAft>
              <a:buClr>
                <a:srgbClr val="434343"/>
              </a:buClr>
              <a:buSzPts val="1400"/>
              <a:buChar char="●"/>
            </a:pPr>
            <a:r>
              <a:rPr lang="en-GB" sz="1800" dirty="0">
                <a:solidFill>
                  <a:srgbClr val="434343"/>
                </a:solidFill>
              </a:rPr>
              <a:t>Pre and post interviews</a:t>
            </a:r>
          </a:p>
          <a:p>
            <a:pPr marL="457200" lvl="0" indent="-317500" rtl="0">
              <a:spcBef>
                <a:spcPts val="0"/>
              </a:spcBef>
              <a:spcAft>
                <a:spcPts val="1000"/>
              </a:spcAft>
              <a:buClr>
                <a:srgbClr val="434343"/>
              </a:buClr>
              <a:buSzPts val="1400"/>
              <a:buChar char="●"/>
            </a:pPr>
            <a:r>
              <a:rPr lang="en-GB" sz="1800" dirty="0">
                <a:solidFill>
                  <a:srgbClr val="434343"/>
                </a:solidFill>
              </a:rPr>
              <a:t>Questionnaires: Quality of Life and Activities of Daily Living</a:t>
            </a:r>
          </a:p>
        </p:txBody>
      </p:sp>
      <p:pic>
        <p:nvPicPr>
          <p:cNvPr id="117" name="Shape 117"/>
          <p:cNvPicPr preferRelativeResize="0"/>
          <p:nvPr/>
        </p:nvPicPr>
        <p:blipFill rotWithShape="1">
          <a:blip r:embed="rId3">
            <a:alphaModFix/>
          </a:blip>
          <a:srcRect/>
          <a:stretch/>
        </p:blipFill>
        <p:spPr>
          <a:xfrm>
            <a:off x="4805464" y="1287117"/>
            <a:ext cx="1964987" cy="2428849"/>
          </a:xfrm>
          <a:prstGeom prst="rect">
            <a:avLst/>
          </a:prstGeom>
          <a:noFill/>
          <a:ln>
            <a:noFill/>
          </a:ln>
        </p:spPr>
      </p:pic>
      <p:pic>
        <p:nvPicPr>
          <p:cNvPr id="118" name="Shape 118"/>
          <p:cNvPicPr preferRelativeResize="0"/>
          <p:nvPr/>
        </p:nvPicPr>
        <p:blipFill rotWithShape="1">
          <a:blip r:embed="rId4">
            <a:alphaModFix/>
          </a:blip>
          <a:srcRect/>
          <a:stretch/>
        </p:blipFill>
        <p:spPr>
          <a:xfrm>
            <a:off x="7021647" y="1287117"/>
            <a:ext cx="1810653" cy="242884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marL="0" lvl="0" indent="0" rtl="0">
              <a:spcBef>
                <a:spcPts val="0"/>
              </a:spcBef>
              <a:buNone/>
            </a:pPr>
            <a:r>
              <a:rPr lang="en-GB" sz="3600" b="1">
                <a:solidFill>
                  <a:srgbClr val="FFFFFF"/>
                </a:solidFill>
              </a:rPr>
              <a:t>Methods </a:t>
            </a:r>
          </a:p>
        </p:txBody>
      </p:sp>
      <p:sp>
        <p:nvSpPr>
          <p:cNvPr id="124" name="Shape 1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7</a:t>
            </a:fld>
            <a:endParaRPr lang="en-GB"/>
          </a:p>
        </p:txBody>
      </p:sp>
      <p:sp>
        <p:nvSpPr>
          <p:cNvPr id="125" name="Shape 125"/>
          <p:cNvSpPr txBox="1"/>
          <p:nvPr/>
        </p:nvSpPr>
        <p:spPr>
          <a:xfrm>
            <a:off x="395725" y="1080125"/>
            <a:ext cx="3197400" cy="26871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800">
                <a:solidFill>
                  <a:srgbClr val="434343"/>
                </a:solidFill>
              </a:rPr>
              <a:t>Computer Science</a:t>
            </a:r>
          </a:p>
          <a:p>
            <a:pPr marL="0" lvl="0" indent="0" rtl="0">
              <a:spcBef>
                <a:spcPts val="0"/>
              </a:spcBef>
              <a:buNone/>
            </a:pPr>
            <a:endParaRPr sz="1800">
              <a:solidFill>
                <a:srgbClr val="434343"/>
              </a:solidFill>
            </a:endParaRPr>
          </a:p>
          <a:p>
            <a:pPr marL="457200" lvl="0" indent="-317500" rtl="0">
              <a:spcBef>
                <a:spcPts val="0"/>
              </a:spcBef>
              <a:spcAft>
                <a:spcPts val="1000"/>
              </a:spcAft>
              <a:buClr>
                <a:srgbClr val="434343"/>
              </a:buClr>
              <a:buSzPts val="1400"/>
              <a:buChar char="●"/>
            </a:pPr>
            <a:r>
              <a:rPr lang="en-GB">
                <a:solidFill>
                  <a:srgbClr val="434343"/>
                </a:solidFill>
              </a:rPr>
              <a:t>Data collection</a:t>
            </a:r>
          </a:p>
          <a:p>
            <a:pPr marL="457200" lvl="0" indent="-317500" rtl="0">
              <a:spcBef>
                <a:spcPts val="0"/>
              </a:spcBef>
              <a:spcAft>
                <a:spcPts val="1000"/>
              </a:spcAft>
              <a:buClr>
                <a:srgbClr val="434343"/>
              </a:buClr>
              <a:buSzPts val="1400"/>
              <a:buChar char="●"/>
            </a:pPr>
            <a:r>
              <a:rPr lang="en-GB">
                <a:solidFill>
                  <a:srgbClr val="434343"/>
                </a:solidFill>
              </a:rPr>
              <a:t>Speaker recognition</a:t>
            </a:r>
          </a:p>
          <a:p>
            <a:pPr marL="457200" lvl="0" indent="-317500" rtl="0">
              <a:spcBef>
                <a:spcPts val="0"/>
              </a:spcBef>
              <a:spcAft>
                <a:spcPts val="1000"/>
              </a:spcAft>
              <a:buClr>
                <a:srgbClr val="434343"/>
              </a:buClr>
              <a:buSzPts val="1400"/>
              <a:buChar char="●"/>
            </a:pPr>
            <a:r>
              <a:rPr lang="en-GB">
                <a:solidFill>
                  <a:srgbClr val="434343"/>
                </a:solidFill>
              </a:rPr>
              <a:t>Text analysis</a:t>
            </a:r>
          </a:p>
          <a:p>
            <a:pPr marL="457200" lvl="0" indent="-317500" rtl="0">
              <a:spcBef>
                <a:spcPts val="0"/>
              </a:spcBef>
              <a:spcAft>
                <a:spcPts val="1000"/>
              </a:spcAft>
              <a:buClr>
                <a:srgbClr val="434343"/>
              </a:buClr>
              <a:buSzPts val="1400"/>
              <a:buChar char="●"/>
            </a:pPr>
            <a:r>
              <a:rPr lang="en-GB">
                <a:solidFill>
                  <a:srgbClr val="434343"/>
                </a:solidFill>
              </a:rPr>
              <a:t>Audio analysis</a:t>
            </a:r>
          </a:p>
        </p:txBody>
      </p:sp>
      <p:pic>
        <p:nvPicPr>
          <p:cNvPr id="126" name="Shape 126"/>
          <p:cNvPicPr preferRelativeResize="0"/>
          <p:nvPr/>
        </p:nvPicPr>
        <p:blipFill>
          <a:blip r:embed="rId3">
            <a:alphaModFix/>
          </a:blip>
          <a:stretch>
            <a:fillRect/>
          </a:stretch>
        </p:blipFill>
        <p:spPr>
          <a:xfrm>
            <a:off x="3474475" y="1291950"/>
            <a:ext cx="4919689" cy="3493092"/>
          </a:xfrm>
          <a:prstGeom prst="rect">
            <a:avLst/>
          </a:prstGeom>
          <a:noFill/>
          <a:ln>
            <a:noFill/>
          </a:ln>
        </p:spPr>
      </p:pic>
      <p:sp>
        <p:nvSpPr>
          <p:cNvPr id="127" name="Shape 127"/>
          <p:cNvSpPr txBox="1"/>
          <p:nvPr/>
        </p:nvSpPr>
        <p:spPr>
          <a:xfrm>
            <a:off x="7577950" y="2088075"/>
            <a:ext cx="287100" cy="200100"/>
          </a:xfrm>
          <a:prstGeom prst="rect">
            <a:avLst/>
          </a:prstGeom>
          <a:noFill/>
          <a:ln>
            <a:noFill/>
          </a:ln>
        </p:spPr>
        <p:txBody>
          <a:bodyPr wrap="square" lIns="91425" tIns="91425" rIns="91425" bIns="91425" anchor="t" anchorCtr="0">
            <a:noAutofit/>
          </a:bodyPr>
          <a:lstStyle/>
          <a:p>
            <a:pPr marL="0" lvl="0" indent="0">
              <a:spcBef>
                <a:spcPts val="0"/>
              </a:spcBef>
              <a:buNone/>
            </a:pPr>
            <a:r>
              <a:rPr lang="en-GB" sz="1000">
                <a:solidFill>
                  <a:srgbClr val="FF0000"/>
                </a:solidFill>
              </a:rPr>
              <a:t>N</a:t>
            </a:r>
          </a:p>
        </p:txBody>
      </p:sp>
      <p:sp>
        <p:nvSpPr>
          <p:cNvPr id="128" name="Shape 128"/>
          <p:cNvSpPr txBox="1"/>
          <p:nvPr/>
        </p:nvSpPr>
        <p:spPr>
          <a:xfrm>
            <a:off x="7577950" y="2423175"/>
            <a:ext cx="287100" cy="2001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000">
                <a:solidFill>
                  <a:srgbClr val="FF0000"/>
                </a:solidFill>
              </a:rPr>
              <a:t>N</a:t>
            </a:r>
          </a:p>
        </p:txBody>
      </p:sp>
      <p:sp>
        <p:nvSpPr>
          <p:cNvPr id="129" name="Shape 129"/>
          <p:cNvSpPr txBox="1"/>
          <p:nvPr/>
        </p:nvSpPr>
        <p:spPr>
          <a:xfrm>
            <a:off x="7577950" y="2758300"/>
            <a:ext cx="287100" cy="2001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000">
                <a:solidFill>
                  <a:srgbClr val="FF0000"/>
                </a:solidFill>
              </a:rPr>
              <a:t>N</a:t>
            </a:r>
          </a:p>
        </p:txBody>
      </p:sp>
      <p:sp>
        <p:nvSpPr>
          <p:cNvPr id="130" name="Shape 130"/>
          <p:cNvSpPr txBox="1"/>
          <p:nvPr/>
        </p:nvSpPr>
        <p:spPr>
          <a:xfrm>
            <a:off x="7577950" y="3093425"/>
            <a:ext cx="287100" cy="2001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000">
                <a:solidFill>
                  <a:srgbClr val="FF0000"/>
                </a:solidFill>
              </a:rPr>
              <a:t>N</a:t>
            </a:r>
          </a:p>
        </p:txBody>
      </p:sp>
      <p:sp>
        <p:nvSpPr>
          <p:cNvPr id="131" name="Shape 131"/>
          <p:cNvSpPr txBox="1"/>
          <p:nvPr/>
        </p:nvSpPr>
        <p:spPr>
          <a:xfrm>
            <a:off x="7577950" y="3454638"/>
            <a:ext cx="287100" cy="2001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000">
                <a:solidFill>
                  <a:srgbClr val="FF0000"/>
                </a:solidFill>
              </a:rPr>
              <a:t>J</a:t>
            </a:r>
          </a:p>
        </p:txBody>
      </p:sp>
      <p:sp>
        <p:nvSpPr>
          <p:cNvPr id="132" name="Shape 132"/>
          <p:cNvSpPr txBox="1"/>
          <p:nvPr/>
        </p:nvSpPr>
        <p:spPr>
          <a:xfrm>
            <a:off x="7577950" y="3815850"/>
            <a:ext cx="287100" cy="2001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000">
                <a:solidFill>
                  <a:srgbClr val="FF0000"/>
                </a:solidFill>
              </a:rPr>
              <a:t>J</a:t>
            </a:r>
          </a:p>
        </p:txBody>
      </p:sp>
      <p:sp>
        <p:nvSpPr>
          <p:cNvPr id="133" name="Shape 133"/>
          <p:cNvSpPr txBox="1"/>
          <p:nvPr/>
        </p:nvSpPr>
        <p:spPr>
          <a:xfrm>
            <a:off x="7577950" y="4177050"/>
            <a:ext cx="287100" cy="2001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000">
                <a:solidFill>
                  <a:srgbClr val="FF0000"/>
                </a:solidFill>
              </a:rPr>
              <a:t>J</a:t>
            </a:r>
          </a:p>
        </p:txBody>
      </p:sp>
      <p:sp>
        <p:nvSpPr>
          <p:cNvPr id="134" name="Shape 134"/>
          <p:cNvSpPr txBox="1"/>
          <p:nvPr/>
        </p:nvSpPr>
        <p:spPr>
          <a:xfrm>
            <a:off x="7577950" y="4486125"/>
            <a:ext cx="287100" cy="2001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000">
                <a:solidFill>
                  <a:srgbClr val="FF0000"/>
                </a:solidFill>
              </a:rPr>
              <a:t>J</a:t>
            </a:r>
          </a:p>
        </p:txBody>
      </p:sp>
      <p:cxnSp>
        <p:nvCxnSpPr>
          <p:cNvPr id="135" name="Shape 135"/>
          <p:cNvCxnSpPr/>
          <p:nvPr/>
        </p:nvCxnSpPr>
        <p:spPr>
          <a:xfrm>
            <a:off x="5115775" y="2232400"/>
            <a:ext cx="1644300" cy="0"/>
          </a:xfrm>
          <a:prstGeom prst="straightConnector1">
            <a:avLst/>
          </a:prstGeom>
          <a:noFill/>
          <a:ln w="19050" cap="flat" cmpd="sng">
            <a:solidFill>
              <a:srgbClr val="FF0000"/>
            </a:solidFill>
            <a:prstDash val="solid"/>
            <a:round/>
            <a:headEnd type="none" w="lg" len="lg"/>
            <a:tailEnd type="none" w="lg" len="lg"/>
          </a:ln>
        </p:spPr>
      </p:cxnSp>
      <p:cxnSp>
        <p:nvCxnSpPr>
          <p:cNvPr id="136" name="Shape 136"/>
          <p:cNvCxnSpPr/>
          <p:nvPr/>
        </p:nvCxnSpPr>
        <p:spPr>
          <a:xfrm>
            <a:off x="5115775" y="2571750"/>
            <a:ext cx="1957500" cy="3600"/>
          </a:xfrm>
          <a:prstGeom prst="straightConnector1">
            <a:avLst/>
          </a:prstGeom>
          <a:noFill/>
          <a:ln w="19050" cap="flat" cmpd="sng">
            <a:solidFill>
              <a:srgbClr val="FF0000"/>
            </a:solidFill>
            <a:prstDash val="solid"/>
            <a:round/>
            <a:headEnd type="none" w="lg" len="lg"/>
            <a:tailEnd type="none" w="lg" len="lg"/>
          </a:ln>
        </p:spPr>
      </p:cxnSp>
      <p:cxnSp>
        <p:nvCxnSpPr>
          <p:cNvPr id="137" name="Shape 137"/>
          <p:cNvCxnSpPr/>
          <p:nvPr/>
        </p:nvCxnSpPr>
        <p:spPr>
          <a:xfrm>
            <a:off x="5115775" y="2923400"/>
            <a:ext cx="904800" cy="0"/>
          </a:xfrm>
          <a:prstGeom prst="straightConnector1">
            <a:avLst/>
          </a:prstGeom>
          <a:noFill/>
          <a:ln w="19050" cap="flat" cmpd="sng">
            <a:solidFill>
              <a:srgbClr val="FF0000"/>
            </a:solidFill>
            <a:prstDash val="solid"/>
            <a:round/>
            <a:headEnd type="none" w="lg" len="lg"/>
            <a:tailEnd type="none" w="lg" len="lg"/>
          </a:ln>
        </p:spPr>
      </p:cxnSp>
      <p:cxnSp>
        <p:nvCxnSpPr>
          <p:cNvPr id="138" name="Shape 138"/>
          <p:cNvCxnSpPr/>
          <p:nvPr/>
        </p:nvCxnSpPr>
        <p:spPr>
          <a:xfrm>
            <a:off x="5115775" y="3293525"/>
            <a:ext cx="904800" cy="0"/>
          </a:xfrm>
          <a:prstGeom prst="straightConnector1">
            <a:avLst/>
          </a:prstGeom>
          <a:noFill/>
          <a:ln w="19050" cap="flat" cmpd="sng">
            <a:solidFill>
              <a:srgbClr val="FF0000"/>
            </a:solidFill>
            <a:prstDash val="solid"/>
            <a:round/>
            <a:headEnd type="none" w="lg" len="lg"/>
            <a:tailEnd type="none" w="lg" len="lg"/>
          </a:ln>
        </p:spPr>
      </p:cxnSp>
      <p:cxnSp>
        <p:nvCxnSpPr>
          <p:cNvPr id="139" name="Shape 139"/>
          <p:cNvCxnSpPr/>
          <p:nvPr/>
        </p:nvCxnSpPr>
        <p:spPr>
          <a:xfrm>
            <a:off x="5115775" y="3619925"/>
            <a:ext cx="809100" cy="0"/>
          </a:xfrm>
          <a:prstGeom prst="straightConnector1">
            <a:avLst/>
          </a:prstGeom>
          <a:noFill/>
          <a:ln w="19050" cap="flat" cmpd="sng">
            <a:solidFill>
              <a:srgbClr val="FF0000"/>
            </a:solidFill>
            <a:prstDash val="solid"/>
            <a:round/>
            <a:headEnd type="none" w="lg" len="lg"/>
            <a:tailEnd type="none" w="lg" len="lg"/>
          </a:ln>
        </p:spPr>
      </p:cxnSp>
      <p:cxnSp>
        <p:nvCxnSpPr>
          <p:cNvPr id="140" name="Shape 140"/>
          <p:cNvCxnSpPr/>
          <p:nvPr/>
        </p:nvCxnSpPr>
        <p:spPr>
          <a:xfrm>
            <a:off x="5115775" y="3982625"/>
            <a:ext cx="1070700" cy="0"/>
          </a:xfrm>
          <a:prstGeom prst="straightConnector1">
            <a:avLst/>
          </a:prstGeom>
          <a:noFill/>
          <a:ln w="19050" cap="flat" cmpd="sng">
            <a:solidFill>
              <a:srgbClr val="FF0000"/>
            </a:solidFill>
            <a:prstDash val="solid"/>
            <a:round/>
            <a:headEnd type="none" w="lg" len="lg"/>
            <a:tailEnd type="none" w="lg" len="lg"/>
          </a:ln>
        </p:spPr>
      </p:cxnSp>
      <p:cxnSp>
        <p:nvCxnSpPr>
          <p:cNvPr id="141" name="Shape 141"/>
          <p:cNvCxnSpPr/>
          <p:nvPr/>
        </p:nvCxnSpPr>
        <p:spPr>
          <a:xfrm>
            <a:off x="5115775" y="4330275"/>
            <a:ext cx="508800" cy="0"/>
          </a:xfrm>
          <a:prstGeom prst="straightConnector1">
            <a:avLst/>
          </a:prstGeom>
          <a:noFill/>
          <a:ln w="19050" cap="flat" cmpd="sng">
            <a:solidFill>
              <a:srgbClr val="FF0000"/>
            </a:solidFill>
            <a:prstDash val="solid"/>
            <a:round/>
            <a:headEnd type="none" w="lg" len="lg"/>
            <a:tailEnd type="none" w="lg" len="lg"/>
          </a:ln>
        </p:spPr>
      </p:cxnSp>
      <p:cxnSp>
        <p:nvCxnSpPr>
          <p:cNvPr id="142" name="Shape 142"/>
          <p:cNvCxnSpPr/>
          <p:nvPr/>
        </p:nvCxnSpPr>
        <p:spPr>
          <a:xfrm>
            <a:off x="5115775" y="4686225"/>
            <a:ext cx="1208700" cy="0"/>
          </a:xfrm>
          <a:prstGeom prst="straightConnector1">
            <a:avLst/>
          </a:prstGeom>
          <a:noFill/>
          <a:ln w="19050" cap="flat" cmpd="sng">
            <a:solidFill>
              <a:srgbClr val="FF0000"/>
            </a:solidFill>
            <a:prstDash val="solid"/>
            <a:round/>
            <a:headEnd type="none" w="lg" len="lg"/>
            <a:tailEnd type="none" w="lg" len="lg"/>
          </a:ln>
        </p:spPr>
      </p:cxnSp>
      <p:pic>
        <p:nvPicPr>
          <p:cNvPr id="143" name="Shape 143"/>
          <p:cNvPicPr preferRelativeResize="0"/>
          <p:nvPr/>
        </p:nvPicPr>
        <p:blipFill>
          <a:blip r:embed="rId4">
            <a:alphaModFix/>
          </a:blip>
          <a:stretch>
            <a:fillRect/>
          </a:stretch>
        </p:blipFill>
        <p:spPr>
          <a:xfrm>
            <a:off x="395725" y="3093425"/>
            <a:ext cx="2813823" cy="1875876"/>
          </a:xfrm>
          <a:prstGeom prst="rect">
            <a:avLst/>
          </a:prstGeom>
          <a:noFill/>
          <a:ln>
            <a:noFill/>
          </a:ln>
        </p:spPr>
      </p:pic>
      <p:sp>
        <p:nvSpPr>
          <p:cNvPr id="144" name="Shape 144"/>
          <p:cNvSpPr txBox="1"/>
          <p:nvPr/>
        </p:nvSpPr>
        <p:spPr>
          <a:xfrm>
            <a:off x="1317750" y="1861850"/>
            <a:ext cx="4896900" cy="5712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marL="0" lvl="0" indent="0" rtl="0">
              <a:spcBef>
                <a:spcPts val="0"/>
              </a:spcBef>
              <a:buNone/>
            </a:pPr>
            <a:r>
              <a:rPr lang="en-GB" sz="3600" b="1" dirty="0" smtClean="0">
                <a:solidFill>
                  <a:srgbClr val="FFFFFF"/>
                </a:solidFill>
              </a:rPr>
              <a:t>Results - Interviews</a:t>
            </a:r>
            <a:endParaRPr lang="en-GB" sz="3600" b="1" dirty="0">
              <a:solidFill>
                <a:srgbClr val="FFFFFF"/>
              </a:solidFill>
            </a:endParaRPr>
          </a:p>
        </p:txBody>
      </p:sp>
      <p:sp>
        <p:nvSpPr>
          <p:cNvPr id="150" name="Shape 15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GB"/>
              <a:t>8</a:t>
            </a:fld>
            <a:endParaRPr lang="en-GB"/>
          </a:p>
        </p:txBody>
      </p:sp>
      <p:sp>
        <p:nvSpPr>
          <p:cNvPr id="151" name="Shape 1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GB"/>
              <a:t>8</a:t>
            </a:fld>
            <a:endParaRPr lang="en-GB"/>
          </a:p>
        </p:txBody>
      </p:sp>
      <p:sp>
        <p:nvSpPr>
          <p:cNvPr id="156" name="Shape 156"/>
          <p:cNvSpPr txBox="1"/>
          <p:nvPr/>
        </p:nvSpPr>
        <p:spPr>
          <a:xfrm>
            <a:off x="311700" y="1103741"/>
            <a:ext cx="8520600" cy="3332071"/>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a:solidFill>
                  <a:srgbClr val="434343"/>
                </a:solidFill>
              </a:rPr>
              <a:t>Social Science </a:t>
            </a:r>
          </a:p>
          <a:p>
            <a:pPr marL="457200" lvl="0" indent="-342900" rtl="0">
              <a:spcBef>
                <a:spcPts val="1000"/>
              </a:spcBef>
              <a:buClr>
                <a:srgbClr val="434343"/>
              </a:buClr>
              <a:buSzPts val="1800"/>
              <a:buChar char="●"/>
            </a:pPr>
            <a:r>
              <a:rPr lang="en-GB" sz="1800" dirty="0">
                <a:solidFill>
                  <a:srgbClr val="434343"/>
                </a:solidFill>
              </a:rPr>
              <a:t>Key themes:</a:t>
            </a:r>
          </a:p>
          <a:p>
            <a:pPr marL="914400" lvl="1" indent="-342900" rtl="0">
              <a:spcBef>
                <a:spcPts val="1000"/>
              </a:spcBef>
              <a:buClr>
                <a:srgbClr val="434343"/>
              </a:buClr>
              <a:buSzPts val="1800"/>
              <a:buChar char="○"/>
            </a:pPr>
            <a:r>
              <a:rPr lang="en-GB" sz="1800" dirty="0">
                <a:solidFill>
                  <a:srgbClr val="434343"/>
                </a:solidFill>
              </a:rPr>
              <a:t>Fun over function</a:t>
            </a:r>
          </a:p>
          <a:p>
            <a:pPr marL="914400" lvl="1" indent="-342900" rtl="0">
              <a:spcBef>
                <a:spcPts val="1000"/>
              </a:spcBef>
              <a:buClr>
                <a:srgbClr val="434343"/>
              </a:buClr>
              <a:buSzPts val="1800"/>
              <a:buChar char="○"/>
            </a:pPr>
            <a:r>
              <a:rPr lang="en-GB" sz="1800" dirty="0">
                <a:solidFill>
                  <a:srgbClr val="434343"/>
                </a:solidFill>
              </a:rPr>
              <a:t>“The old me”</a:t>
            </a:r>
          </a:p>
          <a:p>
            <a:pPr marL="914400" lvl="1" indent="-342900" rtl="0">
              <a:spcBef>
                <a:spcPts val="1000"/>
              </a:spcBef>
              <a:buClr>
                <a:srgbClr val="434343"/>
              </a:buClr>
              <a:buSzPts val="1800"/>
              <a:buChar char="○"/>
            </a:pPr>
            <a:r>
              <a:rPr lang="en-GB" sz="1800" dirty="0">
                <a:solidFill>
                  <a:srgbClr val="434343"/>
                </a:solidFill>
              </a:rPr>
              <a:t>Cutting out the middleman</a:t>
            </a:r>
          </a:p>
          <a:p>
            <a:pPr marL="914400" lvl="1" indent="-342900" rtl="0">
              <a:spcBef>
                <a:spcPts val="1000"/>
              </a:spcBef>
              <a:buClr>
                <a:srgbClr val="434343"/>
              </a:buClr>
              <a:buSzPts val="1800"/>
              <a:buChar char="○"/>
            </a:pPr>
            <a:r>
              <a:rPr lang="en-GB" sz="1800" dirty="0">
                <a:solidFill>
                  <a:srgbClr val="434343"/>
                </a:solidFill>
              </a:rPr>
              <a:t>Timing is everything</a:t>
            </a:r>
          </a:p>
          <a:p>
            <a:pPr marL="0" lvl="0" indent="0" rtl="0">
              <a:spcBef>
                <a:spcPts val="0"/>
              </a:spcBef>
              <a:buNone/>
            </a:pPr>
            <a:endParaRPr sz="1800" dirty="0">
              <a:solidFill>
                <a:srgbClr val="434343"/>
              </a:solidFill>
            </a:endParaRPr>
          </a:p>
        </p:txBody>
      </p:sp>
      <p:sp>
        <p:nvSpPr>
          <p:cNvPr id="2" name="TextBox 1"/>
          <p:cNvSpPr txBox="1"/>
          <p:nvPr/>
        </p:nvSpPr>
        <p:spPr>
          <a:xfrm>
            <a:off x="5103629" y="1892613"/>
            <a:ext cx="3094074" cy="1938992"/>
          </a:xfrm>
          <a:prstGeom prst="rect">
            <a:avLst/>
          </a:prstGeom>
          <a:noFill/>
          <a:ln>
            <a:solidFill>
              <a:schemeClr val="tx1"/>
            </a:solidFill>
          </a:ln>
        </p:spPr>
        <p:txBody>
          <a:bodyPr wrap="square" rtlCol="0">
            <a:spAutoFit/>
          </a:bodyPr>
          <a:lstStyle/>
          <a:p>
            <a:r>
              <a:rPr lang="en-GB" sz="1200" dirty="0" smtClean="0"/>
              <a:t>“Because of the situation I’m in…it really has to be easy…and it is. /// You know…you say something, it is done.</a:t>
            </a:r>
          </a:p>
          <a:p>
            <a:endParaRPr lang="en-GB" sz="1200" dirty="0"/>
          </a:p>
          <a:p>
            <a:r>
              <a:rPr lang="en-GB" sz="1200" dirty="0" smtClean="0"/>
              <a:t>It’s just what is it, you know. It’s not going to change. Well, not get better is it? </a:t>
            </a:r>
          </a:p>
          <a:p>
            <a:endParaRPr lang="en-GB" sz="1200" dirty="0"/>
          </a:p>
          <a:p>
            <a:r>
              <a:rPr lang="en-GB" sz="1200" dirty="0" smtClean="0"/>
              <a:t>/// What I want to do is go along as well as I can for as long as I can”</a:t>
            </a:r>
          </a:p>
          <a:p>
            <a:r>
              <a:rPr lang="en-GB" sz="1200" dirty="0"/>
              <a:t>	</a:t>
            </a:r>
            <a:r>
              <a:rPr lang="en-GB" sz="1200" dirty="0" smtClean="0"/>
              <a:t>	</a:t>
            </a:r>
            <a:r>
              <a:rPr lang="en-GB" sz="1200" i="1" dirty="0" smtClean="0"/>
              <a:t>(male, PCA)</a:t>
            </a:r>
            <a:endParaRPr lang="en-US" sz="1200" i="1" dirty="0"/>
          </a:p>
        </p:txBody>
      </p:sp>
    </p:spTree>
    <p:extLst>
      <p:ext uri="{BB962C8B-B14F-4D97-AF65-F5344CB8AC3E}">
        <p14:creationId xmlns:p14="http://schemas.microsoft.com/office/powerpoint/2010/main" val="1823486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marL="0" lvl="0" indent="0" rtl="0">
              <a:spcBef>
                <a:spcPts val="0"/>
              </a:spcBef>
              <a:buNone/>
            </a:pPr>
            <a:r>
              <a:rPr lang="en-GB" sz="3600" b="1" dirty="0" smtClean="0">
                <a:solidFill>
                  <a:srgbClr val="FFFFFF"/>
                </a:solidFill>
              </a:rPr>
              <a:t>Results </a:t>
            </a:r>
            <a:r>
              <a:rPr lang="mr-IN" sz="3600" b="1" dirty="0" smtClean="0">
                <a:solidFill>
                  <a:srgbClr val="FFFFFF"/>
                </a:solidFill>
              </a:rPr>
              <a:t>–</a:t>
            </a:r>
            <a:r>
              <a:rPr lang="en-GB" sz="3600" b="1" dirty="0" smtClean="0">
                <a:solidFill>
                  <a:srgbClr val="FFFFFF"/>
                </a:solidFill>
              </a:rPr>
              <a:t> Echoes Data</a:t>
            </a:r>
            <a:endParaRPr lang="en-GB" sz="3600" b="1" dirty="0">
              <a:solidFill>
                <a:srgbClr val="FFFFFF"/>
              </a:solidFill>
            </a:endParaRPr>
          </a:p>
        </p:txBody>
      </p:sp>
      <p:sp>
        <p:nvSpPr>
          <p:cNvPr id="150" name="Shape 15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GB"/>
              <a:t>9</a:t>
            </a:fld>
            <a:endParaRPr lang="en-GB"/>
          </a:p>
        </p:txBody>
      </p:sp>
      <p:sp>
        <p:nvSpPr>
          <p:cNvPr id="151" name="Shape 1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GB"/>
              <a:t>9</a:t>
            </a:fld>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44" y="1047074"/>
            <a:ext cx="3832283" cy="194722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123" y="1067760"/>
            <a:ext cx="3896941" cy="194722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5232" y="1047073"/>
            <a:ext cx="3851134" cy="1993019"/>
          </a:xfrm>
          <a:prstGeom prst="rect">
            <a:avLst/>
          </a:prstGeom>
        </p:spPr>
      </p:pic>
      <p:sp>
        <p:nvSpPr>
          <p:cNvPr id="5" name="Rectangle 4"/>
          <p:cNvSpPr/>
          <p:nvPr/>
        </p:nvSpPr>
        <p:spPr>
          <a:xfrm>
            <a:off x="33012" y="995685"/>
            <a:ext cx="4241259" cy="2016725"/>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96902" y="1012324"/>
            <a:ext cx="4241259" cy="2016725"/>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719" y="2994300"/>
            <a:ext cx="3803331" cy="1968280"/>
          </a:xfrm>
          <a:prstGeom prst="rect">
            <a:avLst/>
          </a:prstGeom>
        </p:spPr>
      </p:pic>
      <p:sp>
        <p:nvSpPr>
          <p:cNvPr id="12" name="Rectangle 11"/>
          <p:cNvSpPr/>
          <p:nvPr/>
        </p:nvSpPr>
        <p:spPr>
          <a:xfrm>
            <a:off x="198389" y="3014987"/>
            <a:ext cx="4241259" cy="2016725"/>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0792" y="3095189"/>
            <a:ext cx="3855612" cy="1961628"/>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2279" y="3079730"/>
            <a:ext cx="3836654" cy="1951982"/>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1516" y="1038016"/>
            <a:ext cx="3816288" cy="2104754"/>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78901" y="3142770"/>
            <a:ext cx="3750444" cy="1813454"/>
          </a:xfrm>
          <a:prstGeom prst="rect">
            <a:avLst/>
          </a:prstGeom>
        </p:spPr>
      </p:pic>
    </p:spTree>
    <p:extLst>
      <p:ext uri="{BB962C8B-B14F-4D97-AF65-F5344CB8AC3E}">
        <p14:creationId xmlns:p14="http://schemas.microsoft.com/office/powerpoint/2010/main" val="3839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1711</Words>
  <Application>Microsoft Macintosh PowerPoint</Application>
  <PresentationFormat>On-screen Show (16:9)</PresentationFormat>
  <Paragraphs>131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Arial</vt:lpstr>
      <vt:lpstr>Simple Light</vt:lpstr>
      <vt:lpstr>PowerPoint Presentation</vt:lpstr>
      <vt:lpstr>Outline</vt:lpstr>
      <vt:lpstr>The team</vt:lpstr>
      <vt:lpstr>Dementia</vt:lpstr>
      <vt:lpstr>Amazon Echo</vt:lpstr>
      <vt:lpstr>Methods </vt:lpstr>
      <vt:lpstr>Methods </vt:lpstr>
      <vt:lpstr>Results - Interviews</vt:lpstr>
      <vt:lpstr>Results – Echoes Data</vt:lpstr>
      <vt:lpstr>Conclusions</vt:lpstr>
      <vt:lpstr>Future work</vt:lpstr>
      <vt:lpstr>Acknowledgments </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Nicholas Firth</cp:lastModifiedBy>
  <cp:revision>22</cp:revision>
  <dcterms:modified xsi:type="dcterms:W3CDTF">2017-12-12T15:49:16Z</dcterms:modified>
</cp:coreProperties>
</file>