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/>
          <p:nvPr>
            <p:ph type="title"/>
          </p:nvPr>
        </p:nvSpPr>
        <p:spPr>
          <a:xfrm>
            <a:off x="1270000" y="1592254"/>
            <a:ext cx="10464800" cy="1675247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270000" y="3724153"/>
            <a:ext cx="10464800" cy="11303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UCL_logo_CSED_Green Extend.png" descr="UCL_logo_CSED_Green Ext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Stock-647553346.png" descr="iStock-647553346.png"/>
          <p:cNvPicPr>
            <a:picLocks noChangeAspect="1"/>
          </p:cNvPicPr>
          <p:nvPr/>
        </p:nvPicPr>
        <p:blipFill>
          <a:blip r:embed="rId3">
            <a:alphaModFix amt="87744"/>
            <a:extLst/>
          </a:blip>
          <a:stretch>
            <a:fillRect/>
          </a:stretch>
        </p:blipFill>
        <p:spPr>
          <a:xfrm>
            <a:off x="6259603" y="3201973"/>
            <a:ext cx="8692379" cy="8692378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xfrm>
            <a:off x="314216" y="820782"/>
            <a:ext cx="9200957" cy="1973958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FFFFFF"/>
            </a:gs>
            <a:gs pos="100000">
              <a:srgbClr val="EBEBEB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L_logo_CSED_Green Extend.png" descr="UCL_logo_CSED_Green Ext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Stock-647553346.png" descr="iStock-647553346.png"/>
          <p:cNvPicPr>
            <a:picLocks noChangeAspect="1"/>
          </p:cNvPicPr>
          <p:nvPr/>
        </p:nvPicPr>
        <p:blipFill>
          <a:blip r:embed="rId3">
            <a:alphaModFix amt="15395"/>
            <a:extLst/>
          </a:blip>
          <a:stretch>
            <a:fillRect/>
          </a:stretch>
        </p:blipFill>
        <p:spPr>
          <a:xfrm>
            <a:off x="6259603" y="3201973"/>
            <a:ext cx="8692379" cy="869237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UCL-CSED knowledge exchange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73887">
              <a:defRPr sz="5119"/>
            </a:pPr>
            <a:r>
              <a:t>UCL-CSED knowledge exchange </a:t>
            </a:r>
          </a:p>
          <a:p>
            <a:pPr defTabSz="373887">
              <a:defRPr sz="5119"/>
            </a:pPr>
            <a:r>
              <a:t>in the space sector </a:t>
            </a:r>
          </a:p>
        </p:txBody>
      </p:sp>
      <p:pic>
        <p:nvPicPr>
          <p:cNvPr id="43" name="harwell-location-1.jpg" descr="harwell-location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949" y="5288271"/>
            <a:ext cx="9841772" cy="39184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" name="Group"/>
          <p:cNvGrpSpPr/>
          <p:nvPr/>
        </p:nvGrpSpPr>
        <p:grpSpPr>
          <a:xfrm>
            <a:off x="5675525" y="4250550"/>
            <a:ext cx="2325250" cy="1535484"/>
            <a:chOff x="0" y="0"/>
            <a:chExt cx="2325248" cy="1535483"/>
          </a:xfrm>
        </p:grpSpPr>
        <p:sp>
          <p:nvSpPr>
            <p:cNvPr id="44" name="Line"/>
            <p:cNvSpPr/>
            <p:nvPr/>
          </p:nvSpPr>
          <p:spPr>
            <a:xfrm flipH="1">
              <a:off x="0" y="534946"/>
              <a:ext cx="1000537" cy="1000538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45" name="CSED"/>
            <p:cNvSpPr txBox="1"/>
            <p:nvPr/>
          </p:nvSpPr>
          <p:spPr>
            <a:xfrm>
              <a:off x="975683" y="0"/>
              <a:ext cx="1349566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FF2600"/>
                  </a:solidFill>
                </a:defRPr>
              </a:lvl1pPr>
            </a:lstStyle>
            <a:p>
              <a:pPr/>
              <a:r>
                <a:t>CSED</a:t>
              </a:r>
            </a:p>
          </p:txBody>
        </p:sp>
      </p:grpSp>
      <p:sp>
        <p:nvSpPr>
          <p:cNvPr id="47" name="Harwell Campus"/>
          <p:cNvSpPr txBox="1"/>
          <p:nvPr/>
        </p:nvSpPr>
        <p:spPr>
          <a:xfrm>
            <a:off x="554744" y="8638051"/>
            <a:ext cx="2506371" cy="4610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Harwell Campus</a:t>
            </a:r>
          </a:p>
        </p:txBody>
      </p:sp>
      <p:grpSp>
        <p:nvGrpSpPr>
          <p:cNvPr id="50" name="Group"/>
          <p:cNvGrpSpPr/>
          <p:nvPr/>
        </p:nvGrpSpPr>
        <p:grpSpPr>
          <a:xfrm>
            <a:off x="6173146" y="6529850"/>
            <a:ext cx="3458719" cy="1135887"/>
            <a:chOff x="0" y="0"/>
            <a:chExt cx="3458717" cy="1135886"/>
          </a:xfrm>
        </p:grpSpPr>
        <p:sp>
          <p:nvSpPr>
            <p:cNvPr id="48" name="Space Catapult"/>
            <p:cNvSpPr txBox="1"/>
            <p:nvPr/>
          </p:nvSpPr>
          <p:spPr>
            <a:xfrm>
              <a:off x="0" y="0"/>
              <a:ext cx="3458719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2600"/>
                  </a:solidFill>
                </a:defRPr>
              </a:lvl1pPr>
            </a:lstStyle>
            <a:p>
              <a:pPr/>
              <a:r>
                <a:t>Space Catapult</a:t>
              </a:r>
            </a:p>
          </p:txBody>
        </p:sp>
        <p:sp>
          <p:nvSpPr>
            <p:cNvPr id="49" name="Line"/>
            <p:cNvSpPr/>
            <p:nvPr/>
          </p:nvSpPr>
          <p:spPr>
            <a:xfrm flipH="1">
              <a:off x="111869" y="710096"/>
              <a:ext cx="425790" cy="425791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3" name="Group"/>
          <p:cNvGrpSpPr/>
          <p:nvPr/>
        </p:nvGrpSpPr>
        <p:grpSpPr>
          <a:xfrm>
            <a:off x="523337" y="8077544"/>
            <a:ext cx="1592392" cy="647139"/>
            <a:chOff x="111869" y="514744"/>
            <a:chExt cx="1592390" cy="647138"/>
          </a:xfrm>
        </p:grpSpPr>
        <p:sp>
          <p:nvSpPr>
            <p:cNvPr id="51" name="ESA"/>
            <p:cNvSpPr txBox="1"/>
            <p:nvPr/>
          </p:nvSpPr>
          <p:spPr>
            <a:xfrm>
              <a:off x="683789" y="514744"/>
              <a:ext cx="102047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2600"/>
                  </a:solidFill>
                </a:defRPr>
              </a:lvl1pPr>
            </a:lstStyle>
            <a:p>
              <a:pPr/>
              <a:r>
                <a:t>ESA</a:t>
              </a:r>
            </a:p>
          </p:txBody>
        </p:sp>
        <p:sp>
          <p:nvSpPr>
            <p:cNvPr id="52" name="Line"/>
            <p:cNvSpPr/>
            <p:nvPr/>
          </p:nvSpPr>
          <p:spPr>
            <a:xfrm flipH="1" flipV="1">
              <a:off x="111869" y="538782"/>
              <a:ext cx="517318" cy="183862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grpSp>
        <p:nvGrpSpPr>
          <p:cNvPr id="56" name="Group"/>
          <p:cNvGrpSpPr/>
          <p:nvPr/>
        </p:nvGrpSpPr>
        <p:grpSpPr>
          <a:xfrm>
            <a:off x="4941432" y="4141502"/>
            <a:ext cx="1028701" cy="1500471"/>
            <a:chOff x="-20377" y="-308846"/>
            <a:chExt cx="1028700" cy="1500469"/>
          </a:xfrm>
        </p:grpSpPr>
        <p:sp>
          <p:nvSpPr>
            <p:cNvPr id="54" name="RAL"/>
            <p:cNvSpPr txBox="1"/>
            <p:nvPr/>
          </p:nvSpPr>
          <p:spPr>
            <a:xfrm>
              <a:off x="-20378" y="-308847"/>
              <a:ext cx="1028701" cy="647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2600"/>
                  </a:solidFill>
                </a:defRPr>
              </a:lvl1pPr>
            </a:lstStyle>
            <a:p>
              <a:pPr/>
              <a:r>
                <a:t>RAL</a:t>
              </a:r>
            </a:p>
          </p:txBody>
        </p:sp>
        <p:sp>
          <p:nvSpPr>
            <p:cNvPr id="55" name="Line"/>
            <p:cNvSpPr/>
            <p:nvPr/>
          </p:nvSpPr>
          <p:spPr>
            <a:xfrm flipH="1">
              <a:off x="213450" y="300231"/>
              <a:ext cx="165121" cy="891393"/>
            </a:xfrm>
            <a:prstGeom prst="line">
              <a:avLst/>
            </a:prstGeom>
            <a:noFill/>
            <a:ln w="76200" cap="flat">
              <a:solidFill>
                <a:srgbClr val="FF26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2"/>
      <p:bldP build="whole" bldLvl="1" animBg="1" rev="0" advAuto="0" spid="50" grpId="3"/>
      <p:bldP build="whole" bldLvl="1" animBg="1" rev="0" advAuto="0" spid="46" grpId="1"/>
      <p:bldP build="whole" bldLvl="1" animBg="1" rev="0" advAuto="0" spid="5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UCL Innovation &amp; Enterprise and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UCL Innovation &amp; Enterprise and </a:t>
            </a:r>
          </a:p>
          <a:p>
            <a:pPr/>
            <a:r>
              <a:t>Space Catapult  </a:t>
            </a:r>
          </a:p>
        </p:txBody>
      </p:sp>
      <p:pic>
        <p:nvPicPr>
          <p:cNvPr id="59" name="UCL_logo_CSED_Green Extend.png" descr="UCL_logo_CSED_Green Ext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Stock-647553346.png" descr="iStock-647553346.png"/>
          <p:cNvPicPr>
            <a:picLocks noChangeAspect="1"/>
          </p:cNvPicPr>
          <p:nvPr/>
        </p:nvPicPr>
        <p:blipFill>
          <a:blip r:embed="rId3">
            <a:alphaModFix amt="15395"/>
            <a:extLst/>
          </a:blip>
          <a:stretch>
            <a:fillRect/>
          </a:stretch>
        </p:blipFill>
        <p:spPr>
          <a:xfrm>
            <a:off x="6259603" y="3201973"/>
            <a:ext cx="8692379" cy="8692378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UCL Centre of Exoplanet Space Data (CSED) based at Harwell Campus (Oxfordshire)…"/>
          <p:cNvSpPr txBox="1"/>
          <p:nvPr>
            <p:ph type="body" idx="1"/>
          </p:nvPr>
        </p:nvSpPr>
        <p:spPr>
          <a:xfrm>
            <a:off x="952500" y="2940826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UCL Centre of Exoplanet Space Data (CSED) based at Harwell Campus (Oxfordshire)</a:t>
            </a:r>
          </a:p>
          <a:p>
            <a:pPr/>
            <a:r>
              <a:t>Amongst other activities, CSED will do Knowledge Exchange in the space industry</a:t>
            </a:r>
          </a:p>
          <a:p>
            <a:pPr/>
            <a:r>
              <a:t>Started CSED with two PoCs in collaboration with UCL Innovation and Enterprise and Space Catapult (based at Harwell)</a:t>
            </a:r>
          </a:p>
        </p:txBody>
      </p:sp>
      <p:pic>
        <p:nvPicPr>
          <p:cNvPr id="62" name="20170604220401.png" descr="201706042204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78899" y="6120319"/>
            <a:ext cx="6350001" cy="476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attern recognition on solar system and extrasolar planets"/>
          <p:cNvSpPr txBox="1"/>
          <p:nvPr>
            <p:ph type="title" idx="4294967295"/>
          </p:nvPr>
        </p:nvSpPr>
        <p:spPr>
          <a:xfrm>
            <a:off x="314216" y="820782"/>
            <a:ext cx="9200957" cy="1973958"/>
          </a:xfrm>
          <a:prstGeom prst="rect">
            <a:avLst/>
          </a:prstGeom>
        </p:spPr>
        <p:txBody>
          <a:bodyPr anchor="t"/>
          <a:lstStyle>
            <a:lvl1pPr algn="l">
              <a:defRPr sz="4000"/>
            </a:lvl1pPr>
          </a:lstStyle>
          <a:p>
            <a:pPr/>
            <a:r>
              <a:t>Pattern recognition on solar system and extrasolar planets </a:t>
            </a:r>
          </a:p>
        </p:txBody>
      </p:sp>
      <p:pic>
        <p:nvPicPr>
          <p:cNvPr id="65" name="UCollegeLondon_UofA_r4.pdf" descr="UCollegeLondon_UofA_r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845" y="2383141"/>
            <a:ext cx="11961110" cy="6728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rk vessel detection with OceanMi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Dark vessel detection with OceanMind</a:t>
            </a:r>
          </a:p>
        </p:txBody>
      </p:sp>
      <p:pic>
        <p:nvPicPr>
          <p:cNvPr id="68" name="UCL_logo_CSED_Green Extend.png" descr="UCL_logo_CSED_Green Ext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Stock-647553346.png" descr="iStock-647553346.png"/>
          <p:cNvPicPr>
            <a:picLocks noChangeAspect="1"/>
          </p:cNvPicPr>
          <p:nvPr/>
        </p:nvPicPr>
        <p:blipFill>
          <a:blip r:embed="rId3">
            <a:alphaModFix amt="15395"/>
            <a:extLst/>
          </a:blip>
          <a:stretch>
            <a:fillRect/>
          </a:stretch>
        </p:blipFill>
        <p:spPr>
          <a:xfrm>
            <a:off x="6259603" y="3201973"/>
            <a:ext cx="8692379" cy="8692378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CSED to demonstrate that Illegal, Unreported and Unregulated (IUU)  can be effectively analysed using space-based image data…"/>
          <p:cNvSpPr txBox="1"/>
          <p:nvPr>
            <p:ph type="body" idx="1"/>
          </p:nvPr>
        </p:nvSpPr>
        <p:spPr>
          <a:xfrm>
            <a:off x="952500" y="2426081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CSED to demonstrate that Illegal, Unreported and Unregulated (IUU)  can be effectively analysed using space-based image data </a:t>
            </a:r>
          </a:p>
          <a:p>
            <a:pPr/>
            <a:r>
              <a:t>Work in collaboration with OceanMind (and Catapult) who provide data and expertise</a:t>
            </a:r>
          </a:p>
          <a:p>
            <a:pPr/>
            <a:r>
              <a:t>UCL exoplanets has ample expertise in faint signal detection, i.e. detecting exoplanets around distant stars.</a:t>
            </a:r>
          </a:p>
          <a:p>
            <a:pPr/>
            <a:r>
              <a:t>Small scale project (&lt;15K from UCL)</a:t>
            </a:r>
          </a:p>
        </p:txBody>
      </p:sp>
      <p:pic>
        <p:nvPicPr>
          <p:cNvPr id="71" name="om_logo_150x164_tx.png" descr="om_logo_150x164_tx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10862" y="7146657"/>
            <a:ext cx="1905001" cy="208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ettyimages-517200612.jpeg" descr="gettyimages-5172006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4433" y="-1"/>
            <a:ext cx="13373666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UCL_logo_CSED_Green Extend.png" descr="UCL_logo_CSED_Green Exten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UCL"/>
          <p:cNvSpPr txBox="1"/>
          <p:nvPr/>
        </p:nvSpPr>
        <p:spPr>
          <a:xfrm>
            <a:off x="7988325" y="1480705"/>
            <a:ext cx="2696846" cy="15894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9800"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defRPr>
            </a:lvl1pPr>
          </a:lstStyle>
          <a:p>
            <a:pPr/>
            <a:r>
              <a:t>UCL</a:t>
            </a:r>
          </a:p>
        </p:txBody>
      </p:sp>
      <p:sp>
        <p:nvSpPr>
          <p:cNvPr id="76" name="Pirate"/>
          <p:cNvSpPr txBox="1"/>
          <p:nvPr/>
        </p:nvSpPr>
        <p:spPr>
          <a:xfrm>
            <a:off x="476516" y="1480705"/>
            <a:ext cx="3616606" cy="158949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9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Pirate</a:t>
            </a:r>
          </a:p>
        </p:txBody>
      </p:sp>
      <p:sp>
        <p:nvSpPr>
          <p:cNvPr id="77" name="Line"/>
          <p:cNvSpPr/>
          <p:nvPr/>
        </p:nvSpPr>
        <p:spPr>
          <a:xfrm flipH="1">
            <a:off x="8921103" y="2940998"/>
            <a:ext cx="767746" cy="1160135"/>
          </a:xfrm>
          <a:prstGeom prst="line">
            <a:avLst/>
          </a:prstGeom>
          <a:ln w="152400">
            <a:solidFill>
              <a:schemeClr val="accent3">
                <a:hueOff val="362282"/>
                <a:satOff val="31803"/>
                <a:lumOff val="-18242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8" name="Line"/>
          <p:cNvSpPr/>
          <p:nvPr/>
        </p:nvSpPr>
        <p:spPr>
          <a:xfrm>
            <a:off x="2877091" y="2940998"/>
            <a:ext cx="769524" cy="769525"/>
          </a:xfrm>
          <a:prstGeom prst="line">
            <a:avLst/>
          </a:prstGeom>
          <a:ln w="1524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79" name="How the project was sold to the students…"/>
          <p:cNvSpPr txBox="1"/>
          <p:nvPr/>
        </p:nvSpPr>
        <p:spPr>
          <a:xfrm>
            <a:off x="349516" y="8804353"/>
            <a:ext cx="9259888" cy="6348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41300" dist="75898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How the project was sold to the students…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utlier detection in Eutelsat satelli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Outlier detection in Eutelsat satellites</a:t>
            </a:r>
          </a:p>
        </p:txBody>
      </p:sp>
      <p:pic>
        <p:nvPicPr>
          <p:cNvPr id="82" name="UCL_logo_CSED_Green Extend.png" descr="UCL_logo_CSED_Green Exte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975" y="-41581"/>
            <a:ext cx="13052750" cy="1390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Stock-647553346.png" descr="iStock-647553346.png"/>
          <p:cNvPicPr>
            <a:picLocks noChangeAspect="1"/>
          </p:cNvPicPr>
          <p:nvPr/>
        </p:nvPicPr>
        <p:blipFill>
          <a:blip r:embed="rId3">
            <a:alphaModFix amt="15395"/>
            <a:extLst/>
          </a:blip>
          <a:stretch>
            <a:fillRect/>
          </a:stretch>
        </p:blipFill>
        <p:spPr>
          <a:xfrm>
            <a:off x="6259603" y="3201973"/>
            <a:ext cx="8692379" cy="869237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In collaboration with Eutelsat, Catapult and UCL Electronic and Electric Engineering…"/>
          <p:cNvSpPr txBox="1"/>
          <p:nvPr>
            <p:ph type="body" idx="1"/>
          </p:nvPr>
        </p:nvSpPr>
        <p:spPr>
          <a:xfrm>
            <a:off x="952500" y="2343722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  <a:r>
              <a:t>In collaboration with Eutelsat, Catapult and UCL Electronic and Electric Engineering</a:t>
            </a:r>
          </a:p>
          <a:p>
            <a:pPr/>
            <a:r>
              <a:t>Identifying anomalous behaviour in satellites is often done manually to date </a:t>
            </a:r>
          </a:p>
          <a:p>
            <a:pPr/>
            <a:r>
              <a:t>We will explore supervised and unsupervised machine learning techniques to detect anomalous behaviour in telemetry and interference detection </a:t>
            </a:r>
          </a:p>
          <a:p>
            <a:pPr/>
            <a:r>
              <a:t>Detection of malicious interference by competitors</a:t>
            </a:r>
          </a:p>
        </p:txBody>
      </p:sp>
      <p:pic>
        <p:nvPicPr>
          <p:cNvPr id="85" name="dvh1as1pgj12doxemout.png" descr="dvh1as1pgj12doxemou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22733" y="7913430"/>
            <a:ext cx="6350001" cy="170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