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4" r:id="rId6"/>
    <p:sldId id="265" r:id="rId7"/>
    <p:sldId id="259" r:id="rId8"/>
    <p:sldId id="260"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80" d="100"/>
          <a:sy n="80" d="100"/>
        </p:scale>
        <p:origin x="5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46817C-E967-4EF4-87F5-C5B65C7BFC23}"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124346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46817C-E967-4EF4-87F5-C5B65C7BFC23}"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113094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46817C-E967-4EF4-87F5-C5B65C7BFC23}"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408003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46817C-E967-4EF4-87F5-C5B65C7BFC23}"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329095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46817C-E967-4EF4-87F5-C5B65C7BFC23}" type="datetimeFigureOut">
              <a:rPr lang="en-GB" smtClean="0"/>
              <a:t>28/05/2019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204148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46817C-E967-4EF4-87F5-C5B65C7BFC23}"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185920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46817C-E967-4EF4-87F5-C5B65C7BFC23}" type="datetimeFigureOut">
              <a:rPr lang="en-GB" smtClean="0"/>
              <a:t>28/05/2019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67021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46817C-E967-4EF4-87F5-C5B65C7BFC23}" type="datetimeFigureOut">
              <a:rPr lang="en-GB" smtClean="0"/>
              <a:t>28/05/2019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112514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6817C-E967-4EF4-87F5-C5B65C7BFC23}" type="datetimeFigureOut">
              <a:rPr lang="en-GB" smtClean="0"/>
              <a:t>28/05/2019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131501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6817C-E967-4EF4-87F5-C5B65C7BFC23}"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275211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6817C-E967-4EF4-87F5-C5B65C7BFC23}" type="datetimeFigureOut">
              <a:rPr lang="en-GB" smtClean="0"/>
              <a:t>28/05/2019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FF071-96FC-4507-ABB0-41C376C23E05}" type="slidenum">
              <a:rPr lang="en-GB" smtClean="0"/>
              <a:t>‹#›</a:t>
            </a:fld>
            <a:endParaRPr lang="en-GB"/>
          </a:p>
        </p:txBody>
      </p:sp>
    </p:spTree>
    <p:extLst>
      <p:ext uri="{BB962C8B-B14F-4D97-AF65-F5344CB8AC3E}">
        <p14:creationId xmlns:p14="http://schemas.microsoft.com/office/powerpoint/2010/main" val="415253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6817C-E967-4EF4-87F5-C5B65C7BFC23}" type="datetimeFigureOut">
              <a:rPr lang="en-GB" smtClean="0"/>
              <a:t>28/05/2019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FF071-96FC-4507-ABB0-41C376C23E05}" type="slidenum">
              <a:rPr lang="en-GB" smtClean="0"/>
              <a:t>‹#›</a:t>
            </a:fld>
            <a:endParaRPr lang="en-GB"/>
          </a:p>
        </p:txBody>
      </p:sp>
    </p:spTree>
    <p:extLst>
      <p:ext uri="{BB962C8B-B14F-4D97-AF65-F5344CB8AC3E}">
        <p14:creationId xmlns:p14="http://schemas.microsoft.com/office/powerpoint/2010/main" val="266358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662" y="854242"/>
            <a:ext cx="9893969" cy="1789447"/>
          </a:xfrm>
        </p:spPr>
        <p:txBody>
          <a:bodyPr/>
          <a:lstStyle/>
          <a:p>
            <a:r>
              <a:rPr lang="en-GB" b="1" dirty="0" smtClean="0"/>
              <a:t>The Green Space Conundrum</a:t>
            </a:r>
            <a:endParaRPr lang="en-GB" b="1" dirty="0"/>
          </a:p>
        </p:txBody>
      </p:sp>
      <p:sp>
        <p:nvSpPr>
          <p:cNvPr id="3" name="Subtitle 2"/>
          <p:cNvSpPr>
            <a:spLocks noGrp="1"/>
          </p:cNvSpPr>
          <p:nvPr>
            <p:ph type="subTitle" idx="1"/>
          </p:nvPr>
        </p:nvSpPr>
        <p:spPr>
          <a:xfrm>
            <a:off x="2763253" y="3662196"/>
            <a:ext cx="9144000" cy="2690478"/>
          </a:xfrm>
        </p:spPr>
        <p:txBody>
          <a:bodyPr>
            <a:normAutofit fontScale="92500"/>
          </a:bodyPr>
          <a:lstStyle/>
          <a:p>
            <a:r>
              <a:rPr lang="en-GB" sz="4600" dirty="0" smtClean="0"/>
              <a:t>It’s everywhere – Why can’t we </a:t>
            </a:r>
            <a:r>
              <a:rPr lang="en-GB" sz="4600" b="1" dirty="0" smtClean="0">
                <a:solidFill>
                  <a:schemeClr val="accent6"/>
                </a:solidFill>
              </a:rPr>
              <a:t>see</a:t>
            </a:r>
            <a:r>
              <a:rPr lang="en-GB" sz="4600" dirty="0" smtClean="0"/>
              <a:t> it?</a:t>
            </a:r>
          </a:p>
          <a:p>
            <a:endParaRPr lang="en-GB" dirty="0"/>
          </a:p>
          <a:p>
            <a:r>
              <a:rPr lang="en-GB" dirty="0" smtClean="0"/>
              <a:t>Dan Osborn</a:t>
            </a:r>
          </a:p>
          <a:p>
            <a:r>
              <a:rPr lang="en-GB" dirty="0" smtClean="0"/>
              <a:t>Earth Sciences </a:t>
            </a:r>
          </a:p>
          <a:p>
            <a:r>
              <a:rPr lang="en-GB" dirty="0" smtClean="0"/>
              <a:t>Co-Chair UCL Environment Domain</a:t>
            </a:r>
            <a:endParaRPr lang="en-GB" dirty="0"/>
          </a:p>
        </p:txBody>
      </p:sp>
    </p:spTree>
    <p:extLst>
      <p:ext uri="{BB962C8B-B14F-4D97-AF65-F5344CB8AC3E}">
        <p14:creationId xmlns:p14="http://schemas.microsoft.com/office/powerpoint/2010/main" val="251578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694" y="96253"/>
            <a:ext cx="10296292" cy="6665494"/>
          </a:xfrm>
        </p:spPr>
      </p:pic>
    </p:spTree>
    <p:extLst>
      <p:ext uri="{BB962C8B-B14F-4D97-AF65-F5344CB8AC3E}">
        <p14:creationId xmlns:p14="http://schemas.microsoft.com/office/powerpoint/2010/main" val="1065821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0064"/>
          </a:xfrm>
        </p:spPr>
        <p:txBody>
          <a:bodyPr>
            <a:normAutofit fontScale="90000"/>
          </a:bodyPr>
          <a:lstStyle/>
          <a:p>
            <a:r>
              <a:rPr lang="en-GB" sz="3200" dirty="0" smtClean="0"/>
              <a:t>Benefits of locating, measuring and characterising all the green space and not just part.</a:t>
            </a:r>
            <a:endParaRPr lang="en-GB" sz="3200" dirty="0"/>
          </a:p>
        </p:txBody>
      </p:sp>
      <p:sp>
        <p:nvSpPr>
          <p:cNvPr id="3" name="Content Placeholder 2"/>
          <p:cNvSpPr>
            <a:spLocks noGrp="1"/>
          </p:cNvSpPr>
          <p:nvPr>
            <p:ph idx="1"/>
          </p:nvPr>
        </p:nvSpPr>
        <p:spPr>
          <a:xfrm>
            <a:off x="838200" y="1215190"/>
            <a:ext cx="10515600" cy="5498431"/>
          </a:xfrm>
        </p:spPr>
        <p:txBody>
          <a:bodyPr>
            <a:normAutofit fontScale="85000" lnSpcReduction="20000"/>
          </a:bodyPr>
          <a:lstStyle/>
          <a:p>
            <a:pPr marL="0" indent="0">
              <a:buNone/>
            </a:pPr>
            <a:r>
              <a:rPr lang="en-GB" dirty="0" smtClean="0"/>
              <a:t>1. Information on all an area's green space would be to hand. </a:t>
            </a:r>
            <a:r>
              <a:rPr lang="en-GB" b="1" dirty="0" smtClean="0">
                <a:solidFill>
                  <a:schemeClr val="accent6">
                    <a:lumMod val="75000"/>
                  </a:schemeClr>
                </a:solidFill>
              </a:rPr>
              <a:t>The amount might surprise people</a:t>
            </a:r>
            <a:r>
              <a:rPr lang="en-GB" dirty="0" smtClean="0"/>
              <a:t>.</a:t>
            </a:r>
          </a:p>
          <a:p>
            <a:pPr marL="0" indent="0">
              <a:buNone/>
            </a:pPr>
            <a:r>
              <a:rPr lang="en-GB" dirty="0" smtClean="0"/>
              <a:t>2. Natural capital </a:t>
            </a:r>
            <a:r>
              <a:rPr lang="en-GB" b="1" dirty="0" smtClean="0">
                <a:solidFill>
                  <a:schemeClr val="accent6">
                    <a:lumMod val="75000"/>
                  </a:schemeClr>
                </a:solidFill>
              </a:rPr>
              <a:t>assets could be more readily calculated </a:t>
            </a:r>
            <a:r>
              <a:rPr lang="en-GB" dirty="0" smtClean="0"/>
              <a:t>– big gaps at present</a:t>
            </a:r>
          </a:p>
          <a:p>
            <a:pPr marL="0" indent="0">
              <a:buNone/>
            </a:pPr>
            <a:r>
              <a:rPr lang="en-GB" dirty="0" smtClean="0"/>
              <a:t>3. Planners and land managers in local authorities together with the community would have </a:t>
            </a:r>
            <a:r>
              <a:rPr lang="en-GB" b="1" dirty="0" smtClean="0">
                <a:solidFill>
                  <a:schemeClr val="accent6">
                    <a:lumMod val="75000"/>
                  </a:schemeClr>
                </a:solidFill>
              </a:rPr>
              <a:t>a common base for discussions and dialogue </a:t>
            </a:r>
            <a:r>
              <a:rPr lang="en-GB" dirty="0" smtClean="0"/>
              <a:t>on green space and how this should be used (including changes of use). Might help with pre-application work with developers as well. </a:t>
            </a:r>
          </a:p>
          <a:p>
            <a:pPr marL="0" indent="0">
              <a:buNone/>
            </a:pPr>
            <a:r>
              <a:rPr lang="en-GB" dirty="0" smtClean="0"/>
              <a:t>4. A base map could well make it easier to work through the practical implications of emerging policy positions e.g. on biodiversity net gain or help identify where SUDS might be most effective or otherwise help with </a:t>
            </a:r>
            <a:r>
              <a:rPr lang="en-GB" b="1" dirty="0" smtClean="0">
                <a:solidFill>
                  <a:schemeClr val="accent6">
                    <a:lumMod val="75000"/>
                  </a:schemeClr>
                </a:solidFill>
              </a:rPr>
              <a:t>adaptations needed for climate change risks</a:t>
            </a:r>
            <a:r>
              <a:rPr lang="en-GB" dirty="0" smtClean="0"/>
              <a:t> (e.g. overheating or flooding)</a:t>
            </a:r>
          </a:p>
          <a:p>
            <a:pPr marL="0" indent="0">
              <a:buNone/>
            </a:pPr>
            <a:r>
              <a:rPr lang="en-GB" dirty="0" smtClean="0"/>
              <a:t>5. It could guide investment and maximise value for money.</a:t>
            </a:r>
          </a:p>
          <a:p>
            <a:pPr marL="0" indent="0">
              <a:buNone/>
            </a:pPr>
            <a:r>
              <a:rPr lang="en-GB" dirty="0" smtClean="0"/>
              <a:t>6. It could help </a:t>
            </a:r>
            <a:r>
              <a:rPr lang="en-GB" b="1" dirty="0" smtClean="0">
                <a:solidFill>
                  <a:schemeClr val="accent6">
                    <a:lumMod val="75000"/>
                  </a:schemeClr>
                </a:solidFill>
              </a:rPr>
              <a:t>promote health and wellbeing</a:t>
            </a:r>
            <a:r>
              <a:rPr lang="en-GB" dirty="0" smtClean="0">
                <a:solidFill>
                  <a:schemeClr val="accent6">
                    <a:lumMod val="75000"/>
                  </a:schemeClr>
                </a:solidFill>
              </a:rPr>
              <a:t> </a:t>
            </a:r>
            <a:r>
              <a:rPr lang="en-GB" dirty="0" smtClean="0"/>
              <a:t>through better awareness, management and use of green space. </a:t>
            </a:r>
            <a:endParaRPr lang="en-GB" dirty="0"/>
          </a:p>
          <a:p>
            <a:pPr marL="0" indent="0">
              <a:buNone/>
            </a:pPr>
            <a:r>
              <a:rPr lang="en-GB" dirty="0" smtClean="0"/>
              <a:t>7. </a:t>
            </a:r>
            <a:r>
              <a:rPr lang="en-GB" b="1" dirty="0" smtClean="0">
                <a:solidFill>
                  <a:schemeClr val="accent6">
                    <a:lumMod val="75000"/>
                  </a:schemeClr>
                </a:solidFill>
              </a:rPr>
              <a:t>Measurement of changes </a:t>
            </a:r>
            <a:r>
              <a:rPr lang="en-GB" dirty="0" smtClean="0"/>
              <a:t>in the extent and character of green space could be determined using a time series of observations and the map could be regularly updated. This would increase the value of the exercise especially when combined with existing mapped information.</a:t>
            </a:r>
          </a:p>
          <a:p>
            <a:endParaRPr lang="en-GB" dirty="0"/>
          </a:p>
        </p:txBody>
      </p:sp>
    </p:spTree>
    <p:extLst>
      <p:ext uri="{BB962C8B-B14F-4D97-AF65-F5344CB8AC3E}">
        <p14:creationId xmlns:p14="http://schemas.microsoft.com/office/powerpoint/2010/main" val="371091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Greenhavens</a:t>
            </a:r>
            <a:r>
              <a:rPr lang="en-GB" dirty="0" smtClean="0"/>
              <a:t> Chair</a:t>
            </a:r>
            <a:endParaRPr lang="en-GB" dirty="0"/>
          </a:p>
        </p:txBody>
      </p:sp>
      <p:sp>
        <p:nvSpPr>
          <p:cNvPr id="3" name="Content Placeholder 2"/>
          <p:cNvSpPr>
            <a:spLocks noGrp="1"/>
          </p:cNvSpPr>
          <p:nvPr>
            <p:ph idx="1"/>
          </p:nvPr>
        </p:nvSpPr>
        <p:spPr>
          <a:xfrm>
            <a:off x="838200" y="1323474"/>
            <a:ext cx="10515600" cy="5342021"/>
          </a:xfrm>
        </p:spPr>
        <p:txBody>
          <a:bodyPr>
            <a:normAutofit lnSpcReduction="10000"/>
          </a:bodyPr>
          <a:lstStyle/>
          <a:p>
            <a:pPr marL="0" indent="0">
              <a:buNone/>
            </a:pPr>
            <a:endParaRPr lang="en-GB" dirty="0" smtClean="0"/>
          </a:p>
          <a:p>
            <a:r>
              <a:rPr lang="en-GB" dirty="0" smtClean="0"/>
              <a:t>I’m writing primarily in my role as Chair of the </a:t>
            </a:r>
            <a:r>
              <a:rPr lang="en-GB" dirty="0" err="1" smtClean="0"/>
              <a:t>Greenhavens</a:t>
            </a:r>
            <a:r>
              <a:rPr lang="en-GB" dirty="0" smtClean="0"/>
              <a:t> Network  (now with 80 corporate members and approx. 200 individuals) but also with an interest as an Lewes District Councillor (and Chair).</a:t>
            </a:r>
          </a:p>
          <a:p>
            <a:r>
              <a:rPr lang="en-GB" b="1" dirty="0" err="1" smtClean="0"/>
              <a:t>Greenhavens</a:t>
            </a:r>
            <a:r>
              <a:rPr lang="en-GB" b="1" dirty="0" smtClean="0"/>
              <a:t> has a real need to accurately identify the green spaces within its geographic area to better plan to lobby or indeed provide, biodiversity enhancement/protection and promote well being through intelligent use and “joining up” of corridors etc.</a:t>
            </a:r>
          </a:p>
          <a:p>
            <a:r>
              <a:rPr lang="en-GB" b="1" dirty="0" smtClean="0"/>
              <a:t>We do have maps but the scale gets nowhere near providing what we need. The sort of resolutions you are pondering would transform our activities!</a:t>
            </a:r>
            <a:endParaRPr lang="en-GB" dirty="0" smtClean="0"/>
          </a:p>
          <a:p>
            <a:r>
              <a:rPr lang="en-GB" dirty="0" smtClean="0"/>
              <a:t>In the meantime I wish the meeting well and hope your efforts will be able to bring such a </a:t>
            </a:r>
            <a:r>
              <a:rPr lang="en-GB" b="1" dirty="0" smtClean="0"/>
              <a:t>quantum leap to </a:t>
            </a:r>
            <a:r>
              <a:rPr lang="en-GB" b="1" dirty="0" err="1" smtClean="0"/>
              <a:t>Greenhavens</a:t>
            </a:r>
            <a:r>
              <a:rPr lang="en-GB" b="1" dirty="0" smtClean="0"/>
              <a:t>!</a:t>
            </a:r>
          </a:p>
        </p:txBody>
      </p:sp>
    </p:spTree>
    <p:extLst>
      <p:ext uri="{BB962C8B-B14F-4D97-AF65-F5344CB8AC3E}">
        <p14:creationId xmlns:p14="http://schemas.microsoft.com/office/powerpoint/2010/main" val="109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t Newhaven to show green space.pdf - Adobe Acrobat Reader D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505" y="104876"/>
            <a:ext cx="11017495" cy="6543725"/>
          </a:xfrm>
        </p:spPr>
      </p:pic>
    </p:spTree>
    <p:extLst>
      <p:ext uri="{BB962C8B-B14F-4D97-AF65-F5344CB8AC3E}">
        <p14:creationId xmlns:p14="http://schemas.microsoft.com/office/powerpoint/2010/main" val="158256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766" y="326086"/>
            <a:ext cx="10089949" cy="6531914"/>
          </a:xfrm>
        </p:spPr>
      </p:pic>
    </p:spTree>
    <p:extLst>
      <p:ext uri="{BB962C8B-B14F-4D97-AF65-F5344CB8AC3E}">
        <p14:creationId xmlns:p14="http://schemas.microsoft.com/office/powerpoint/2010/main" val="366471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853994" y="1792091"/>
            <a:ext cx="8332324" cy="5179553"/>
          </a:xfrm>
        </p:spPr>
      </p:pic>
    </p:spTree>
    <p:extLst>
      <p:ext uri="{BB962C8B-B14F-4D97-AF65-F5344CB8AC3E}">
        <p14:creationId xmlns:p14="http://schemas.microsoft.com/office/powerpoint/2010/main" val="131637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xbrc 18 705.pdf - Adobe Acrobat Reader D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714" y="454025"/>
            <a:ext cx="10356685" cy="6151244"/>
          </a:xfrm>
        </p:spPr>
      </p:pic>
    </p:spTree>
    <p:extLst>
      <p:ext uri="{BB962C8B-B14F-4D97-AF65-F5344CB8AC3E}">
        <p14:creationId xmlns:p14="http://schemas.microsoft.com/office/powerpoint/2010/main" val="25648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0 N'haven.pdf - Adobe Acrobat Reader D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710" y="348916"/>
            <a:ext cx="10191121" cy="6052909"/>
          </a:xfrm>
        </p:spPr>
      </p:pic>
    </p:spTree>
    <p:extLst>
      <p:ext uri="{BB962C8B-B14F-4D97-AF65-F5344CB8AC3E}">
        <p14:creationId xmlns:p14="http://schemas.microsoft.com/office/powerpoint/2010/main" val="80511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923" y="321777"/>
            <a:ext cx="10096604" cy="6536223"/>
          </a:xfrm>
        </p:spPr>
      </p:pic>
    </p:spTree>
    <p:extLst>
      <p:ext uri="{BB962C8B-B14F-4D97-AF65-F5344CB8AC3E}">
        <p14:creationId xmlns:p14="http://schemas.microsoft.com/office/powerpoint/2010/main" val="1368521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382</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Green Space Conundrum</vt:lpstr>
      <vt:lpstr>Benefits of locating, measuring and characterising all the green space and not just part.</vt:lpstr>
      <vt:lpstr>Greenhavens Chair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 Space Conundrum</dc:title>
  <dc:creator>Dan Osborn</dc:creator>
  <cp:lastModifiedBy>Walters, Ruth</cp:lastModifiedBy>
  <cp:revision>8</cp:revision>
  <dcterms:created xsi:type="dcterms:W3CDTF">2019-03-06T01:05:15Z</dcterms:created>
  <dcterms:modified xsi:type="dcterms:W3CDTF">2019-05-28T10:07:52Z</dcterms:modified>
</cp:coreProperties>
</file>