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286" r:id="rId4"/>
    <p:sldId id="280" r:id="rId5"/>
    <p:sldId id="285" r:id="rId6"/>
    <p:sldId id="281" r:id="rId7"/>
    <p:sldId id="287" r:id="rId8"/>
    <p:sldId id="283" r:id="rId9"/>
    <p:sldId id="284" r:id="rId10"/>
    <p:sldId id="266" r:id="rId11"/>
    <p:sldId id="275" r:id="rId12"/>
    <p:sldId id="273" r:id="rId13"/>
    <p:sldId id="282" r:id="rId14"/>
    <p:sldId id="288" r:id="rId15"/>
    <p:sldId id="289" r:id="rId16"/>
    <p:sldId id="271" r:id="rId17"/>
    <p:sldId id="257" r:id="rId18"/>
    <p:sldId id="290" r:id="rId19"/>
    <p:sldId id="267" r:id="rId20"/>
    <p:sldId id="268" r:id="rId21"/>
    <p:sldId id="265" r:id="rId22"/>
    <p:sldId id="258" r:id="rId23"/>
    <p:sldId id="270" r:id="rId24"/>
    <p:sldId id="269" r:id="rId25"/>
    <p:sldId id="261" r:id="rId26"/>
    <p:sldId id="278" r:id="rId27"/>
  </p:sldIdLst>
  <p:sldSz cx="9144000" cy="6858000" type="screen4x3"/>
  <p:notesSz cx="6805613" cy="99393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2334" y="-102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339D5-FFB0-44F6-B955-9394BBFEDE7C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117F5-AFBD-4C6F-B92C-71CCBBBC9F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6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666F8-1D33-4298-8C0E-D9A3E6076798}" type="datetimeFigureOut">
              <a:rPr lang="en-GB" smtClean="0"/>
              <a:t>19/10/2017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3352-078C-4996-8DA0-8A226B0F9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52-078C-4996-8DA0-8A226B0F9E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9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3352-078C-4996-8DA0-8A226B0F9E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0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Orange_716_ppt_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t="33252" r="3369"/>
          <a:stretch>
            <a:fillRect/>
          </a:stretch>
        </p:blipFill>
        <p:spPr bwMode="auto">
          <a:xfrm>
            <a:off x="0" y="-7938"/>
            <a:ext cx="9144000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52B11B-1C7E-4115-A317-5136A86393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063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EC14B0-1EC9-44EA-B19B-5C2F93B990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394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CB8CCF-CF4F-46DA-8A09-324F96F4DD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39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23A66B-32E1-455C-B48F-A6FC3EE5D0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5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BDDBC1-F3BB-4D41-8F08-EAF1D88FC5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1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13E21D-7DFB-416E-A686-47A730750D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904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061CE-9924-4864-8A4E-FECFF9D693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755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0DCD10-0D67-4628-8305-05B3FFE134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4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DEEE7E-8D92-4DF2-A296-35E9BAF696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9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8E36EB-9B5A-4209-B5C2-68220F93D4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44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Orange_716_ppt_wid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58717" r="2190"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6D739-D1A4-4B79-9E7B-9D33E6F589C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mailto:a.hassiotis@ucl.ac.uk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213653"/>
            <a:ext cx="8496300" cy="1368425"/>
          </a:xfrm>
        </p:spPr>
        <p:txBody>
          <a:bodyPr/>
          <a:lstStyle/>
          <a:p>
            <a:r>
              <a:rPr lang="en-GB" sz="2400" dirty="0"/>
              <a:t>Early intervention in children with intellectual developmental disabilities: a trial of stepping stones triple P in the UK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576267"/>
            <a:ext cx="8496300" cy="3097212"/>
          </a:xfrm>
        </p:spPr>
        <p:txBody>
          <a:bodyPr/>
          <a:lstStyle/>
          <a:p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 Angela Hassiotis</a:t>
            </a:r>
          </a:p>
          <a:p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UCL Division of Psychiatry &amp; Camden Learning Disability Service</a:t>
            </a:r>
          </a:p>
          <a:p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WPA 2017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" y="5865513"/>
            <a:ext cx="1290137" cy="9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14EACA-7C79-4B68-BC61-3D518923B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4124873"/>
            <a:ext cx="272415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67373"/>
            <a:ext cx="8489950" cy="1296988"/>
          </a:xfrm>
        </p:spPr>
        <p:txBody>
          <a:bodyPr/>
          <a:lstStyle/>
          <a:p>
            <a:r>
              <a:rPr lang="en-GB" dirty="0"/>
              <a:t>Mental health problems in children with 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064361"/>
            <a:ext cx="8489950" cy="3457575"/>
          </a:xfrm>
        </p:spPr>
        <p:txBody>
          <a:bodyPr/>
          <a:lstStyle/>
          <a:p>
            <a:r>
              <a:rPr lang="en-GB" dirty="0"/>
              <a:t>Rutter et al: 30% vs 7% (Isle of Wight studies)</a:t>
            </a:r>
          </a:p>
          <a:p>
            <a:r>
              <a:rPr lang="en-GB" dirty="0"/>
              <a:t>Emerson &amp; Hatton: 39% vs 8% (ONS </a:t>
            </a:r>
            <a:r>
              <a:rPr lang="en-GB" sz="2000" dirty="0"/>
              <a:t>http://www.lancaster.ac.uk/staff/emersone/FASSWeb/Emerson_07_FPLD_MentalHealth.pdf</a:t>
            </a:r>
            <a:r>
              <a:rPr lang="en-GB" dirty="0"/>
              <a:t>)</a:t>
            </a:r>
          </a:p>
          <a:p>
            <a:r>
              <a:rPr lang="en-GB" dirty="0"/>
              <a:t>Longitudinal follow-up shows that challenging behaviours persist over time but only 10% of participants receive any intervention </a:t>
            </a:r>
            <a:r>
              <a:rPr lang="en-GB" sz="2400" dirty="0"/>
              <a:t>(</a:t>
            </a:r>
            <a:r>
              <a:rPr lang="en-GB" sz="2400" dirty="0" err="1"/>
              <a:t>Einfeld</a:t>
            </a:r>
            <a:r>
              <a:rPr lang="en-GB" sz="2400" dirty="0"/>
              <a:t> et al, 2007)</a:t>
            </a:r>
          </a:p>
          <a:p>
            <a:r>
              <a:rPr lang="en-GB" dirty="0"/>
              <a:t>Lower use of services but  level of morbidity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82309"/>
            <a:ext cx="1009934" cy="77569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889715" y="5470905"/>
            <a:ext cx="100739" cy="6664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17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0200" y="584493"/>
            <a:ext cx="8489950" cy="1296988"/>
          </a:xfrm>
        </p:spPr>
        <p:txBody>
          <a:bodyPr/>
          <a:lstStyle/>
          <a:p>
            <a:r>
              <a:rPr lang="en-GB" altLang="en-US" dirty="0"/>
              <a:t>Factors predicting mental illhealth/challenging behaviour in children with ID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159636"/>
            <a:ext cx="4168775" cy="3457575"/>
          </a:xfrm>
        </p:spPr>
        <p:txBody>
          <a:bodyPr/>
          <a:lstStyle/>
          <a:p>
            <a:r>
              <a:rPr lang="en-GB" altLang="en-US" sz="2400" dirty="0"/>
              <a:t>Emerson and Hatton (2008):  cumulative risk of exposure to indicators of </a:t>
            </a:r>
            <a:r>
              <a:rPr lang="en-GB" altLang="en-US" sz="2400" dirty="0">
                <a:solidFill>
                  <a:srgbClr val="FF0000"/>
                </a:solidFill>
              </a:rPr>
              <a:t>social disadvantage </a:t>
            </a:r>
            <a:r>
              <a:rPr lang="en-GB" altLang="en-US" sz="2400" dirty="0"/>
              <a:t>are associated with increased prevalence of emotional disorders, conduct disorders and hyperactivity in children.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51375" y="2131500"/>
            <a:ext cx="4168775" cy="3457575"/>
          </a:xfrm>
        </p:spPr>
        <p:txBody>
          <a:bodyPr/>
          <a:lstStyle/>
          <a:p>
            <a:r>
              <a:rPr lang="en-GB" altLang="en-US" sz="2400" dirty="0"/>
              <a:t>lone parent family, income poverty; exposure to 2 or more negative life events; poor family functioning; primary carer with no educational qualifications; maternal mental health issues; poor maternal self-rating of health 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3741"/>
            <a:ext cx="101202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0200" y="443814"/>
            <a:ext cx="8489950" cy="1296988"/>
          </a:xfrm>
        </p:spPr>
        <p:txBody>
          <a:bodyPr/>
          <a:lstStyle/>
          <a:p>
            <a:r>
              <a:rPr lang="en-GB" sz="2800" b="0" dirty="0"/>
              <a:t>http://www.challengingbehaviour.org.uk/learning-disability-files/Briefing-Paper.pdf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2067951"/>
            <a:ext cx="7698998" cy="4764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8502"/>
            <a:ext cx="101202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1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89592"/>
            <a:ext cx="8489950" cy="1296988"/>
          </a:xfrm>
        </p:spPr>
        <p:txBody>
          <a:bodyPr/>
          <a:lstStyle/>
          <a:p>
            <a:r>
              <a:rPr lang="en-GB" b="0" dirty="0"/>
              <a:t>EI 2: the child with delays and challenging behaviour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7249" y="2347991"/>
            <a:ext cx="3304148" cy="3097187"/>
          </a:xfrm>
        </p:spPr>
        <p:txBody>
          <a:bodyPr/>
          <a:lstStyle/>
          <a:p>
            <a:r>
              <a:rPr lang="en-GB" sz="1800" dirty="0"/>
              <a:t>Early intervention can be helpful and cost effective in supporting families with children who present with challenging or antisocial behaviours.</a:t>
            </a:r>
          </a:p>
          <a:p>
            <a:r>
              <a:rPr lang="en-GB" sz="1800" dirty="0"/>
              <a:t>Parent groups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42417" y="2224007"/>
            <a:ext cx="6140574" cy="2828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155685"/>
            <a:ext cx="914400" cy="70231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19234" y="4370522"/>
            <a:ext cx="464949" cy="2014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602637" y="4370522"/>
            <a:ext cx="271221" cy="1937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66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the parenting programmes work?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200" y="2205038"/>
            <a:ext cx="8489950" cy="3457575"/>
          </a:xfrm>
        </p:spPr>
        <p:txBody>
          <a:bodyPr/>
          <a:lstStyle/>
          <a:p>
            <a:r>
              <a:rPr lang="en-GB" dirty="0"/>
              <a:t>Focused short-term intervention to address parenting limitations</a:t>
            </a:r>
          </a:p>
          <a:p>
            <a:r>
              <a:rPr lang="en-GB" dirty="0"/>
              <a:t>Use social learning</a:t>
            </a:r>
          </a:p>
          <a:p>
            <a:r>
              <a:rPr lang="en-GB" dirty="0"/>
              <a:t>Various underpinning theories e.g. Behavioural to encourage/discourage behaviour; systemic approaches; attachment based</a:t>
            </a:r>
          </a:p>
          <a:p>
            <a:r>
              <a:rPr lang="en-GB" dirty="0"/>
              <a:t>Parents value the support in a group setting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850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787" y="559338"/>
            <a:ext cx="8489950" cy="1296988"/>
          </a:xfrm>
        </p:spPr>
        <p:txBody>
          <a:bodyPr/>
          <a:lstStyle/>
          <a:p>
            <a:r>
              <a:rPr lang="en-GB" dirty="0"/>
              <a:t>https://www.scie.org.uk/publications/ataglance/ataglance11.asp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50" y="2321920"/>
            <a:ext cx="5838825" cy="4352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B6DB43-CD1B-4CCE-BF98-5716B0D8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9575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6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90340"/>
            <a:ext cx="8489950" cy="1296988"/>
          </a:xfrm>
        </p:spPr>
        <p:txBody>
          <a:bodyPr/>
          <a:lstStyle/>
          <a:p>
            <a:r>
              <a:rPr lang="en-GB" dirty="0"/>
              <a:t>NICE Guideline 11: research recommendation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3" y="1593404"/>
            <a:ext cx="8372475" cy="4981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291957"/>
            <a:ext cx="736978" cy="5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1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20344"/>
            <a:ext cx="8489950" cy="1296988"/>
          </a:xfrm>
        </p:spPr>
        <p:txBody>
          <a:bodyPr/>
          <a:lstStyle/>
          <a:p>
            <a:r>
              <a:rPr lang="en-GB" dirty="0"/>
              <a:t>EPICC-ID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679" y="1746945"/>
            <a:ext cx="4168775" cy="5009259"/>
          </a:xfrm>
        </p:spPr>
        <p:txBody>
          <a:bodyPr/>
          <a:lstStyle/>
          <a:p>
            <a:r>
              <a:rPr lang="en-GB" sz="1800" b="1" dirty="0"/>
              <a:t>Participants</a:t>
            </a:r>
          </a:p>
          <a:p>
            <a:pPr marL="0" indent="0">
              <a:buNone/>
            </a:pPr>
            <a:r>
              <a:rPr lang="en-US" sz="1800" dirty="0"/>
              <a:t>Parents aged =&gt;18 years of age</a:t>
            </a:r>
            <a:endParaRPr lang="en-GB" sz="1800" dirty="0"/>
          </a:p>
          <a:p>
            <a:pPr marL="0" indent="0">
              <a:buNone/>
            </a:pPr>
            <a:r>
              <a:rPr lang="en-US" sz="1800" dirty="0"/>
              <a:t>Child 30 to 59 months old at identification</a:t>
            </a:r>
            <a:r>
              <a:rPr lang="en-GB" sz="1800" dirty="0"/>
              <a:t> with </a:t>
            </a:r>
            <a:r>
              <a:rPr lang="en-US" sz="1800" dirty="0"/>
              <a:t>moderate to severe ID Parent report of challenging </a:t>
            </a:r>
            <a:r>
              <a:rPr lang="en-US" sz="1800" dirty="0" err="1"/>
              <a:t>behaviour</a:t>
            </a:r>
            <a:r>
              <a:rPr lang="en-US" sz="1800" dirty="0"/>
              <a:t> maintained no less than 2 months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GB" sz="1800" b="1" dirty="0"/>
              <a:t>Intervention</a:t>
            </a:r>
          </a:p>
          <a:p>
            <a:pPr marL="0" indent="0">
              <a:buNone/>
            </a:pPr>
            <a:r>
              <a:rPr lang="en-US" sz="1800" dirty="0"/>
              <a:t>Level 4 SSTP, a 9 week </a:t>
            </a:r>
            <a:r>
              <a:rPr lang="en-US" sz="1800" dirty="0" err="1"/>
              <a:t>programme</a:t>
            </a:r>
            <a:r>
              <a:rPr lang="en-US" sz="1800" dirty="0"/>
              <a:t> providing a combination of group and individual support to help parents develop skills to manage their child’s </a:t>
            </a:r>
            <a:r>
              <a:rPr lang="en-US" sz="1800" dirty="0" err="1"/>
              <a:t>behaviour</a:t>
            </a:r>
            <a:r>
              <a:rPr lang="en-US" sz="1800" dirty="0"/>
              <a:t> effectively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354966"/>
            <a:ext cx="4168775" cy="4218354"/>
          </a:xfrm>
        </p:spPr>
        <p:txBody>
          <a:bodyPr/>
          <a:lstStyle/>
          <a:p>
            <a:r>
              <a:rPr lang="en-GB" sz="1800" b="1" dirty="0"/>
              <a:t>Comparator</a:t>
            </a:r>
          </a:p>
          <a:p>
            <a:pPr marL="0" indent="0">
              <a:buNone/>
            </a:pPr>
            <a:r>
              <a:rPr lang="en-US" sz="1800" dirty="0"/>
              <a:t>Health visitor services; Primary care engagement and advice; Version of early intervention provided by a variety of services; Parenting advice and support sessions by </a:t>
            </a:r>
            <a:r>
              <a:rPr lang="en-US" sz="1800" dirty="0" err="1"/>
              <a:t>carer</a:t>
            </a:r>
            <a:r>
              <a:rPr lang="en-US" sz="1800" dirty="0"/>
              <a:t> groups/third sector </a:t>
            </a:r>
            <a:r>
              <a:rPr lang="en-US" sz="1800" dirty="0" err="1"/>
              <a:t>organisations</a:t>
            </a:r>
            <a:r>
              <a:rPr lang="en-US" sz="1800" dirty="0"/>
              <a:t>.</a:t>
            </a:r>
            <a:endParaRPr lang="en-GB" sz="1800" dirty="0"/>
          </a:p>
          <a:p>
            <a:pPr marL="0" indent="0">
              <a:buNone/>
            </a:pPr>
            <a:r>
              <a:rPr lang="en-US" sz="1800" dirty="0"/>
              <a:t>Parents will receive a list of national and local resources and the Contact a Family guide to challenging behavior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/>
              <a:t>Outcome(s)</a:t>
            </a:r>
          </a:p>
          <a:p>
            <a:pPr marL="0" indent="0">
              <a:buNone/>
            </a:pPr>
            <a:r>
              <a:rPr lang="en-US" sz="1800" dirty="0"/>
              <a:t>Parent reported severity of challenging </a:t>
            </a:r>
            <a:r>
              <a:rPr lang="en-US" sz="1800" dirty="0" err="1"/>
              <a:t>behaviour</a:t>
            </a:r>
            <a:r>
              <a:rPr lang="en-US" sz="1800" dirty="0"/>
              <a:t> measured by preschool Child </a:t>
            </a:r>
            <a:r>
              <a:rPr lang="en-US" sz="1800" dirty="0" err="1"/>
              <a:t>Behaviour</a:t>
            </a:r>
            <a:r>
              <a:rPr lang="en-US" sz="1800" dirty="0"/>
              <a:t> Check List) at 12 months post </a:t>
            </a:r>
            <a:r>
              <a:rPr lang="en-US" sz="1800" dirty="0" err="1"/>
              <a:t>randomisation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GB" sz="1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12919"/>
            <a:ext cx="709684" cy="545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13" y="6054343"/>
            <a:ext cx="2670279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40121"/>
            <a:ext cx="8489950" cy="847598"/>
          </a:xfrm>
        </p:spPr>
        <p:txBody>
          <a:bodyPr/>
          <a:lstStyle/>
          <a:p>
            <a:r>
              <a:rPr lang="en-GB" dirty="0"/>
              <a:t>SSTP requirements </a:t>
            </a:r>
            <a:r>
              <a:rPr lang="en-GB" sz="2400" b="0" dirty="0"/>
              <a:t>http://www.triplep.net/files/8214/3139/5749/Triple_P_Practitioner_Info_Sheet_Grp_Stepping_Stones_UK_2014.pdf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93305"/>
            <a:ext cx="8489950" cy="5391300"/>
          </a:xfrm>
        </p:spPr>
        <p:txBody>
          <a:bodyPr/>
          <a:lstStyle/>
          <a:p>
            <a:r>
              <a:rPr lang="en-GB" sz="2000" dirty="0"/>
              <a:t>2x therapists per site </a:t>
            </a:r>
          </a:p>
          <a:p>
            <a:r>
              <a:rPr lang="en-GB" sz="2000" dirty="0"/>
              <a:t>4 days of training (split in 3½ days and a half day 6 weeks later for accreditation)-scheduled for June 2017</a:t>
            </a:r>
          </a:p>
          <a:p>
            <a:r>
              <a:rPr lang="en-GB" sz="2000" dirty="0"/>
              <a:t>Triple P UK offers a community of practice and other peer supports and tutorials to enhance skills and delivery</a:t>
            </a:r>
          </a:p>
          <a:p>
            <a:r>
              <a:rPr lang="en-GB" sz="2000" dirty="0"/>
              <a:t>2½ hr groups of 5-7 parents will be run by 2 therapists x 5 weeks followed x 3 individual telephone contacts with each parent and a final session</a:t>
            </a:r>
          </a:p>
          <a:p>
            <a:r>
              <a:rPr lang="en-GB" sz="2000" dirty="0"/>
              <a:t>Supervision and support by TP trainers</a:t>
            </a:r>
          </a:p>
          <a:p>
            <a:r>
              <a:rPr lang="en-GB" sz="2000" dirty="0"/>
              <a:t>Sessions to be videotaped for fidelity assessment</a:t>
            </a:r>
          </a:p>
          <a:p>
            <a:r>
              <a:rPr lang="en-GB" sz="2000" dirty="0"/>
              <a:t>Therapists will complete study related paperwork and sessions checklists to aid fidelity 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18579"/>
            <a:ext cx="832513" cy="6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34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200" y="661865"/>
            <a:ext cx="8489950" cy="1296988"/>
          </a:xfrm>
        </p:spPr>
        <p:txBody>
          <a:bodyPr/>
          <a:lstStyle/>
          <a:p>
            <a:r>
              <a:rPr lang="en-GB" dirty="0"/>
              <a:t>Hypotheses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200" y="1547698"/>
            <a:ext cx="8489950" cy="3457575"/>
          </a:xfrm>
        </p:spPr>
        <p:txBody>
          <a:bodyPr/>
          <a:lstStyle/>
          <a:p>
            <a:r>
              <a:rPr lang="en-GB" sz="2400" dirty="0"/>
              <a:t>Primary: adding level 4 SSTP to TAU will reduce challenging behaviour at 12 months post randomisation measured with the parent completed preschool Child Behaviour Checklist (CBCL).</a:t>
            </a:r>
          </a:p>
          <a:p>
            <a:r>
              <a:rPr lang="en-GB" sz="2400" dirty="0"/>
              <a:t>Secondary: adding level 4 SSTP to TAU will:</a:t>
            </a:r>
          </a:p>
          <a:p>
            <a:pPr marL="0" indent="0">
              <a:buNone/>
            </a:pPr>
            <a:r>
              <a:rPr lang="en-GB" sz="2400" dirty="0"/>
              <a:t>1. reduce challenging behaviour measured at 12 months post randomisation on caregiver completed CBCL (C-TRF)</a:t>
            </a:r>
          </a:p>
          <a:p>
            <a:pPr marL="0" indent="0">
              <a:buNone/>
            </a:pPr>
            <a:r>
              <a:rPr lang="en-GB" sz="2400" dirty="0"/>
              <a:t>2. reduce blind rated observed challenging behaviour in the child at 12 months post randomisation on Revised Family Observation Scales </a:t>
            </a:r>
          </a:p>
          <a:p>
            <a:pPr marL="0" indent="0">
              <a:buNone/>
            </a:pPr>
            <a:r>
              <a:rPr lang="en-GB" sz="2400" dirty="0"/>
              <a:t>3. be cost-effective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3756"/>
            <a:ext cx="968991" cy="7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0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898" y="1716258"/>
            <a:ext cx="9286243" cy="23413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9575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2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56360"/>
            <a:ext cx="8489950" cy="1296988"/>
          </a:xfrm>
        </p:spPr>
        <p:txBody>
          <a:bodyPr/>
          <a:lstStyle/>
          <a:p>
            <a:r>
              <a:rPr lang="en-GB" dirty="0"/>
              <a:t>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324961"/>
            <a:ext cx="8489950" cy="3457575"/>
          </a:xfrm>
        </p:spPr>
        <p:txBody>
          <a:bodyPr/>
          <a:lstStyle/>
          <a:p>
            <a:pPr marL="457200" lvl="1" indent="0">
              <a:buNone/>
            </a:pPr>
            <a:r>
              <a:rPr lang="en-GB" sz="2000" cap="all" dirty="0"/>
              <a:t>Inclusion</a:t>
            </a:r>
            <a:r>
              <a:rPr lang="en-GB" sz="2000" b="1" cap="all" dirty="0"/>
              <a:t> </a:t>
            </a:r>
          </a:p>
          <a:p>
            <a:pPr marL="0" indent="0">
              <a:buNone/>
            </a:pPr>
            <a:r>
              <a:rPr lang="en-US" sz="2400" dirty="0"/>
              <a:t>Parent &gt;18 years; child aged 30-59 months at identification; moderate to severe ID (ABAS General Adaptive Functioning); written informed consent by parent/caregiver; reports of challenging </a:t>
            </a:r>
            <a:r>
              <a:rPr lang="en-US" sz="2400" dirty="0" err="1"/>
              <a:t>behaviour</a:t>
            </a:r>
            <a:r>
              <a:rPr lang="en-US" sz="2400" dirty="0"/>
              <a:t> </a:t>
            </a:r>
            <a:r>
              <a:rPr lang="en-GB" sz="2400" dirty="0"/>
              <a:t>2 months/longer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cap="all" dirty="0"/>
              <a:t>    </a:t>
            </a:r>
            <a:r>
              <a:rPr lang="en-GB" sz="2000" cap="all" dirty="0"/>
              <a:t>Exclusion</a:t>
            </a:r>
            <a:endParaRPr lang="en-GB" sz="2400" cap="all" dirty="0"/>
          </a:p>
          <a:p>
            <a:pPr marL="0" indent="0">
              <a:buNone/>
            </a:pPr>
            <a:r>
              <a:rPr lang="en-GB" sz="2400" dirty="0"/>
              <a:t>Child has mild, profound or no ID on parent reported ABAS; parent/carer has insufficient English language to complete study questionnaires; another sibling is taking part in the study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6651"/>
            <a:ext cx="887103" cy="6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79806"/>
            <a:ext cx="8489950" cy="1296988"/>
          </a:xfrm>
        </p:spPr>
        <p:txBody>
          <a:bodyPr/>
          <a:lstStyle/>
          <a:p>
            <a:r>
              <a:rPr lang="en-GB" dirty="0"/>
              <a:t>Sample size and other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73506"/>
            <a:ext cx="8489950" cy="3457575"/>
          </a:xfrm>
        </p:spPr>
        <p:txBody>
          <a:bodyPr/>
          <a:lstStyle/>
          <a:p>
            <a:r>
              <a:rPr lang="en-GB" sz="2400" dirty="0"/>
              <a:t>258 children are required to detect a low to moderate (standardised) effect size of 0.40 for the primary outcome CBCL at 12 months at the 5% significance level with 90% power </a:t>
            </a:r>
          </a:p>
          <a:p>
            <a:r>
              <a:rPr lang="en-GB" sz="2400" dirty="0"/>
              <a:t>Internal pilot x 10 m</a:t>
            </a:r>
          </a:p>
          <a:p>
            <a:r>
              <a:rPr lang="en-GB" sz="2400" dirty="0"/>
              <a:t>Treatment fidelity</a:t>
            </a:r>
          </a:p>
          <a:p>
            <a:r>
              <a:rPr lang="en-GB" sz="2400" dirty="0"/>
              <a:t>Process evaluation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7614"/>
            <a:ext cx="859809" cy="6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450538"/>
            <a:ext cx="237626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Parents of 30-59 month intellectual disabilities (ID) either referred for or concerned with the child’s behaviour. Recruited from clinical service  pathways, parent organisations, clinical and research networks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1988840"/>
            <a:ext cx="259228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If challenging behaviour persists and the parents consent to take part, baseline assessment is undertaken and then randomised to trial n=258 (including internal pilot=7 months)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5696" y="3356992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Group SSTP n=155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4008" y="3327375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TAU****</a:t>
            </a:r>
          </a:p>
          <a:p>
            <a:r>
              <a:rPr lang="en-GB" sz="1100" dirty="0"/>
              <a:t>n=103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1680" y="4542219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 months f/u</a:t>
            </a:r>
          </a:p>
          <a:p>
            <a:r>
              <a:rPr lang="en-GB" sz="1100" dirty="0"/>
              <a:t>Post treatment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27984" y="4572417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 months f/u</a:t>
            </a:r>
          </a:p>
          <a:p>
            <a:r>
              <a:rPr lang="en-GB" sz="1100" dirty="0"/>
              <a:t>Post treatment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1680" y="5991671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 months f/u</a:t>
            </a:r>
          </a:p>
          <a:p>
            <a:r>
              <a:rPr lang="en-GB" sz="1100" dirty="0"/>
              <a:t>Child 42-71 months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9992" y="5951021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 months f/u</a:t>
            </a:r>
          </a:p>
          <a:p>
            <a:r>
              <a:rPr lang="en-GB" sz="1100" dirty="0"/>
              <a:t>Child 42-71 months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71800" y="476671"/>
            <a:ext cx="2376264" cy="13847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648724" y="1990581"/>
            <a:ext cx="2643356" cy="926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1763688" y="3356992"/>
            <a:ext cx="1374030" cy="461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319972" y="3356992"/>
            <a:ext cx="12601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1619672" y="4542219"/>
            <a:ext cx="1440160" cy="5383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355976" y="4531767"/>
            <a:ext cx="1512168" cy="502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1619672" y="5982377"/>
            <a:ext cx="1476164" cy="6814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499992" y="5949281"/>
            <a:ext cx="1296144" cy="6480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1500" y="545697"/>
            <a:ext cx="1735902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Lead-in</a:t>
            </a:r>
          </a:p>
          <a:p>
            <a:r>
              <a:rPr lang="en-GB" sz="1100" dirty="0"/>
              <a:t>Recruitment of study personnel and practitioners and training in SSTP*</a:t>
            </a:r>
          </a:p>
          <a:p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107504" y="548681"/>
            <a:ext cx="165618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1720" y="692696"/>
            <a:ext cx="64807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5148064" y="908720"/>
            <a:ext cx="1152128" cy="263931"/>
          </a:xfrm>
          <a:prstGeom prst="bentConnector3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28486" y="9101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328486" y="961195"/>
            <a:ext cx="20599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Parent agrees to meet the RA** and child is screened for level of ID (ABAS***)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8486" y="961196"/>
            <a:ext cx="1987930" cy="6622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292080" y="1599831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2 weeks</a:t>
            </a:r>
          </a:p>
        </p:txBody>
      </p:sp>
      <p:sp>
        <p:nvSpPr>
          <p:cNvPr id="27" name="Oval 26"/>
          <p:cNvSpPr/>
          <p:nvPr/>
        </p:nvSpPr>
        <p:spPr>
          <a:xfrm>
            <a:off x="5238074" y="1599831"/>
            <a:ext cx="864096" cy="261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364088" y="2348880"/>
            <a:ext cx="136815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732240" y="1772816"/>
            <a:ext cx="0" cy="57606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059832" y="3082027"/>
            <a:ext cx="792088" cy="24534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51920" y="3068960"/>
            <a:ext cx="648072" cy="25841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876256" y="2571576"/>
            <a:ext cx="208823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Measures at baseline, 4 and 12 months</a:t>
            </a:r>
          </a:p>
          <a:p>
            <a:r>
              <a:rPr lang="en-GB" sz="1000" u="sng" dirty="0"/>
              <a:t>Primary</a:t>
            </a:r>
            <a:r>
              <a:rPr lang="en-GB" sz="1000" dirty="0"/>
              <a:t>: Preschool Child Behaviour Checklist (CBCL)-parent</a:t>
            </a:r>
          </a:p>
          <a:p>
            <a:r>
              <a:rPr lang="en-GB" sz="1000" u="sng" dirty="0"/>
              <a:t>Secondary</a:t>
            </a:r>
            <a:r>
              <a:rPr lang="en-GB" sz="1000" dirty="0"/>
              <a:t>: Revised Family Observation Schedule, FOS-RIII; Child Behaviour Checklist Caregiver-Teacher Report Forms; C-TRF; General Health Questionnaire, GHQ-12-parent; Questionnaire on Resources and Stress, QRS-F-parent; Caregiving Problem Checklist-Difficult Child Behaviour-parent; Parenting Sense of Competence Scale, PSOC-parent; Paediatric Quality of Life, </a:t>
            </a:r>
            <a:r>
              <a:rPr lang="en-GB" sz="1000" dirty="0" err="1"/>
              <a:t>PedsQLparent</a:t>
            </a:r>
            <a:r>
              <a:rPr lang="en-GB" sz="1000" dirty="0"/>
              <a:t>; study specific Child and Adolescent Service Use Schedule, CA-SUS-parent/records; EQ-5D parent. </a:t>
            </a:r>
          </a:p>
          <a:p>
            <a:r>
              <a:rPr lang="en-GB" sz="1000" u="sng" dirty="0"/>
              <a:t>Other</a:t>
            </a:r>
            <a:endParaRPr lang="en-GB" sz="1000" dirty="0"/>
          </a:p>
          <a:p>
            <a:r>
              <a:rPr lang="en-GB" sz="1000" dirty="0"/>
              <a:t>Case Report Form; Bayley Scales of Infant and Toddler Development 3rd Edition (child-baseline);</a:t>
            </a:r>
            <a:r>
              <a:rPr lang="fr-FR" sz="1000" dirty="0"/>
              <a:t> Client Satisfaction Questionnaire (parent-4 </a:t>
            </a:r>
            <a:r>
              <a:rPr lang="fr-FR" sz="1000" dirty="0" err="1"/>
              <a:t>months</a:t>
            </a:r>
            <a:r>
              <a:rPr lang="fr-FR" sz="1000" dirty="0"/>
              <a:t>); </a:t>
            </a:r>
            <a:endParaRPr lang="en-GB" sz="1000" dirty="0"/>
          </a:p>
          <a:p>
            <a:endParaRPr lang="en-GB" sz="900" dirty="0"/>
          </a:p>
        </p:txBody>
      </p:sp>
      <p:sp>
        <p:nvSpPr>
          <p:cNvPr id="53" name="Rectangle 52"/>
          <p:cNvSpPr/>
          <p:nvPr/>
        </p:nvSpPr>
        <p:spPr>
          <a:xfrm>
            <a:off x="6948264" y="2542838"/>
            <a:ext cx="2088232" cy="427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483768" y="3818657"/>
            <a:ext cx="0" cy="67565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788024" y="3818657"/>
            <a:ext cx="0" cy="67565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36512" y="6021288"/>
            <a:ext cx="154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*: group Stepping Stones Triple P</a:t>
            </a:r>
          </a:p>
          <a:p>
            <a:r>
              <a:rPr lang="en-GB" sz="900" dirty="0"/>
              <a:t>**: Research Assistant</a:t>
            </a:r>
          </a:p>
          <a:p>
            <a:r>
              <a:rPr lang="en-GB" sz="900" dirty="0"/>
              <a:t>***: Adaptive Behaviour Assessment System</a:t>
            </a:r>
          </a:p>
          <a:p>
            <a:r>
              <a:rPr lang="en-GB" sz="900" dirty="0"/>
              <a:t>****: Treatment as usual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483768" y="5186809"/>
            <a:ext cx="0" cy="76247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788024" y="5117123"/>
            <a:ext cx="0" cy="76014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1560" y="2276872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If behaviour improves, no further action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9552" y="2204864"/>
            <a:ext cx="1296144" cy="747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907704" y="2542838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1520" y="3818657"/>
            <a:ext cx="1260140" cy="433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1521" y="3851756"/>
            <a:ext cx="126014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000" dirty="0"/>
              <a:t>Number of drop outs recorded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520" y="5186809"/>
            <a:ext cx="1260140" cy="474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</a:rPr>
              <a:t>Number of drop outs recorded</a:t>
            </a:r>
            <a:endParaRPr lang="en-GB" sz="1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" y="6264733"/>
            <a:ext cx="745908" cy="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5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08759"/>
            <a:ext cx="8489950" cy="1296988"/>
          </a:xfrm>
        </p:spPr>
        <p:txBody>
          <a:bodyPr/>
          <a:lstStyle/>
          <a:p>
            <a:r>
              <a:rPr lang="en-GB" dirty="0"/>
              <a:t>Health 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15" y="1746983"/>
            <a:ext cx="8489950" cy="3457575"/>
          </a:xfrm>
        </p:spPr>
        <p:txBody>
          <a:bodyPr/>
          <a:lstStyle/>
          <a:p>
            <a:r>
              <a:rPr lang="en-GB" dirty="0"/>
              <a:t>Parent resource utilisation</a:t>
            </a:r>
          </a:p>
          <a:p>
            <a:r>
              <a:rPr lang="en-GB" dirty="0"/>
              <a:t>Cost-effectiveness analysis: mean incremental cost from the health and social care perspective per change in CBCL</a:t>
            </a:r>
          </a:p>
          <a:p>
            <a:r>
              <a:rPr lang="en-GB" dirty="0"/>
              <a:t>Cost-benefit analysis of impact of child’s behaviour on the parents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45203"/>
            <a:ext cx="928048" cy="71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9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aspects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areas (N &amp; S London, NE &amp; NW England)</a:t>
            </a:r>
          </a:p>
          <a:p>
            <a:r>
              <a:rPr lang="en-GB" dirty="0"/>
              <a:t>8 participants recruited and randomised so far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850"/>
            <a:ext cx="901165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6" y="432068"/>
            <a:ext cx="8509864" cy="423317"/>
          </a:xfrm>
        </p:spPr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E</a:t>
            </a:r>
            <a:r>
              <a:rPr lang="en-GB" sz="2400" dirty="0"/>
              <a:t>ffectiveness of </a:t>
            </a:r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en-GB" sz="2400" dirty="0"/>
              <a:t>arent Mediated </a:t>
            </a:r>
            <a:r>
              <a:rPr lang="en-GB" sz="2400" dirty="0">
                <a:solidFill>
                  <a:srgbClr val="FF0000"/>
                </a:solidFill>
              </a:rPr>
              <a:t>I</a:t>
            </a:r>
            <a:r>
              <a:rPr lang="en-GB" sz="2400" dirty="0"/>
              <a:t>ntervention for </a:t>
            </a: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hallenging Behaviour in Pre-school </a:t>
            </a:r>
            <a:r>
              <a:rPr lang="en-GB" sz="2400" dirty="0">
                <a:solidFill>
                  <a:srgbClr val="FF0000"/>
                </a:solidFill>
              </a:rPr>
              <a:t>C</a:t>
            </a:r>
            <a:r>
              <a:rPr lang="en-GB" sz="2400" dirty="0"/>
              <a:t>hildren with </a:t>
            </a:r>
            <a:r>
              <a:rPr lang="en-GB" sz="2400" dirty="0">
                <a:solidFill>
                  <a:srgbClr val="FF0000"/>
                </a:solidFill>
              </a:rPr>
              <a:t>ID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4086" y="1530217"/>
            <a:ext cx="4168775" cy="3457575"/>
          </a:xfrm>
        </p:spPr>
        <p:txBody>
          <a:bodyPr/>
          <a:lstStyle/>
          <a:p>
            <a:r>
              <a:rPr lang="en-GB" sz="1600" b="1" dirty="0"/>
              <a:t>CI</a:t>
            </a:r>
          </a:p>
          <a:p>
            <a:pPr marL="0" indent="0">
              <a:buNone/>
            </a:pPr>
            <a:r>
              <a:rPr lang="en-GB" sz="1600" dirty="0"/>
              <a:t>Angela Hassiotis</a:t>
            </a:r>
          </a:p>
          <a:p>
            <a:r>
              <a:rPr lang="en-GB" sz="1600" b="1" dirty="0" err="1"/>
              <a:t>Coapplicants</a:t>
            </a:r>
            <a:r>
              <a:rPr lang="en-GB" sz="1600" b="1" dirty="0"/>
              <a:t> (alphabetical order)</a:t>
            </a:r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r>
              <a:rPr lang="en-GB" sz="1600" dirty="0"/>
              <a:t>Michael </a:t>
            </a:r>
            <a:r>
              <a:rPr lang="en-GB" sz="1600" dirty="0" err="1"/>
              <a:t>Absoud</a:t>
            </a:r>
            <a:r>
              <a:rPr lang="en-GB" sz="1600" dirty="0"/>
              <a:t>, Jacqueline Barnes, Marinos Kyriakopoulos, Kate Oulton, Eleni Paliokosta, Aditya Sharma, Vicky Slonims, Alistair Sutcliffe, Megan Thomas </a:t>
            </a:r>
          </a:p>
          <a:p>
            <a:r>
              <a:rPr lang="en-GB" sz="1600" dirty="0"/>
              <a:t>Collaborator</a:t>
            </a:r>
          </a:p>
          <a:p>
            <a:pPr marL="0" indent="0">
              <a:buNone/>
            </a:pPr>
            <a:r>
              <a:rPr lang="en-GB" sz="1600" dirty="0"/>
              <a:t>Jeremy Turk</a:t>
            </a:r>
          </a:p>
          <a:p>
            <a:r>
              <a:rPr lang="en-GB" sz="1600" dirty="0" err="1"/>
              <a:t>Priment</a:t>
            </a:r>
            <a:r>
              <a:rPr lang="en-GB" sz="1600" dirty="0"/>
              <a:t> CTU</a:t>
            </a:r>
          </a:p>
          <a:p>
            <a:pPr marL="0" indent="0">
              <a:buNone/>
            </a:pPr>
            <a:r>
              <a:rPr lang="en-GB" sz="1600" dirty="0"/>
              <a:t>Gareth Ambler, Rachael Hunter, Monica Panca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539" y="1654886"/>
            <a:ext cx="4168775" cy="3457575"/>
          </a:xfrm>
        </p:spPr>
        <p:txBody>
          <a:bodyPr/>
          <a:lstStyle/>
          <a:p>
            <a:r>
              <a:rPr lang="en-GB" sz="1600" b="1" dirty="0"/>
              <a:t>Contact</a:t>
            </a:r>
          </a:p>
          <a:p>
            <a:pPr marL="0" indent="0">
              <a:buNone/>
            </a:pPr>
            <a:r>
              <a:rPr lang="en-GB" sz="1600" dirty="0"/>
              <a:t>Una </a:t>
            </a:r>
            <a:r>
              <a:rPr lang="en-GB" sz="1600" dirty="0" err="1"/>
              <a:t>Summerson</a:t>
            </a:r>
            <a:endParaRPr lang="en-GB" sz="1600" dirty="0"/>
          </a:p>
          <a:p>
            <a:r>
              <a:rPr lang="en-GB" sz="1600" b="1" dirty="0"/>
              <a:t>Trial Manager</a:t>
            </a:r>
          </a:p>
          <a:p>
            <a:pPr marL="0" indent="0">
              <a:buNone/>
            </a:pPr>
            <a:r>
              <a:rPr lang="en-GB" sz="1600" dirty="0"/>
              <a:t>Michaela Poppe</a:t>
            </a:r>
          </a:p>
          <a:p>
            <a:r>
              <a:rPr lang="en-GB" sz="1600" b="1" dirty="0"/>
              <a:t>Research assistants</a:t>
            </a:r>
          </a:p>
          <a:p>
            <a:pPr marL="0" indent="0">
              <a:buNone/>
            </a:pPr>
            <a:r>
              <a:rPr lang="en-GB" sz="1600" dirty="0"/>
              <a:t>Vickie Ratti and Holly Walsh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29061"/>
            <a:ext cx="818866" cy="628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73" y="4161227"/>
            <a:ext cx="4143741" cy="2557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53" y="6146968"/>
            <a:ext cx="290804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6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800" b="0" dirty="0"/>
              <a:t>@</a:t>
            </a:r>
            <a:r>
              <a:rPr lang="en-GB" sz="2800" b="0" dirty="0" err="1"/>
              <a:t>likahassiotis</a:t>
            </a:r>
            <a:r>
              <a:rPr lang="en-GB" b="0" dirty="0"/>
              <a:t/>
            </a:r>
            <a:br>
              <a:rPr lang="en-GB" b="0" dirty="0"/>
            </a:br>
            <a:r>
              <a:rPr lang="en-GB" sz="2800" b="0" dirty="0"/>
              <a:t>@EPICC_ID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>
                <a:hlinkClick r:id="rId2"/>
              </a:rPr>
              <a:t>a.hassiotis@ucl.ac.uk</a:t>
            </a:r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4224"/>
            <a:ext cx="969348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9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01" y="497345"/>
            <a:ext cx="8489950" cy="1296988"/>
          </a:xfrm>
        </p:spPr>
        <p:txBody>
          <a:bodyPr/>
          <a:lstStyle/>
          <a:p>
            <a:r>
              <a:rPr lang="en-GB" sz="2800" b="0" dirty="0"/>
              <a:t>The impact of late intervention: services and supports needed for a child in difficulty that could have been prevented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0" y="2340325"/>
            <a:ext cx="2638425" cy="4238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4319" y="2417736"/>
            <a:ext cx="3603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authorities spend per person: £298 (164-531)</a:t>
            </a:r>
          </a:p>
          <a:p>
            <a:endParaRPr lang="en-GB" dirty="0"/>
          </a:p>
          <a:p>
            <a:r>
              <a:rPr lang="en-GB" dirty="0"/>
              <a:t>Level of spend is associated with deprivation (   urban    rural)</a:t>
            </a:r>
          </a:p>
        </p:txBody>
      </p:sp>
      <p:sp>
        <p:nvSpPr>
          <p:cNvPr id="6" name="Down Arrow 5"/>
          <p:cNvSpPr/>
          <p:nvPr/>
        </p:nvSpPr>
        <p:spPr>
          <a:xfrm>
            <a:off x="6148948" y="3506599"/>
            <a:ext cx="96864" cy="305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Up Arrow 6"/>
          <p:cNvSpPr/>
          <p:nvPr/>
        </p:nvSpPr>
        <p:spPr>
          <a:xfrm>
            <a:off x="5335906" y="3506599"/>
            <a:ext cx="111748" cy="3059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91553" y="4324027"/>
            <a:ext cx="3045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£17bn pa in England and Wales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A2F07D1-D946-43C7-A815-19B5BD144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4" y="6199575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9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200" y="401613"/>
            <a:ext cx="8489950" cy="1296988"/>
          </a:xfrm>
        </p:spPr>
        <p:txBody>
          <a:bodyPr/>
          <a:lstStyle/>
          <a:p>
            <a:r>
              <a:rPr lang="en-GB" dirty="0"/>
              <a:t>Why early intervention?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-81702" y="1698601"/>
            <a:ext cx="4168775" cy="3457575"/>
          </a:xfrm>
        </p:spPr>
        <p:txBody>
          <a:bodyPr/>
          <a:lstStyle/>
          <a:p>
            <a:r>
              <a:rPr lang="en-GB" sz="2400" dirty="0"/>
              <a:t>To overcome the cognitive, emotional and resource limitations of disadvantaged children</a:t>
            </a:r>
          </a:p>
          <a:p>
            <a:r>
              <a:rPr lang="en-GB" sz="2400" dirty="0"/>
              <a:t>Associated with less public expenditure later in life due to better outcomes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85" y="2300315"/>
            <a:ext cx="4962128" cy="35512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851245" y="6268573"/>
            <a:ext cx="335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https://www.rand.org/labor.html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9575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471942"/>
            <a:ext cx="8489950" cy="1296988"/>
          </a:xfrm>
        </p:spPr>
        <p:txBody>
          <a:bodyPr/>
          <a:lstStyle/>
          <a:p>
            <a:r>
              <a:rPr lang="en-GB" dirty="0"/>
              <a:t>Investing in children</a:t>
            </a:r>
            <a:br>
              <a:rPr lang="en-GB" dirty="0"/>
            </a:br>
            <a:r>
              <a:rPr lang="en-GB" dirty="0"/>
              <a:t>Heckman and </a:t>
            </a:r>
            <a:r>
              <a:rPr lang="en-GB" dirty="0" err="1"/>
              <a:t>Masterov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46" y="2411635"/>
            <a:ext cx="2377440" cy="19386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5059" y="1962693"/>
            <a:ext cx="5275092" cy="3457575"/>
          </a:xfrm>
        </p:spPr>
        <p:txBody>
          <a:bodyPr/>
          <a:lstStyle/>
          <a:p>
            <a:r>
              <a:rPr lang="en-GB" sz="2000" dirty="0"/>
              <a:t>Nurse-family partnership</a:t>
            </a:r>
          </a:p>
          <a:p>
            <a:r>
              <a:rPr lang="en-GB" sz="2000" dirty="0"/>
              <a:t>Quality early childhood development heavily influences health, economic and social outcomes for individuals and society at large</a:t>
            </a:r>
          </a:p>
          <a:p>
            <a:r>
              <a:rPr lang="en-GB" sz="2000" i="1" dirty="0"/>
              <a:t>High-quality birth-to-five programs for disadvantaged children can deliver a 13% per year return on investment—a rate substantially higher than the 7-10% return previously established for preschool programs serving 3- to 4-year-olds. Significant gains are realized through better outcomes in education, health, social </a:t>
            </a:r>
            <a:r>
              <a:rPr lang="en-GB" sz="2000" i="1" dirty="0" err="1"/>
              <a:t>behaviors</a:t>
            </a:r>
            <a:r>
              <a:rPr lang="en-GB" sz="2000" i="1" dirty="0"/>
              <a:t>, and employment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548761"/>
            <a:ext cx="2541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Nobel Memoria Prize in Economic Sciences</a:t>
            </a:r>
          </a:p>
          <a:p>
            <a:r>
              <a:rPr lang="en-GB" sz="1200" dirty="0"/>
              <a:t>https://heckmanequation.org/resource/research-summary-lifecycle-benefits-influential-early-childhood-program/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6" y="6185721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3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70418"/>
            <a:ext cx="8489950" cy="1296988"/>
          </a:xfrm>
        </p:spPr>
        <p:txBody>
          <a:bodyPr/>
          <a:lstStyle/>
          <a:p>
            <a:r>
              <a:rPr lang="en-GB" dirty="0"/>
              <a:t>Economic impacts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0200" y="1252019"/>
            <a:ext cx="8813800" cy="3718071"/>
          </a:xfrm>
        </p:spPr>
        <p:txBody>
          <a:bodyPr/>
          <a:lstStyle/>
          <a:p>
            <a:r>
              <a:rPr lang="en-GB" sz="2400" dirty="0"/>
              <a:t>Usually based on estimates of </a:t>
            </a:r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future employment, earnings, crime, education</a:t>
            </a:r>
            <a:r>
              <a:rPr lang="en-GB" sz="2400" dirty="0"/>
              <a:t>               behavioural problems in childhood</a:t>
            </a:r>
          </a:p>
          <a:p>
            <a:endParaRPr lang="en-GB" sz="2400" dirty="0"/>
          </a:p>
          <a:p>
            <a:r>
              <a:rPr lang="en-GB" sz="2400" dirty="0"/>
              <a:t>Links between conduct disorder aged 10 and 16 and later educational under-achievement and unemployment (BCS70)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allout: Left-Right Arrow 7"/>
          <p:cNvSpPr/>
          <p:nvPr/>
        </p:nvSpPr>
        <p:spPr>
          <a:xfrm>
            <a:off x="3193376" y="1713589"/>
            <a:ext cx="829985" cy="266582"/>
          </a:xfrm>
          <a:prstGeom prst="left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632358"/>
            <a:ext cx="4873094" cy="31232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99575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0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http://www.eif.org.uk/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50+ programmes</a:t>
            </a:r>
          </a:p>
          <a:p>
            <a:r>
              <a:rPr lang="en-GB" dirty="0"/>
              <a:t>Evidence and costs</a:t>
            </a:r>
          </a:p>
          <a:p>
            <a:r>
              <a:rPr lang="en-GB" dirty="0">
                <a:solidFill>
                  <a:srgbClr val="FF0000"/>
                </a:solidFill>
              </a:rPr>
              <a:t>Lifespan early intervention (prevention)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9FEF1-C3AC-47B7-9F2E-B68073B2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850"/>
            <a:ext cx="859611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9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543840"/>
            <a:ext cx="8489950" cy="1296988"/>
          </a:xfrm>
        </p:spPr>
        <p:txBody>
          <a:bodyPr/>
          <a:lstStyle/>
          <a:p>
            <a:r>
              <a:rPr lang="en-GB" b="0" dirty="0"/>
              <a:t>EI 1: The child with delays and its family (</a:t>
            </a:r>
            <a:r>
              <a:rPr lang="en-GB" b="0" dirty="0" err="1"/>
              <a:t>Guralnick</a:t>
            </a:r>
            <a:r>
              <a:rPr lang="en-GB" b="0" dirty="0"/>
              <a:t> 2017)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468" y="1945037"/>
            <a:ext cx="4168775" cy="381454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Challenges</a:t>
            </a:r>
          </a:p>
          <a:p>
            <a:r>
              <a:rPr lang="en-GB" sz="2400" dirty="0"/>
              <a:t>child social and cognitive competence, family patterns of interaction, and family resources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9124" y="1809375"/>
            <a:ext cx="4168775" cy="34575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Benefits </a:t>
            </a:r>
          </a:p>
          <a:p>
            <a:r>
              <a:rPr lang="en-GB" sz="2000" dirty="0"/>
              <a:t>child development, engaging with professionals and advocacy for the child</a:t>
            </a:r>
          </a:p>
          <a:p>
            <a:r>
              <a:rPr lang="en-GB" sz="2000" dirty="0"/>
              <a:t>Developmental science (syndrome specific/neuroscience/genetics)</a:t>
            </a:r>
          </a:p>
          <a:p>
            <a:r>
              <a:rPr lang="en-GB" sz="2000" dirty="0"/>
              <a:t>Parent responsiveness and patterns of interaction</a:t>
            </a:r>
          </a:p>
          <a:p>
            <a:r>
              <a:rPr lang="en-GB" sz="2000" dirty="0"/>
              <a:t>Parent resources, e.g. stress</a:t>
            </a:r>
          </a:p>
          <a:p>
            <a:r>
              <a:rPr lang="en-GB" sz="2000" dirty="0"/>
              <a:t>Schooling and peer competencies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7614"/>
            <a:ext cx="859809" cy="660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0196" y="5997844"/>
            <a:ext cx="289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effect size 0.50 to 0.75 SDs</a:t>
            </a:r>
            <a:r>
              <a:rPr lang="en-GB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52807"/>
            <a:ext cx="3235962" cy="19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44" y="1"/>
            <a:ext cx="4532412" cy="3525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60" y="3967566"/>
            <a:ext cx="4112541" cy="28201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7" y="6156899"/>
            <a:ext cx="914479" cy="701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025" y="352445"/>
            <a:ext cx="3893659" cy="47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10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 with white background</Template>
  <TotalTime>1166</TotalTime>
  <Words>1390</Words>
  <Application>Microsoft Office PowerPoint</Application>
  <PresentationFormat>On-screen Show (4:3)</PresentationFormat>
  <Paragraphs>153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Early intervention in children with intellectual developmental disabilities: a trial of stepping stones triple P in the UK</vt:lpstr>
      <vt:lpstr>PowerPoint Presentation</vt:lpstr>
      <vt:lpstr>The impact of late intervention: services and supports needed for a child in difficulty that could have been prevented</vt:lpstr>
      <vt:lpstr>Why early intervention?</vt:lpstr>
      <vt:lpstr>Investing in children Heckman and Masterov</vt:lpstr>
      <vt:lpstr>Economic impacts</vt:lpstr>
      <vt:lpstr>http://www.eif.org.uk/</vt:lpstr>
      <vt:lpstr>EI 1: The child with delays and its family (Guralnick 2017)</vt:lpstr>
      <vt:lpstr>PowerPoint Presentation</vt:lpstr>
      <vt:lpstr>Mental health problems in children with ID </vt:lpstr>
      <vt:lpstr>Factors predicting mental illhealth/challenging behaviour in children with ID</vt:lpstr>
      <vt:lpstr>http://www.challengingbehaviour.org.uk/learning-disability-files/Briefing-Paper.pdf</vt:lpstr>
      <vt:lpstr>EI 2: the child with delays and challenging behaviour</vt:lpstr>
      <vt:lpstr>How do the parenting programmes work?</vt:lpstr>
      <vt:lpstr>https://www.scie.org.uk/publications/ataglance/ataglance11.asp</vt:lpstr>
      <vt:lpstr>NICE Guideline 11: research recommendation</vt:lpstr>
      <vt:lpstr>EPICC-ID Overview</vt:lpstr>
      <vt:lpstr>SSTP requirements http://www.triplep.net/files/8214/3139/5749/Triple_P_Practitioner_Info_Sheet_Grp_Stepping_Stones_UK_2014.pdf</vt:lpstr>
      <vt:lpstr>Hypotheses</vt:lpstr>
      <vt:lpstr>Eligibility</vt:lpstr>
      <vt:lpstr>Sample size and other aspects</vt:lpstr>
      <vt:lpstr>PowerPoint Presentation</vt:lpstr>
      <vt:lpstr>Health economics</vt:lpstr>
      <vt:lpstr>Other aspects</vt:lpstr>
      <vt:lpstr>Effectiveness of Parent Mediated Intervention for Challenging Behaviour in Pre-school Children with ID</vt:lpstr>
      <vt:lpstr>Thank you  @likahassiotis @EPICC_ID  a.hassiotis@ucl.ac.uk   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and cost effectiveness of a parent mediated intervention to prevent challenging behaviour in pre-schoolers with moderate to severe learning disability (LD): a randomised controlled trial</dc:title>
  <dc:creator>Angela Hassiotis</dc:creator>
  <cp:lastModifiedBy>Tommy Coyle</cp:lastModifiedBy>
  <cp:revision>84</cp:revision>
  <cp:lastPrinted>2017-10-03T09:20:14Z</cp:lastPrinted>
  <dcterms:created xsi:type="dcterms:W3CDTF">2017-01-16T13:01:42Z</dcterms:created>
  <dcterms:modified xsi:type="dcterms:W3CDTF">2017-10-19T13:37:37Z</dcterms:modified>
</cp:coreProperties>
</file>