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4"/>
  </p:notesMasterIdLst>
  <p:handoutMasterIdLst>
    <p:handoutMasterId r:id="rId15"/>
  </p:handoutMasterIdLst>
  <p:sldIdLst>
    <p:sldId id="272" r:id="rId3"/>
    <p:sldId id="315" r:id="rId4"/>
    <p:sldId id="319" r:id="rId5"/>
    <p:sldId id="310" r:id="rId6"/>
    <p:sldId id="320" r:id="rId7"/>
    <p:sldId id="323" r:id="rId8"/>
    <p:sldId id="318" r:id="rId9"/>
    <p:sldId id="322" r:id="rId10"/>
    <p:sldId id="297" r:id="rId11"/>
    <p:sldId id="324" r:id="rId12"/>
    <p:sldId id="282" r:id="rId13"/>
  </p:sldIdLst>
  <p:sldSz cx="9144000" cy="5143500" type="screen16x9"/>
  <p:notesSz cx="1533525"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70ECA83-2A30-6D46-B37F-C059E3F14887}">
          <p14:sldIdLst>
            <p14:sldId id="272"/>
            <p14:sldId id="315"/>
            <p14:sldId id="319"/>
            <p14:sldId id="310"/>
            <p14:sldId id="320"/>
            <p14:sldId id="323"/>
            <p14:sldId id="318"/>
            <p14:sldId id="322"/>
            <p14:sldId id="297"/>
            <p14:sldId id="324"/>
            <p14:sldId id="28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guide id="3" orient="horz" pos="1720" userDrawn="1">
          <p15:clr>
            <a:srgbClr val="A4A3A4"/>
          </p15:clr>
        </p15:guide>
        <p15:guide id="4" pos="29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Stevens" initials="" lastIdx="15" clrIdx="0"/>
  <p:cmAuthor id="1" name="Bradshaw, Melissa" initials="BM" lastIdx="16" clrIdx="1">
    <p:extLst/>
  </p:cmAuthor>
  <p:cmAuthor id="2" name="Bradshaw, Melissa" initials="BM [2]"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E05856"/>
    <a:srgbClr val="E05855"/>
    <a:srgbClr val="003D4C"/>
    <a:srgbClr val="500778"/>
    <a:srgbClr val="A4DBEA"/>
    <a:srgbClr val="001DEA"/>
    <a:srgbClr val="E8E8E8"/>
    <a:srgbClr val="0C1A44"/>
    <a:srgbClr val="9FD4D7"/>
    <a:srgbClr val="EFA7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9" autoAdjust="0"/>
    <p:restoredTop sz="64721" autoAdjust="0"/>
  </p:normalViewPr>
  <p:slideViewPr>
    <p:cSldViewPr snapToGrid="0">
      <p:cViewPr varScale="1">
        <p:scale>
          <a:sx n="113" d="100"/>
          <a:sy n="113" d="100"/>
        </p:scale>
        <p:origin x="320" y="168"/>
      </p:cViewPr>
      <p:guideLst>
        <p:guide orient="horz" pos="1620"/>
        <p:guide pos="2880"/>
        <p:guide orient="horz" pos="1720"/>
        <p:guide pos="29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D911B5-810D-0645-AF44-55C472E8848D}"/>
              </a:ext>
            </a:extLst>
          </p:cNvPr>
          <p:cNvSpPr>
            <a:spLocks noGrp="1"/>
          </p:cNvSpPr>
          <p:nvPr>
            <p:ph type="hdr" sz="quarter"/>
          </p:nvPr>
        </p:nvSpPr>
        <p:spPr>
          <a:xfrm>
            <a:off x="0" y="0"/>
            <a:ext cx="664528" cy="34077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21D58C-DFDD-8245-A336-BEE59FA52E30}"/>
              </a:ext>
            </a:extLst>
          </p:cNvPr>
          <p:cNvSpPr>
            <a:spLocks noGrp="1"/>
          </p:cNvSpPr>
          <p:nvPr>
            <p:ph type="dt" sz="quarter" idx="1"/>
          </p:nvPr>
        </p:nvSpPr>
        <p:spPr>
          <a:xfrm>
            <a:off x="868642" y="0"/>
            <a:ext cx="664528" cy="340770"/>
          </a:xfrm>
          <a:prstGeom prst="rect">
            <a:avLst/>
          </a:prstGeom>
        </p:spPr>
        <p:txBody>
          <a:bodyPr vert="horz" lIns="91440" tIns="45720" rIns="91440" bIns="45720" rtlCol="0"/>
          <a:lstStyle>
            <a:lvl1pPr algn="r">
              <a:defRPr sz="1200"/>
            </a:lvl1pPr>
          </a:lstStyle>
          <a:p>
            <a:fld id="{DAAC80E2-747C-3B48-B8BA-3941629BD371}" type="datetimeFigureOut">
              <a:rPr lang="en-US" smtClean="0"/>
              <a:t>2/4/19</a:t>
            </a:fld>
            <a:endParaRPr lang="en-US"/>
          </a:p>
        </p:txBody>
      </p:sp>
      <p:sp>
        <p:nvSpPr>
          <p:cNvPr id="4" name="Footer Placeholder 3">
            <a:extLst>
              <a:ext uri="{FF2B5EF4-FFF2-40B4-BE49-F238E27FC236}">
                <a16:creationId xmlns:a16="http://schemas.microsoft.com/office/drawing/2014/main" id="{0F73215F-CFA4-7F44-ABEA-AB0D75CF45D3}"/>
              </a:ext>
            </a:extLst>
          </p:cNvPr>
          <p:cNvSpPr>
            <a:spLocks noGrp="1"/>
          </p:cNvSpPr>
          <p:nvPr>
            <p:ph type="ftr" sz="quarter" idx="2"/>
          </p:nvPr>
        </p:nvSpPr>
        <p:spPr>
          <a:xfrm>
            <a:off x="0" y="6517230"/>
            <a:ext cx="664528" cy="34077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DB3319-CD2D-C542-88F3-1D9D6BFB3D78}"/>
              </a:ext>
            </a:extLst>
          </p:cNvPr>
          <p:cNvSpPr>
            <a:spLocks noGrp="1"/>
          </p:cNvSpPr>
          <p:nvPr>
            <p:ph type="sldNum" sz="quarter" idx="3"/>
          </p:nvPr>
        </p:nvSpPr>
        <p:spPr>
          <a:xfrm>
            <a:off x="868642" y="6517230"/>
            <a:ext cx="664528" cy="340770"/>
          </a:xfrm>
          <a:prstGeom prst="rect">
            <a:avLst/>
          </a:prstGeom>
        </p:spPr>
        <p:txBody>
          <a:bodyPr vert="horz" lIns="91440" tIns="45720" rIns="91440" bIns="45720" rtlCol="0" anchor="b"/>
          <a:lstStyle>
            <a:lvl1pPr algn="r">
              <a:defRPr sz="1200"/>
            </a:lvl1pPr>
          </a:lstStyle>
          <a:p>
            <a:fld id="{B5E33E00-066F-C241-B352-786A0A2D3C2A}" type="slidenum">
              <a:rPr lang="en-US" smtClean="0"/>
              <a:t>‹#›</a:t>
            </a:fld>
            <a:endParaRPr lang="en-US"/>
          </a:p>
        </p:txBody>
      </p:sp>
    </p:spTree>
    <p:extLst>
      <p:ext uri="{BB962C8B-B14F-4D97-AF65-F5344CB8AC3E}">
        <p14:creationId xmlns:p14="http://schemas.microsoft.com/office/powerpoint/2010/main" val="1899945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64528" cy="205172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68642" y="0"/>
            <a:ext cx="664528" cy="2051723"/>
          </a:xfrm>
          <a:prstGeom prst="rect">
            <a:avLst/>
          </a:prstGeom>
        </p:spPr>
        <p:txBody>
          <a:bodyPr vert="horz" lIns="91440" tIns="45720" rIns="91440" bIns="45720" rtlCol="0"/>
          <a:lstStyle>
            <a:lvl1pPr algn="r">
              <a:defRPr sz="1200"/>
            </a:lvl1pPr>
          </a:lstStyle>
          <a:p>
            <a:fld id="{98382AFD-4DA7-7C4A-BEF1-18397E0FA862}" type="datetimeFigureOut">
              <a:rPr lang="en-US" smtClean="0"/>
              <a:t>2/4/19</a:t>
            </a:fld>
            <a:endParaRPr lang="en-US"/>
          </a:p>
        </p:txBody>
      </p:sp>
      <p:sp>
        <p:nvSpPr>
          <p:cNvPr id="4" name="Slide Image Placeholder 3"/>
          <p:cNvSpPr>
            <a:spLocks noGrp="1" noRot="1" noChangeAspect="1"/>
          </p:cNvSpPr>
          <p:nvPr>
            <p:ph type="sldImg" idx="2"/>
          </p:nvPr>
        </p:nvSpPr>
        <p:spPr>
          <a:xfrm>
            <a:off x="-11501438" y="5111750"/>
            <a:ext cx="24536401" cy="13801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3353" y="19679478"/>
            <a:ext cx="1226820" cy="1610139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8840706"/>
            <a:ext cx="664528" cy="2051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68642" y="38840706"/>
            <a:ext cx="664528" cy="2051718"/>
          </a:xfrm>
          <a:prstGeom prst="rect">
            <a:avLst/>
          </a:prstGeom>
        </p:spPr>
        <p:txBody>
          <a:bodyPr vert="horz" lIns="91440" tIns="45720" rIns="91440" bIns="45720" rtlCol="0" anchor="b"/>
          <a:lstStyle>
            <a:lvl1pPr algn="r">
              <a:defRPr sz="1200"/>
            </a:lvl1pPr>
          </a:lstStyle>
          <a:p>
            <a:fld id="{29A2A193-0396-FF4B-9AAE-9B98BF14C3EB}" type="slidenum">
              <a:rPr lang="en-US" smtClean="0"/>
              <a:t>‹#›</a:t>
            </a:fld>
            <a:endParaRPr lang="en-US"/>
          </a:p>
        </p:txBody>
      </p:sp>
    </p:spTree>
    <p:extLst>
      <p:ext uri="{BB962C8B-B14F-4D97-AF65-F5344CB8AC3E}">
        <p14:creationId xmlns:p14="http://schemas.microsoft.com/office/powerpoint/2010/main" val="1680425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A2A193-0396-FF4B-9AAE-9B98BF14C3EB}" type="slidenum">
              <a:rPr lang="en-US" smtClean="0"/>
              <a:t>1</a:t>
            </a:fld>
            <a:endParaRPr lang="en-US"/>
          </a:p>
        </p:txBody>
      </p:sp>
    </p:spTree>
    <p:extLst>
      <p:ext uri="{BB962C8B-B14F-4D97-AF65-F5344CB8AC3E}">
        <p14:creationId xmlns:p14="http://schemas.microsoft.com/office/powerpoint/2010/main" val="39967711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10</a:t>
            </a:fld>
            <a:endParaRPr lang="en-US"/>
          </a:p>
        </p:txBody>
      </p:sp>
    </p:spTree>
    <p:extLst>
      <p:ext uri="{BB962C8B-B14F-4D97-AF65-F5344CB8AC3E}">
        <p14:creationId xmlns:p14="http://schemas.microsoft.com/office/powerpoint/2010/main" val="830989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solidFill>
                  <a:srgbClr val="800000"/>
                </a:solidFill>
                <a:latin typeface="Helvetica"/>
                <a:ea typeface="+mn-ea"/>
                <a:cs typeface="Helvetica"/>
              </a:rPr>
              <a:t> </a:t>
            </a:r>
            <a:endParaRPr lang="en-GB" sz="1200" dirty="0">
              <a:solidFill>
                <a:srgbClr val="800000"/>
              </a:solidFill>
              <a:latin typeface="Helvetica"/>
              <a:ea typeface="Helvetica" charset="0"/>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118978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2</a:t>
            </a:fld>
            <a:endParaRPr lang="en-US"/>
          </a:p>
        </p:txBody>
      </p:sp>
    </p:spTree>
    <p:extLst>
      <p:ext uri="{BB962C8B-B14F-4D97-AF65-F5344CB8AC3E}">
        <p14:creationId xmlns:p14="http://schemas.microsoft.com/office/powerpoint/2010/main" val="9332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3</a:t>
            </a:fld>
            <a:endParaRPr lang="en-US"/>
          </a:p>
        </p:txBody>
      </p:sp>
    </p:spTree>
    <p:extLst>
      <p:ext uri="{BB962C8B-B14F-4D97-AF65-F5344CB8AC3E}">
        <p14:creationId xmlns:p14="http://schemas.microsoft.com/office/powerpoint/2010/main" val="2602180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solidFill>
                <a:schemeClr val="tx1"/>
              </a:solidFill>
              <a:latin typeface="Helvetica Neue" charset="0"/>
              <a:ea typeface="Helvetica Neue" charset="0"/>
              <a:cs typeface="Helvetica Neue" charset="0"/>
            </a:endParaRPr>
          </a:p>
          <a:p>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4</a:t>
            </a:fld>
            <a:endParaRPr lang="en-US"/>
          </a:p>
        </p:txBody>
      </p:sp>
    </p:spTree>
    <p:extLst>
      <p:ext uri="{BB962C8B-B14F-4D97-AF65-F5344CB8AC3E}">
        <p14:creationId xmlns:p14="http://schemas.microsoft.com/office/powerpoint/2010/main" val="3502151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5</a:t>
            </a:fld>
            <a:endParaRPr lang="en-US"/>
          </a:p>
        </p:txBody>
      </p:sp>
    </p:spTree>
    <p:extLst>
      <p:ext uri="{BB962C8B-B14F-4D97-AF65-F5344CB8AC3E}">
        <p14:creationId xmlns:p14="http://schemas.microsoft.com/office/powerpoint/2010/main" val="1610108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6</a:t>
            </a:fld>
            <a:endParaRPr lang="en-US"/>
          </a:p>
        </p:txBody>
      </p:sp>
    </p:spTree>
    <p:extLst>
      <p:ext uri="{BB962C8B-B14F-4D97-AF65-F5344CB8AC3E}">
        <p14:creationId xmlns:p14="http://schemas.microsoft.com/office/powerpoint/2010/main" val="2973445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Our borrowing compared to other UK universities is modest. The loan we have with the European Investment Bank is now fully drawn and our total borrowing is at £333m which is around 23% of our total income. The average for the Russell Group universities in 2016-17 was 36%, and for the sector as a whole was 33%. The level of borrowing at Imperial, Manchester and Bristol, for example, is higher than ours, both in cash terms and as a</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proportion of their income. The interest rates on our borrowing are highly competitive and are fixed in advance. Our ability to borrow on such attractive terms reflects the fact that we are viewed as financially robust and low-risk over the long term.</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Meanwhile, there has been a dramatic growth in UCL’s research income through grants and contracts. Professor David Price’s most recent report on research indicates that research income in 2010/11 was £283 million and grew to £459 million in 2016/17, with QR income through the REF exercise at £76.4 million (5.9% of the national total), second only to Oxford at £77.7 million and ahead of Cambridge at £75.5 million.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addition to this, the It’s All Academic Campaign is going from strength to strength, with the total raised standing at £486 million at the end of 2018.</a:t>
            </a:r>
            <a:endParaRPr lang="en-GB" sz="1200" kern="1200" dirty="0">
              <a:solidFill>
                <a:schemeClr val="tx1"/>
              </a:solidFill>
              <a:effectLst/>
              <a:latin typeface="+mn-lt"/>
              <a:ea typeface="+mn-ea"/>
              <a:cs typeface="+mn-cs"/>
            </a:endParaRPr>
          </a:p>
          <a:p>
            <a:endParaRPr lang="en-US" dirty="0">
              <a:latin typeface="Helvetica"/>
              <a:cs typeface="Helvetica"/>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7</a:t>
            </a:fld>
            <a:endParaRPr lang="en-US"/>
          </a:p>
        </p:txBody>
      </p:sp>
    </p:spTree>
    <p:extLst>
      <p:ext uri="{BB962C8B-B14F-4D97-AF65-F5344CB8AC3E}">
        <p14:creationId xmlns:p14="http://schemas.microsoft.com/office/powerpoint/2010/main" val="3233165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latin typeface="Helvetica"/>
                <a:cs typeface="Helvetica"/>
              </a:rPr>
              <a:t>Photo credit:</a:t>
            </a:r>
            <a:r>
              <a:rPr lang="en-US" baseline="0" dirty="0">
                <a:latin typeface="Helvetica"/>
                <a:cs typeface="Helvetica"/>
              </a:rPr>
              <a:t> Matt Clayton</a:t>
            </a:r>
            <a:endParaRPr lang="en-US" dirty="0">
              <a:latin typeface="Helvetica"/>
              <a:cs typeface="Helvetica"/>
            </a:endParaRPr>
          </a:p>
          <a:p>
            <a:pPr fontAlgn="base"/>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8</a:t>
            </a:fld>
            <a:endParaRPr lang="en-US"/>
          </a:p>
        </p:txBody>
      </p:sp>
    </p:spTree>
    <p:extLst>
      <p:ext uri="{BB962C8B-B14F-4D97-AF65-F5344CB8AC3E}">
        <p14:creationId xmlns:p14="http://schemas.microsoft.com/office/powerpoint/2010/main" val="358857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A2A193-0396-FF4B-9AAE-9B98BF14C3EB}" type="slidenum">
              <a:rPr lang="en-US" smtClean="0"/>
              <a:t>9</a:t>
            </a:fld>
            <a:endParaRPr lang="en-US"/>
          </a:p>
        </p:txBody>
      </p:sp>
    </p:spTree>
    <p:extLst>
      <p:ext uri="{BB962C8B-B14F-4D97-AF65-F5344CB8AC3E}">
        <p14:creationId xmlns:p14="http://schemas.microsoft.com/office/powerpoint/2010/main" val="2865031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139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56A461-EA6A-5444-9DB9-803F995328F6}"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53477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4219157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820327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139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2/4/19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44311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2/4/19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26576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2/4/19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281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2/4/19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3148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2/4/19</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81481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2/4/19</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6496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2/4/19</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56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2/4/19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744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0886968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2/4/19</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380967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2/4/19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19795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56A461-EA6A-5444-9DB9-803F995328F6}" type="datetimeFigureOut">
              <a:rPr lang="en-US" smtClean="0">
                <a:solidFill>
                  <a:prstClr val="black">
                    <a:tint val="75000"/>
                  </a:prstClr>
                </a:solidFill>
                <a:latin typeface="Calibri"/>
              </a:rPr>
              <a:pPr/>
              <a:t>2/4/19</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295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56A461-EA6A-5444-9DB9-803F995328F6}" type="datetimeFigureOut">
              <a:rPr lang="en-US" smtClean="0"/>
              <a:t>2/4/19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870762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356A461-EA6A-5444-9DB9-803F995328F6}" type="datetimeFigureOut">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75505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356A461-EA6A-5444-9DB9-803F995328F6}" type="datetimeFigureOut">
              <a:rPr lang="en-US" smtClean="0"/>
              <a:t>2/4/19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3913339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56A461-EA6A-5444-9DB9-803F995328F6}" type="datetimeFigureOut">
              <a:rPr lang="en-US" smtClean="0"/>
              <a:t>2/4/19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2876237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6A461-EA6A-5444-9DB9-803F995328F6}" type="datetimeFigureOut">
              <a:rPr lang="en-US" smtClean="0"/>
              <a:t>2/4/19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786914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350391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56A461-EA6A-5444-9DB9-803F995328F6}" type="datetimeFigureOut">
              <a:rPr lang="en-US" smtClean="0"/>
              <a:t>2/4/19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16EFE0-9312-8047-8AD2-458D356D504F}" type="slidenum">
              <a:rPr lang="en-US" smtClean="0"/>
              <a:t>‹#›</a:t>
            </a:fld>
            <a:endParaRPr lang="en-US"/>
          </a:p>
        </p:txBody>
      </p:sp>
    </p:spTree>
    <p:extLst>
      <p:ext uri="{BB962C8B-B14F-4D97-AF65-F5344CB8AC3E}">
        <p14:creationId xmlns:p14="http://schemas.microsoft.com/office/powerpoint/2010/main" val="1841533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FD4D7">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56A461-EA6A-5444-9DB9-803F995328F6}" type="datetimeFigureOut">
              <a:rPr lang="en-US" smtClean="0"/>
              <a:t>2/4/19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16EFE0-9312-8047-8AD2-458D356D504F}" type="slidenum">
              <a:rPr lang="en-US" smtClean="0"/>
              <a:t>‹#›</a:t>
            </a:fld>
            <a:endParaRPr lang="en-US"/>
          </a:p>
        </p:txBody>
      </p:sp>
    </p:spTree>
    <p:extLst>
      <p:ext uri="{BB962C8B-B14F-4D97-AF65-F5344CB8AC3E}">
        <p14:creationId xmlns:p14="http://schemas.microsoft.com/office/powerpoint/2010/main" val="3507551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FD4D7">
            <a:alpha val="1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356A461-EA6A-5444-9DB9-803F995328F6}" type="datetimeFigureOut">
              <a:rPr lang="en-US" smtClean="0">
                <a:solidFill>
                  <a:prstClr val="black">
                    <a:tint val="75000"/>
                  </a:prstClr>
                </a:solidFill>
                <a:latin typeface="Calibri"/>
              </a:rPr>
              <a:pPr/>
              <a:t>2/4/19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16EFE0-9312-8047-8AD2-458D356D504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7492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emf"/><Relationship Id="rId4" Type="http://schemas.openxmlformats.org/officeDocument/2006/relationships/hyperlink" Target="mailto:provostfeedback@ucl.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D8BCF9-8088-184D-A2FF-40A7D2D8B1C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1"/>
          <a:stretch/>
        </p:blipFill>
        <p:spPr>
          <a:xfrm>
            <a:off x="-4130" y="524544"/>
            <a:ext cx="9132529" cy="4618956"/>
          </a:xfrm>
          <a:prstGeom prst="rect">
            <a:avLst/>
          </a:prstGeom>
        </p:spPr>
      </p:pic>
      <p:sp>
        <p:nvSpPr>
          <p:cNvPr id="6" name="Rectangle 12"/>
          <p:cNvSpPr>
            <a:spLocks noChangeArrowheads="1"/>
          </p:cNvSpPr>
          <p:nvPr/>
        </p:nvSpPr>
        <p:spPr bwMode="auto">
          <a:xfrm>
            <a:off x="362963" y="1920851"/>
            <a:ext cx="4350550" cy="1296035"/>
          </a:xfrm>
          <a:prstGeom prst="rect">
            <a:avLst/>
          </a:prstGeom>
          <a:noFill/>
          <a:ln w="9525">
            <a:noFill/>
            <a:prstDash val="sysDot"/>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0" bIns="0" numCol="1" spcCol="7200000" anchor="ctr">
            <a:noAutofit/>
          </a:bodyPr>
          <a:lstStyle/>
          <a:p>
            <a:endParaRPr lang="en-GB" sz="3600" baseline="30000">
              <a:latin typeface="Helvetica"/>
            </a:endParaRPr>
          </a:p>
        </p:txBody>
      </p:sp>
      <p:sp>
        <p:nvSpPr>
          <p:cNvPr id="10" name="Rectangle 9"/>
          <p:cNvSpPr/>
          <p:nvPr/>
        </p:nvSpPr>
        <p:spPr>
          <a:xfrm>
            <a:off x="664067" y="1558541"/>
            <a:ext cx="4805079" cy="2407669"/>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GB" sz="3600" b="1" dirty="0">
              <a:solidFill>
                <a:schemeClr val="tx1">
                  <a:lumMod val="65000"/>
                  <a:lumOff val="35000"/>
                </a:schemeClr>
              </a:solidFill>
              <a:latin typeface="Helvetica"/>
              <a:ea typeface="Helvetica Neue" charset="0"/>
              <a:cs typeface="Helvetica"/>
            </a:endParaRPr>
          </a:p>
          <a:p>
            <a:r>
              <a:rPr lang="en-GB" sz="3600" b="1" dirty="0">
                <a:solidFill>
                  <a:schemeClr val="tx1">
                    <a:lumMod val="65000"/>
                    <a:lumOff val="35000"/>
                  </a:schemeClr>
                </a:solidFill>
                <a:latin typeface="Helvetica"/>
                <a:ea typeface="Helvetica Neue" charset="0"/>
                <a:cs typeface="Helvetica"/>
              </a:rPr>
              <a:t>Provost’s View</a:t>
            </a:r>
            <a:r>
              <a:rPr lang="en-GB" sz="3600" b="1" dirty="0">
                <a:solidFill>
                  <a:schemeClr val="tx1">
                    <a:lumMod val="65000"/>
                    <a:lumOff val="35000"/>
                  </a:schemeClr>
                </a:solidFill>
                <a:latin typeface="Helvetica" charset="0"/>
                <a:ea typeface="Helvetica" charset="0"/>
                <a:cs typeface="Helvetica" charset="0"/>
              </a:rPr>
              <a:t>:</a:t>
            </a:r>
            <a:endParaRPr lang="en-US" sz="3600" b="1" dirty="0">
              <a:solidFill>
                <a:schemeClr val="tx1">
                  <a:lumMod val="65000"/>
                  <a:lumOff val="35000"/>
                </a:schemeClr>
              </a:solidFill>
              <a:cs typeface="Calibri"/>
            </a:endParaRPr>
          </a:p>
          <a:p>
            <a:r>
              <a:rPr lang="en-GB" sz="2800" b="1" dirty="0">
                <a:solidFill>
                  <a:srgbClr val="E05856"/>
                </a:solidFill>
                <a:latin typeface="Helvetica" charset="0"/>
              </a:rPr>
              <a:t>Investing in universities brings lasting public benefit: what UCL is doing</a:t>
            </a:r>
            <a:endParaRPr lang="en-GB" sz="2800" b="1" dirty="0">
              <a:solidFill>
                <a:srgbClr val="E05856"/>
              </a:solidFill>
            </a:endParaRPr>
          </a:p>
          <a:p>
            <a:endParaRPr lang="en-GB" sz="2400" dirty="0">
              <a:solidFill>
                <a:schemeClr val="tx1"/>
              </a:solidFill>
              <a:latin typeface="Helvetica" charset="0"/>
              <a:ea typeface="Helvetica" charset="0"/>
              <a:cs typeface="Helvetica" charset="0"/>
            </a:endParaRPr>
          </a:p>
          <a:p>
            <a:endParaRPr lang="en-GB" sz="2000" dirty="0">
              <a:solidFill>
                <a:schemeClr val="tx1">
                  <a:lumMod val="65000"/>
                  <a:lumOff val="35000"/>
                </a:schemeClr>
              </a:solidFill>
              <a:latin typeface="Helvetica Neue" charset="0"/>
              <a:ea typeface="Helvetica Neue" charset="0"/>
              <a:cs typeface="Helvetica Neue" charset="0"/>
            </a:endParaRPr>
          </a:p>
        </p:txBody>
      </p:sp>
      <p:grpSp>
        <p:nvGrpSpPr>
          <p:cNvPr id="2" name="Group 1"/>
          <p:cNvGrpSpPr/>
          <p:nvPr/>
        </p:nvGrpSpPr>
        <p:grpSpPr>
          <a:xfrm>
            <a:off x="-4130" y="-2485"/>
            <a:ext cx="9148130" cy="1016832"/>
            <a:chOff x="-4130" y="-2485"/>
            <a:chExt cx="9148130" cy="1016832"/>
          </a:xfrm>
        </p:grpSpPr>
        <p:pic>
          <p:nvPicPr>
            <p:cNvPr id="8" name="Picture 7"/>
            <p:cNvPicPr>
              <a:picLocks noChangeAspect="1"/>
            </p:cNvPicPr>
            <p:nvPr/>
          </p:nvPicPr>
          <p:blipFill>
            <a:blip r:embed="rId4"/>
            <a:stretch>
              <a:fillRect/>
            </a:stretch>
          </p:blipFill>
          <p:spPr>
            <a:xfrm>
              <a:off x="-4130" y="-2485"/>
              <a:ext cx="9148130" cy="1016832"/>
            </a:xfrm>
            <a:prstGeom prst="rect">
              <a:avLst/>
            </a:prstGeom>
          </p:spPr>
        </p:pic>
        <p:sp>
          <p:nvSpPr>
            <p:cNvPr id="7" name="TextBox 6"/>
            <p:cNvSpPr txBox="1"/>
            <p:nvPr/>
          </p:nvSpPr>
          <p:spPr>
            <a:xfrm>
              <a:off x="126804" y="231521"/>
              <a:ext cx="4158343" cy="276999"/>
            </a:xfrm>
            <a:prstGeom prst="rect">
              <a:avLst/>
            </a:prstGeom>
            <a:noFill/>
          </p:spPr>
          <p:txBody>
            <a:bodyPr wrap="square" rtlCol="0">
              <a:spAutoFit/>
            </a:bodyPr>
            <a:lstStyle/>
            <a:p>
              <a:r>
                <a:rPr lang="en-US" sz="1200" b="1">
                  <a:solidFill>
                    <a:schemeClr val="bg1"/>
                  </a:solidFill>
                  <a:latin typeface="Arial" charset="0"/>
                  <a:ea typeface="Arial" charset="0"/>
                  <a:cs typeface="Arial" charset="0"/>
                </a:rPr>
                <a:t>LONDON’S GLOBAL UNIVERSITY</a:t>
              </a:r>
            </a:p>
          </p:txBody>
        </p:sp>
      </p:grpSp>
    </p:spTree>
    <p:extLst>
      <p:ext uri="{BB962C8B-B14F-4D97-AF65-F5344CB8AC3E}">
        <p14:creationId xmlns:p14="http://schemas.microsoft.com/office/powerpoint/2010/main" val="2401013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09B8EB8-9E19-FB4F-A53E-A039AB90059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22825"/>
            <a:ext cx="9144000" cy="5170634"/>
          </a:xfrm>
          <a:prstGeom prst="rect">
            <a:avLst/>
          </a:prstGeom>
        </p:spPr>
      </p:pic>
      <p:sp>
        <p:nvSpPr>
          <p:cNvPr id="8" name="Rectangle 7"/>
          <p:cNvSpPr/>
          <p:nvPr/>
        </p:nvSpPr>
        <p:spPr>
          <a:xfrm>
            <a:off x="126805" y="1211633"/>
            <a:ext cx="4416916" cy="3143246"/>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1"/>
            <a:r>
              <a:rPr lang="en-GB" sz="2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Moving forward with confident, </a:t>
            </a:r>
            <a:br>
              <a:rPr lang="en-GB" sz="2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br>
            <a:r>
              <a:rPr lang="en-GB" sz="2000" b="1" dirty="0">
                <a:solidFill>
                  <a:schemeClr val="tx1">
                    <a:lumMod val="65000"/>
                    <a:lumOff val="35000"/>
                  </a:schemeClr>
                </a:solidFill>
                <a:latin typeface="Helvetica Neue" panose="02000503000000020004" pitchFamily="2" charset="0"/>
                <a:ea typeface="Helvetica Neue" panose="02000503000000020004" pitchFamily="2" charset="0"/>
                <a:cs typeface="Helvetica Neue" panose="02000503000000020004" pitchFamily="2" charset="0"/>
              </a:rPr>
              <a:t>responsible investment</a:t>
            </a:r>
          </a:p>
          <a:p>
            <a:pPr lvl="1"/>
            <a:r>
              <a:rPr lang="en-GB" dirty="0">
                <a:solidFill>
                  <a:schemeClr val="tx1">
                    <a:lumMod val="65000"/>
                    <a:lumOff val="35000"/>
                  </a:schemeClr>
                </a:solidFill>
                <a:latin typeface="Helvetica" pitchFamily="34" charset="0"/>
              </a:rPr>
              <a:t> </a:t>
            </a:r>
          </a:p>
          <a:p>
            <a:pPr marL="742950" lvl="1" indent="-285750">
              <a:buFont typeface="Arial" panose="020B0604020202020204" pitchFamily="34" charset="0"/>
              <a:buChar char="•"/>
            </a:pPr>
            <a:r>
              <a:rPr lang="en-GB" dirty="0">
                <a:solidFill>
                  <a:schemeClr val="tx1">
                    <a:lumMod val="65000"/>
                    <a:lumOff val="35000"/>
                  </a:schemeClr>
                </a:solidFill>
                <a:latin typeface="Helvetica" pitchFamily="34" charset="0"/>
              </a:rPr>
              <a:t>Ensuring we remain competitive and attractive to staff, students and partners across the world</a:t>
            </a:r>
          </a:p>
          <a:p>
            <a:pPr lvl="1"/>
            <a:endParaRPr lang="en-GB" dirty="0">
              <a:solidFill>
                <a:schemeClr val="tx1">
                  <a:lumMod val="65000"/>
                  <a:lumOff val="35000"/>
                </a:schemeClr>
              </a:solidFill>
              <a:latin typeface="Helvetica" pitchFamily="34" charset="0"/>
            </a:endParaRPr>
          </a:p>
          <a:p>
            <a:pPr marL="742950" lvl="1" indent="-285750">
              <a:buFont typeface="Arial" panose="020B0604020202020204" pitchFamily="34" charset="0"/>
              <a:buChar char="•"/>
            </a:pPr>
            <a:r>
              <a:rPr lang="en-GB" dirty="0">
                <a:solidFill>
                  <a:schemeClr val="tx1">
                    <a:lumMod val="65000"/>
                    <a:lumOff val="35000"/>
                  </a:schemeClr>
                </a:solidFill>
                <a:latin typeface="Helvetica" pitchFamily="34" charset="0"/>
              </a:rPr>
              <a:t>Ensuring that we will continue to bring about positive change and lasting benefit</a:t>
            </a:r>
          </a:p>
        </p:txBody>
      </p:sp>
      <p:grpSp>
        <p:nvGrpSpPr>
          <p:cNvPr id="6" name="Group 5"/>
          <p:cNvGrpSpPr/>
          <p:nvPr/>
        </p:nvGrpSpPr>
        <p:grpSpPr>
          <a:xfrm>
            <a:off x="-4130" y="-2485"/>
            <a:ext cx="9148130" cy="1016832"/>
            <a:chOff x="-4130" y="-2485"/>
            <a:chExt cx="9148130" cy="1016832"/>
          </a:xfrm>
        </p:grpSpPr>
        <p:pic>
          <p:nvPicPr>
            <p:cNvPr id="7" name="Picture 6"/>
            <p:cNvPicPr>
              <a:picLocks noChangeAspect="1"/>
            </p:cNvPicPr>
            <p:nvPr/>
          </p:nvPicPr>
          <p:blipFill>
            <a:blip r:embed="rId4"/>
            <a:stretch>
              <a:fillRect/>
            </a:stretch>
          </p:blipFill>
          <p:spPr>
            <a:xfrm>
              <a:off x="-4130" y="-2485"/>
              <a:ext cx="9148130" cy="1016832"/>
            </a:xfrm>
            <a:prstGeom prst="rect">
              <a:avLst/>
            </a:prstGeom>
          </p:spPr>
        </p:pic>
        <p:sp>
          <p:nvSpPr>
            <p:cNvPr id="9" name="TextBox 8"/>
            <p:cNvSpPr txBox="1"/>
            <p:nvPr/>
          </p:nvSpPr>
          <p:spPr>
            <a:xfrm>
              <a:off x="126804" y="231521"/>
              <a:ext cx="4158343" cy="276999"/>
            </a:xfrm>
            <a:prstGeom prst="rect">
              <a:avLst/>
            </a:prstGeom>
            <a:noFill/>
          </p:spPr>
          <p:txBody>
            <a:bodyPr wrap="square" rtlCol="0">
              <a:spAutoFit/>
            </a:bodyPr>
            <a:lstStyle/>
            <a:p>
              <a:r>
                <a:rPr lang="en-US" sz="1200" b="1">
                  <a:solidFill>
                    <a:schemeClr val="bg1"/>
                  </a:solidFill>
                  <a:latin typeface="Arial" charset="0"/>
                  <a:ea typeface="Arial" charset="0"/>
                  <a:cs typeface="Arial" charset="0"/>
                </a:rPr>
                <a:t>LONDON’S GLOBAL UNIVERSITY</a:t>
              </a:r>
            </a:p>
          </p:txBody>
        </p:sp>
      </p:grpSp>
    </p:spTree>
    <p:extLst>
      <p:ext uri="{BB962C8B-B14F-4D97-AF65-F5344CB8AC3E}">
        <p14:creationId xmlns:p14="http://schemas.microsoft.com/office/powerpoint/2010/main" val="556019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12"/>
          <p:cNvSpPr>
            <a:spLocks noChangeArrowheads="1"/>
          </p:cNvSpPr>
          <p:nvPr/>
        </p:nvSpPr>
        <p:spPr bwMode="auto">
          <a:xfrm>
            <a:off x="502065" y="914400"/>
            <a:ext cx="8139869" cy="2892226"/>
          </a:xfrm>
          <a:prstGeom prst="rect">
            <a:avLst/>
          </a:prstGeom>
          <a:noFill/>
          <a:ln w="9525">
            <a:noFill/>
            <a:prstDash val="sysDot"/>
            <a:miter lim="800000"/>
            <a:headEnd/>
            <a:tailEnd/>
          </a:ln>
          <a:effectLst/>
          <a:extLst/>
        </p:spPr>
        <p:txBody>
          <a:bodyPr lIns="0" tIns="0" rIns="0" bIns="0" numCol="1" spcCol="7200000">
            <a:noAutofit/>
          </a:bodyPr>
          <a:lstStyle/>
          <a:p>
            <a:pPr>
              <a:lnSpc>
                <a:spcPts val="2200"/>
              </a:lnSpc>
            </a:pPr>
            <a:endParaRPr lang="en-GB" sz="2400" baseline="30000">
              <a:solidFill>
                <a:prstClr val="black"/>
              </a:solidFill>
              <a:latin typeface="Helvetica" charset="0"/>
              <a:ea typeface="Helvetica" charset="0"/>
              <a:cs typeface="Helvetica" charset="0"/>
            </a:endParaRPr>
          </a:p>
          <a:p>
            <a:pPr>
              <a:lnSpc>
                <a:spcPts val="2800"/>
              </a:lnSpc>
            </a:pPr>
            <a:endParaRPr lang="en-GB" sz="2400" baseline="30000">
              <a:solidFill>
                <a:prstClr val="black"/>
              </a:solidFill>
              <a:latin typeface="Helvetica" charset="0"/>
              <a:ea typeface="Helvetica" charset="0"/>
              <a:cs typeface="Helvetica" charset="0"/>
            </a:endParaRPr>
          </a:p>
          <a:p>
            <a:pPr>
              <a:lnSpc>
                <a:spcPts val="2800"/>
              </a:lnSpc>
            </a:pPr>
            <a:endParaRPr lang="en-GB" sz="2400" baseline="30000">
              <a:solidFill>
                <a:prstClr val="black"/>
              </a:solidFill>
              <a:latin typeface="Helvetica" charset="0"/>
              <a:ea typeface="Helvetica" charset="0"/>
              <a:cs typeface="Helvetica" charset="0"/>
            </a:endParaRPr>
          </a:p>
          <a:p>
            <a:pPr>
              <a:lnSpc>
                <a:spcPts val="2800"/>
              </a:lnSpc>
            </a:pPr>
            <a:r>
              <a:rPr lang="en-GB" sz="2400" baseline="30000">
                <a:solidFill>
                  <a:prstClr val="black"/>
                </a:solidFill>
                <a:latin typeface="Helvetica" charset="0"/>
                <a:ea typeface="Helvetica" charset="0"/>
                <a:cs typeface="Helvetica" charset="0"/>
              </a:rPr>
              <a:t> </a:t>
            </a:r>
          </a:p>
        </p:txBody>
      </p:sp>
      <p:sp>
        <p:nvSpPr>
          <p:cNvPr id="6" name="Rectangle 5"/>
          <p:cNvSpPr/>
          <p:nvPr/>
        </p:nvSpPr>
        <p:spPr>
          <a:xfrm>
            <a:off x="293914" y="640935"/>
            <a:ext cx="3786600" cy="4502565"/>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2400" b="1" dirty="0">
              <a:solidFill>
                <a:schemeClr val="tx1">
                  <a:lumMod val="75000"/>
                  <a:lumOff val="25000"/>
                </a:schemeClr>
              </a:solidFill>
              <a:latin typeface="Helvetica"/>
              <a:cs typeface="Helvetica"/>
            </a:endParaRPr>
          </a:p>
          <a:p>
            <a:r>
              <a:rPr lang="en-US" sz="2400" b="1" dirty="0">
                <a:solidFill>
                  <a:schemeClr val="tx1">
                    <a:lumMod val="65000"/>
                    <a:lumOff val="35000"/>
                  </a:schemeClr>
                </a:solidFill>
                <a:latin typeface="Helvetica"/>
                <a:cs typeface="Helvetica"/>
              </a:rPr>
              <a:t>Want to know more?</a:t>
            </a:r>
          </a:p>
          <a:p>
            <a:endParaRPr lang="en-US" dirty="0">
              <a:solidFill>
                <a:schemeClr val="tx1">
                  <a:lumMod val="65000"/>
                  <a:lumOff val="35000"/>
                </a:schemeClr>
              </a:solidFill>
              <a:latin typeface="Helvetica"/>
              <a:cs typeface="Helvetica"/>
            </a:endParaRPr>
          </a:p>
          <a:p>
            <a:r>
              <a:rPr lang="en-US" sz="2000" dirty="0">
                <a:solidFill>
                  <a:schemeClr val="tx1">
                    <a:lumMod val="75000"/>
                    <a:lumOff val="25000"/>
                  </a:schemeClr>
                </a:solidFill>
                <a:latin typeface="Helvetica"/>
                <a:cs typeface="Helvetica"/>
              </a:rPr>
              <a:t>For more information, or if </a:t>
            </a:r>
            <a:br>
              <a:rPr lang="en-US" sz="2000" dirty="0">
                <a:solidFill>
                  <a:schemeClr val="tx1">
                    <a:lumMod val="75000"/>
                    <a:lumOff val="25000"/>
                  </a:schemeClr>
                </a:solidFill>
                <a:latin typeface="Helvetica"/>
                <a:cs typeface="Helvetica"/>
              </a:rPr>
            </a:br>
            <a:r>
              <a:rPr lang="en-US" sz="2000" dirty="0">
                <a:solidFill>
                  <a:schemeClr val="tx1">
                    <a:lumMod val="75000"/>
                    <a:lumOff val="25000"/>
                  </a:schemeClr>
                </a:solidFill>
                <a:latin typeface="Helvetica"/>
                <a:cs typeface="Helvetica"/>
              </a:rPr>
              <a:t>there is something else that </a:t>
            </a:r>
            <a:br>
              <a:rPr lang="en-US" sz="2000" dirty="0">
                <a:solidFill>
                  <a:schemeClr val="tx1">
                    <a:lumMod val="75000"/>
                    <a:lumOff val="25000"/>
                  </a:schemeClr>
                </a:solidFill>
                <a:latin typeface="Helvetica"/>
                <a:cs typeface="Helvetica"/>
              </a:rPr>
            </a:br>
            <a:r>
              <a:rPr lang="en-US" sz="2000" dirty="0">
                <a:solidFill>
                  <a:schemeClr val="tx1">
                    <a:lumMod val="75000"/>
                    <a:lumOff val="25000"/>
                  </a:schemeClr>
                </a:solidFill>
                <a:latin typeface="Helvetica"/>
                <a:cs typeface="Helvetica"/>
              </a:rPr>
              <a:t>you would like to know more about, please contact us at</a:t>
            </a:r>
            <a:r>
              <a:rPr lang="en-GB" sz="2000" dirty="0">
                <a:solidFill>
                  <a:schemeClr val="tx1">
                    <a:lumMod val="75000"/>
                    <a:lumOff val="25000"/>
                  </a:schemeClr>
                </a:solidFill>
                <a:latin typeface="Helvetica"/>
                <a:ea typeface="Helvetica" charset="0"/>
                <a:cs typeface="Helvetica"/>
              </a:rPr>
              <a:t>:</a:t>
            </a:r>
            <a:br>
              <a:rPr lang="en-GB" sz="2000" dirty="0">
                <a:solidFill>
                  <a:schemeClr val="tx1">
                    <a:lumMod val="75000"/>
                    <a:lumOff val="25000"/>
                  </a:schemeClr>
                </a:solidFill>
                <a:latin typeface="Helvetica"/>
                <a:ea typeface="Helvetica" charset="0"/>
                <a:cs typeface="Helvetica"/>
              </a:rPr>
            </a:br>
            <a:endParaRPr lang="en-GB" sz="2000" dirty="0">
              <a:solidFill>
                <a:schemeClr val="tx1">
                  <a:lumMod val="75000"/>
                  <a:lumOff val="25000"/>
                </a:schemeClr>
              </a:solidFill>
              <a:latin typeface="Helvetica"/>
              <a:ea typeface="Helvetica" charset="0"/>
              <a:cs typeface="Helvetica"/>
            </a:endParaRPr>
          </a:p>
          <a:p>
            <a:r>
              <a:rPr lang="en-GB" sz="2000" dirty="0">
                <a:solidFill>
                  <a:schemeClr val="tx1">
                    <a:lumMod val="75000"/>
                    <a:lumOff val="25000"/>
                  </a:schemeClr>
                </a:solidFill>
                <a:latin typeface="Helvetica"/>
                <a:ea typeface="Helvetica" charset="0"/>
                <a:cs typeface="Helvetica"/>
                <a:hlinkClick r:id="rId4"/>
              </a:rPr>
              <a:t>provostfeedback@ucl.ac.uk</a:t>
            </a:r>
            <a:r>
              <a:rPr lang="en-GB" sz="2000" dirty="0">
                <a:solidFill>
                  <a:schemeClr val="tx1">
                    <a:lumMod val="75000"/>
                    <a:lumOff val="25000"/>
                  </a:schemeClr>
                </a:solidFill>
                <a:latin typeface="Helvetica"/>
                <a:ea typeface="Helvetica" charset="0"/>
                <a:cs typeface="Helvetica"/>
              </a:rPr>
              <a:t> </a:t>
            </a:r>
          </a:p>
          <a:p>
            <a:endParaRPr lang="en-GB" dirty="0">
              <a:solidFill>
                <a:prstClr val="black"/>
              </a:solidFill>
              <a:latin typeface="Helvetica"/>
              <a:ea typeface="Helvetica" charset="0"/>
              <a:cs typeface="Helvetica"/>
            </a:endParaRPr>
          </a:p>
          <a:p>
            <a:endParaRPr lang="en-GB" dirty="0">
              <a:solidFill>
                <a:prstClr val="black"/>
              </a:solidFill>
              <a:latin typeface="Helvetica"/>
              <a:ea typeface="Helvetica" charset="0"/>
              <a:cs typeface="Helvetica"/>
            </a:endParaRPr>
          </a:p>
        </p:txBody>
      </p:sp>
      <p:grpSp>
        <p:nvGrpSpPr>
          <p:cNvPr id="8" name="Group 7"/>
          <p:cNvGrpSpPr/>
          <p:nvPr/>
        </p:nvGrpSpPr>
        <p:grpSpPr>
          <a:xfrm>
            <a:off x="-4130" y="-2485"/>
            <a:ext cx="9148130" cy="1016832"/>
            <a:chOff x="-4130" y="-2485"/>
            <a:chExt cx="9148130" cy="1016832"/>
          </a:xfrm>
        </p:grpSpPr>
        <p:pic>
          <p:nvPicPr>
            <p:cNvPr id="9" name="Picture 8"/>
            <p:cNvPicPr>
              <a:picLocks noChangeAspect="1"/>
            </p:cNvPicPr>
            <p:nvPr/>
          </p:nvPicPr>
          <p:blipFill>
            <a:blip r:embed="rId5"/>
            <a:stretch>
              <a:fillRect/>
            </a:stretch>
          </p:blipFill>
          <p:spPr>
            <a:xfrm>
              <a:off x="-4130" y="-2485"/>
              <a:ext cx="9148130" cy="1016832"/>
            </a:xfrm>
            <a:prstGeom prst="rect">
              <a:avLst/>
            </a:prstGeom>
          </p:spPr>
        </p:pic>
        <p:sp>
          <p:nvSpPr>
            <p:cNvPr id="10" name="TextBox 9"/>
            <p:cNvSpPr txBox="1"/>
            <p:nvPr/>
          </p:nvSpPr>
          <p:spPr>
            <a:xfrm>
              <a:off x="126804" y="231521"/>
              <a:ext cx="4158343" cy="276999"/>
            </a:xfrm>
            <a:prstGeom prst="rect">
              <a:avLst/>
            </a:prstGeom>
            <a:noFill/>
          </p:spPr>
          <p:txBody>
            <a:bodyPr wrap="square" rtlCol="0">
              <a:spAutoFit/>
            </a:bodyPr>
            <a:lstStyle/>
            <a:p>
              <a:r>
                <a:rPr lang="en-US" sz="1200" b="1">
                  <a:solidFill>
                    <a:schemeClr val="bg1"/>
                  </a:solidFill>
                  <a:latin typeface="Arial" charset="0"/>
                  <a:ea typeface="Arial" charset="0"/>
                  <a:cs typeface="Arial" charset="0"/>
                </a:rPr>
                <a:t>LONDON’S GLOBAL UNIVERSITY</a:t>
              </a:r>
            </a:p>
          </p:txBody>
        </p:sp>
      </p:grpSp>
    </p:spTree>
    <p:extLst>
      <p:ext uri="{BB962C8B-B14F-4D97-AF65-F5344CB8AC3E}">
        <p14:creationId xmlns:p14="http://schemas.microsoft.com/office/powerpoint/2010/main" val="2420019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EFA38E-9399-FA41-902A-3D2ADCBDCDA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146922"/>
          </a:xfrm>
          <a:prstGeom prst="rect">
            <a:avLst/>
          </a:prstGeom>
        </p:spPr>
      </p:pic>
      <p:sp>
        <p:nvSpPr>
          <p:cNvPr id="8" name="Rectangle 7"/>
          <p:cNvSpPr/>
          <p:nvPr/>
        </p:nvSpPr>
        <p:spPr>
          <a:xfrm>
            <a:off x="4876801" y="1049920"/>
            <a:ext cx="4026568" cy="3783681"/>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chemeClr val="tx1">
                    <a:lumMod val="65000"/>
                    <a:lumOff val="35000"/>
                  </a:schemeClr>
                </a:solidFill>
                <a:latin typeface="Helvetica Neue" charset="0"/>
                <a:ea typeface="Helvetica Neue" charset="0"/>
                <a:cs typeface="Helvetica Neue" charset="0"/>
              </a:rPr>
              <a:t>UK universities are an important contributor to the UK’s economy. In 2014/15:</a:t>
            </a:r>
          </a:p>
          <a:p>
            <a:endParaRPr lang="en-GB" sz="1600" b="1" dirty="0">
              <a:solidFill>
                <a:schemeClr val="tx1">
                  <a:lumMod val="65000"/>
                  <a:lumOff val="35000"/>
                </a:schemeClr>
              </a:solidFill>
              <a:latin typeface="Helvetica"/>
              <a:ea typeface="Helvetica Neue" charset="0"/>
              <a:cs typeface="Helvetica"/>
            </a:endParaRPr>
          </a:p>
          <a:p>
            <a:pPr marL="342900" indent="-34290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The HE sector supported almost one million jobs…</a:t>
            </a:r>
          </a:p>
          <a:p>
            <a:pPr marL="342900" indent="-342900">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 and generated £95 billion of gross output in the UK economy.</a:t>
            </a:r>
          </a:p>
          <a:p>
            <a:pPr marL="342900" indent="-342900">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solidFill>
                  <a:schemeClr val="tx1">
                    <a:lumMod val="65000"/>
                    <a:lumOff val="35000"/>
                  </a:schemeClr>
                </a:solidFill>
                <a:latin typeface="Arial" panose="020B0604020202020204" pitchFamily="34" charset="0"/>
                <a:cs typeface="Arial" panose="020B0604020202020204" pitchFamily="34" charset="0"/>
              </a:rPr>
              <a:t>Big numbers, with a positive effect on many.</a:t>
            </a:r>
            <a:endParaRPr lang="en-GB" dirty="0">
              <a:solidFill>
                <a:schemeClr val="tx1">
                  <a:lumMod val="65000"/>
                  <a:lumOff val="35000"/>
                </a:schemeClr>
              </a:solidFill>
              <a:latin typeface="Arial" panose="020B0604020202020204" pitchFamily="34" charset="0"/>
              <a:ea typeface="Helvetica Neue" charset="0"/>
              <a:cs typeface="Arial" panose="020B0604020202020204" pitchFamily="34" charset="0"/>
            </a:endParaRPr>
          </a:p>
          <a:p>
            <a:pPr marL="342900" indent="-342900">
              <a:buFont typeface="Arial" charset="0"/>
              <a:buChar char="•"/>
            </a:pPr>
            <a:endParaRPr lang="en-GB" sz="2000" dirty="0">
              <a:solidFill>
                <a:schemeClr val="tx1">
                  <a:lumMod val="65000"/>
                  <a:lumOff val="35000"/>
                </a:schemeClr>
              </a:solidFill>
              <a:latin typeface="Helvetica Neue" charset="0"/>
              <a:ea typeface="Helvetica Neue" charset="0"/>
              <a:cs typeface="Helvetica Neue" charset="0"/>
            </a:endParaRPr>
          </a:p>
        </p:txBody>
      </p:sp>
      <p:pic>
        <p:nvPicPr>
          <p:cNvPr id="5" name="Picture 4"/>
          <p:cNvPicPr>
            <a:picLocks noChangeAspect="1"/>
          </p:cNvPicPr>
          <p:nvPr/>
        </p:nvPicPr>
        <p:blipFill>
          <a:blip r:embed="rId4"/>
          <a:stretch>
            <a:fillRect/>
          </a:stretch>
        </p:blipFill>
        <p:spPr>
          <a:xfrm>
            <a:off x="0" y="0"/>
            <a:ext cx="9144000" cy="736600"/>
          </a:xfrm>
          <a:prstGeom prst="rect">
            <a:avLst/>
          </a:prstGeom>
        </p:spPr>
      </p:pic>
    </p:spTree>
    <p:extLst>
      <p:ext uri="{BB962C8B-B14F-4D97-AF65-F5344CB8AC3E}">
        <p14:creationId xmlns:p14="http://schemas.microsoft.com/office/powerpoint/2010/main" val="2127732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F2682CB-38C4-0644-9CAC-26C807B4D61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9335"/>
            <a:ext cx="9143999" cy="5094165"/>
          </a:xfrm>
          <a:prstGeom prst="rect">
            <a:avLst/>
          </a:prstGeom>
        </p:spPr>
      </p:pic>
      <p:sp>
        <p:nvSpPr>
          <p:cNvPr id="8" name="Rectangle 7"/>
          <p:cNvSpPr/>
          <p:nvPr/>
        </p:nvSpPr>
        <p:spPr>
          <a:xfrm>
            <a:off x="2071333" y="903316"/>
            <a:ext cx="4125077" cy="4073467"/>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chemeClr val="tx1">
                    <a:lumMod val="65000"/>
                    <a:lumOff val="35000"/>
                  </a:schemeClr>
                </a:solidFill>
                <a:latin typeface="Helvetica Neue" charset="0"/>
                <a:ea typeface="Helvetica Neue" charset="0"/>
                <a:cs typeface="Helvetica Neue" charset="0"/>
              </a:rPr>
              <a:t>Economic importance, though, is only part of the picture</a:t>
            </a:r>
          </a:p>
          <a:p>
            <a:endParaRPr lang="en-GB" sz="1600" b="1" dirty="0">
              <a:solidFill>
                <a:schemeClr val="tx1">
                  <a:lumMod val="65000"/>
                  <a:lumOff val="35000"/>
                </a:schemeClr>
              </a:solidFill>
              <a:latin typeface="Helvetica"/>
              <a:ea typeface="Helvetica Neue" charset="0"/>
              <a:cs typeface="Helvetica"/>
            </a:endParaRPr>
          </a:p>
          <a:p>
            <a:pPr marL="342900" indent="-34290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UK universities are at the forefront of knowledge and discoveries shaping the world today, transforming and improving lives.</a:t>
            </a:r>
          </a:p>
          <a:p>
            <a:pPr marL="342900" indent="-342900">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We do this by attracting the best academic minds from around the world, and through international collaborations</a:t>
            </a:r>
            <a:r>
              <a:rPr lang="en-GB" dirty="0">
                <a:solidFill>
                  <a:schemeClr val="tx1">
                    <a:lumMod val="65000"/>
                    <a:lumOff val="35000"/>
                  </a:schemeClr>
                </a:solidFill>
                <a:latin typeface="Arial" panose="020B0604020202020204" pitchFamily="34" charset="0"/>
                <a:cs typeface="Arial" panose="020B0604020202020204" pitchFamily="34" charset="0"/>
              </a:rPr>
              <a:t> </a:t>
            </a:r>
            <a:endParaRPr lang="en-GB" sz="2000" dirty="0">
              <a:solidFill>
                <a:schemeClr val="tx1">
                  <a:lumMod val="65000"/>
                  <a:lumOff val="35000"/>
                </a:schemeClr>
              </a:solidFill>
              <a:latin typeface="Arial" panose="020B0604020202020204" pitchFamily="34" charset="0"/>
              <a:ea typeface="Helvetica Neue"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0" y="0"/>
            <a:ext cx="9144000" cy="736600"/>
          </a:xfrm>
          <a:prstGeom prst="rect">
            <a:avLst/>
          </a:prstGeom>
        </p:spPr>
      </p:pic>
    </p:spTree>
    <p:extLst>
      <p:ext uri="{BB962C8B-B14F-4D97-AF65-F5344CB8AC3E}">
        <p14:creationId xmlns:p14="http://schemas.microsoft.com/office/powerpoint/2010/main" val="190161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90F660-3B48-1A4B-96D4-8AAEC0F160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7134"/>
            <a:ext cx="9144000" cy="5170634"/>
          </a:xfrm>
          <a:prstGeom prst="rect">
            <a:avLst/>
          </a:prstGeom>
        </p:spPr>
      </p:pic>
      <p:sp>
        <p:nvSpPr>
          <p:cNvPr id="6" name="Rectangle 5"/>
          <p:cNvSpPr/>
          <p:nvPr/>
        </p:nvSpPr>
        <p:spPr>
          <a:xfrm>
            <a:off x="135148" y="969816"/>
            <a:ext cx="4017752" cy="3176733"/>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chemeClr val="tx1">
                    <a:lumMod val="65000"/>
                    <a:lumOff val="35000"/>
                  </a:schemeClr>
                </a:solidFill>
                <a:latin typeface="Helvetica Neue" charset="0"/>
                <a:ea typeface="Helvetica Neue" charset="0"/>
                <a:cs typeface="Helvetica Neue" charset="0"/>
              </a:rPr>
              <a:t>Risks facing the UK HE sector</a:t>
            </a:r>
          </a:p>
          <a:p>
            <a:endParaRPr lang="en-GB" sz="1600" b="1" dirty="0">
              <a:solidFill>
                <a:schemeClr val="tx1">
                  <a:lumMod val="65000"/>
                  <a:lumOff val="35000"/>
                </a:schemeClr>
              </a:solidFill>
              <a:latin typeface="Helvetica"/>
              <a:ea typeface="Helvetica Neue" charset="0"/>
              <a:cs typeface="Helvetica"/>
            </a:endParaRPr>
          </a:p>
          <a:p>
            <a:pPr marL="342900" indent="-342900">
              <a:buFont typeface="Arial" panose="020B0604020202020204" pitchFamily="34" charset="0"/>
              <a:buChar char="•"/>
            </a:pPr>
            <a:r>
              <a:rPr lang="en-GB" sz="2000" dirty="0">
                <a:solidFill>
                  <a:schemeClr val="tx1">
                    <a:lumMod val="65000"/>
                    <a:lumOff val="35000"/>
                  </a:schemeClr>
                </a:solidFill>
                <a:latin typeface="Helvetica" pitchFamily="34" charset="0"/>
                <a:ea typeface="Helvetica Neue" charset="0"/>
                <a:cs typeface="Helvetica"/>
              </a:rPr>
              <a:t>A “no deal” Brexit scenario could cut UK researchers off from vital Horizon funding</a:t>
            </a:r>
          </a:p>
          <a:p>
            <a:pPr marL="342900" indent="-342900">
              <a:buFont typeface="Arial" panose="020B0604020202020204" pitchFamily="34" charset="0"/>
              <a:buChar char="•"/>
            </a:pPr>
            <a:endParaRPr lang="en-GB" sz="2000" dirty="0">
              <a:solidFill>
                <a:schemeClr val="tx1">
                  <a:lumMod val="65000"/>
                  <a:lumOff val="35000"/>
                </a:schemeClr>
              </a:solidFill>
              <a:latin typeface="Helvetica" pitchFamily="34" charset="0"/>
              <a:ea typeface="Helvetica Neue" charset="0"/>
              <a:cs typeface="Helvetica"/>
            </a:endParaRPr>
          </a:p>
          <a:p>
            <a:pPr marL="342900" indent="-342900">
              <a:buFont typeface="Arial" panose="020B0604020202020204" pitchFamily="34" charset="0"/>
              <a:buChar char="•"/>
            </a:pPr>
            <a:r>
              <a:rPr lang="en-GB" sz="2000" dirty="0">
                <a:solidFill>
                  <a:schemeClr val="tx1">
                    <a:lumMod val="65000"/>
                    <a:lumOff val="35000"/>
                  </a:schemeClr>
                </a:solidFill>
                <a:latin typeface="Helvetica" pitchFamily="34" charset="0"/>
                <a:ea typeface="Helvetica Neue" charset="0"/>
                <a:cs typeface="Helvetica"/>
              </a:rPr>
              <a:t>Reported proposals of post-18 </a:t>
            </a:r>
            <a:r>
              <a:rPr lang="en-GB" sz="2000" dirty="0" err="1">
                <a:solidFill>
                  <a:schemeClr val="tx1">
                    <a:lumMod val="65000"/>
                    <a:lumOff val="35000"/>
                  </a:schemeClr>
                </a:solidFill>
                <a:latin typeface="Helvetica" pitchFamily="34" charset="0"/>
                <a:ea typeface="Helvetica Neue" charset="0"/>
                <a:cs typeface="Helvetica"/>
              </a:rPr>
              <a:t>Augar</a:t>
            </a:r>
            <a:r>
              <a:rPr lang="en-GB" sz="2000" dirty="0">
                <a:solidFill>
                  <a:schemeClr val="tx1">
                    <a:lumMod val="65000"/>
                    <a:lumOff val="35000"/>
                  </a:schemeClr>
                </a:solidFill>
                <a:latin typeface="Helvetica" pitchFamily="34" charset="0"/>
                <a:ea typeface="Helvetica Neue" charset="0"/>
                <a:cs typeface="Helvetica"/>
              </a:rPr>
              <a:t> Review to significantly reduce funding for universities</a:t>
            </a:r>
            <a:endParaRPr lang="en-GB" sz="2000" dirty="0">
              <a:solidFill>
                <a:schemeClr val="tx1">
                  <a:lumMod val="65000"/>
                  <a:lumOff val="35000"/>
                </a:schemeClr>
              </a:solidFill>
              <a:latin typeface="Helvetica" pitchFamily="34" charset="0"/>
              <a:ea typeface="Helvetica Neue" charset="0"/>
              <a:cs typeface="Helvetica Neue" charset="0"/>
            </a:endParaRPr>
          </a:p>
          <a:p>
            <a:r>
              <a:rPr lang="en-GB" sz="2000" b="1" dirty="0">
                <a:solidFill>
                  <a:srgbClr val="E05855"/>
                </a:solidFill>
                <a:latin typeface="Helvetica Neue" charset="0"/>
                <a:ea typeface="Helvetica Neue" charset="0"/>
                <a:cs typeface="Helvetica Neue" charset="0"/>
              </a:rPr>
              <a:t> </a:t>
            </a:r>
            <a:endParaRPr lang="en-GB" sz="2000" dirty="0">
              <a:solidFill>
                <a:schemeClr val="tx1">
                  <a:lumMod val="65000"/>
                  <a:lumOff val="35000"/>
                </a:schemeClr>
              </a:solidFill>
              <a:latin typeface="Helvetica Neue" charset="0"/>
              <a:ea typeface="Helvetica Neue" charset="0"/>
              <a:cs typeface="Helvetica Neue" charset="0"/>
            </a:endParaRPr>
          </a:p>
        </p:txBody>
      </p:sp>
      <p:pic>
        <p:nvPicPr>
          <p:cNvPr id="9" name="Picture 8"/>
          <p:cNvPicPr>
            <a:picLocks noChangeAspect="1"/>
          </p:cNvPicPr>
          <p:nvPr/>
        </p:nvPicPr>
        <p:blipFill>
          <a:blip r:embed="rId4"/>
          <a:stretch>
            <a:fillRect/>
          </a:stretch>
        </p:blipFill>
        <p:spPr>
          <a:xfrm>
            <a:off x="0" y="-27133"/>
            <a:ext cx="9144000" cy="736600"/>
          </a:xfrm>
          <a:prstGeom prst="rect">
            <a:avLst/>
          </a:prstGeom>
        </p:spPr>
      </p:pic>
    </p:spTree>
    <p:extLst>
      <p:ext uri="{BB962C8B-B14F-4D97-AF65-F5344CB8AC3E}">
        <p14:creationId xmlns:p14="http://schemas.microsoft.com/office/powerpoint/2010/main" val="341793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015C99-DF12-DB41-8B5E-D34250A8834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9336"/>
            <a:ext cx="9144000" cy="5048250"/>
          </a:xfrm>
          <a:prstGeom prst="rect">
            <a:avLst/>
          </a:prstGeom>
        </p:spPr>
      </p:pic>
      <p:sp>
        <p:nvSpPr>
          <p:cNvPr id="8" name="Rectangle 7"/>
          <p:cNvSpPr/>
          <p:nvPr/>
        </p:nvSpPr>
        <p:spPr>
          <a:xfrm>
            <a:off x="366711" y="852487"/>
            <a:ext cx="3257022" cy="3900135"/>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chemeClr val="tx1">
                    <a:lumMod val="65000"/>
                    <a:lumOff val="35000"/>
                  </a:schemeClr>
                </a:solidFill>
                <a:latin typeface="Helvetica Neue" charset="0"/>
                <a:ea typeface="Helvetica Neue" charset="0"/>
                <a:cs typeface="Helvetica Neue" charset="0"/>
              </a:rPr>
              <a:t>Sitting still is not an option – we must respond to these threats</a:t>
            </a:r>
          </a:p>
          <a:p>
            <a:endParaRPr lang="en-GB" sz="1600" b="1" dirty="0">
              <a:solidFill>
                <a:schemeClr val="tx1">
                  <a:lumMod val="65000"/>
                  <a:lumOff val="35000"/>
                </a:schemeClr>
              </a:solidFill>
              <a:latin typeface="Helvetica"/>
              <a:ea typeface="Helvetica Neue" charset="0"/>
              <a:cs typeface="Helvetica"/>
            </a:endParaRPr>
          </a:p>
          <a:p>
            <a:pPr marL="342900" indent="-34290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Confident and responsible investment in infrastructure – capital infrastructure, e-infrastructure and people (‘knowledge infrastructure’) to ensure we remain attractive.</a:t>
            </a:r>
          </a:p>
          <a:p>
            <a:pPr marL="342900" indent="-342900">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0" y="0"/>
            <a:ext cx="9144000" cy="736600"/>
          </a:xfrm>
          <a:prstGeom prst="rect">
            <a:avLst/>
          </a:prstGeom>
        </p:spPr>
      </p:pic>
    </p:spTree>
    <p:extLst>
      <p:ext uri="{BB962C8B-B14F-4D97-AF65-F5344CB8AC3E}">
        <p14:creationId xmlns:p14="http://schemas.microsoft.com/office/powerpoint/2010/main" val="354168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F31542-2ACD-574E-A173-41CDB74A01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9314"/>
            <a:ext cx="9144000" cy="5170632"/>
          </a:xfrm>
          <a:prstGeom prst="rect">
            <a:avLst/>
          </a:prstGeom>
        </p:spPr>
      </p:pic>
      <p:sp>
        <p:nvSpPr>
          <p:cNvPr id="8" name="Rectangle 7"/>
          <p:cNvSpPr/>
          <p:nvPr/>
        </p:nvSpPr>
        <p:spPr>
          <a:xfrm>
            <a:off x="366711" y="852488"/>
            <a:ext cx="4125078" cy="3177646"/>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chemeClr val="tx1">
                    <a:lumMod val="65000"/>
                    <a:lumOff val="35000"/>
                  </a:schemeClr>
                </a:solidFill>
                <a:latin typeface="Helvetica Neue" charset="0"/>
                <a:ea typeface="Helvetica Neue" charset="0"/>
                <a:cs typeface="Helvetica Neue" charset="0"/>
              </a:rPr>
              <a:t>Sitting still is not an option – we must respond to these threats</a:t>
            </a:r>
          </a:p>
          <a:p>
            <a:endParaRPr lang="en-GB" sz="1600" b="1" dirty="0">
              <a:solidFill>
                <a:schemeClr val="tx1">
                  <a:lumMod val="65000"/>
                  <a:lumOff val="35000"/>
                </a:schemeClr>
              </a:solidFill>
              <a:latin typeface="Helvetica"/>
              <a:ea typeface="Helvetica Neue" charset="0"/>
              <a:cs typeface="Helvetica"/>
            </a:endParaRPr>
          </a:p>
          <a:p>
            <a:pPr marL="342900" indent="-34290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Confident and responsible investment in infrastructure – capital infrastructure, e-infrastructure and people (‘knowledge infrastructure’) to ensure we remain attractive.</a:t>
            </a:r>
          </a:p>
          <a:p>
            <a:pPr marL="342900" indent="-342900">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0" y="0"/>
            <a:ext cx="9144000" cy="736600"/>
          </a:xfrm>
          <a:prstGeom prst="rect">
            <a:avLst/>
          </a:prstGeom>
        </p:spPr>
      </p:pic>
    </p:spTree>
    <p:extLst>
      <p:ext uri="{BB962C8B-B14F-4D97-AF65-F5344CB8AC3E}">
        <p14:creationId xmlns:p14="http://schemas.microsoft.com/office/powerpoint/2010/main" val="4095432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F7CC73-EE9F-A542-AAD5-ECF8BEF59A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8130" cy="5143500"/>
          </a:xfrm>
          <a:prstGeom prst="rect">
            <a:avLst/>
          </a:prstGeom>
        </p:spPr>
      </p:pic>
      <p:sp>
        <p:nvSpPr>
          <p:cNvPr id="8" name="Rectangle 7"/>
          <p:cNvSpPr/>
          <p:nvPr/>
        </p:nvSpPr>
        <p:spPr>
          <a:xfrm>
            <a:off x="352425" y="923925"/>
            <a:ext cx="4524375" cy="4073467"/>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chemeClr val="tx1">
                    <a:lumMod val="65000"/>
                    <a:lumOff val="35000"/>
                  </a:schemeClr>
                </a:solidFill>
                <a:latin typeface="Helvetica Neue" charset="0"/>
                <a:ea typeface="Helvetica Neue" charset="0"/>
                <a:cs typeface="Helvetica Neue" charset="0"/>
              </a:rPr>
              <a:t>We are in a strong financial </a:t>
            </a:r>
            <a:br>
              <a:rPr lang="en-GB" sz="2000" b="1" dirty="0">
                <a:solidFill>
                  <a:schemeClr val="tx1">
                    <a:lumMod val="65000"/>
                    <a:lumOff val="35000"/>
                  </a:schemeClr>
                </a:solidFill>
                <a:latin typeface="Helvetica Neue" charset="0"/>
                <a:ea typeface="Helvetica Neue" charset="0"/>
                <a:cs typeface="Helvetica Neue" charset="0"/>
              </a:rPr>
            </a:br>
            <a:r>
              <a:rPr lang="en-GB" sz="2000" b="1" dirty="0">
                <a:solidFill>
                  <a:schemeClr val="tx1">
                    <a:lumMod val="65000"/>
                    <a:lumOff val="35000"/>
                  </a:schemeClr>
                </a:solidFill>
                <a:latin typeface="Helvetica Neue" charset="0"/>
                <a:ea typeface="Helvetica Neue" charset="0"/>
                <a:cs typeface="Helvetica Neue" charset="0"/>
              </a:rPr>
              <a:t>position to do this</a:t>
            </a:r>
          </a:p>
          <a:p>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Our borrowing compared to other UK universities is modest</a:t>
            </a:r>
          </a:p>
          <a:p>
            <a:pPr marL="342900" indent="-342900">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Our borrowing is on competitive terms</a:t>
            </a:r>
          </a:p>
          <a:p>
            <a:pPr marL="342900" indent="-342900">
              <a:buFont typeface="Arial" panose="020B0604020202020204" pitchFamily="34" charset="0"/>
              <a:buChar char="•"/>
            </a:pPr>
            <a:endParaRPr lang="en-US" dirty="0">
              <a:solidFill>
                <a:schemeClr val="tx1">
                  <a:lumMod val="65000"/>
                  <a:lumOff val="3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dirty="0">
                <a:solidFill>
                  <a:schemeClr val="tx1">
                    <a:lumMod val="65000"/>
                    <a:lumOff val="35000"/>
                  </a:schemeClr>
                </a:solidFill>
                <a:latin typeface="Arial" panose="020B0604020202020204" pitchFamily="34" charset="0"/>
                <a:ea typeface="Helvetica Neue" charset="0"/>
                <a:cs typeface="Arial" panose="020B0604020202020204" pitchFamily="34" charset="0"/>
              </a:rPr>
              <a:t>Dramatic growth in research income through grants and contracts, as well as the It’s All Academic Campaign, which goes from strength to strength</a:t>
            </a:r>
          </a:p>
          <a:p>
            <a:pPr marL="342900" indent="-342900">
              <a:buFont typeface="Arial" panose="020B0604020202020204" pitchFamily="34" charset="0"/>
              <a:buChar char="•"/>
            </a:pPr>
            <a:endParaRPr lang="en-GB" dirty="0">
              <a:solidFill>
                <a:schemeClr val="tx1">
                  <a:lumMod val="65000"/>
                  <a:lumOff val="35000"/>
                </a:schemeClr>
              </a:solidFill>
              <a:latin typeface="Arial" panose="020B0604020202020204" pitchFamily="34" charset="0"/>
              <a:ea typeface="Helvetica Neue" charset="0"/>
              <a:cs typeface="Arial" panose="020B0604020202020204" pitchFamily="34" charset="0"/>
            </a:endParaRPr>
          </a:p>
          <a:p>
            <a:pPr marL="342900" indent="-342900">
              <a:buFont typeface="Arial" charset="0"/>
              <a:buChar char="•"/>
            </a:pPr>
            <a:endParaRPr lang="en-GB" sz="2000" dirty="0">
              <a:solidFill>
                <a:schemeClr val="tx1">
                  <a:lumMod val="65000"/>
                  <a:lumOff val="35000"/>
                </a:schemeClr>
              </a:solidFill>
              <a:latin typeface="Helvetica Neue" charset="0"/>
              <a:ea typeface="Helvetica Neue" charset="0"/>
              <a:cs typeface="Helvetica Neue" charset="0"/>
            </a:endParaRPr>
          </a:p>
        </p:txBody>
      </p:sp>
      <p:pic>
        <p:nvPicPr>
          <p:cNvPr id="5" name="Picture 4"/>
          <p:cNvPicPr>
            <a:picLocks noChangeAspect="1"/>
          </p:cNvPicPr>
          <p:nvPr/>
        </p:nvPicPr>
        <p:blipFill>
          <a:blip r:embed="rId4"/>
          <a:stretch>
            <a:fillRect/>
          </a:stretch>
        </p:blipFill>
        <p:spPr>
          <a:xfrm>
            <a:off x="0" y="0"/>
            <a:ext cx="9144000" cy="736600"/>
          </a:xfrm>
          <a:prstGeom prst="rect">
            <a:avLst/>
          </a:prstGeom>
        </p:spPr>
      </p:pic>
    </p:spTree>
    <p:extLst>
      <p:ext uri="{BB962C8B-B14F-4D97-AF65-F5344CB8AC3E}">
        <p14:creationId xmlns:p14="http://schemas.microsoft.com/office/powerpoint/2010/main" val="165443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D291945-5E0A-654B-A4E0-337E7A35AF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Rectangle 7"/>
          <p:cNvSpPr/>
          <p:nvPr/>
        </p:nvSpPr>
        <p:spPr>
          <a:xfrm>
            <a:off x="130935" y="1141752"/>
            <a:ext cx="4271384" cy="3751090"/>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chemeClr val="tx1">
                    <a:lumMod val="65000"/>
                    <a:lumOff val="35000"/>
                  </a:schemeClr>
                </a:solidFill>
                <a:latin typeface="Arial" panose="020B0604020202020204" pitchFamily="34" charset="0"/>
                <a:ea typeface="Helvetica Neue" charset="0"/>
                <a:cs typeface="Arial" panose="020B0604020202020204" pitchFamily="34" charset="0"/>
              </a:rPr>
              <a:t>What is this money being used </a:t>
            </a:r>
            <a:br>
              <a:rPr lang="en-GB" sz="2000" b="1" dirty="0">
                <a:solidFill>
                  <a:schemeClr val="tx1">
                    <a:lumMod val="65000"/>
                    <a:lumOff val="35000"/>
                  </a:schemeClr>
                </a:solidFill>
                <a:latin typeface="Arial" panose="020B0604020202020204" pitchFamily="34" charset="0"/>
                <a:ea typeface="Helvetica Neue" charset="0"/>
                <a:cs typeface="Arial" panose="020B0604020202020204" pitchFamily="34" charset="0"/>
              </a:rPr>
            </a:br>
            <a:r>
              <a:rPr lang="en-GB" sz="2000" b="1" dirty="0">
                <a:solidFill>
                  <a:schemeClr val="tx1">
                    <a:lumMod val="65000"/>
                    <a:lumOff val="35000"/>
                  </a:schemeClr>
                </a:solidFill>
                <a:latin typeface="Arial" panose="020B0604020202020204" pitchFamily="34" charset="0"/>
                <a:ea typeface="Helvetica Neue" charset="0"/>
                <a:cs typeface="Arial" panose="020B0604020202020204" pitchFamily="34" charset="0"/>
              </a:rPr>
              <a:t>for, and why?</a:t>
            </a:r>
          </a:p>
          <a:p>
            <a:endParaRPr lang="en-GB" sz="1600" b="1" dirty="0">
              <a:solidFill>
                <a:schemeClr val="tx1">
                  <a:lumMod val="65000"/>
                  <a:lumOff val="35000"/>
                </a:schemeClr>
              </a:solidFill>
              <a:latin typeface="Arial" panose="020B0604020202020204" pitchFamily="34" charset="0"/>
              <a:ea typeface="Helvetica Neue" charset="0"/>
              <a:cs typeface="Arial" panose="020B0604020202020204" pitchFamily="34" charset="0"/>
            </a:endParaRPr>
          </a:p>
          <a:p>
            <a:pPr marL="342900" indent="-342900">
              <a:buFont typeface="Arial" panose="020B0604020202020204" pitchFamily="34" charset="0"/>
              <a:buChar char="•"/>
            </a:pPr>
            <a:r>
              <a:rPr lang="en-GB" dirty="0">
                <a:solidFill>
                  <a:schemeClr val="tx1">
                    <a:lumMod val="65000"/>
                    <a:lumOff val="35000"/>
                  </a:schemeClr>
                </a:solidFill>
                <a:latin typeface="Arial" panose="020B0604020202020204" pitchFamily="34" charset="0"/>
                <a:cs typeface="Arial" panose="020B0604020202020204" pitchFamily="34" charset="0"/>
              </a:rPr>
              <a:t>Investing in people – our tally of academic and research staff is at an all-time high of nearly 6,500</a:t>
            </a:r>
            <a:endParaRPr lang="en-GB" sz="2000" dirty="0">
              <a:solidFill>
                <a:schemeClr val="tx1">
                  <a:lumMod val="65000"/>
                  <a:lumOff val="35000"/>
                </a:schemeClr>
              </a:solidFill>
              <a:latin typeface="Arial" panose="020B0604020202020204" pitchFamily="34" charset="0"/>
              <a:ea typeface="Helvetica Neue" charset="0"/>
              <a:cs typeface="Arial" panose="020B0604020202020204" pitchFamily="34" charset="0"/>
            </a:endParaRPr>
          </a:p>
          <a:p>
            <a:pPr marL="342900" indent="-342900">
              <a:buFont typeface="Arial" panose="020B0604020202020204" pitchFamily="34" charset="0"/>
              <a:buChar char="•"/>
            </a:pPr>
            <a:endParaRPr lang="en-GB" dirty="0">
              <a:solidFill>
                <a:schemeClr val="tx1">
                  <a:lumMod val="65000"/>
                  <a:lumOff val="35000"/>
                </a:schemeClr>
              </a:solidFill>
              <a:latin typeface="Arial" panose="020B0604020202020204" pitchFamily="34" charset="0"/>
              <a:ea typeface="Helvetica Neue" charset="0"/>
              <a:cs typeface="Arial" panose="020B0604020202020204" pitchFamily="34" charset="0"/>
            </a:endParaRPr>
          </a:p>
          <a:p>
            <a:pPr marL="342900" indent="-342900">
              <a:buFont typeface="Arial" panose="020B0604020202020204" pitchFamily="34" charset="0"/>
              <a:buChar char="•"/>
            </a:pPr>
            <a:r>
              <a:rPr lang="en-GB" dirty="0">
                <a:solidFill>
                  <a:schemeClr val="tx1">
                    <a:lumMod val="65000"/>
                    <a:lumOff val="35000"/>
                  </a:schemeClr>
                </a:solidFill>
                <a:latin typeface="Arial" panose="020B0604020202020204" pitchFamily="34" charset="0"/>
                <a:ea typeface="Helvetica Neue" charset="0"/>
                <a:cs typeface="Arial" panose="020B0604020202020204" pitchFamily="34" charset="0"/>
              </a:rPr>
              <a:t>Expanding and enabling the multidisciplinary research environment that is UCL’s hallmark</a:t>
            </a:r>
          </a:p>
        </p:txBody>
      </p:sp>
      <p:grpSp>
        <p:nvGrpSpPr>
          <p:cNvPr id="6" name="Group 5"/>
          <p:cNvGrpSpPr/>
          <p:nvPr/>
        </p:nvGrpSpPr>
        <p:grpSpPr>
          <a:xfrm>
            <a:off x="0" y="-18109"/>
            <a:ext cx="9148130" cy="1016832"/>
            <a:chOff x="-4130" y="-2485"/>
            <a:chExt cx="9148130" cy="1016832"/>
          </a:xfrm>
        </p:grpSpPr>
        <p:pic>
          <p:nvPicPr>
            <p:cNvPr id="7" name="Picture 6"/>
            <p:cNvPicPr>
              <a:picLocks noChangeAspect="1"/>
            </p:cNvPicPr>
            <p:nvPr/>
          </p:nvPicPr>
          <p:blipFill>
            <a:blip r:embed="rId4"/>
            <a:stretch>
              <a:fillRect/>
            </a:stretch>
          </p:blipFill>
          <p:spPr>
            <a:xfrm>
              <a:off x="-4130" y="-2485"/>
              <a:ext cx="9148130" cy="1016832"/>
            </a:xfrm>
            <a:prstGeom prst="rect">
              <a:avLst/>
            </a:prstGeom>
          </p:spPr>
        </p:pic>
        <p:sp>
          <p:nvSpPr>
            <p:cNvPr id="9" name="TextBox 8"/>
            <p:cNvSpPr txBox="1"/>
            <p:nvPr/>
          </p:nvSpPr>
          <p:spPr>
            <a:xfrm>
              <a:off x="126804" y="231521"/>
              <a:ext cx="4158343" cy="276999"/>
            </a:xfrm>
            <a:prstGeom prst="rect">
              <a:avLst/>
            </a:prstGeom>
            <a:noFill/>
          </p:spPr>
          <p:txBody>
            <a:bodyPr wrap="square" rtlCol="0">
              <a:spAutoFit/>
            </a:bodyPr>
            <a:lstStyle/>
            <a:p>
              <a:r>
                <a:rPr lang="en-US" sz="1200" b="1">
                  <a:solidFill>
                    <a:schemeClr val="bg1"/>
                  </a:solidFill>
                  <a:latin typeface="Arial" charset="0"/>
                  <a:ea typeface="Arial" charset="0"/>
                  <a:cs typeface="Arial" charset="0"/>
                </a:rPr>
                <a:t>LONDON’S GLOBAL UNIVERSITY</a:t>
              </a:r>
            </a:p>
          </p:txBody>
        </p:sp>
      </p:grpSp>
      <p:sp>
        <p:nvSpPr>
          <p:cNvPr id="12" name="TextBox 11">
            <a:extLst>
              <a:ext uri="{FF2B5EF4-FFF2-40B4-BE49-F238E27FC236}">
                <a16:creationId xmlns:a16="http://schemas.microsoft.com/office/drawing/2014/main" id="{067F1C07-8940-5143-B533-BDAE2BD4442C}"/>
              </a:ext>
            </a:extLst>
          </p:cNvPr>
          <p:cNvSpPr txBox="1"/>
          <p:nvPr/>
        </p:nvSpPr>
        <p:spPr>
          <a:xfrm>
            <a:off x="5105985" y="4231947"/>
            <a:ext cx="3896923" cy="646331"/>
          </a:xfrm>
          <a:prstGeom prst="rect">
            <a:avLst/>
          </a:prstGeom>
          <a:solidFill>
            <a:schemeClr val="tx1">
              <a:alpha val="50000"/>
            </a:schemeClr>
          </a:solidFill>
        </p:spPr>
        <p:txBody>
          <a:bodyPr wrap="square" rtlCol="0">
            <a:spAutoFit/>
          </a:bodyPr>
          <a:lstStyle/>
          <a:p>
            <a:r>
              <a:rPr lang="en-US" sz="1200" dirty="0">
                <a:solidFill>
                  <a:schemeClr val="bg1"/>
                </a:solidFill>
                <a:latin typeface="Helvetica" charset="0"/>
                <a:ea typeface="Helvetica" charset="0"/>
                <a:cs typeface="Helvetica" charset="0"/>
              </a:rPr>
              <a:t>Image: a candidate Higgs Event from the ATLAS, </a:t>
            </a:r>
            <a:br>
              <a:rPr lang="en-US" sz="1200" dirty="0">
                <a:solidFill>
                  <a:schemeClr val="bg1"/>
                </a:solidFill>
                <a:latin typeface="Helvetica" charset="0"/>
                <a:ea typeface="Helvetica" charset="0"/>
                <a:cs typeface="Helvetica" charset="0"/>
              </a:rPr>
            </a:br>
            <a:r>
              <a:rPr lang="en-US" sz="1200" dirty="0">
                <a:solidFill>
                  <a:schemeClr val="bg1"/>
                </a:solidFill>
                <a:latin typeface="Helvetica" charset="0"/>
                <a:ea typeface="Helvetica" charset="0"/>
                <a:cs typeface="Helvetica" charset="0"/>
              </a:rPr>
              <a:t>one of the two detectors at the Large Hadron Collider. </a:t>
            </a:r>
            <a:br>
              <a:rPr lang="en-US" sz="1200" dirty="0">
                <a:solidFill>
                  <a:schemeClr val="bg1"/>
                </a:solidFill>
                <a:latin typeface="Helvetica" charset="0"/>
                <a:ea typeface="Helvetica" charset="0"/>
                <a:cs typeface="Helvetica" charset="0"/>
              </a:rPr>
            </a:br>
            <a:r>
              <a:rPr lang="en-US" sz="1200" dirty="0">
                <a:solidFill>
                  <a:schemeClr val="bg1"/>
                </a:solidFill>
                <a:latin typeface="Helvetica" charset="0"/>
                <a:ea typeface="Helvetica" charset="0"/>
                <a:cs typeface="Helvetica" charset="0"/>
              </a:rPr>
              <a:t>UCL academics lead the UK contribution.</a:t>
            </a:r>
          </a:p>
        </p:txBody>
      </p:sp>
    </p:spTree>
    <p:extLst>
      <p:ext uri="{BB962C8B-B14F-4D97-AF65-F5344CB8AC3E}">
        <p14:creationId xmlns:p14="http://schemas.microsoft.com/office/powerpoint/2010/main" val="365747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4D02536-6428-544D-87C2-F8FF7FEF1B8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98037"/>
            <a:ext cx="9144000" cy="5127944"/>
          </a:xfrm>
          <a:prstGeom prst="rect">
            <a:avLst/>
          </a:prstGeom>
        </p:spPr>
      </p:pic>
      <p:sp>
        <p:nvSpPr>
          <p:cNvPr id="8" name="Rectangle 7"/>
          <p:cNvSpPr/>
          <p:nvPr/>
        </p:nvSpPr>
        <p:spPr>
          <a:xfrm>
            <a:off x="130934" y="1141752"/>
            <a:ext cx="4909417" cy="4184228"/>
          </a:xfrm>
          <a:prstGeom prst="rect">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GB" sz="2000" b="1" dirty="0">
                <a:solidFill>
                  <a:schemeClr val="tx1">
                    <a:lumMod val="65000"/>
                    <a:lumOff val="35000"/>
                  </a:schemeClr>
                </a:solidFill>
                <a:latin typeface="Arial" panose="020B0604020202020204" pitchFamily="34" charset="0"/>
                <a:ea typeface="Helvetica Neue" charset="0"/>
                <a:cs typeface="Arial" panose="020B0604020202020204" pitchFamily="34" charset="0"/>
              </a:rPr>
              <a:t>What is this money being used </a:t>
            </a:r>
            <a:br>
              <a:rPr lang="en-GB" sz="2000" b="1" dirty="0">
                <a:solidFill>
                  <a:schemeClr val="tx1">
                    <a:lumMod val="65000"/>
                    <a:lumOff val="35000"/>
                  </a:schemeClr>
                </a:solidFill>
                <a:latin typeface="Arial" panose="020B0604020202020204" pitchFamily="34" charset="0"/>
                <a:ea typeface="Helvetica Neue" charset="0"/>
                <a:cs typeface="Arial" panose="020B0604020202020204" pitchFamily="34" charset="0"/>
              </a:rPr>
            </a:br>
            <a:r>
              <a:rPr lang="en-GB" sz="2000" b="1" dirty="0">
                <a:solidFill>
                  <a:schemeClr val="tx1">
                    <a:lumMod val="65000"/>
                    <a:lumOff val="35000"/>
                  </a:schemeClr>
                </a:solidFill>
                <a:latin typeface="Arial" panose="020B0604020202020204" pitchFamily="34" charset="0"/>
                <a:ea typeface="Helvetica Neue" charset="0"/>
                <a:cs typeface="Arial" panose="020B0604020202020204" pitchFamily="34" charset="0"/>
              </a:rPr>
              <a:t>for, and why?</a:t>
            </a:r>
          </a:p>
          <a:p>
            <a:endParaRPr lang="en-GB" sz="1600" b="1" dirty="0">
              <a:solidFill>
                <a:schemeClr val="tx1">
                  <a:lumMod val="65000"/>
                  <a:lumOff val="35000"/>
                </a:schemeClr>
              </a:solidFill>
              <a:latin typeface="Arial" panose="020B0604020202020204" pitchFamily="34" charset="0"/>
              <a:ea typeface="Helvetica Neue" charset="0"/>
              <a:cs typeface="Arial" panose="020B0604020202020204" pitchFamily="34" charset="0"/>
            </a:endParaRPr>
          </a:p>
          <a:p>
            <a:pPr marL="342900" indent="-342900">
              <a:buFont typeface="Arial" panose="020B0604020202020204" pitchFamily="34" charset="0"/>
              <a:buChar char="•"/>
            </a:pPr>
            <a:r>
              <a:rPr lang="en-GB" dirty="0">
                <a:solidFill>
                  <a:schemeClr val="tx1">
                    <a:lumMod val="65000"/>
                    <a:lumOff val="35000"/>
                  </a:schemeClr>
                </a:solidFill>
                <a:latin typeface="Arial" panose="020B0604020202020204" pitchFamily="34" charset="0"/>
                <a:ea typeface="Helvetica Neue" charset="0"/>
                <a:cs typeface="Arial" panose="020B0604020202020204" pitchFamily="34" charset="0"/>
              </a:rPr>
              <a:t>Transforming UCL: improvements include new and expanded teaching and learning space, and the new Student Centre.</a:t>
            </a:r>
          </a:p>
          <a:p>
            <a:pPr marL="342900" indent="-342900">
              <a:buFont typeface="Arial" panose="020B0604020202020204" pitchFamily="34" charset="0"/>
              <a:buChar char="•"/>
            </a:pPr>
            <a:endParaRPr lang="en-GB" dirty="0">
              <a:solidFill>
                <a:schemeClr val="tx1">
                  <a:lumMod val="65000"/>
                  <a:lumOff val="35000"/>
                </a:schemeClr>
              </a:solidFill>
              <a:latin typeface="Arial" panose="020B0604020202020204" pitchFamily="34" charset="0"/>
              <a:ea typeface="Helvetica Neue" charset="0"/>
              <a:cs typeface="Arial" panose="020B0604020202020204" pitchFamily="34" charset="0"/>
            </a:endParaRPr>
          </a:p>
          <a:p>
            <a:pPr marL="342900" indent="-342900">
              <a:buFont typeface="Arial" panose="020B0604020202020204" pitchFamily="34" charset="0"/>
              <a:buChar char="•"/>
            </a:pPr>
            <a:r>
              <a:rPr lang="en-US" dirty="0">
                <a:solidFill>
                  <a:schemeClr val="tx1">
                    <a:lumMod val="65000"/>
                    <a:lumOff val="35000"/>
                  </a:schemeClr>
                </a:solidFill>
                <a:latin typeface="Arial" panose="020B0604020202020204" pitchFamily="34" charset="0"/>
                <a:cs typeface="Arial" panose="020B0604020202020204" pitchFamily="34" charset="0"/>
              </a:rPr>
              <a:t>Here East and the interim UK Dementia Research Institute (UKDRI) are precursors to two major campus expansions: UCL East and the </a:t>
            </a:r>
            <a:r>
              <a:rPr lang="en-US" dirty="0" err="1">
                <a:solidFill>
                  <a:schemeClr val="tx1">
                    <a:lumMod val="65000"/>
                    <a:lumOff val="35000"/>
                  </a:schemeClr>
                </a:solidFill>
                <a:latin typeface="Arial" panose="020B0604020202020204" pitchFamily="34" charset="0"/>
                <a:cs typeface="Arial" panose="020B0604020202020204" pitchFamily="34" charset="0"/>
              </a:rPr>
              <a:t>IoN</a:t>
            </a:r>
            <a:r>
              <a:rPr lang="en-US" dirty="0">
                <a:solidFill>
                  <a:schemeClr val="tx1">
                    <a:lumMod val="65000"/>
                    <a:lumOff val="35000"/>
                  </a:schemeClr>
                </a:solidFill>
                <a:latin typeface="Arial" panose="020B0604020202020204" pitchFamily="34" charset="0"/>
                <a:cs typeface="Arial" panose="020B0604020202020204" pitchFamily="34" charset="0"/>
              </a:rPr>
              <a:t>/UKDRI in King’s Cross</a:t>
            </a:r>
            <a:endParaRPr lang="en-GB" sz="2000" dirty="0">
              <a:solidFill>
                <a:schemeClr val="tx1">
                  <a:lumMod val="65000"/>
                  <a:lumOff val="35000"/>
                </a:schemeClr>
              </a:solidFill>
              <a:latin typeface="Arial" panose="020B0604020202020204" pitchFamily="34" charset="0"/>
              <a:ea typeface="Helvetica Neue" charset="0"/>
              <a:cs typeface="Arial" panose="020B0604020202020204" pitchFamily="34" charset="0"/>
            </a:endParaRPr>
          </a:p>
          <a:p>
            <a:endParaRPr lang="en-GB" sz="2000" dirty="0">
              <a:solidFill>
                <a:schemeClr val="tx1">
                  <a:lumMod val="65000"/>
                  <a:lumOff val="35000"/>
                </a:schemeClr>
              </a:solidFill>
              <a:latin typeface="Arial" panose="020B0604020202020204" pitchFamily="34" charset="0"/>
              <a:ea typeface="Helvetica Neue" charset="0"/>
              <a:cs typeface="Arial" panose="020B0604020202020204" pitchFamily="34" charset="0"/>
            </a:endParaRPr>
          </a:p>
        </p:txBody>
      </p:sp>
      <p:grpSp>
        <p:nvGrpSpPr>
          <p:cNvPr id="6" name="Group 5"/>
          <p:cNvGrpSpPr/>
          <p:nvPr/>
        </p:nvGrpSpPr>
        <p:grpSpPr>
          <a:xfrm>
            <a:off x="0" y="-18109"/>
            <a:ext cx="9148130" cy="1016832"/>
            <a:chOff x="-4130" y="-2485"/>
            <a:chExt cx="9148130" cy="1016832"/>
          </a:xfrm>
        </p:grpSpPr>
        <p:pic>
          <p:nvPicPr>
            <p:cNvPr id="7" name="Picture 6"/>
            <p:cNvPicPr>
              <a:picLocks noChangeAspect="1"/>
            </p:cNvPicPr>
            <p:nvPr/>
          </p:nvPicPr>
          <p:blipFill>
            <a:blip r:embed="rId4"/>
            <a:stretch>
              <a:fillRect/>
            </a:stretch>
          </p:blipFill>
          <p:spPr>
            <a:xfrm>
              <a:off x="-4130" y="-2485"/>
              <a:ext cx="9148130" cy="1016832"/>
            </a:xfrm>
            <a:prstGeom prst="rect">
              <a:avLst/>
            </a:prstGeom>
          </p:spPr>
        </p:pic>
        <p:sp>
          <p:nvSpPr>
            <p:cNvPr id="9" name="TextBox 8"/>
            <p:cNvSpPr txBox="1"/>
            <p:nvPr/>
          </p:nvSpPr>
          <p:spPr>
            <a:xfrm>
              <a:off x="126804" y="231521"/>
              <a:ext cx="4158343" cy="276999"/>
            </a:xfrm>
            <a:prstGeom prst="rect">
              <a:avLst/>
            </a:prstGeom>
            <a:noFill/>
          </p:spPr>
          <p:txBody>
            <a:bodyPr wrap="square" rtlCol="0">
              <a:spAutoFit/>
            </a:bodyPr>
            <a:lstStyle/>
            <a:p>
              <a:r>
                <a:rPr lang="en-US" sz="1200" b="1">
                  <a:solidFill>
                    <a:schemeClr val="bg1"/>
                  </a:solidFill>
                  <a:latin typeface="Arial" charset="0"/>
                  <a:ea typeface="Arial" charset="0"/>
                  <a:cs typeface="Arial" charset="0"/>
                </a:rPr>
                <a:t>LONDON’S GLOBAL UNIVERSITY</a:t>
              </a:r>
            </a:p>
          </p:txBody>
        </p:sp>
      </p:grpSp>
    </p:spTree>
    <p:extLst>
      <p:ext uri="{BB962C8B-B14F-4D97-AF65-F5344CB8AC3E}">
        <p14:creationId xmlns:p14="http://schemas.microsoft.com/office/powerpoint/2010/main" val="1897805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2562</TotalTime>
  <Words>305</Words>
  <Application>Microsoft Macintosh PowerPoint</Application>
  <PresentationFormat>On-screen Show (16:9)</PresentationFormat>
  <Paragraphs>82</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Helvetica</vt:lpstr>
      <vt:lpstr>Helvetica Neue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Grocott Murdoch, Katharine</cp:lastModifiedBy>
  <cp:revision>101</cp:revision>
  <cp:lastPrinted>2019-02-04T12:58:32Z</cp:lastPrinted>
  <dcterms:created xsi:type="dcterms:W3CDTF">2014-08-20T12:29:59Z</dcterms:created>
  <dcterms:modified xsi:type="dcterms:W3CDTF">2019-02-04T17:22:40Z</dcterms:modified>
</cp:coreProperties>
</file>