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5"/>
  </p:notesMasterIdLst>
  <p:sldIdLst>
    <p:sldId id="272" r:id="rId3"/>
    <p:sldId id="258" r:id="rId4"/>
    <p:sldId id="290" r:id="rId5"/>
    <p:sldId id="289" r:id="rId6"/>
    <p:sldId id="293" r:id="rId7"/>
    <p:sldId id="287" r:id="rId8"/>
    <p:sldId id="285" r:id="rId9"/>
    <p:sldId id="260" r:id="rId10"/>
    <p:sldId id="275" r:id="rId11"/>
    <p:sldId id="286" r:id="rId12"/>
    <p:sldId id="274" r:id="rId13"/>
    <p:sldId id="282"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270ECA83-2A30-6D46-B37F-C059E3F14887}">
          <p14:sldIdLst>
            <p14:sldId id="272"/>
            <p14:sldId id="258"/>
            <p14:sldId id="290"/>
            <p14:sldId id="289"/>
            <p14:sldId id="293"/>
            <p14:sldId id="287"/>
            <p14:sldId id="285"/>
            <p14:sldId id="260"/>
            <p14:sldId id="275"/>
            <p14:sldId id="286"/>
            <p14:sldId id="274"/>
            <p14:sldId id="282"/>
          </p14:sldIdLst>
        </p14:section>
      </p14:sectionLst>
    </p:ex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Stevens" initials="" lastIdx="15" clrIdx="0"/>
  <p:cmAuthor id="1" name="Bradshaw, Melissa" initials="BM" lastIdx="16" clrIdx="1">
    <p:extLst/>
  </p:cmAuthor>
  <p:cmAuthor id="2" name="Bradshaw, Melissa" initials="BM [2]"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003D4C"/>
    <a:srgbClr val="500778"/>
    <a:srgbClr val="A4DBEA"/>
    <a:srgbClr val="001DEA"/>
    <a:srgbClr val="E8E8E8"/>
    <a:srgbClr val="E05855"/>
    <a:srgbClr val="0C1A44"/>
    <a:srgbClr val="9FD4D7"/>
    <a:srgbClr val="EFA720"/>
    <a:srgbClr val="B2B3B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03" autoAdjust="0"/>
    <p:restoredTop sz="57050" autoAdjust="0"/>
  </p:normalViewPr>
  <p:slideViewPr>
    <p:cSldViewPr snapToGrid="0" snapToObjects="1">
      <p:cViewPr varScale="1">
        <p:scale>
          <a:sx n="80" d="100"/>
          <a:sy n="80" d="100"/>
        </p:scale>
        <p:origin x="-1128" y="-11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commentAuthors" Target="commentAuthors.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382AFD-4DA7-7C4A-BEF1-18397E0FA862}" type="datetimeFigureOut">
              <a:rPr lang="en-US" smtClean="0"/>
              <a:t>08/12/17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A2A193-0396-FF4B-9AAE-9B98BF14C3EB}" type="slidenum">
              <a:rPr lang="en-US" smtClean="0"/>
              <a:t>‹#›</a:t>
            </a:fld>
            <a:endParaRPr lang="en-US"/>
          </a:p>
        </p:txBody>
      </p:sp>
    </p:spTree>
    <p:extLst>
      <p:ext uri="{BB962C8B-B14F-4D97-AF65-F5344CB8AC3E}">
        <p14:creationId xmlns:p14="http://schemas.microsoft.com/office/powerpoint/2010/main" val="1680425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s://www.ucl.ac.uk/transforming-our-professional-services/communities-of-practice"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A2A193-0396-FF4B-9AAE-9B98BF14C3EB}" type="slidenum">
              <a:rPr lang="en-US" smtClean="0"/>
              <a:t>1</a:t>
            </a:fld>
            <a:endParaRPr lang="en-US"/>
          </a:p>
        </p:txBody>
      </p:sp>
    </p:spTree>
    <p:extLst>
      <p:ext uri="{BB962C8B-B14F-4D97-AF65-F5344CB8AC3E}">
        <p14:creationId xmlns:p14="http://schemas.microsoft.com/office/powerpoint/2010/main" val="3996771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Helvetica"/>
                <a:cs typeface="Helvetica"/>
              </a:rPr>
              <a:t>We </a:t>
            </a:r>
            <a:r>
              <a:rPr lang="en-US" dirty="0" err="1" smtClean="0">
                <a:latin typeface="Helvetica"/>
                <a:cs typeface="Helvetica"/>
              </a:rPr>
              <a:t>recognise</a:t>
            </a:r>
            <a:r>
              <a:rPr lang="en-US" dirty="0" smtClean="0">
                <a:latin typeface="Helvetica"/>
                <a:cs typeface="Helvetica"/>
              </a:rPr>
              <a:t> the frustration that our estate causes colleagues when trying to deliver great teaching and outstanding research, so we have </a:t>
            </a:r>
            <a:r>
              <a:rPr lang="en-US" dirty="0" err="1" smtClean="0">
                <a:latin typeface="Helvetica"/>
                <a:cs typeface="Helvetica"/>
              </a:rPr>
              <a:t>prioritised</a:t>
            </a:r>
            <a:r>
              <a:rPr lang="en-US" dirty="0" smtClean="0">
                <a:latin typeface="Helvetica"/>
                <a:cs typeface="Helvetica"/>
              </a:rPr>
              <a:t> the small works process – clarifying service levels, defining roles and responsibilities across the estates service and improving data and management information to better support departments.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Helvetica"/>
              <a:cs typeface="Helvetic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Helvetica"/>
                <a:cs typeface="Helvetica"/>
              </a:rPr>
              <a:t>The work underway to improve the timetabling and room bookings processes will continue to be </a:t>
            </a:r>
            <a:r>
              <a:rPr lang="en-US" dirty="0" err="1" smtClean="0">
                <a:latin typeface="Helvetica"/>
                <a:cs typeface="Helvetica"/>
              </a:rPr>
              <a:t>prioritised</a:t>
            </a:r>
            <a:r>
              <a:rPr lang="en-US" dirty="0" smtClean="0">
                <a:latin typeface="Helvetica"/>
                <a:cs typeface="Helvetica"/>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Helvetica"/>
              <a:cs typeface="Helvetic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Helvetica"/>
                <a:cs typeface="Helvetica"/>
              </a:rPr>
              <a:t>All these improvements are in addition to the Transforming UCL building and refurbishment </a:t>
            </a:r>
            <a:r>
              <a:rPr lang="en-US" dirty="0" err="1" smtClean="0">
                <a:latin typeface="Helvetica"/>
                <a:cs typeface="Helvetica"/>
              </a:rPr>
              <a:t>programme</a:t>
            </a:r>
            <a:r>
              <a:rPr lang="en-US" dirty="0" smtClean="0">
                <a:latin typeface="Helvetica"/>
                <a:cs typeface="Helvetica"/>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Helvetica"/>
              <a:cs typeface="Helvetic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Helvetica"/>
                <a:cs typeface="Helvetica"/>
              </a:rPr>
              <a:t>So far, it has delivered a new building for the Bartlett School of Architecture, the Wilkins Terrace and new facilities in the Kathleen Lonsdale building for Earth Sciences and Physics students.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Helvetica"/>
              <a:cs typeface="Helvetic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Helvetica"/>
                <a:cs typeface="Helvetica"/>
              </a:rPr>
              <a:t>While, in 2018, a huge new study space in Torrington Place, the refurbished Laws building, Bentham House, and the new Student Centre are all due to open.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Helvetica"/>
              <a:cs typeface="Helvetica"/>
            </a:endParaRPr>
          </a:p>
        </p:txBody>
      </p:sp>
      <p:sp>
        <p:nvSpPr>
          <p:cNvPr id="4" name="Slide Number Placeholder 3"/>
          <p:cNvSpPr>
            <a:spLocks noGrp="1"/>
          </p:cNvSpPr>
          <p:nvPr>
            <p:ph type="sldNum" sz="quarter" idx="10"/>
          </p:nvPr>
        </p:nvSpPr>
        <p:spPr/>
        <p:txBody>
          <a:bodyPr/>
          <a:lstStyle/>
          <a:p>
            <a:fld id="{29A2A193-0396-FF4B-9AAE-9B98BF14C3EB}" type="slidenum">
              <a:rPr lang="en-US" smtClean="0"/>
              <a:t>10</a:t>
            </a:fld>
            <a:endParaRPr lang="en-US"/>
          </a:p>
        </p:txBody>
      </p:sp>
    </p:spTree>
    <p:extLst>
      <p:ext uri="{BB962C8B-B14F-4D97-AF65-F5344CB8AC3E}">
        <p14:creationId xmlns:p14="http://schemas.microsoft.com/office/powerpoint/2010/main" val="977865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Helvetica"/>
                <a:ea typeface="+mn-ea"/>
                <a:cs typeface="Helvetica"/>
              </a:rPr>
              <a:t>We will prioritise the creation of pathways and frameworks to support professional services colleagues in developing their careers. </a:t>
            </a:r>
          </a:p>
          <a:p>
            <a:endParaRPr lang="en-GB" sz="1200" kern="1200" dirty="0" smtClean="0">
              <a:solidFill>
                <a:schemeClr val="tx1"/>
              </a:solidFill>
              <a:effectLst/>
              <a:latin typeface="Helvetica"/>
              <a:ea typeface="+mn-ea"/>
              <a:cs typeface="Helvetica"/>
            </a:endParaRPr>
          </a:p>
          <a:p>
            <a:r>
              <a:rPr lang="en-GB" sz="1200" kern="1200" dirty="0" smtClean="0">
                <a:solidFill>
                  <a:schemeClr val="tx1"/>
                </a:solidFill>
                <a:effectLst/>
                <a:latin typeface="Helvetica"/>
                <a:ea typeface="+mn-ea"/>
                <a:cs typeface="Helvetica"/>
              </a:rPr>
              <a:t>This will be piloted for colleagues involved in communications and marketing and then rolled out widely. </a:t>
            </a:r>
            <a:endParaRPr lang="en-US" dirty="0">
              <a:latin typeface="Helvetica"/>
              <a:cs typeface="Helvetica"/>
            </a:endParaRPr>
          </a:p>
        </p:txBody>
      </p:sp>
      <p:sp>
        <p:nvSpPr>
          <p:cNvPr id="4" name="Slide Number Placeholder 3"/>
          <p:cNvSpPr>
            <a:spLocks noGrp="1"/>
          </p:cNvSpPr>
          <p:nvPr>
            <p:ph type="sldNum" sz="quarter" idx="10"/>
          </p:nvPr>
        </p:nvSpPr>
        <p:spPr/>
        <p:txBody>
          <a:bodyPr/>
          <a:lstStyle/>
          <a:p>
            <a:fld id="{29A2A193-0396-FF4B-9AAE-9B98BF14C3EB}" type="slidenum">
              <a:rPr lang="en-US" smtClean="0"/>
              <a:t>11</a:t>
            </a:fld>
            <a:endParaRPr lang="en-US"/>
          </a:p>
        </p:txBody>
      </p:sp>
    </p:spTree>
    <p:extLst>
      <p:ext uri="{BB962C8B-B14F-4D97-AF65-F5344CB8AC3E}">
        <p14:creationId xmlns:p14="http://schemas.microsoft.com/office/powerpoint/2010/main" val="1922399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solidFill>
                  <a:srgbClr val="800000"/>
                </a:solidFill>
                <a:latin typeface="Helvetica"/>
                <a:cs typeface="Helvetica"/>
              </a:rPr>
              <a:t>Want to know more?</a:t>
            </a:r>
          </a:p>
          <a:p>
            <a:endParaRPr lang="en-US" sz="1200" dirty="0" smtClean="0">
              <a:solidFill>
                <a:srgbClr val="800000"/>
              </a:solidFill>
              <a:latin typeface="Helvetica"/>
              <a:cs typeface="Helvetica"/>
            </a:endParaRPr>
          </a:p>
          <a:p>
            <a:r>
              <a:rPr lang="en-US" sz="1200" dirty="0" smtClean="0">
                <a:solidFill>
                  <a:srgbClr val="800000"/>
                </a:solidFill>
                <a:latin typeface="Helvetica"/>
                <a:cs typeface="Helvetica"/>
              </a:rPr>
              <a:t>For more information about these plans, o</a:t>
            </a:r>
            <a:r>
              <a:rPr lang="en-GB" sz="1200" dirty="0" smtClean="0">
                <a:solidFill>
                  <a:srgbClr val="800000"/>
                </a:solidFill>
                <a:latin typeface="Helvetica"/>
                <a:ea typeface="Helvetica" charset="0"/>
                <a:cs typeface="Helvetica"/>
              </a:rPr>
              <a:t>r if there is something else that you would like to know more about, please contact us at:</a:t>
            </a:r>
            <a:br>
              <a:rPr lang="en-GB" sz="1200" dirty="0" smtClean="0">
                <a:solidFill>
                  <a:srgbClr val="800000"/>
                </a:solidFill>
                <a:latin typeface="Helvetica"/>
                <a:ea typeface="Helvetica" charset="0"/>
                <a:cs typeface="Helvetica"/>
              </a:rPr>
            </a:br>
            <a:r>
              <a:rPr lang="en-GB" sz="1200" dirty="0" err="1" smtClean="0">
                <a:solidFill>
                  <a:srgbClr val="800000"/>
                </a:solidFill>
                <a:latin typeface="Helvetica"/>
                <a:ea typeface="Helvetica" charset="0"/>
                <a:cs typeface="Helvetica"/>
              </a:rPr>
              <a:t>provostfeedback@ucl.ac.uk</a:t>
            </a:r>
            <a:r>
              <a:rPr lang="en-US" sz="1200" baseline="0" dirty="0" smtClean="0">
                <a:solidFill>
                  <a:srgbClr val="800000"/>
                </a:solidFill>
                <a:latin typeface="Helvetica"/>
                <a:ea typeface="+mn-ea"/>
                <a:cs typeface="Helvetica"/>
              </a:rPr>
              <a:t> </a:t>
            </a:r>
            <a:endParaRPr lang="en-GB" sz="1200" dirty="0" smtClean="0">
              <a:solidFill>
                <a:srgbClr val="800000"/>
              </a:solidFill>
              <a:latin typeface="Helvetica"/>
              <a:ea typeface="Helvetica" charset="0"/>
              <a:cs typeface="Helvetica"/>
            </a:endParaRPr>
          </a:p>
        </p:txBody>
      </p:sp>
      <p:sp>
        <p:nvSpPr>
          <p:cNvPr id="4" name="Slide Number Placeholder 3"/>
          <p:cNvSpPr>
            <a:spLocks noGrp="1"/>
          </p:cNvSpPr>
          <p:nvPr>
            <p:ph type="sldNum" sz="quarter" idx="10"/>
          </p:nvPr>
        </p:nvSpPr>
        <p:spPr/>
        <p:txBody>
          <a:bodyPr/>
          <a:lstStyle/>
          <a:p>
            <a:fld id="{29A2A193-0396-FF4B-9AAE-9B98BF14C3EB}"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1189782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kern="1200" dirty="0" smtClean="0">
                <a:solidFill>
                  <a:schemeClr val="tx1"/>
                </a:solidFill>
                <a:effectLst/>
                <a:latin typeface="Helvetica"/>
                <a:ea typeface="+mn-ea"/>
                <a:cs typeface="Helvetica"/>
              </a:rPr>
              <a:t>Our professional services have an essential role in UCL’s continued success and must be empowered and developed. </a:t>
            </a:r>
          </a:p>
          <a:p>
            <a:pPr fontAlgn="base"/>
            <a:endParaRPr lang="en-GB" sz="1200" kern="1200" dirty="0" smtClean="0">
              <a:solidFill>
                <a:schemeClr val="tx1"/>
              </a:solidFill>
              <a:effectLst/>
              <a:latin typeface="Helvetica"/>
              <a:ea typeface="+mn-ea"/>
              <a:cs typeface="Helvetica"/>
            </a:endParaRPr>
          </a:p>
          <a:p>
            <a:pPr fontAlgn="base"/>
            <a:r>
              <a:rPr lang="en-GB" sz="1200" kern="1200" dirty="0" smtClean="0">
                <a:solidFill>
                  <a:schemeClr val="tx1"/>
                </a:solidFill>
                <a:effectLst/>
                <a:latin typeface="Helvetica"/>
                <a:ea typeface="+mn-ea"/>
                <a:cs typeface="Helvetica"/>
              </a:rPr>
              <a:t>Currently, we often get things done through the exceptional commitment of individuals who achieve results in spite of, rather than because of, the underlying processes, systems and ways of working. </a:t>
            </a:r>
          </a:p>
          <a:p>
            <a:pPr fontAlgn="base"/>
            <a:endParaRPr lang="en-GB" sz="1200" kern="1200" dirty="0" smtClean="0">
              <a:solidFill>
                <a:schemeClr val="tx1"/>
              </a:solidFill>
              <a:effectLst/>
              <a:latin typeface="Helvetica"/>
              <a:ea typeface="+mn-ea"/>
              <a:cs typeface="Helvetica"/>
            </a:endParaRPr>
          </a:p>
          <a:p>
            <a:pPr fontAlgn="base"/>
            <a:r>
              <a:rPr lang="en-GB" sz="1200" kern="1200" dirty="0" smtClean="0">
                <a:solidFill>
                  <a:schemeClr val="tx1"/>
                </a:solidFill>
                <a:effectLst/>
                <a:latin typeface="Helvetica"/>
                <a:ea typeface="+mn-ea"/>
                <a:cs typeface="Helvetica"/>
              </a:rPr>
              <a:t>We need to get our underlying processes and systems working better to support academic excellence and offer more rewarding and fulfilling careers in professional services. This is why we are transforming our professional services. </a:t>
            </a:r>
          </a:p>
          <a:p>
            <a:pPr fontAlgn="base"/>
            <a:endParaRPr lang="en-GB" sz="1200" kern="1200" dirty="0" smtClean="0">
              <a:solidFill>
                <a:schemeClr val="tx1"/>
              </a:solidFill>
              <a:effectLst/>
              <a:latin typeface="Helvetica"/>
              <a:ea typeface="+mn-ea"/>
              <a:cs typeface="Helvetica"/>
            </a:endParaRPr>
          </a:p>
          <a:p>
            <a:pPr fontAlgn="base"/>
            <a:r>
              <a:rPr lang="en-GB" sz="1200" kern="1200" dirty="0" smtClean="0">
                <a:solidFill>
                  <a:schemeClr val="tx1"/>
                </a:solidFill>
                <a:effectLst/>
                <a:latin typeface="Helvetica"/>
                <a:ea typeface="+mn-ea"/>
                <a:cs typeface="Helvetica"/>
              </a:rPr>
              <a:t>To get this right, we need to look at the provision of services across the piece, and at all levels. Where services have been stretched or perhaps not been delivering to their full potential in the past, we have tended to develop work-</a:t>
            </a:r>
            <a:r>
              <a:rPr lang="en-GB" sz="1200" kern="1200" dirty="0" err="1" smtClean="0">
                <a:solidFill>
                  <a:schemeClr val="tx1"/>
                </a:solidFill>
                <a:effectLst/>
                <a:latin typeface="Helvetica"/>
                <a:ea typeface="+mn-ea"/>
                <a:cs typeface="Helvetica"/>
              </a:rPr>
              <a:t>arounds</a:t>
            </a:r>
            <a:r>
              <a:rPr lang="en-GB" sz="1200" kern="1200" dirty="0" smtClean="0">
                <a:solidFill>
                  <a:schemeClr val="tx1"/>
                </a:solidFill>
                <a:effectLst/>
                <a:latin typeface="Helvetica"/>
                <a:ea typeface="+mn-ea"/>
                <a:cs typeface="Helvetica"/>
              </a:rPr>
              <a:t> and different processes, all, of course, with good intent. </a:t>
            </a:r>
          </a:p>
          <a:p>
            <a:pPr fontAlgn="base"/>
            <a:endParaRPr lang="en-GB" sz="1200" kern="1200" dirty="0" smtClean="0">
              <a:solidFill>
                <a:schemeClr val="tx1"/>
              </a:solidFill>
              <a:effectLst/>
              <a:latin typeface="Helvetica"/>
              <a:ea typeface="+mn-ea"/>
              <a:cs typeface="Helvetica"/>
            </a:endParaRPr>
          </a:p>
          <a:p>
            <a:pPr fontAlgn="base"/>
            <a:r>
              <a:rPr lang="en-GB" sz="1200" kern="1200" dirty="0" smtClean="0">
                <a:solidFill>
                  <a:schemeClr val="tx1"/>
                </a:solidFill>
                <a:effectLst/>
                <a:latin typeface="Helvetica"/>
                <a:ea typeface="+mn-ea"/>
                <a:cs typeface="Helvetica"/>
              </a:rPr>
              <a:t>But the net collective result is not only inefficient, it is also relatively ineffective, and all of this has, ultimately, led to poor levels of satisfaction with service provision. To allow the status quo to continue is not really an option.</a:t>
            </a:r>
          </a:p>
          <a:p>
            <a:pPr fontAlgn="base"/>
            <a:endParaRPr lang="en-GB" sz="1200" kern="1200" dirty="0" smtClean="0">
              <a:solidFill>
                <a:schemeClr val="tx1"/>
              </a:solidFill>
              <a:effectLst/>
              <a:latin typeface="Helvetica"/>
              <a:ea typeface="+mn-ea"/>
              <a:cs typeface="Helvetica"/>
            </a:endParaRPr>
          </a:p>
        </p:txBody>
      </p:sp>
      <p:sp>
        <p:nvSpPr>
          <p:cNvPr id="4" name="Slide Number Placeholder 3"/>
          <p:cNvSpPr>
            <a:spLocks noGrp="1"/>
          </p:cNvSpPr>
          <p:nvPr>
            <p:ph type="sldNum" sz="quarter" idx="10"/>
          </p:nvPr>
        </p:nvSpPr>
        <p:spPr/>
        <p:txBody>
          <a:bodyPr/>
          <a:lstStyle/>
          <a:p>
            <a:fld id="{29A2A193-0396-FF4B-9AAE-9B98BF14C3EB}" type="slidenum">
              <a:rPr lang="en-US" smtClean="0"/>
              <a:t>2</a:t>
            </a:fld>
            <a:endParaRPr lang="en-US"/>
          </a:p>
        </p:txBody>
      </p:sp>
    </p:spTree>
    <p:extLst>
      <p:ext uri="{BB962C8B-B14F-4D97-AF65-F5344CB8AC3E}">
        <p14:creationId xmlns:p14="http://schemas.microsoft.com/office/powerpoint/2010/main" val="1749235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kern="1200" dirty="0" smtClean="0">
                <a:solidFill>
                  <a:schemeClr val="tx1"/>
                </a:solidFill>
                <a:effectLst/>
                <a:latin typeface="Helvetica"/>
                <a:ea typeface="+mn-ea"/>
                <a:cs typeface="Helvetica"/>
              </a:rPr>
              <a:t>We need significant change and investment in processes, structures and systems to become more effective and efficient. </a:t>
            </a:r>
          </a:p>
          <a:p>
            <a:pPr fontAlgn="base"/>
            <a:endParaRPr lang="en-GB" sz="1200" kern="1200" dirty="0" smtClean="0">
              <a:solidFill>
                <a:schemeClr val="tx1"/>
              </a:solidFill>
              <a:effectLst/>
              <a:latin typeface="Helvetica"/>
              <a:ea typeface="+mn-ea"/>
              <a:cs typeface="Helvetica"/>
            </a:endParaRPr>
          </a:p>
          <a:p>
            <a:pPr fontAlgn="base"/>
            <a:r>
              <a:rPr lang="en-GB" sz="1200" kern="1200" dirty="0" smtClean="0">
                <a:solidFill>
                  <a:schemeClr val="tx1"/>
                </a:solidFill>
                <a:effectLst/>
                <a:latin typeface="Helvetica"/>
                <a:ea typeface="+mn-ea"/>
                <a:cs typeface="Helvetica"/>
              </a:rPr>
              <a:t>We need to look at how we can work more effectively together by identifying what activities need to be delivered close to students and academic staff and what is best provided from central professional services. </a:t>
            </a:r>
          </a:p>
          <a:p>
            <a:pPr fontAlgn="base"/>
            <a:endParaRPr lang="en-GB" sz="1200" kern="1200" dirty="0" smtClean="0">
              <a:solidFill>
                <a:schemeClr val="tx1"/>
              </a:solidFill>
              <a:effectLst/>
              <a:latin typeface="Helvetica"/>
              <a:ea typeface="+mn-ea"/>
              <a:cs typeface="Helvetica"/>
            </a:endParaRPr>
          </a:p>
          <a:p>
            <a:pPr marL="0" marR="0" indent="0" algn="l" defTabSz="914400" rtl="0" eaLnBrk="1" fontAlgn="base"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Helvetica"/>
                <a:ea typeface="+mn-ea"/>
                <a:cs typeface="Helvetica"/>
              </a:rPr>
              <a:t>This is not about a one-size-fits-all set of structural changes, but it is about joining them up through all the layers of the university and making sure that we do things once, do them well and do them in the most efficient way, as well as in the right place. </a:t>
            </a:r>
          </a:p>
          <a:p>
            <a:pPr fontAlgn="base"/>
            <a:endParaRPr lang="en-GB" sz="1200" kern="1200" dirty="0" smtClean="0">
              <a:solidFill>
                <a:schemeClr val="tx1"/>
              </a:solidFill>
              <a:effectLst/>
              <a:latin typeface="Helvetica"/>
              <a:ea typeface="+mn-ea"/>
              <a:cs typeface="Helvetica"/>
            </a:endParaRPr>
          </a:p>
          <a:p>
            <a:pPr fontAlgn="base"/>
            <a:r>
              <a:rPr lang="en-GB" sz="1200" kern="1200" dirty="0" smtClean="0">
                <a:solidFill>
                  <a:schemeClr val="tx1"/>
                </a:solidFill>
                <a:effectLst/>
                <a:latin typeface="Helvetica"/>
                <a:ea typeface="+mn-ea"/>
                <a:cs typeface="Helvetica"/>
              </a:rPr>
              <a:t>Following a decade in which UCL has doubled in size and extended the range and complexity of its activities, we will not fix the challenges we face in delivering excellent service by tinkering; nothing less than transformation will do.</a:t>
            </a:r>
          </a:p>
        </p:txBody>
      </p:sp>
      <p:sp>
        <p:nvSpPr>
          <p:cNvPr id="4" name="Slide Number Placeholder 3"/>
          <p:cNvSpPr>
            <a:spLocks noGrp="1"/>
          </p:cNvSpPr>
          <p:nvPr>
            <p:ph type="sldNum" sz="quarter" idx="10"/>
          </p:nvPr>
        </p:nvSpPr>
        <p:spPr/>
        <p:txBody>
          <a:bodyPr/>
          <a:lstStyle/>
          <a:p>
            <a:fld id="{29A2A193-0396-FF4B-9AAE-9B98BF14C3EB}" type="slidenum">
              <a:rPr lang="en-US" smtClean="0"/>
              <a:t>3</a:t>
            </a:fld>
            <a:endParaRPr lang="en-US"/>
          </a:p>
        </p:txBody>
      </p:sp>
    </p:spTree>
    <p:extLst>
      <p:ext uri="{BB962C8B-B14F-4D97-AF65-F5344CB8AC3E}">
        <p14:creationId xmlns:p14="http://schemas.microsoft.com/office/powerpoint/2010/main" val="1749235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Helvetica"/>
                <a:ea typeface="+mn-ea"/>
                <a:cs typeface="Helvetica"/>
              </a:rPr>
              <a:t>As part of the Transforming our Professional Services programme, several important initiatives are already underway.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Helvetica"/>
              <a:ea typeface="+mn-ea"/>
              <a:cs typeface="Helvetica"/>
            </a:endParaRPr>
          </a:p>
          <a:p>
            <a:pPr fontAlgn="base"/>
            <a:r>
              <a:rPr lang="en-GB" sz="1200" kern="1200" dirty="0" smtClean="0">
                <a:solidFill>
                  <a:schemeClr val="tx1"/>
                </a:solidFill>
                <a:effectLst/>
                <a:latin typeface="Helvetica"/>
                <a:ea typeface="+mn-ea"/>
                <a:cs typeface="Helvetica"/>
              </a:rPr>
              <a:t>Through Communities of Practice, we have started to bring together colleagues who work in similar roles but who are based in different parts of UCL. Through this approach, these communities are sharing ideas, simplifying processes and offering better career development opportunities.</a:t>
            </a:r>
          </a:p>
          <a:p>
            <a:pPr fontAlgn="base"/>
            <a:endParaRPr lang="en-GB" sz="1200" kern="1200" dirty="0" smtClean="0">
              <a:solidFill>
                <a:schemeClr val="tx1"/>
              </a:solidFill>
              <a:effectLst/>
              <a:latin typeface="Helvetica"/>
              <a:ea typeface="+mn-ea"/>
              <a:cs typeface="Helvetica"/>
            </a:endParaRPr>
          </a:p>
          <a:p>
            <a:pPr fontAlgn="base"/>
            <a:r>
              <a:rPr lang="en-GB" sz="1200" kern="1200" dirty="0" smtClean="0">
                <a:solidFill>
                  <a:schemeClr val="tx1"/>
                </a:solidFill>
                <a:effectLst/>
                <a:latin typeface="Helvetica"/>
                <a:ea typeface="+mn-ea"/>
                <a:cs typeface="Helvetica"/>
              </a:rPr>
              <a:t>An early ‘Communities of Practice’ success story comes from staff across UCL who provide communications and marketing services, where they have already:</a:t>
            </a:r>
          </a:p>
          <a:p>
            <a:pPr fontAlgn="base"/>
            <a:endParaRPr lang="en-GB" sz="1200" kern="1200" dirty="0" smtClean="0">
              <a:solidFill>
                <a:schemeClr val="tx1"/>
              </a:solidFill>
              <a:effectLst/>
              <a:latin typeface="Helvetica"/>
              <a:ea typeface="+mn-ea"/>
              <a:cs typeface="Helvetica"/>
            </a:endParaRPr>
          </a:p>
          <a:p>
            <a:pPr marL="171450" lvl="0" indent="-171450" fontAlgn="base">
              <a:buFont typeface="Arial"/>
              <a:buChar char="•"/>
            </a:pPr>
            <a:r>
              <a:rPr lang="en-GB" sz="1200" b="1" kern="1200" dirty="0" smtClean="0">
                <a:solidFill>
                  <a:schemeClr val="tx1"/>
                </a:solidFill>
                <a:effectLst/>
                <a:latin typeface="Helvetica"/>
                <a:ea typeface="+mn-ea"/>
                <a:cs typeface="Helvetica"/>
              </a:rPr>
              <a:t>launched four Communities of Practice –</a:t>
            </a:r>
            <a:r>
              <a:rPr lang="en-GB" sz="1200" kern="1200" dirty="0" smtClean="0">
                <a:solidFill>
                  <a:schemeClr val="tx1"/>
                </a:solidFill>
                <a:effectLst/>
                <a:latin typeface="Helvetica"/>
                <a:ea typeface="+mn-ea"/>
                <a:cs typeface="Helvetica"/>
              </a:rPr>
              <a:t> uniting communications and marketing colleagues who work in digital, events, internal communications and student recruitment </a:t>
            </a:r>
          </a:p>
          <a:p>
            <a:pPr marL="171450" lvl="0" indent="-171450" fontAlgn="base">
              <a:buFont typeface="Arial"/>
              <a:buChar char="•"/>
            </a:pPr>
            <a:r>
              <a:rPr lang="en-GB" sz="1200" b="1" kern="1200" dirty="0" smtClean="0">
                <a:solidFill>
                  <a:schemeClr val="tx1"/>
                </a:solidFill>
                <a:effectLst/>
                <a:latin typeface="Helvetica"/>
                <a:ea typeface="+mn-ea"/>
                <a:cs typeface="Helvetica"/>
              </a:rPr>
              <a:t>reviewed and simplified previously complex processes</a:t>
            </a:r>
            <a:r>
              <a:rPr lang="en-GB" sz="1200" kern="1200" dirty="0" smtClean="0">
                <a:solidFill>
                  <a:schemeClr val="tx1"/>
                </a:solidFill>
                <a:effectLst/>
                <a:latin typeface="Helvetica"/>
                <a:ea typeface="+mn-ea"/>
                <a:cs typeface="Helvetica"/>
              </a:rPr>
              <a:t> – the Student Recruitment Community of Practice has reduced the number of steps taken from 43 to 12 for departments/faculties to produce and send an email via the Radius CRM to prospective students</a:t>
            </a:r>
            <a:r>
              <a:rPr lang="en-GB" sz="1200" kern="1200" dirty="0" smtClean="0">
                <a:solidFill>
                  <a:schemeClr val="tx1"/>
                </a:solidFill>
                <a:effectLst/>
                <a:latin typeface="+mn-lt"/>
                <a:ea typeface="+mn-ea"/>
                <a:cs typeface="+mn-cs"/>
              </a:rPr>
              <a:t>.</a:t>
            </a:r>
            <a:r>
              <a:rPr lang="en-GB" dirty="0" smtClean="0">
                <a:effectLst/>
              </a:rPr>
              <a:t> </a:t>
            </a:r>
            <a:endParaRPr lang="en-GB" sz="1200" kern="1200" dirty="0" smtClean="0">
              <a:solidFill>
                <a:schemeClr val="tx1"/>
              </a:solidFill>
              <a:effectLst/>
              <a:latin typeface="Helvetica"/>
              <a:ea typeface="+mn-ea"/>
              <a:cs typeface="Helvetic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Helvetica"/>
              <a:ea typeface="+mn-ea"/>
              <a:cs typeface="Helvetica"/>
            </a:endParaRPr>
          </a:p>
          <a:p>
            <a:endParaRPr lang="en-GB" sz="1200" kern="1200" dirty="0" smtClean="0">
              <a:solidFill>
                <a:schemeClr val="tx1"/>
              </a:solidFill>
              <a:effectLst/>
              <a:latin typeface="Helvetica"/>
              <a:ea typeface="+mn-ea"/>
              <a:cs typeface="Helvetica"/>
            </a:endParaRPr>
          </a:p>
          <a:p>
            <a:endParaRPr lang="en-GB" sz="1200" kern="1200" dirty="0">
              <a:solidFill>
                <a:schemeClr val="tx1"/>
              </a:solidFill>
              <a:effectLst/>
              <a:latin typeface="Helvetica"/>
              <a:ea typeface="+mn-ea"/>
              <a:cs typeface="Helvetica"/>
            </a:endParaRPr>
          </a:p>
        </p:txBody>
      </p:sp>
      <p:sp>
        <p:nvSpPr>
          <p:cNvPr id="4" name="Slide Number Placeholder 3"/>
          <p:cNvSpPr>
            <a:spLocks noGrp="1"/>
          </p:cNvSpPr>
          <p:nvPr>
            <p:ph type="sldNum" sz="quarter" idx="10"/>
          </p:nvPr>
        </p:nvSpPr>
        <p:spPr/>
        <p:txBody>
          <a:bodyPr/>
          <a:lstStyle/>
          <a:p>
            <a:fld id="{29A2A193-0396-FF4B-9AAE-9B98BF14C3EB}" type="slidenum">
              <a:rPr lang="en-US" smtClean="0"/>
              <a:t>4</a:t>
            </a:fld>
            <a:endParaRPr lang="en-US"/>
          </a:p>
        </p:txBody>
      </p:sp>
    </p:spTree>
    <p:extLst>
      <p:ext uri="{BB962C8B-B14F-4D97-AF65-F5344CB8AC3E}">
        <p14:creationId xmlns:p14="http://schemas.microsoft.com/office/powerpoint/2010/main" val="1749235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Helvetica"/>
                <a:ea typeface="+mn-ea"/>
                <a:cs typeface="Helvetica"/>
              </a:rPr>
              <a:t>It’s still early days but we’re already hearing great feedback, for example from Chris Neil in Engineering: “I’ve had more opportunity to collaborate with colleagues in other departments over the past few months than I have during my past 10 years at UCL.”</a:t>
            </a:r>
          </a:p>
          <a:p>
            <a:endParaRPr lang="en-GB" sz="1200" kern="1200" dirty="0" smtClean="0">
              <a:solidFill>
                <a:schemeClr val="tx1"/>
              </a:solidFill>
              <a:effectLst/>
              <a:latin typeface="Helvetica"/>
              <a:ea typeface="+mn-ea"/>
              <a:cs typeface="Helvetica"/>
            </a:endParaRPr>
          </a:p>
          <a:p>
            <a:r>
              <a:rPr lang="en-GB" sz="1200" kern="1200" dirty="0" smtClean="0">
                <a:solidFill>
                  <a:schemeClr val="tx1"/>
                </a:solidFill>
                <a:effectLst/>
                <a:latin typeface="Helvetica"/>
                <a:ea typeface="+mn-ea"/>
                <a:cs typeface="Helvetica"/>
              </a:rPr>
              <a:t>Further roll-outs of new Communities of Practice are being developed, for example in human resources, planning, research support and registry services. </a:t>
            </a:r>
          </a:p>
          <a:p>
            <a:endParaRPr lang="en-GB" sz="1200" kern="1200" dirty="0" smtClean="0">
              <a:solidFill>
                <a:schemeClr val="tx1"/>
              </a:solidFill>
              <a:effectLst/>
              <a:latin typeface="Helvetica"/>
              <a:ea typeface="+mn-ea"/>
              <a:cs typeface="Helvetica"/>
            </a:endParaRPr>
          </a:p>
          <a:p>
            <a:r>
              <a:rPr lang="en-GB" sz="1200" kern="1200" dirty="0" smtClean="0">
                <a:solidFill>
                  <a:schemeClr val="tx1"/>
                </a:solidFill>
                <a:effectLst/>
                <a:latin typeface="Helvetica"/>
                <a:ea typeface="+mn-ea"/>
                <a:cs typeface="Helvetica"/>
              </a:rPr>
              <a:t>If you would like to find out more about Communities of Practice, you can contact Alice </a:t>
            </a:r>
            <a:r>
              <a:rPr lang="en-GB" sz="1200" kern="1200" dirty="0" err="1" smtClean="0">
                <a:solidFill>
                  <a:schemeClr val="tx1"/>
                </a:solidFill>
                <a:effectLst/>
                <a:latin typeface="Helvetica"/>
                <a:ea typeface="+mn-ea"/>
                <a:cs typeface="Helvetica"/>
              </a:rPr>
              <a:t>Chilver</a:t>
            </a:r>
            <a:r>
              <a:rPr lang="en-GB" sz="1200" kern="1200" dirty="0" smtClean="0">
                <a:solidFill>
                  <a:schemeClr val="tx1"/>
                </a:solidFill>
                <a:effectLst/>
                <a:latin typeface="Helvetica"/>
                <a:ea typeface="+mn-ea"/>
                <a:cs typeface="Helvetica"/>
              </a:rPr>
              <a:t> (Head of Communities of Practice) or visit the </a:t>
            </a:r>
            <a:r>
              <a:rPr lang="en-GB" sz="1200" u="sng" kern="1200" dirty="0" smtClean="0">
                <a:solidFill>
                  <a:schemeClr val="tx1"/>
                </a:solidFill>
                <a:effectLst/>
                <a:latin typeface="Helvetica"/>
                <a:ea typeface="+mn-ea"/>
                <a:cs typeface="Helvetica"/>
                <a:hlinkClick r:id="rId3"/>
              </a:rPr>
              <a:t>Transforming our Professional Services website</a:t>
            </a:r>
            <a:r>
              <a:rPr lang="en-GB" sz="1200" kern="1200" dirty="0" smtClean="0">
                <a:solidFill>
                  <a:schemeClr val="tx1"/>
                </a:solidFill>
                <a:effectLst/>
                <a:latin typeface="Helvetica"/>
                <a:ea typeface="+mn-ea"/>
                <a:cs typeface="Helvetica"/>
              </a:rPr>
              <a:t>.</a:t>
            </a:r>
          </a:p>
          <a:p>
            <a:endParaRPr lang="en-GB" sz="1200" kern="1200" dirty="0">
              <a:solidFill>
                <a:schemeClr val="tx1"/>
              </a:solidFill>
              <a:effectLst/>
              <a:latin typeface="Helvetica"/>
              <a:ea typeface="+mn-ea"/>
              <a:cs typeface="Helvetica"/>
            </a:endParaRPr>
          </a:p>
        </p:txBody>
      </p:sp>
      <p:sp>
        <p:nvSpPr>
          <p:cNvPr id="4" name="Slide Number Placeholder 3"/>
          <p:cNvSpPr>
            <a:spLocks noGrp="1"/>
          </p:cNvSpPr>
          <p:nvPr>
            <p:ph type="sldNum" sz="quarter" idx="10"/>
          </p:nvPr>
        </p:nvSpPr>
        <p:spPr/>
        <p:txBody>
          <a:bodyPr/>
          <a:lstStyle/>
          <a:p>
            <a:fld id="{29A2A193-0396-FF4B-9AAE-9B98BF14C3EB}" type="slidenum">
              <a:rPr lang="en-US" smtClean="0"/>
              <a:t>5</a:t>
            </a:fld>
            <a:endParaRPr lang="en-US"/>
          </a:p>
        </p:txBody>
      </p:sp>
    </p:spTree>
    <p:extLst>
      <p:ext uri="{BB962C8B-B14F-4D97-AF65-F5344CB8AC3E}">
        <p14:creationId xmlns:p14="http://schemas.microsoft.com/office/powerpoint/2010/main" val="1749235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Helvetica"/>
                <a:cs typeface="Helvetica"/>
              </a:rPr>
              <a:t>Since the beginning of this year, we have been listening and talking to colleagues across faculties, divisions, institutes and central divisions to hear what is working well and not so well in our professional services. SMT has agreed an initial list of priorities to start work on in 2018. These include:</a:t>
            </a:r>
          </a:p>
          <a:p>
            <a:pPr lvl="0" fontAlgn="base"/>
            <a:endParaRPr lang="en-GB" sz="1200" b="1" kern="1200" dirty="0" smtClean="0">
              <a:solidFill>
                <a:schemeClr val="tx1"/>
              </a:solidFill>
              <a:effectLst/>
              <a:latin typeface="Helvetica"/>
              <a:ea typeface="+mn-ea"/>
              <a:cs typeface="Helvetica"/>
            </a:endParaRPr>
          </a:p>
          <a:p>
            <a:pPr lvl="0" fontAlgn="base"/>
            <a:r>
              <a:rPr lang="en-GB" sz="1200" kern="1200" dirty="0" smtClean="0">
                <a:solidFill>
                  <a:schemeClr val="tx1"/>
                </a:solidFill>
                <a:effectLst/>
                <a:latin typeface="Helvetica"/>
                <a:ea typeface="+mn-ea"/>
                <a:cs typeface="Helvetica"/>
              </a:rPr>
              <a:t>We recognise the frustration that colleagues have in setting up and administering research and innovation contracts and we need to do better. This will be achieved by: addressing capacity issues; simplifying the processes; developing new ways of working together, with the technology and governance to support; and providing training for colleagues involved in supporting researchers. </a:t>
            </a:r>
          </a:p>
          <a:p>
            <a:pPr fontAlgn="base"/>
            <a:endParaRPr lang="en-GB" sz="1200" kern="1200" dirty="0" smtClean="0">
              <a:solidFill>
                <a:schemeClr val="tx1"/>
              </a:solidFill>
              <a:effectLst/>
              <a:latin typeface="Helvetica"/>
              <a:ea typeface="+mn-ea"/>
              <a:cs typeface="Helvetica"/>
            </a:endParaRPr>
          </a:p>
          <a:p>
            <a:pPr fontAlgn="base"/>
            <a:r>
              <a:rPr lang="en-GB" sz="1200" kern="1200" dirty="0" smtClean="0">
                <a:solidFill>
                  <a:schemeClr val="tx1"/>
                </a:solidFill>
                <a:effectLst/>
                <a:latin typeface="Helvetica"/>
                <a:ea typeface="+mn-ea"/>
                <a:cs typeface="Helvetica"/>
              </a:rPr>
              <a:t>This is a fundamentally important service for a world-leading, research-intensive university and we simply have to get this right, as quickly as possible. In the interim, we should acknowledge that colleagues in this service have been working really hard in difficult circumstances, especially given their massively increased workload following our outstanding research grant success. </a:t>
            </a:r>
            <a:endParaRPr lang="en-US" dirty="0" smtClean="0">
              <a:latin typeface="Helvetica"/>
              <a:cs typeface="Helvetica"/>
            </a:endParaRPr>
          </a:p>
          <a:p>
            <a:endParaRPr lang="en-US" dirty="0">
              <a:latin typeface="Helvetica"/>
              <a:cs typeface="Helvetica"/>
            </a:endParaRPr>
          </a:p>
        </p:txBody>
      </p:sp>
      <p:sp>
        <p:nvSpPr>
          <p:cNvPr id="4" name="Slide Number Placeholder 3"/>
          <p:cNvSpPr>
            <a:spLocks noGrp="1"/>
          </p:cNvSpPr>
          <p:nvPr>
            <p:ph type="sldNum" sz="quarter" idx="10"/>
          </p:nvPr>
        </p:nvSpPr>
        <p:spPr/>
        <p:txBody>
          <a:bodyPr/>
          <a:lstStyle/>
          <a:p>
            <a:fld id="{29A2A193-0396-FF4B-9AAE-9B98BF14C3EB}" type="slidenum">
              <a:rPr lang="en-US" smtClean="0"/>
              <a:t>6</a:t>
            </a:fld>
            <a:endParaRPr lang="en-US"/>
          </a:p>
        </p:txBody>
      </p:sp>
    </p:spTree>
    <p:extLst>
      <p:ext uri="{BB962C8B-B14F-4D97-AF65-F5344CB8AC3E}">
        <p14:creationId xmlns:p14="http://schemas.microsoft.com/office/powerpoint/2010/main" val="2573660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Helvetica"/>
                <a:ea typeface="+mn-ea"/>
                <a:cs typeface="Helvetica"/>
              </a:rPr>
              <a:t>Our students tell us we need to do better; staff and students alike are frustrated with our current processes and systems. We will start by building on the Portico improvement programme, which will streamline our student life cycle processes and support students by identifying contacts embedded in academic departments. </a:t>
            </a:r>
          </a:p>
          <a:p>
            <a:r>
              <a:rPr lang="en-GB" sz="1200" kern="1200" dirty="0" smtClean="0">
                <a:solidFill>
                  <a:schemeClr val="tx1"/>
                </a:solidFill>
                <a:effectLst/>
                <a:latin typeface="Helvetica"/>
                <a:ea typeface="+mn-ea"/>
                <a:cs typeface="Helvetica"/>
              </a:rPr>
              <a:t> </a:t>
            </a:r>
          </a:p>
          <a:p>
            <a:r>
              <a:rPr lang="en-GB" sz="1200" kern="1200" dirty="0" smtClean="0">
                <a:solidFill>
                  <a:schemeClr val="tx1"/>
                </a:solidFill>
                <a:effectLst/>
                <a:latin typeface="Helvetica"/>
                <a:ea typeface="+mn-ea"/>
                <a:cs typeface="Helvetica"/>
              </a:rPr>
              <a:t>We will also bring together colleagues from across UCL via new Communities of Practice – as part of this, we will consider best practice for effective education administration and student support teams.</a:t>
            </a:r>
          </a:p>
        </p:txBody>
      </p:sp>
      <p:sp>
        <p:nvSpPr>
          <p:cNvPr id="4" name="Slide Number Placeholder 3"/>
          <p:cNvSpPr>
            <a:spLocks noGrp="1"/>
          </p:cNvSpPr>
          <p:nvPr>
            <p:ph type="sldNum" sz="quarter" idx="10"/>
          </p:nvPr>
        </p:nvSpPr>
        <p:spPr/>
        <p:txBody>
          <a:bodyPr/>
          <a:lstStyle/>
          <a:p>
            <a:fld id="{29A2A193-0396-FF4B-9AAE-9B98BF14C3EB}" type="slidenum">
              <a:rPr lang="en-US" smtClean="0"/>
              <a:t>7</a:t>
            </a:fld>
            <a:endParaRPr lang="en-US"/>
          </a:p>
        </p:txBody>
      </p:sp>
    </p:spTree>
    <p:extLst>
      <p:ext uri="{BB962C8B-B14F-4D97-AF65-F5344CB8AC3E}">
        <p14:creationId xmlns:p14="http://schemas.microsoft.com/office/powerpoint/2010/main" val="4042671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Helvetica"/>
                <a:ea typeface="+mn-ea"/>
                <a:cs typeface="Helvetica"/>
              </a:rPr>
              <a:t>With the growing pressures on the Bloomsbury estate, space must be prioritised for teaching and research. </a:t>
            </a:r>
          </a:p>
          <a:p>
            <a:endParaRPr lang="en-GB" sz="1200" kern="1200" dirty="0" smtClean="0">
              <a:solidFill>
                <a:schemeClr val="tx1"/>
              </a:solidFill>
              <a:effectLst/>
              <a:latin typeface="Helvetica"/>
              <a:ea typeface="+mn-ea"/>
              <a:cs typeface="Helvetica"/>
            </a:endParaRPr>
          </a:p>
          <a:p>
            <a:r>
              <a:rPr lang="en-GB" sz="1200" kern="1200" dirty="0" smtClean="0">
                <a:solidFill>
                  <a:schemeClr val="tx1"/>
                </a:solidFill>
                <a:effectLst/>
                <a:latin typeface="Helvetica"/>
                <a:ea typeface="+mn-ea"/>
                <a:cs typeface="Helvetica"/>
              </a:rPr>
              <a:t>We are exploring whether those services, which do not need to be delivered in prime space that could be used for academic activity, could, instead, be brought together and delivered through a new professional services hub. </a:t>
            </a:r>
          </a:p>
          <a:p>
            <a:endParaRPr lang="en-GB" sz="1200" kern="1200" dirty="0" smtClean="0">
              <a:solidFill>
                <a:schemeClr val="tx1"/>
              </a:solidFill>
              <a:effectLst/>
              <a:latin typeface="Helvetica"/>
              <a:ea typeface="+mn-ea"/>
              <a:cs typeface="Helvetica"/>
            </a:endParaRPr>
          </a:p>
          <a:p>
            <a:r>
              <a:rPr lang="en-GB" sz="1200" kern="1200" dirty="0" smtClean="0">
                <a:solidFill>
                  <a:schemeClr val="tx1"/>
                </a:solidFill>
                <a:effectLst/>
                <a:latin typeface="Helvetica"/>
                <a:ea typeface="+mn-ea"/>
                <a:cs typeface="Helvetica"/>
              </a:rPr>
              <a:t>It is our intention that this hub should be a centre of excellence that will offer not only a highly efficient, but also a much more effective service for students and staff alike.</a:t>
            </a:r>
            <a:r>
              <a:rPr lang="en-GB" dirty="0" smtClean="0">
                <a:effectLst/>
                <a:latin typeface="Helvetica"/>
                <a:cs typeface="Helvetica"/>
              </a:rPr>
              <a:t> </a:t>
            </a:r>
            <a:endParaRPr lang="en-US" dirty="0">
              <a:latin typeface="Helvetica"/>
              <a:cs typeface="Helvetica"/>
            </a:endParaRPr>
          </a:p>
        </p:txBody>
      </p:sp>
      <p:sp>
        <p:nvSpPr>
          <p:cNvPr id="4" name="Slide Number Placeholder 3"/>
          <p:cNvSpPr>
            <a:spLocks noGrp="1"/>
          </p:cNvSpPr>
          <p:nvPr>
            <p:ph type="sldNum" sz="quarter" idx="10"/>
          </p:nvPr>
        </p:nvSpPr>
        <p:spPr/>
        <p:txBody>
          <a:bodyPr/>
          <a:lstStyle/>
          <a:p>
            <a:fld id="{29A2A193-0396-FF4B-9AAE-9B98BF14C3EB}" type="slidenum">
              <a:rPr lang="en-US" smtClean="0"/>
              <a:t>8</a:t>
            </a:fld>
            <a:endParaRPr lang="en-US"/>
          </a:p>
        </p:txBody>
      </p:sp>
    </p:spTree>
    <p:extLst>
      <p:ext uri="{BB962C8B-B14F-4D97-AF65-F5344CB8AC3E}">
        <p14:creationId xmlns:p14="http://schemas.microsoft.com/office/powerpoint/2010/main" val="4042671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Helvetica"/>
                <a:ea typeface="+mn-ea"/>
                <a:cs typeface="Helvetica"/>
              </a:rPr>
              <a:t>Each year, we spend more than £350 million on non-research procurement activity and we believe we can get better value from this. </a:t>
            </a:r>
          </a:p>
          <a:p>
            <a:endParaRPr lang="en-GB" sz="1200" kern="1200" dirty="0" smtClean="0">
              <a:solidFill>
                <a:schemeClr val="tx1"/>
              </a:solidFill>
              <a:effectLst/>
              <a:latin typeface="Helvetica"/>
              <a:ea typeface="+mn-ea"/>
              <a:cs typeface="Helvetica"/>
            </a:endParaRPr>
          </a:p>
          <a:p>
            <a:r>
              <a:rPr lang="en-GB" sz="1200" kern="1200" dirty="0" smtClean="0">
                <a:solidFill>
                  <a:schemeClr val="tx1"/>
                </a:solidFill>
                <a:effectLst/>
                <a:latin typeface="Helvetica"/>
                <a:ea typeface="+mn-ea"/>
                <a:cs typeface="Helvetica"/>
              </a:rPr>
              <a:t>This will be achieved by improving how we buy bulk items and investing in systems to drive better value for money from our suppliers.</a:t>
            </a:r>
            <a:r>
              <a:rPr lang="en-GB" dirty="0" smtClean="0">
                <a:effectLst/>
                <a:latin typeface="Helvetica"/>
                <a:cs typeface="Helvetica"/>
              </a:rPr>
              <a:t> </a:t>
            </a:r>
            <a:endParaRPr lang="en-US" dirty="0">
              <a:latin typeface="Helvetica"/>
              <a:cs typeface="Helvetica"/>
            </a:endParaRPr>
          </a:p>
        </p:txBody>
      </p:sp>
      <p:sp>
        <p:nvSpPr>
          <p:cNvPr id="4" name="Slide Number Placeholder 3"/>
          <p:cNvSpPr>
            <a:spLocks noGrp="1"/>
          </p:cNvSpPr>
          <p:nvPr>
            <p:ph type="sldNum" sz="quarter" idx="10"/>
          </p:nvPr>
        </p:nvSpPr>
        <p:spPr/>
        <p:txBody>
          <a:bodyPr/>
          <a:lstStyle/>
          <a:p>
            <a:fld id="{29A2A193-0396-FF4B-9AAE-9B98BF14C3EB}" type="slidenum">
              <a:rPr lang="en-US" smtClean="0"/>
              <a:t>9</a:t>
            </a:fld>
            <a:endParaRPr lang="en-US"/>
          </a:p>
        </p:txBody>
      </p:sp>
    </p:spTree>
    <p:extLst>
      <p:ext uri="{BB962C8B-B14F-4D97-AF65-F5344CB8AC3E}">
        <p14:creationId xmlns:p14="http://schemas.microsoft.com/office/powerpoint/2010/main" val="977865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8139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56A461-EA6A-5444-9DB9-803F995328F6}" type="datetimeFigureOut">
              <a:rPr lang="en-US" smtClean="0"/>
              <a:t>08/12/17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2534774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6A461-EA6A-5444-9DB9-803F995328F6}" type="datetimeFigureOut">
              <a:rPr lang="en-US" smtClean="0"/>
              <a:t>08/12/17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4219157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6A461-EA6A-5444-9DB9-803F995328F6}" type="datetimeFigureOut">
              <a:rPr lang="en-US" smtClean="0"/>
              <a:t>08/12/17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2820327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8139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56A461-EA6A-5444-9DB9-803F995328F6}" type="datetimeFigureOut">
              <a:rPr lang="en-US" smtClean="0">
                <a:solidFill>
                  <a:prstClr val="black">
                    <a:tint val="75000"/>
                  </a:prstClr>
                </a:solidFill>
                <a:latin typeface="Calibri"/>
              </a:rPr>
              <a:pPr/>
              <a:t>08/12/17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416EFE0-9312-8047-8AD2-458D356D50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44311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6A461-EA6A-5444-9DB9-803F995328F6}" type="datetimeFigureOut">
              <a:rPr lang="en-US" smtClean="0">
                <a:solidFill>
                  <a:prstClr val="black">
                    <a:tint val="75000"/>
                  </a:prstClr>
                </a:solidFill>
                <a:latin typeface="Calibri"/>
              </a:rPr>
              <a:pPr/>
              <a:t>08/12/17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416EFE0-9312-8047-8AD2-458D356D50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26576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56A461-EA6A-5444-9DB9-803F995328F6}" type="datetimeFigureOut">
              <a:rPr lang="en-US" smtClean="0">
                <a:solidFill>
                  <a:prstClr val="black">
                    <a:tint val="75000"/>
                  </a:prstClr>
                </a:solidFill>
                <a:latin typeface="Calibri"/>
              </a:rPr>
              <a:pPr/>
              <a:t>08/12/17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416EFE0-9312-8047-8AD2-458D356D50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42815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56A461-EA6A-5444-9DB9-803F995328F6}" type="datetimeFigureOut">
              <a:rPr lang="en-US" smtClean="0">
                <a:solidFill>
                  <a:prstClr val="black">
                    <a:tint val="75000"/>
                  </a:prstClr>
                </a:solidFill>
                <a:latin typeface="Calibri"/>
              </a:rPr>
              <a:pPr/>
              <a:t>08/12/17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416EFE0-9312-8047-8AD2-458D356D50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3148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56A461-EA6A-5444-9DB9-803F995328F6}" type="datetimeFigureOut">
              <a:rPr lang="en-US" smtClean="0">
                <a:solidFill>
                  <a:prstClr val="black">
                    <a:tint val="75000"/>
                  </a:prstClr>
                </a:solidFill>
                <a:latin typeface="Calibri"/>
              </a:rPr>
              <a:pPr/>
              <a:t>08/12/17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D416EFE0-9312-8047-8AD2-458D356D50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81481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56A461-EA6A-5444-9DB9-803F995328F6}" type="datetimeFigureOut">
              <a:rPr lang="en-US" smtClean="0">
                <a:solidFill>
                  <a:prstClr val="black">
                    <a:tint val="75000"/>
                  </a:prstClr>
                </a:solidFill>
                <a:latin typeface="Calibri"/>
              </a:rPr>
              <a:pPr/>
              <a:t>08/12/17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D416EFE0-9312-8047-8AD2-458D356D50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56496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56A461-EA6A-5444-9DB9-803F995328F6}" type="datetimeFigureOut">
              <a:rPr lang="en-US" smtClean="0">
                <a:solidFill>
                  <a:prstClr val="black">
                    <a:tint val="75000"/>
                  </a:prstClr>
                </a:solidFill>
                <a:latin typeface="Calibri"/>
              </a:rPr>
              <a:pPr/>
              <a:t>08/12/17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D416EFE0-9312-8047-8AD2-458D356D50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3566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56A461-EA6A-5444-9DB9-803F995328F6}" type="datetimeFigureOut">
              <a:rPr lang="en-US" smtClean="0">
                <a:solidFill>
                  <a:prstClr val="black">
                    <a:tint val="75000"/>
                  </a:prstClr>
                </a:solidFill>
                <a:latin typeface="Calibri"/>
              </a:rPr>
              <a:pPr/>
              <a:t>08/12/17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416EFE0-9312-8047-8AD2-458D356D50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87443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6A461-EA6A-5444-9DB9-803F995328F6}" type="datetimeFigureOut">
              <a:rPr lang="en-US" smtClean="0"/>
              <a:t>08/12/17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20886968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56A461-EA6A-5444-9DB9-803F995328F6}" type="datetimeFigureOut">
              <a:rPr lang="en-US" smtClean="0">
                <a:solidFill>
                  <a:prstClr val="black">
                    <a:tint val="75000"/>
                  </a:prstClr>
                </a:solidFill>
                <a:latin typeface="Calibri"/>
              </a:rPr>
              <a:pPr/>
              <a:t>08/12/17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416EFE0-9312-8047-8AD2-458D356D50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380967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6A461-EA6A-5444-9DB9-803F995328F6}" type="datetimeFigureOut">
              <a:rPr lang="en-US" smtClean="0">
                <a:solidFill>
                  <a:prstClr val="black">
                    <a:tint val="75000"/>
                  </a:prstClr>
                </a:solidFill>
                <a:latin typeface="Calibri"/>
              </a:rPr>
              <a:pPr/>
              <a:t>08/12/17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416EFE0-9312-8047-8AD2-458D356D50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19795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6A461-EA6A-5444-9DB9-803F995328F6}" type="datetimeFigureOut">
              <a:rPr lang="en-US" smtClean="0">
                <a:solidFill>
                  <a:prstClr val="black">
                    <a:tint val="75000"/>
                  </a:prstClr>
                </a:solidFill>
                <a:latin typeface="Calibri"/>
              </a:rPr>
              <a:pPr/>
              <a:t>08/12/17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416EFE0-9312-8047-8AD2-458D356D50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2953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56A461-EA6A-5444-9DB9-803F995328F6}" type="datetimeFigureOut">
              <a:rPr lang="en-US" smtClean="0"/>
              <a:t>08/12/17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1870762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56A461-EA6A-5444-9DB9-803F995328F6}" type="datetimeFigureOut">
              <a:rPr lang="en-US" smtClean="0"/>
              <a:t>08/12/17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1755059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56A461-EA6A-5444-9DB9-803F995328F6}" type="datetimeFigureOut">
              <a:rPr lang="en-US" smtClean="0"/>
              <a:t>08/12/17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3913339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56A461-EA6A-5444-9DB9-803F995328F6}" type="datetimeFigureOut">
              <a:rPr lang="en-US" smtClean="0"/>
              <a:t>08/12/17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2876237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56A461-EA6A-5444-9DB9-803F995328F6}" type="datetimeFigureOut">
              <a:rPr lang="en-US" smtClean="0"/>
              <a:t>08/12/17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786914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56A461-EA6A-5444-9DB9-803F995328F6}" type="datetimeFigureOut">
              <a:rPr lang="en-US" smtClean="0"/>
              <a:t>08/12/17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3503917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56A461-EA6A-5444-9DB9-803F995328F6}" type="datetimeFigureOut">
              <a:rPr lang="en-US" smtClean="0"/>
              <a:t>08/12/17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18415339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FD4D7">
            <a:alpha val="1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356A461-EA6A-5444-9DB9-803F995328F6}" type="datetimeFigureOut">
              <a:rPr lang="en-US" smtClean="0"/>
              <a:t>08/12/17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416EFE0-9312-8047-8AD2-458D356D504F}" type="slidenum">
              <a:rPr lang="en-US" smtClean="0"/>
              <a:t>‹#›</a:t>
            </a:fld>
            <a:endParaRPr lang="en-US"/>
          </a:p>
        </p:txBody>
      </p:sp>
    </p:spTree>
    <p:extLst>
      <p:ext uri="{BB962C8B-B14F-4D97-AF65-F5344CB8AC3E}">
        <p14:creationId xmlns:p14="http://schemas.microsoft.com/office/powerpoint/2010/main" val="3507551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FD4D7">
            <a:alpha val="1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356A461-EA6A-5444-9DB9-803F995328F6}" type="datetimeFigureOut">
              <a:rPr lang="en-US" smtClean="0">
                <a:solidFill>
                  <a:prstClr val="black">
                    <a:tint val="75000"/>
                  </a:prstClr>
                </a:solidFill>
                <a:latin typeface="Calibri"/>
              </a:rPr>
              <a:pPr/>
              <a:t>08/12/17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416EFE0-9312-8047-8AD2-458D356D50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97492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emf"/><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7.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hyperlink" Target="mailto:provostfeedback@ucl.ac.uk" TargetMode="External"/><Relationship Id="rId5" Type="http://schemas.openxmlformats.org/officeDocument/2006/relationships/image" Target="../media/image7.emf"/><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emf"/><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emf"/><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hyperlink" Target="mailto:a.chilver@ucl.ac.uk?subject=Provost%20View:%20Communities%20of%20Practice" TargetMode="External"/><Relationship Id="rId4" Type="http://schemas.openxmlformats.org/officeDocument/2006/relationships/image" Target="../media/image7.emf"/><Relationship Id="rId5"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0.jpeg"/><Relationship Id="rId5" Type="http://schemas.openxmlformats.org/officeDocument/2006/relationships/image" Target="../media/image7.emf"/><Relationship Id="rId1" Type="http://schemas.openxmlformats.org/officeDocument/2006/relationships/themeOverride" Target="../theme/themeOverride1.xml"/><Relationship Id="rId2"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7.emf"/><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7.emf"/><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7.e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21801" y="996898"/>
            <a:ext cx="2919276" cy="1946183"/>
          </a:xfrm>
          <a:prstGeom prst="rect">
            <a:avLst/>
          </a:prstGeom>
        </p:spPr>
      </p:pic>
      <p:sp>
        <p:nvSpPr>
          <p:cNvPr id="6" name="Rectangle 12"/>
          <p:cNvSpPr>
            <a:spLocks noChangeArrowheads="1"/>
          </p:cNvSpPr>
          <p:nvPr/>
        </p:nvSpPr>
        <p:spPr bwMode="auto">
          <a:xfrm>
            <a:off x="362963" y="1920851"/>
            <a:ext cx="4350550" cy="1296035"/>
          </a:xfrm>
          <a:prstGeom prst="rect">
            <a:avLst/>
          </a:prstGeom>
          <a:noFill/>
          <a:ln w="9525">
            <a:no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numCol="1" spcCol="7200000" anchor="ctr">
            <a:noAutofit/>
          </a:bodyPr>
          <a:lstStyle/>
          <a:p>
            <a:endParaRPr lang="en-GB" sz="3600" baseline="30000" dirty="0">
              <a:latin typeface="Helvetica"/>
            </a:endParaRPr>
          </a:p>
        </p:txBody>
      </p:sp>
      <p:sp>
        <p:nvSpPr>
          <p:cNvPr id="9" name="Rectangle 8"/>
          <p:cNvSpPr/>
          <p:nvPr/>
        </p:nvSpPr>
        <p:spPr>
          <a:xfrm>
            <a:off x="5055394" y="6532"/>
            <a:ext cx="3833479" cy="51434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400" b="1" dirty="0">
                <a:solidFill>
                  <a:srgbClr val="E05855"/>
                </a:solidFill>
                <a:latin typeface="Helvetica"/>
                <a:ea typeface="Helvetica Neue" charset="0"/>
                <a:cs typeface="Helvetica"/>
              </a:rPr>
              <a:t>The Provost’s View:</a:t>
            </a:r>
          </a:p>
          <a:p>
            <a:endParaRPr lang="en-GB" sz="2400" dirty="0">
              <a:solidFill>
                <a:schemeClr val="tx1">
                  <a:lumMod val="65000"/>
                  <a:lumOff val="35000"/>
                </a:schemeClr>
              </a:solidFill>
              <a:latin typeface="Helvetica Neue" charset="0"/>
              <a:ea typeface="Helvetica Neue" charset="0"/>
              <a:cs typeface="Helvetica Neue" charset="0"/>
            </a:endParaRPr>
          </a:p>
          <a:p>
            <a:r>
              <a:rPr lang="en-GB" sz="2400" b="1" dirty="0" smtClean="0">
                <a:solidFill>
                  <a:srgbClr val="003D4C"/>
                </a:solidFill>
                <a:latin typeface="Helvetica"/>
                <a:ea typeface="Arial" charset="0"/>
                <a:cs typeface="Helvetica"/>
              </a:rPr>
              <a:t>How </a:t>
            </a:r>
            <a:r>
              <a:rPr lang="en-GB" sz="2400" b="1" dirty="0">
                <a:solidFill>
                  <a:srgbClr val="003D4C"/>
                </a:solidFill>
                <a:latin typeface="Helvetica"/>
                <a:ea typeface="Arial" charset="0"/>
                <a:cs typeface="Helvetica"/>
              </a:rPr>
              <a:t>we are transforming our services to support world-leading academic excellence </a:t>
            </a:r>
            <a:r>
              <a:rPr lang="en-GB" sz="2400" b="1" dirty="0" smtClean="0">
                <a:solidFill>
                  <a:srgbClr val="003D4C"/>
                </a:solidFill>
                <a:latin typeface="Helvetica"/>
                <a:ea typeface="Arial" charset="0"/>
                <a:cs typeface="Helvetica"/>
              </a:rPr>
              <a:t>and </a:t>
            </a:r>
            <a:r>
              <a:rPr lang="en-GB" sz="2400" b="1" dirty="0">
                <a:solidFill>
                  <a:srgbClr val="003D4C"/>
                </a:solidFill>
                <a:latin typeface="Helvetica"/>
                <a:ea typeface="Arial" charset="0"/>
                <a:cs typeface="Helvetica"/>
              </a:rPr>
              <a:t>help secure our place in the world top 10 </a:t>
            </a:r>
          </a:p>
        </p:txBody>
      </p:sp>
      <p:pic>
        <p:nvPicPr>
          <p:cNvPr id="8" name="Picture 7"/>
          <p:cNvPicPr>
            <a:picLocks noChangeAspect="1"/>
          </p:cNvPicPr>
          <p:nvPr/>
        </p:nvPicPr>
        <p:blipFill>
          <a:blip r:embed="rId4"/>
          <a:stretch>
            <a:fillRect/>
          </a:stretch>
        </p:blipFill>
        <p:spPr>
          <a:xfrm>
            <a:off x="0" y="-5762"/>
            <a:ext cx="9144000" cy="1003300"/>
          </a:xfrm>
          <a:prstGeom prst="rect">
            <a:avLst/>
          </a:prstGeom>
        </p:spPr>
      </p:pic>
      <p:sp>
        <p:nvSpPr>
          <p:cNvPr id="7" name="TextBox 6"/>
          <p:cNvSpPr txBox="1"/>
          <p:nvPr/>
        </p:nvSpPr>
        <p:spPr>
          <a:xfrm>
            <a:off x="160422" y="197903"/>
            <a:ext cx="4158343" cy="276999"/>
          </a:xfrm>
          <a:prstGeom prst="rect">
            <a:avLst/>
          </a:prstGeom>
          <a:noFill/>
        </p:spPr>
        <p:txBody>
          <a:bodyPr wrap="square" rtlCol="0">
            <a:spAutoFit/>
          </a:bodyPr>
          <a:lstStyle/>
          <a:p>
            <a:r>
              <a:rPr lang="en-US" sz="1200" b="1" dirty="0" smtClean="0">
                <a:solidFill>
                  <a:schemeClr val="bg1"/>
                </a:solidFill>
                <a:latin typeface="Arial" charset="0"/>
                <a:ea typeface="Arial" charset="0"/>
                <a:cs typeface="Arial" charset="0"/>
              </a:rPr>
              <a:t>LONDON’S GLOBAL UNIVERSITY</a:t>
            </a:r>
            <a:endParaRPr lang="en-US" sz="1200" b="1" dirty="0">
              <a:solidFill>
                <a:schemeClr val="bg1"/>
              </a:solidFill>
              <a:latin typeface="Arial" charset="0"/>
              <a:ea typeface="Arial" charset="0"/>
              <a:cs typeface="Arial" charset="0"/>
            </a:endParaRPr>
          </a:p>
        </p:txBody>
      </p:sp>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2949613"/>
            <a:ext cx="3300627" cy="2200418"/>
          </a:xfrm>
          <a:prstGeom prst="rect">
            <a:avLst/>
          </a:prstGeom>
        </p:spPr>
      </p:pic>
      <p:pic>
        <p:nvPicPr>
          <p:cNvPr id="13" name="Picture 1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997538"/>
            <a:ext cx="2407633" cy="1945543"/>
          </a:xfrm>
          <a:prstGeom prst="rect">
            <a:avLst/>
          </a:prstGeom>
        </p:spPr>
      </p:pic>
      <p:pic>
        <p:nvPicPr>
          <p:cNvPr id="14" name="Picture 13"/>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300627" y="2926128"/>
            <a:ext cx="1540449" cy="2217371"/>
          </a:xfrm>
          <a:prstGeom prst="rect">
            <a:avLst/>
          </a:prstGeom>
        </p:spPr>
      </p:pic>
    </p:spTree>
    <p:extLst>
      <p:ext uri="{BB962C8B-B14F-4D97-AF65-F5344CB8AC3E}">
        <p14:creationId xmlns:p14="http://schemas.microsoft.com/office/powerpoint/2010/main" val="240101324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2"/>
          <p:cNvSpPr txBox="1">
            <a:spLocks/>
          </p:cNvSpPr>
          <p:nvPr/>
        </p:nvSpPr>
        <p:spPr>
          <a:xfrm>
            <a:off x="299249" y="75889"/>
            <a:ext cx="2998034" cy="5067612"/>
          </a:xfrm>
          <a:prstGeom prst="rect">
            <a:avLst/>
          </a:prstGeom>
          <a:solidFill>
            <a:schemeClr val="bg1">
              <a:lumMod val="95000"/>
              <a:alpha val="90000"/>
            </a:schemeClr>
          </a:solidFill>
        </p:spPr>
        <p:txBody>
          <a:bodyPr vert="horz" lIns="91440" tIns="45720" rIns="91440" bIns="45720" rtlCol="0" anchor="ctr">
            <a:noAutofit/>
          </a:bodyPr>
          <a:lstStyle>
            <a:lvl1pPr marL="0" indent="0" algn="l" defTabSz="457200" rtl="0" eaLnBrk="1" latinLnBrk="0" hangingPunct="1">
              <a:spcBef>
                <a:spcPct val="20000"/>
              </a:spcBef>
              <a:buFont typeface="Arial"/>
              <a:buNone/>
              <a:defRPr sz="2000" b="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000" kern="1200">
                <a:solidFill>
                  <a:schemeClr val="tx1"/>
                </a:solidFill>
                <a:latin typeface="+mn-lt"/>
                <a:ea typeface="+mn-ea"/>
                <a:cs typeface="+mn-cs"/>
              </a:defRPr>
            </a:lvl2pPr>
            <a:lvl3pPr marL="914400" indent="0" algn="ctr" defTabSz="457200" rtl="0" eaLnBrk="1" latinLnBrk="0" hangingPunct="1">
              <a:spcBef>
                <a:spcPct val="20000"/>
              </a:spcBef>
              <a:buFont typeface="Arial"/>
              <a:buNone/>
              <a:defRPr sz="1800" kern="1200">
                <a:solidFill>
                  <a:schemeClr val="tx1"/>
                </a:solidFill>
                <a:latin typeface="+mn-lt"/>
                <a:ea typeface="+mn-ea"/>
                <a:cs typeface="+mn-cs"/>
              </a:defRPr>
            </a:lvl3pPr>
            <a:lvl4pPr marL="1371600" indent="0" algn="ctr" defTabSz="457200" rtl="0" eaLnBrk="1" latinLnBrk="0" hangingPunct="1">
              <a:spcBef>
                <a:spcPct val="20000"/>
              </a:spcBef>
              <a:buFont typeface="Arial"/>
              <a:buNone/>
              <a:defRPr sz="1600" kern="1200">
                <a:solidFill>
                  <a:schemeClr val="tx1"/>
                </a:solidFill>
                <a:latin typeface="+mn-lt"/>
                <a:ea typeface="+mn-ea"/>
                <a:cs typeface="+mn-cs"/>
              </a:defRPr>
            </a:lvl4pPr>
            <a:lvl5pPr marL="1828800" indent="0" algn="ctr" defTabSz="457200" rtl="0" eaLnBrk="1" latinLnBrk="0" hangingPunct="1">
              <a:spcBef>
                <a:spcPct val="20000"/>
              </a:spcBef>
              <a:buFont typeface="Arial"/>
              <a:buNone/>
              <a:defRPr sz="1600" kern="1200">
                <a:solidFill>
                  <a:schemeClr val="tx1"/>
                </a:solidFill>
                <a:latin typeface="+mn-lt"/>
                <a:ea typeface="+mn-ea"/>
                <a:cs typeface="+mn-cs"/>
              </a:defRPr>
            </a:lvl5pPr>
            <a:lvl6pPr marL="2286000" indent="0" algn="ctr" defTabSz="457200" rtl="0" eaLnBrk="1" latinLnBrk="0" hangingPunct="1">
              <a:spcBef>
                <a:spcPct val="20000"/>
              </a:spcBef>
              <a:buFont typeface="Arial"/>
              <a:buNone/>
              <a:defRPr sz="1600" kern="1200">
                <a:solidFill>
                  <a:schemeClr val="tx1"/>
                </a:solidFill>
                <a:latin typeface="+mn-lt"/>
                <a:ea typeface="+mn-ea"/>
                <a:cs typeface="+mn-cs"/>
              </a:defRPr>
            </a:lvl6pPr>
            <a:lvl7pPr marL="2743200" indent="0" algn="ctr" defTabSz="457200" rtl="0" eaLnBrk="1" latinLnBrk="0" hangingPunct="1">
              <a:spcBef>
                <a:spcPct val="20000"/>
              </a:spcBef>
              <a:buFont typeface="Arial"/>
              <a:buNone/>
              <a:defRPr sz="1600" kern="1200">
                <a:solidFill>
                  <a:schemeClr val="tx1"/>
                </a:solidFill>
                <a:latin typeface="+mn-lt"/>
                <a:ea typeface="+mn-ea"/>
                <a:cs typeface="+mn-cs"/>
              </a:defRPr>
            </a:lvl7pPr>
            <a:lvl8pPr marL="3200400" indent="0" algn="ctr" defTabSz="457200" rtl="0" eaLnBrk="1" latinLnBrk="0" hangingPunct="1">
              <a:spcBef>
                <a:spcPct val="20000"/>
              </a:spcBef>
              <a:buFont typeface="Arial"/>
              <a:buNone/>
              <a:defRPr sz="1600" kern="1200">
                <a:solidFill>
                  <a:schemeClr val="tx1"/>
                </a:solidFill>
                <a:latin typeface="+mn-lt"/>
                <a:ea typeface="+mn-ea"/>
                <a:cs typeface="+mn-cs"/>
              </a:defRPr>
            </a:lvl8pPr>
            <a:lvl9pPr marL="3657600" indent="0" algn="ctr" defTabSz="457200" rtl="0" eaLnBrk="1" latinLnBrk="0" hangingPunct="1">
              <a:spcBef>
                <a:spcPct val="20000"/>
              </a:spcBef>
              <a:buFont typeface="Arial"/>
              <a:buNone/>
              <a:defRPr sz="1600" kern="1200">
                <a:solidFill>
                  <a:schemeClr val="tx1"/>
                </a:solidFill>
                <a:latin typeface="+mn-lt"/>
                <a:ea typeface="+mn-ea"/>
                <a:cs typeface="+mn-cs"/>
              </a:defRPr>
            </a:lvl9pPr>
          </a:lstStyle>
          <a:p>
            <a:r>
              <a:rPr lang="en-US" sz="2400" b="1" dirty="0" smtClean="0">
                <a:solidFill>
                  <a:srgbClr val="003D4C"/>
                </a:solidFill>
                <a:latin typeface="Helvetica Neue" charset="0"/>
                <a:ea typeface="Helvetica Neue" charset="0"/>
                <a:cs typeface="Helvetica Neue" charset="0"/>
              </a:rPr>
              <a:t>Making better use of our estate</a:t>
            </a:r>
          </a:p>
          <a:p>
            <a:endParaRPr lang="en-GB" dirty="0">
              <a:solidFill>
                <a:schemeClr val="tx1">
                  <a:lumMod val="65000"/>
                  <a:lumOff val="35000"/>
                </a:schemeClr>
              </a:solidFill>
              <a:latin typeface="Helvetica Neue" charset="0"/>
              <a:ea typeface="Helvetica Neue" charset="0"/>
              <a:cs typeface="Helvetica Neue" charset="0"/>
            </a:endParaRPr>
          </a:p>
          <a:p>
            <a:r>
              <a:rPr lang="en-GB" dirty="0" smtClean="0">
                <a:solidFill>
                  <a:srgbClr val="003D4C"/>
                </a:solidFill>
                <a:latin typeface="Helvetica Neue" charset="0"/>
                <a:ea typeface="Helvetica Neue" charset="0"/>
                <a:cs typeface="Helvetica Neue" charset="0"/>
              </a:rPr>
              <a:t>We will prioritise improvements to the small works, timetabling and room bookings processes.</a:t>
            </a:r>
            <a:endParaRPr lang="en-US" dirty="0" smtClean="0">
              <a:solidFill>
                <a:srgbClr val="003D4C"/>
              </a:solidFill>
              <a:latin typeface="Helvetica Neue" charset="0"/>
              <a:ea typeface="Helvetica Neue" charset="0"/>
              <a:cs typeface="Helvetica Neue" charset="0"/>
            </a:endParaRPr>
          </a:p>
          <a:p>
            <a:endParaRPr lang="en-GB" dirty="0">
              <a:solidFill>
                <a:schemeClr val="tx1">
                  <a:lumMod val="65000"/>
                  <a:lumOff val="35000"/>
                </a:schemeClr>
              </a:solidFill>
              <a:latin typeface="Helvetica Neue" charset="0"/>
              <a:ea typeface="Helvetica Neue" charset="0"/>
              <a:cs typeface="Helvetica Neue" charset="0"/>
            </a:endParaRPr>
          </a:p>
        </p:txBody>
      </p:sp>
      <p:pic>
        <p:nvPicPr>
          <p:cNvPr id="7" name="Picture 6"/>
          <p:cNvPicPr>
            <a:picLocks noChangeAspect="1"/>
          </p:cNvPicPr>
          <p:nvPr/>
        </p:nvPicPr>
        <p:blipFill>
          <a:blip r:embed="rId3"/>
          <a:stretch>
            <a:fillRect/>
          </a:stretch>
        </p:blipFill>
        <p:spPr>
          <a:xfrm>
            <a:off x="0" y="0"/>
            <a:ext cx="9144000" cy="736600"/>
          </a:xfrm>
          <a:prstGeom prst="rect">
            <a:avLst/>
          </a:prstGeom>
        </p:spPr>
      </p:pic>
      <p:pic>
        <p:nvPicPr>
          <p:cNvPr id="3" name="Picture 2" descr="Welcome to UCL JPEGs_Transforming UCL.pdf"/>
          <p:cNvPicPr>
            <a:picLocks noChangeAspect="1"/>
          </p:cNvPicPr>
          <p:nvPr/>
        </p:nvPicPr>
        <p:blipFill rotWithShape="1">
          <a:blip r:embed="rId4" cstate="screen">
            <a:extLst>
              <a:ext uri="{28A0092B-C50C-407E-A947-70E740481C1C}">
                <a14:useLocalDpi xmlns:a14="http://schemas.microsoft.com/office/drawing/2010/main"/>
              </a:ext>
            </a:extLst>
          </a:blip>
          <a:srcRect l="2947" t="3988" r="32580" b="3225"/>
          <a:stretch/>
        </p:blipFill>
        <p:spPr>
          <a:xfrm>
            <a:off x="3955983" y="876710"/>
            <a:ext cx="4787641" cy="4042000"/>
          </a:xfrm>
          <a:prstGeom prst="rect">
            <a:avLst/>
          </a:prstGeom>
        </p:spPr>
      </p:pic>
    </p:spTree>
    <p:extLst>
      <p:ext uri="{BB962C8B-B14F-4D97-AF65-F5344CB8AC3E}">
        <p14:creationId xmlns:p14="http://schemas.microsoft.com/office/powerpoint/2010/main" val="180435038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Clayton_UCL-ADV_0131_LR.jpg"/>
          <p:cNvPicPr>
            <a:picLocks noChangeAspect="1"/>
          </p:cNvPicPr>
          <p:nvPr/>
        </p:nvPicPr>
        <p:blipFill rotWithShape="1">
          <a:blip r:embed="rId3" cstate="screen">
            <a:extLst>
              <a:ext uri="{28A0092B-C50C-407E-A947-70E740481C1C}">
                <a14:useLocalDpi xmlns:a14="http://schemas.microsoft.com/office/drawing/2010/main"/>
              </a:ext>
            </a:extLst>
          </a:blip>
          <a:srcRect t="-14872"/>
          <a:stretch/>
        </p:blipFill>
        <p:spPr>
          <a:xfrm>
            <a:off x="0" y="-545892"/>
            <a:ext cx="9144000" cy="5689392"/>
          </a:xfrm>
          <a:prstGeom prst="rect">
            <a:avLst/>
          </a:prstGeom>
        </p:spPr>
      </p:pic>
      <p:pic>
        <p:nvPicPr>
          <p:cNvPr id="2050" name="Picture 2" descr="mage result for pathway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142876"/>
            <a:ext cx="9143999" cy="5000624"/>
          </a:xfrm>
          <a:prstGeom prst="rect">
            <a:avLst/>
          </a:prstGeom>
          <a:noFill/>
          <a:extLst>
            <a:ext uri="{909E8E84-426E-40dd-AFC4-6F175D3DCCD1}">
              <a14:hiddenFill xmlns:a14="http://schemas.microsoft.com/office/drawing/2010/main">
                <a:solidFill>
                  <a:srgbClr val="FFFFFF"/>
                </a:solidFill>
              </a14:hiddenFill>
            </a:ext>
          </a:extLst>
        </p:spPr>
      </p:pic>
      <p:sp>
        <p:nvSpPr>
          <p:cNvPr id="15" name="Subtitle 2"/>
          <p:cNvSpPr txBox="1">
            <a:spLocks/>
          </p:cNvSpPr>
          <p:nvPr/>
        </p:nvSpPr>
        <p:spPr>
          <a:xfrm>
            <a:off x="304800" y="0"/>
            <a:ext cx="3081867" cy="5143500"/>
          </a:xfrm>
          <a:prstGeom prst="rect">
            <a:avLst/>
          </a:prstGeom>
          <a:solidFill>
            <a:schemeClr val="bg1">
              <a:lumMod val="95000"/>
              <a:alpha val="90000"/>
            </a:schemeClr>
          </a:solidFill>
        </p:spPr>
        <p:txBody>
          <a:bodyPr vert="horz" lIns="91440" tIns="45720" rIns="91440" bIns="45720" rtlCol="0" anchor="ctr">
            <a:noAutofit/>
          </a:bodyPr>
          <a:lstStyle>
            <a:lvl1pPr marL="0" indent="0" algn="l" defTabSz="457200" rtl="0" eaLnBrk="1" latinLnBrk="0" hangingPunct="1">
              <a:spcBef>
                <a:spcPct val="20000"/>
              </a:spcBef>
              <a:buFont typeface="Arial"/>
              <a:buNone/>
              <a:defRPr sz="2000" b="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000" kern="1200">
                <a:solidFill>
                  <a:schemeClr val="tx1"/>
                </a:solidFill>
                <a:latin typeface="+mn-lt"/>
                <a:ea typeface="+mn-ea"/>
                <a:cs typeface="+mn-cs"/>
              </a:defRPr>
            </a:lvl2pPr>
            <a:lvl3pPr marL="914400" indent="0" algn="ctr" defTabSz="457200" rtl="0" eaLnBrk="1" latinLnBrk="0" hangingPunct="1">
              <a:spcBef>
                <a:spcPct val="20000"/>
              </a:spcBef>
              <a:buFont typeface="Arial"/>
              <a:buNone/>
              <a:defRPr sz="1800" kern="1200">
                <a:solidFill>
                  <a:schemeClr val="tx1"/>
                </a:solidFill>
                <a:latin typeface="+mn-lt"/>
                <a:ea typeface="+mn-ea"/>
                <a:cs typeface="+mn-cs"/>
              </a:defRPr>
            </a:lvl3pPr>
            <a:lvl4pPr marL="1371600" indent="0" algn="ctr" defTabSz="457200" rtl="0" eaLnBrk="1" latinLnBrk="0" hangingPunct="1">
              <a:spcBef>
                <a:spcPct val="20000"/>
              </a:spcBef>
              <a:buFont typeface="Arial"/>
              <a:buNone/>
              <a:defRPr sz="1600" kern="1200">
                <a:solidFill>
                  <a:schemeClr val="tx1"/>
                </a:solidFill>
                <a:latin typeface="+mn-lt"/>
                <a:ea typeface="+mn-ea"/>
                <a:cs typeface="+mn-cs"/>
              </a:defRPr>
            </a:lvl4pPr>
            <a:lvl5pPr marL="1828800" indent="0" algn="ctr" defTabSz="457200" rtl="0" eaLnBrk="1" latinLnBrk="0" hangingPunct="1">
              <a:spcBef>
                <a:spcPct val="20000"/>
              </a:spcBef>
              <a:buFont typeface="Arial"/>
              <a:buNone/>
              <a:defRPr sz="1600" kern="1200">
                <a:solidFill>
                  <a:schemeClr val="tx1"/>
                </a:solidFill>
                <a:latin typeface="+mn-lt"/>
                <a:ea typeface="+mn-ea"/>
                <a:cs typeface="+mn-cs"/>
              </a:defRPr>
            </a:lvl5pPr>
            <a:lvl6pPr marL="2286000" indent="0" algn="ctr" defTabSz="457200" rtl="0" eaLnBrk="1" latinLnBrk="0" hangingPunct="1">
              <a:spcBef>
                <a:spcPct val="20000"/>
              </a:spcBef>
              <a:buFont typeface="Arial"/>
              <a:buNone/>
              <a:defRPr sz="1600" kern="1200">
                <a:solidFill>
                  <a:schemeClr val="tx1"/>
                </a:solidFill>
                <a:latin typeface="+mn-lt"/>
                <a:ea typeface="+mn-ea"/>
                <a:cs typeface="+mn-cs"/>
              </a:defRPr>
            </a:lvl6pPr>
            <a:lvl7pPr marL="2743200" indent="0" algn="ctr" defTabSz="457200" rtl="0" eaLnBrk="1" latinLnBrk="0" hangingPunct="1">
              <a:spcBef>
                <a:spcPct val="20000"/>
              </a:spcBef>
              <a:buFont typeface="Arial"/>
              <a:buNone/>
              <a:defRPr sz="1600" kern="1200">
                <a:solidFill>
                  <a:schemeClr val="tx1"/>
                </a:solidFill>
                <a:latin typeface="+mn-lt"/>
                <a:ea typeface="+mn-ea"/>
                <a:cs typeface="+mn-cs"/>
              </a:defRPr>
            </a:lvl7pPr>
            <a:lvl8pPr marL="3200400" indent="0" algn="ctr" defTabSz="457200" rtl="0" eaLnBrk="1" latinLnBrk="0" hangingPunct="1">
              <a:spcBef>
                <a:spcPct val="20000"/>
              </a:spcBef>
              <a:buFont typeface="Arial"/>
              <a:buNone/>
              <a:defRPr sz="1600" kern="1200">
                <a:solidFill>
                  <a:schemeClr val="tx1"/>
                </a:solidFill>
                <a:latin typeface="+mn-lt"/>
                <a:ea typeface="+mn-ea"/>
                <a:cs typeface="+mn-cs"/>
              </a:defRPr>
            </a:lvl8pPr>
            <a:lvl9pPr marL="3657600" indent="0" algn="ctr" defTabSz="457200" rtl="0" eaLnBrk="1" latinLnBrk="0" hangingPunct="1">
              <a:spcBef>
                <a:spcPct val="20000"/>
              </a:spcBef>
              <a:buFont typeface="Arial"/>
              <a:buNone/>
              <a:defRPr sz="1600" kern="1200">
                <a:solidFill>
                  <a:schemeClr val="tx1"/>
                </a:solidFill>
                <a:latin typeface="+mn-lt"/>
                <a:ea typeface="+mn-ea"/>
                <a:cs typeface="+mn-cs"/>
              </a:defRPr>
            </a:lvl9pPr>
          </a:lstStyle>
          <a:p>
            <a:r>
              <a:rPr lang="en-GB" sz="2400" b="1" dirty="0" smtClean="0">
                <a:solidFill>
                  <a:srgbClr val="003D4C"/>
                </a:solidFill>
                <a:latin typeface="Helvetica Neue" charset="0"/>
                <a:ea typeface="Helvetica Neue" charset="0"/>
                <a:cs typeface="Helvetica Neue" charset="0"/>
              </a:rPr>
              <a:t>More fulfilling and rewarding careers</a:t>
            </a:r>
          </a:p>
          <a:p>
            <a:endParaRPr lang="en-GB" b="1" dirty="0" smtClean="0">
              <a:solidFill>
                <a:srgbClr val="003D4C"/>
              </a:solidFill>
              <a:latin typeface="Helvetica Neue" charset="0"/>
              <a:ea typeface="Helvetica Neue" charset="0"/>
              <a:cs typeface="Helvetica Neue" charset="0"/>
            </a:endParaRPr>
          </a:p>
          <a:p>
            <a:r>
              <a:rPr lang="en-GB" dirty="0">
                <a:solidFill>
                  <a:srgbClr val="003D4C"/>
                </a:solidFill>
                <a:latin typeface="Helvetica Neue" charset="0"/>
                <a:ea typeface="Helvetica Neue" charset="0"/>
                <a:cs typeface="Helvetica Neue" charset="0"/>
              </a:rPr>
              <a:t>We will create pathways and frameworks to help professional services staff develop in their careers. </a:t>
            </a:r>
            <a:r>
              <a:rPr lang="en-GB" dirty="0">
                <a:solidFill>
                  <a:srgbClr val="003D4C"/>
                </a:solidFill>
              </a:rPr>
              <a:t> </a:t>
            </a:r>
          </a:p>
        </p:txBody>
      </p:sp>
      <p:pic>
        <p:nvPicPr>
          <p:cNvPr id="7" name="Picture 6"/>
          <p:cNvPicPr>
            <a:picLocks noChangeAspect="1"/>
          </p:cNvPicPr>
          <p:nvPr/>
        </p:nvPicPr>
        <p:blipFill>
          <a:blip r:embed="rId5"/>
          <a:stretch>
            <a:fillRect/>
          </a:stretch>
        </p:blipFill>
        <p:spPr>
          <a:xfrm>
            <a:off x="0" y="0"/>
            <a:ext cx="9144000" cy="736600"/>
          </a:xfrm>
          <a:prstGeom prst="rect">
            <a:avLst/>
          </a:prstGeom>
        </p:spPr>
      </p:pic>
    </p:spTree>
    <p:extLst>
      <p:ext uri="{BB962C8B-B14F-4D97-AF65-F5344CB8AC3E}">
        <p14:creationId xmlns:p14="http://schemas.microsoft.com/office/powerpoint/2010/main" val="27508224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12"/>
          <p:cNvSpPr>
            <a:spLocks noChangeArrowheads="1"/>
          </p:cNvSpPr>
          <p:nvPr/>
        </p:nvSpPr>
        <p:spPr bwMode="auto">
          <a:xfrm>
            <a:off x="502065" y="914400"/>
            <a:ext cx="8139869" cy="2892226"/>
          </a:xfrm>
          <a:prstGeom prst="rect">
            <a:avLst/>
          </a:prstGeom>
          <a:noFill/>
          <a:ln w="9525">
            <a:noFill/>
            <a:prstDash val="sysDot"/>
            <a:miter lim="800000"/>
            <a:headEnd/>
            <a:tailEnd/>
          </a:ln>
          <a:effectLst/>
          <a:extLst/>
        </p:spPr>
        <p:txBody>
          <a:bodyPr lIns="0" tIns="0" rIns="0" bIns="0" numCol="1" spcCol="7200000">
            <a:noAutofit/>
          </a:bodyPr>
          <a:lstStyle/>
          <a:p>
            <a:pPr>
              <a:lnSpc>
                <a:spcPts val="2200"/>
              </a:lnSpc>
            </a:pPr>
            <a:endParaRPr lang="en-GB" sz="2400" baseline="30000" dirty="0" smtClean="0">
              <a:solidFill>
                <a:prstClr val="black"/>
              </a:solidFill>
              <a:latin typeface="Helvetica" charset="0"/>
              <a:ea typeface="Helvetica" charset="0"/>
              <a:cs typeface="Helvetica" charset="0"/>
            </a:endParaRPr>
          </a:p>
          <a:p>
            <a:pPr>
              <a:lnSpc>
                <a:spcPts val="2800"/>
              </a:lnSpc>
            </a:pPr>
            <a:endParaRPr lang="en-GB" sz="2400" baseline="30000" dirty="0">
              <a:solidFill>
                <a:prstClr val="black"/>
              </a:solidFill>
              <a:latin typeface="Helvetica" charset="0"/>
              <a:ea typeface="Helvetica" charset="0"/>
              <a:cs typeface="Helvetica" charset="0"/>
            </a:endParaRPr>
          </a:p>
          <a:p>
            <a:pPr>
              <a:lnSpc>
                <a:spcPts val="2800"/>
              </a:lnSpc>
            </a:pPr>
            <a:endParaRPr lang="en-GB" sz="2400" baseline="30000" dirty="0">
              <a:solidFill>
                <a:prstClr val="black"/>
              </a:solidFill>
              <a:latin typeface="Helvetica" charset="0"/>
              <a:ea typeface="Helvetica" charset="0"/>
              <a:cs typeface="Helvetica" charset="0"/>
            </a:endParaRPr>
          </a:p>
          <a:p>
            <a:pPr>
              <a:lnSpc>
                <a:spcPts val="2800"/>
              </a:lnSpc>
            </a:pPr>
            <a:r>
              <a:rPr lang="en-GB" sz="2400" baseline="30000" dirty="0">
                <a:solidFill>
                  <a:prstClr val="black"/>
                </a:solidFill>
                <a:latin typeface="Helvetica" charset="0"/>
                <a:ea typeface="Helvetica" charset="0"/>
                <a:cs typeface="Helvetica" charset="0"/>
              </a:rPr>
              <a:t> </a:t>
            </a:r>
          </a:p>
        </p:txBody>
      </p:sp>
      <p:sp>
        <p:nvSpPr>
          <p:cNvPr id="6" name="Rectangle 5"/>
          <p:cNvSpPr/>
          <p:nvPr/>
        </p:nvSpPr>
        <p:spPr>
          <a:xfrm>
            <a:off x="293914" y="709466"/>
            <a:ext cx="3786600" cy="4434034"/>
          </a:xfrm>
          <a:prstGeom prst="rect">
            <a:avLst/>
          </a:prstGeom>
          <a:solidFill>
            <a:schemeClr val="bg1">
              <a:lumMod val="9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smtClean="0">
                <a:solidFill>
                  <a:srgbClr val="003D4C"/>
                </a:solidFill>
                <a:latin typeface="Helvetica"/>
                <a:cs typeface="Helvetica"/>
              </a:rPr>
              <a:t>Want to know more?</a:t>
            </a:r>
          </a:p>
          <a:p>
            <a:endParaRPr lang="en-US" dirty="0" smtClean="0">
              <a:solidFill>
                <a:prstClr val="black">
                  <a:lumMod val="65000"/>
                  <a:lumOff val="35000"/>
                </a:prstClr>
              </a:solidFill>
              <a:latin typeface="Helvetica"/>
              <a:cs typeface="Helvetica"/>
            </a:endParaRPr>
          </a:p>
          <a:p>
            <a:r>
              <a:rPr lang="en-US" dirty="0">
                <a:solidFill>
                  <a:srgbClr val="003D4C"/>
                </a:solidFill>
                <a:latin typeface="Helvetica"/>
                <a:cs typeface="Helvetica"/>
              </a:rPr>
              <a:t>For more information about these plans, or if there is something else that you would like to </a:t>
            </a:r>
            <a:r>
              <a:rPr lang="en-US" dirty="0" smtClean="0">
                <a:solidFill>
                  <a:srgbClr val="003D4C"/>
                </a:solidFill>
                <a:latin typeface="Helvetica"/>
                <a:cs typeface="Helvetica"/>
              </a:rPr>
              <a:t>know </a:t>
            </a:r>
            <a:r>
              <a:rPr lang="en-US" dirty="0">
                <a:solidFill>
                  <a:srgbClr val="003D4C"/>
                </a:solidFill>
                <a:latin typeface="Helvetica"/>
                <a:cs typeface="Helvetica"/>
              </a:rPr>
              <a:t>more about, please contact us at</a:t>
            </a:r>
            <a:r>
              <a:rPr lang="en-GB" dirty="0" smtClean="0">
                <a:solidFill>
                  <a:srgbClr val="003D4C"/>
                </a:solidFill>
                <a:latin typeface="Helvetica"/>
                <a:ea typeface="Helvetica" charset="0"/>
                <a:cs typeface="Helvetica"/>
              </a:rPr>
              <a:t>:</a:t>
            </a:r>
            <a:r>
              <a:rPr lang="en-GB" dirty="0" smtClean="0">
                <a:solidFill>
                  <a:prstClr val="black">
                    <a:lumMod val="65000"/>
                    <a:lumOff val="35000"/>
                  </a:prstClr>
                </a:solidFill>
                <a:latin typeface="Helvetica"/>
                <a:ea typeface="Helvetica" charset="0"/>
                <a:cs typeface="Helvetica"/>
              </a:rPr>
              <a:t/>
            </a:r>
            <a:br>
              <a:rPr lang="en-GB" dirty="0" smtClean="0">
                <a:solidFill>
                  <a:prstClr val="black">
                    <a:lumMod val="65000"/>
                    <a:lumOff val="35000"/>
                  </a:prstClr>
                </a:solidFill>
                <a:latin typeface="Helvetica"/>
                <a:ea typeface="Helvetica" charset="0"/>
                <a:cs typeface="Helvetica"/>
              </a:rPr>
            </a:br>
            <a:endParaRPr lang="en-GB" dirty="0" smtClean="0">
              <a:solidFill>
                <a:prstClr val="black">
                  <a:lumMod val="65000"/>
                  <a:lumOff val="35000"/>
                </a:prstClr>
              </a:solidFill>
              <a:latin typeface="Helvetica"/>
              <a:ea typeface="Helvetica" charset="0"/>
              <a:cs typeface="Helvetica"/>
            </a:endParaRPr>
          </a:p>
          <a:p>
            <a:r>
              <a:rPr lang="en-GB" dirty="0" smtClean="0">
                <a:solidFill>
                  <a:prstClr val="black">
                    <a:lumMod val="65000"/>
                    <a:lumOff val="35000"/>
                  </a:prstClr>
                </a:solidFill>
                <a:latin typeface="Helvetica"/>
                <a:ea typeface="Helvetica" charset="0"/>
                <a:cs typeface="Helvetica"/>
                <a:hlinkClick r:id="rId4"/>
              </a:rPr>
              <a:t>provostfeedback</a:t>
            </a:r>
            <a:r>
              <a:rPr lang="en-GB" dirty="0">
                <a:solidFill>
                  <a:prstClr val="black">
                    <a:lumMod val="65000"/>
                    <a:lumOff val="35000"/>
                  </a:prstClr>
                </a:solidFill>
                <a:latin typeface="Helvetica"/>
                <a:ea typeface="Helvetica" charset="0"/>
                <a:cs typeface="Helvetica"/>
                <a:hlinkClick r:id="rId4"/>
              </a:rPr>
              <a:t>@</a:t>
            </a:r>
            <a:r>
              <a:rPr lang="en-GB" dirty="0" smtClean="0">
                <a:solidFill>
                  <a:prstClr val="black">
                    <a:lumMod val="65000"/>
                    <a:lumOff val="35000"/>
                  </a:prstClr>
                </a:solidFill>
                <a:latin typeface="Helvetica"/>
                <a:ea typeface="Helvetica" charset="0"/>
                <a:cs typeface="Helvetica"/>
                <a:hlinkClick r:id="rId4"/>
              </a:rPr>
              <a:t>ucl.ac.uk</a:t>
            </a:r>
            <a:r>
              <a:rPr lang="en-GB" dirty="0" smtClean="0">
                <a:solidFill>
                  <a:prstClr val="black">
                    <a:lumMod val="65000"/>
                    <a:lumOff val="35000"/>
                  </a:prstClr>
                </a:solidFill>
                <a:latin typeface="Helvetica"/>
                <a:ea typeface="Helvetica" charset="0"/>
                <a:cs typeface="Helvetica"/>
              </a:rPr>
              <a:t> </a:t>
            </a:r>
          </a:p>
          <a:p>
            <a:endParaRPr lang="en-GB" dirty="0">
              <a:solidFill>
                <a:prstClr val="black"/>
              </a:solidFill>
              <a:latin typeface="Helvetica"/>
              <a:ea typeface="Helvetica" charset="0"/>
              <a:cs typeface="Helvetica"/>
            </a:endParaRPr>
          </a:p>
          <a:p>
            <a:endParaRPr lang="en-GB" dirty="0">
              <a:solidFill>
                <a:prstClr val="black"/>
              </a:solidFill>
              <a:latin typeface="Helvetica"/>
              <a:ea typeface="Helvetica" charset="0"/>
              <a:cs typeface="Helvetica"/>
            </a:endParaRPr>
          </a:p>
        </p:txBody>
      </p:sp>
      <p:pic>
        <p:nvPicPr>
          <p:cNvPr id="5" name="Picture 4"/>
          <p:cNvPicPr>
            <a:picLocks noChangeAspect="1"/>
          </p:cNvPicPr>
          <p:nvPr/>
        </p:nvPicPr>
        <p:blipFill>
          <a:blip r:embed="rId5"/>
          <a:stretch>
            <a:fillRect/>
          </a:stretch>
        </p:blipFill>
        <p:spPr>
          <a:xfrm>
            <a:off x="0" y="-27134"/>
            <a:ext cx="9144000" cy="736600"/>
          </a:xfrm>
          <a:prstGeom prst="rect">
            <a:avLst/>
          </a:prstGeom>
        </p:spPr>
      </p:pic>
    </p:spTree>
    <p:extLst>
      <p:ext uri="{BB962C8B-B14F-4D97-AF65-F5344CB8AC3E}">
        <p14:creationId xmlns:p14="http://schemas.microsoft.com/office/powerpoint/2010/main" val="242001921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Picture 2" descr="MClayton_UCL-ADV_0100_LR copy.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9144000" cy="5143500"/>
          </a:xfrm>
          <a:prstGeom prst="rect">
            <a:avLst/>
          </a:prstGeom>
        </p:spPr>
      </p:pic>
      <p:sp>
        <p:nvSpPr>
          <p:cNvPr id="8" name="Rectangle 7"/>
          <p:cNvSpPr/>
          <p:nvPr/>
        </p:nvSpPr>
        <p:spPr>
          <a:xfrm>
            <a:off x="209862" y="-27133"/>
            <a:ext cx="3244537" cy="5170634"/>
          </a:xfrm>
          <a:prstGeom prst="rect">
            <a:avLst/>
          </a:prstGeom>
          <a:solidFill>
            <a:schemeClr val="bg1">
              <a:lumMod val="9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2400" b="1" dirty="0" smtClean="0">
              <a:solidFill>
                <a:schemeClr val="tx1">
                  <a:lumMod val="65000"/>
                  <a:lumOff val="35000"/>
                </a:schemeClr>
              </a:solidFill>
              <a:latin typeface="Helvetica Neue" charset="0"/>
              <a:ea typeface="Helvetica Neue" charset="0"/>
              <a:cs typeface="Helvetica Neue" charset="0"/>
            </a:endParaRPr>
          </a:p>
          <a:p>
            <a:endParaRPr lang="en-GB" sz="2400" b="1" dirty="0" smtClean="0">
              <a:solidFill>
                <a:schemeClr val="tx1">
                  <a:lumMod val="65000"/>
                  <a:lumOff val="35000"/>
                </a:schemeClr>
              </a:solidFill>
              <a:latin typeface="Helvetica Neue" charset="0"/>
              <a:ea typeface="Helvetica Neue" charset="0"/>
              <a:cs typeface="Helvetica Neue" charset="0"/>
            </a:endParaRPr>
          </a:p>
          <a:p>
            <a:r>
              <a:rPr lang="en-GB" sz="2400" b="1" dirty="0" smtClean="0">
                <a:solidFill>
                  <a:srgbClr val="003D4C"/>
                </a:solidFill>
                <a:latin typeface="Helvetica Neue" charset="0"/>
                <a:ea typeface="Helvetica Neue" charset="0"/>
                <a:cs typeface="Helvetica Neue" charset="0"/>
              </a:rPr>
              <a:t>Our </a:t>
            </a:r>
            <a:r>
              <a:rPr lang="en-GB" sz="2400" b="1" dirty="0">
                <a:solidFill>
                  <a:srgbClr val="003D4C"/>
                </a:solidFill>
                <a:latin typeface="Helvetica Neue" charset="0"/>
                <a:ea typeface="Helvetica Neue" charset="0"/>
                <a:cs typeface="Helvetica Neue" charset="0"/>
              </a:rPr>
              <a:t>professional services </a:t>
            </a:r>
            <a:r>
              <a:rPr lang="en-GB" sz="2400" b="1" dirty="0" smtClean="0">
                <a:solidFill>
                  <a:srgbClr val="003D4C"/>
                </a:solidFill>
                <a:latin typeface="Helvetica Neue" charset="0"/>
                <a:ea typeface="Helvetica Neue" charset="0"/>
                <a:cs typeface="Helvetica Neue" charset="0"/>
              </a:rPr>
              <a:t>are essential in </a:t>
            </a:r>
            <a:r>
              <a:rPr lang="en-GB" sz="2400" b="1" dirty="0">
                <a:solidFill>
                  <a:srgbClr val="003D4C"/>
                </a:solidFill>
                <a:latin typeface="Helvetica Neue" charset="0"/>
                <a:ea typeface="Helvetica Neue" charset="0"/>
                <a:cs typeface="Helvetica Neue" charset="0"/>
              </a:rPr>
              <a:t>UCL’s continued </a:t>
            </a:r>
            <a:r>
              <a:rPr lang="en-GB" sz="2400" b="1" dirty="0" smtClean="0">
                <a:solidFill>
                  <a:srgbClr val="003D4C"/>
                </a:solidFill>
                <a:latin typeface="Helvetica Neue" charset="0"/>
                <a:ea typeface="Helvetica Neue" charset="0"/>
                <a:cs typeface="Helvetica Neue" charset="0"/>
              </a:rPr>
              <a:t>success</a:t>
            </a:r>
          </a:p>
          <a:p>
            <a:endParaRPr lang="en-GB" sz="2000" dirty="0" smtClean="0">
              <a:solidFill>
                <a:schemeClr val="tx1">
                  <a:lumMod val="65000"/>
                  <a:lumOff val="35000"/>
                </a:schemeClr>
              </a:solidFill>
              <a:latin typeface="Helvetica Neue" charset="0"/>
              <a:ea typeface="Helvetica Neue" charset="0"/>
              <a:cs typeface="Helvetica Neue" charset="0"/>
            </a:endParaRPr>
          </a:p>
          <a:p>
            <a:endParaRPr lang="en-GB" sz="2000" dirty="0" smtClean="0">
              <a:solidFill>
                <a:schemeClr val="tx1">
                  <a:lumMod val="65000"/>
                  <a:lumOff val="35000"/>
                </a:schemeClr>
              </a:solidFill>
              <a:latin typeface="Helvetica Neue" charset="0"/>
              <a:ea typeface="Helvetica Neue" charset="0"/>
              <a:cs typeface="Helvetica Neue" charset="0"/>
            </a:endParaRPr>
          </a:p>
          <a:p>
            <a:r>
              <a:rPr lang="en-GB" sz="2000" dirty="0" smtClean="0">
                <a:solidFill>
                  <a:srgbClr val="003D4C"/>
                </a:solidFill>
                <a:latin typeface="Helvetica Neue" charset="0"/>
                <a:ea typeface="Helvetica Neue" charset="0"/>
                <a:cs typeface="Helvetica Neue" charset="0"/>
              </a:rPr>
              <a:t>But, too often, results </a:t>
            </a:r>
            <a:br>
              <a:rPr lang="en-GB" sz="2000" dirty="0" smtClean="0">
                <a:solidFill>
                  <a:srgbClr val="003D4C"/>
                </a:solidFill>
                <a:latin typeface="Helvetica Neue" charset="0"/>
                <a:ea typeface="Helvetica Neue" charset="0"/>
                <a:cs typeface="Helvetica Neue" charset="0"/>
              </a:rPr>
            </a:br>
            <a:r>
              <a:rPr lang="en-GB" sz="2000" dirty="0" smtClean="0">
                <a:solidFill>
                  <a:srgbClr val="003D4C"/>
                </a:solidFill>
                <a:latin typeface="Helvetica Neue" charset="0"/>
                <a:ea typeface="Helvetica Neue" charset="0"/>
                <a:cs typeface="Helvetica Neue" charset="0"/>
              </a:rPr>
              <a:t>are achieved </a:t>
            </a:r>
            <a:r>
              <a:rPr lang="en-GB" sz="2000" dirty="0">
                <a:solidFill>
                  <a:srgbClr val="003D4C"/>
                </a:solidFill>
                <a:latin typeface="Helvetica Neue" charset="0"/>
                <a:ea typeface="Helvetica Neue" charset="0"/>
                <a:cs typeface="Helvetica Neue" charset="0"/>
              </a:rPr>
              <a:t>in spite </a:t>
            </a:r>
            <a:r>
              <a:rPr lang="en-GB" sz="2000" dirty="0" smtClean="0">
                <a:solidFill>
                  <a:srgbClr val="003D4C"/>
                </a:solidFill>
                <a:latin typeface="Helvetica Neue" charset="0"/>
                <a:ea typeface="Helvetica Neue" charset="0"/>
                <a:cs typeface="Helvetica Neue" charset="0"/>
              </a:rPr>
              <a:t/>
            </a:r>
            <a:br>
              <a:rPr lang="en-GB" sz="2000" dirty="0" smtClean="0">
                <a:solidFill>
                  <a:srgbClr val="003D4C"/>
                </a:solidFill>
                <a:latin typeface="Helvetica Neue" charset="0"/>
                <a:ea typeface="Helvetica Neue" charset="0"/>
                <a:cs typeface="Helvetica Neue" charset="0"/>
              </a:rPr>
            </a:br>
            <a:r>
              <a:rPr lang="en-GB" sz="2000" dirty="0" smtClean="0">
                <a:solidFill>
                  <a:srgbClr val="003D4C"/>
                </a:solidFill>
                <a:latin typeface="Helvetica Neue" charset="0"/>
                <a:ea typeface="Helvetica Neue" charset="0"/>
                <a:cs typeface="Helvetica Neue" charset="0"/>
              </a:rPr>
              <a:t>of the underlying </a:t>
            </a:r>
            <a:r>
              <a:rPr lang="en-GB" sz="2000" dirty="0">
                <a:solidFill>
                  <a:srgbClr val="003D4C"/>
                </a:solidFill>
                <a:latin typeface="Helvetica Neue" charset="0"/>
                <a:ea typeface="Helvetica Neue" charset="0"/>
                <a:cs typeface="Helvetica Neue" charset="0"/>
              </a:rPr>
              <a:t>processes, systems </a:t>
            </a:r>
            <a:r>
              <a:rPr lang="en-GB" sz="2000" dirty="0" smtClean="0">
                <a:solidFill>
                  <a:srgbClr val="003D4C"/>
                </a:solidFill>
                <a:latin typeface="Helvetica Neue" charset="0"/>
                <a:ea typeface="Helvetica Neue" charset="0"/>
                <a:cs typeface="Helvetica Neue" charset="0"/>
              </a:rPr>
              <a:t/>
            </a:r>
            <a:br>
              <a:rPr lang="en-GB" sz="2000" dirty="0" smtClean="0">
                <a:solidFill>
                  <a:srgbClr val="003D4C"/>
                </a:solidFill>
                <a:latin typeface="Helvetica Neue" charset="0"/>
                <a:ea typeface="Helvetica Neue" charset="0"/>
                <a:cs typeface="Helvetica Neue" charset="0"/>
              </a:rPr>
            </a:br>
            <a:r>
              <a:rPr lang="en-GB" sz="2000" dirty="0" smtClean="0">
                <a:solidFill>
                  <a:srgbClr val="003D4C"/>
                </a:solidFill>
                <a:latin typeface="Helvetica Neue" charset="0"/>
                <a:ea typeface="Helvetica Neue" charset="0"/>
                <a:cs typeface="Helvetica Neue" charset="0"/>
              </a:rPr>
              <a:t>and </a:t>
            </a:r>
            <a:r>
              <a:rPr lang="en-GB" sz="2000" dirty="0">
                <a:solidFill>
                  <a:srgbClr val="003D4C"/>
                </a:solidFill>
                <a:latin typeface="Helvetica Neue" charset="0"/>
                <a:ea typeface="Helvetica Neue" charset="0"/>
                <a:cs typeface="Helvetica Neue" charset="0"/>
              </a:rPr>
              <a:t>ways of working</a:t>
            </a:r>
            <a:r>
              <a:rPr lang="en-GB" sz="2000" dirty="0">
                <a:solidFill>
                  <a:schemeClr val="tx1">
                    <a:lumMod val="65000"/>
                    <a:lumOff val="35000"/>
                  </a:schemeClr>
                </a:solidFill>
                <a:latin typeface="Helvetica Neue" charset="0"/>
                <a:ea typeface="Helvetica Neue" charset="0"/>
                <a:cs typeface="Helvetica Neue" charset="0"/>
              </a:rPr>
              <a:t>. </a:t>
            </a:r>
          </a:p>
          <a:p>
            <a:pPr marL="914400" lvl="1" indent="-457200">
              <a:buFont typeface="Arial" charset="0"/>
              <a:buChar char="•"/>
            </a:pPr>
            <a:endParaRPr lang="en-GB" sz="2000" dirty="0">
              <a:solidFill>
                <a:schemeClr val="tx1">
                  <a:lumMod val="65000"/>
                  <a:lumOff val="35000"/>
                </a:schemeClr>
              </a:solidFill>
              <a:latin typeface="Helvetica Neue" charset="0"/>
              <a:ea typeface="Helvetica Neue" charset="0"/>
              <a:cs typeface="Helvetica Neue" charset="0"/>
            </a:endParaRPr>
          </a:p>
        </p:txBody>
      </p:sp>
      <p:pic>
        <p:nvPicPr>
          <p:cNvPr id="5" name="Picture 4"/>
          <p:cNvPicPr>
            <a:picLocks noChangeAspect="1"/>
          </p:cNvPicPr>
          <p:nvPr/>
        </p:nvPicPr>
        <p:blipFill>
          <a:blip r:embed="rId4"/>
          <a:stretch>
            <a:fillRect/>
          </a:stretch>
        </p:blipFill>
        <p:spPr>
          <a:xfrm>
            <a:off x="0" y="-27134"/>
            <a:ext cx="9144000" cy="736600"/>
          </a:xfrm>
          <a:prstGeom prst="rect">
            <a:avLst/>
          </a:prstGeom>
        </p:spPr>
      </p:pic>
    </p:spTree>
    <p:extLst>
      <p:ext uri="{BB962C8B-B14F-4D97-AF65-F5344CB8AC3E}">
        <p14:creationId xmlns:p14="http://schemas.microsoft.com/office/powerpoint/2010/main" val="263094153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26" name="Picture 2" descr="ttps://media.licdn.com/mpr/mpr/AAEAAQAAAAAAAAMTAAAAJGFiNmRhZWYwLTBjZTItNGMxOS1hM2M3LTkzOWVkNmE1MDNlNQ.p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01623"/>
            <a:ext cx="9144000" cy="524512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89262" y="-27134"/>
            <a:ext cx="3244537" cy="5170634"/>
          </a:xfrm>
          <a:prstGeom prst="rect">
            <a:avLst/>
          </a:prstGeom>
          <a:solidFill>
            <a:schemeClr val="bg1">
              <a:lumMod val="9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2400" b="1" dirty="0" smtClean="0">
              <a:solidFill>
                <a:schemeClr val="tx1">
                  <a:lumMod val="65000"/>
                  <a:lumOff val="35000"/>
                </a:schemeClr>
              </a:solidFill>
              <a:latin typeface="Helvetica Neue" charset="0"/>
              <a:ea typeface="Helvetica Neue" charset="0"/>
              <a:cs typeface="Helvetica Neue" charset="0"/>
            </a:endParaRPr>
          </a:p>
          <a:p>
            <a:endParaRPr lang="en-GB" sz="2400" b="1" dirty="0">
              <a:solidFill>
                <a:schemeClr val="tx1">
                  <a:lumMod val="65000"/>
                  <a:lumOff val="35000"/>
                </a:schemeClr>
              </a:solidFill>
              <a:latin typeface="Helvetica Neue" charset="0"/>
              <a:ea typeface="Helvetica Neue" charset="0"/>
              <a:cs typeface="Helvetica Neue" charset="0"/>
            </a:endParaRPr>
          </a:p>
          <a:p>
            <a:endParaRPr lang="en-GB" sz="2400" b="1" dirty="0">
              <a:solidFill>
                <a:schemeClr val="tx1">
                  <a:lumMod val="65000"/>
                  <a:lumOff val="35000"/>
                </a:schemeClr>
              </a:solidFill>
              <a:latin typeface="Helvetica Neue" charset="0"/>
              <a:ea typeface="Helvetica Neue" charset="0"/>
              <a:cs typeface="Helvetica Neue" charset="0"/>
            </a:endParaRPr>
          </a:p>
          <a:p>
            <a:r>
              <a:rPr lang="en-GB" sz="2400" b="1" dirty="0">
                <a:solidFill>
                  <a:srgbClr val="003D4C"/>
                </a:solidFill>
                <a:latin typeface="Helvetica Neue" charset="0"/>
                <a:ea typeface="Helvetica Neue" charset="0"/>
                <a:cs typeface="Helvetica Neue" charset="0"/>
              </a:rPr>
              <a:t>More effective and efficient processes, structures and </a:t>
            </a:r>
            <a:r>
              <a:rPr lang="en-GB" sz="2400" b="1" dirty="0" smtClean="0">
                <a:solidFill>
                  <a:srgbClr val="003D4C"/>
                </a:solidFill>
                <a:latin typeface="Helvetica Neue" charset="0"/>
                <a:ea typeface="Helvetica Neue" charset="0"/>
                <a:cs typeface="Helvetica Neue" charset="0"/>
              </a:rPr>
              <a:t>systems</a:t>
            </a:r>
            <a:endParaRPr lang="en-GB" sz="2400" b="1" dirty="0">
              <a:solidFill>
                <a:srgbClr val="003D4C"/>
              </a:solidFill>
              <a:latin typeface="Helvetica Neue" charset="0"/>
              <a:ea typeface="Helvetica Neue" charset="0"/>
              <a:cs typeface="Helvetica Neue" charset="0"/>
            </a:endParaRPr>
          </a:p>
          <a:p>
            <a:endParaRPr lang="en-GB" sz="2400" b="1" dirty="0">
              <a:solidFill>
                <a:schemeClr val="tx1">
                  <a:lumMod val="65000"/>
                  <a:lumOff val="35000"/>
                </a:schemeClr>
              </a:solidFill>
              <a:latin typeface="Helvetica Neue" charset="0"/>
              <a:ea typeface="Helvetica Neue" charset="0"/>
              <a:cs typeface="Helvetica Neue" charset="0"/>
            </a:endParaRPr>
          </a:p>
          <a:p>
            <a:r>
              <a:rPr lang="en-GB" sz="2000" dirty="0" smtClean="0">
                <a:solidFill>
                  <a:srgbClr val="003D4C"/>
                </a:solidFill>
                <a:latin typeface="Helvetica Neue" charset="0"/>
                <a:ea typeface="Helvetica Neue" charset="0"/>
                <a:cs typeface="Helvetica Neue" charset="0"/>
              </a:rPr>
              <a:t>Tinkering is not enough; </a:t>
            </a:r>
            <a:r>
              <a:rPr lang="en-GB" sz="2000" dirty="0">
                <a:solidFill>
                  <a:srgbClr val="003D4C"/>
                </a:solidFill>
                <a:latin typeface="Helvetica Neue" charset="0"/>
                <a:ea typeface="Helvetica Neue" charset="0"/>
                <a:cs typeface="Helvetica Neue" charset="0"/>
              </a:rPr>
              <a:t>nothing less than transformation will </a:t>
            </a:r>
            <a:r>
              <a:rPr lang="en-GB" sz="2000" dirty="0" smtClean="0">
                <a:solidFill>
                  <a:srgbClr val="003D4C"/>
                </a:solidFill>
                <a:latin typeface="Helvetica Neue" charset="0"/>
                <a:ea typeface="Helvetica Neue" charset="0"/>
                <a:cs typeface="Helvetica Neue" charset="0"/>
              </a:rPr>
              <a:t>do.</a:t>
            </a:r>
            <a:endParaRPr lang="en-GB" sz="2000" dirty="0">
              <a:solidFill>
                <a:srgbClr val="003D4C"/>
              </a:solidFill>
              <a:latin typeface="Helvetica Neue" charset="0"/>
              <a:ea typeface="Helvetica Neue" charset="0"/>
              <a:cs typeface="Helvetica Neue" charset="0"/>
            </a:endParaRPr>
          </a:p>
          <a:p>
            <a:pPr marL="914400" lvl="1" indent="-457200">
              <a:buFont typeface="Arial" charset="0"/>
              <a:buChar char="•"/>
            </a:pPr>
            <a:endParaRPr lang="en-GB" sz="2000" dirty="0">
              <a:solidFill>
                <a:schemeClr val="tx1">
                  <a:lumMod val="65000"/>
                  <a:lumOff val="35000"/>
                </a:schemeClr>
              </a:solidFill>
              <a:latin typeface="Helvetica Neue" charset="0"/>
              <a:ea typeface="Helvetica Neue" charset="0"/>
              <a:cs typeface="Helvetica Neue" charset="0"/>
            </a:endParaRPr>
          </a:p>
        </p:txBody>
      </p:sp>
      <p:pic>
        <p:nvPicPr>
          <p:cNvPr id="5" name="Picture 4"/>
          <p:cNvPicPr>
            <a:picLocks noChangeAspect="1"/>
          </p:cNvPicPr>
          <p:nvPr/>
        </p:nvPicPr>
        <p:blipFill>
          <a:blip r:embed="rId4"/>
          <a:stretch>
            <a:fillRect/>
          </a:stretch>
        </p:blipFill>
        <p:spPr>
          <a:xfrm>
            <a:off x="0" y="-27134"/>
            <a:ext cx="9144000" cy="736600"/>
          </a:xfrm>
          <a:prstGeom prst="rect">
            <a:avLst/>
          </a:prstGeom>
        </p:spPr>
      </p:pic>
    </p:spTree>
    <p:extLst>
      <p:ext uri="{BB962C8B-B14F-4D97-AF65-F5344CB8AC3E}">
        <p14:creationId xmlns:p14="http://schemas.microsoft.com/office/powerpoint/2010/main" val="147363203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27134"/>
            <a:ext cx="9144000" cy="736600"/>
          </a:xfrm>
          <a:prstGeom prst="rect">
            <a:avLst/>
          </a:prstGeom>
        </p:spPr>
      </p:pic>
      <p:cxnSp>
        <p:nvCxnSpPr>
          <p:cNvPr id="3" name="Straight Connector 2"/>
          <p:cNvCxnSpPr/>
          <p:nvPr/>
        </p:nvCxnSpPr>
        <p:spPr>
          <a:xfrm>
            <a:off x="287867" y="1185333"/>
            <a:ext cx="8500533" cy="0"/>
          </a:xfrm>
          <a:prstGeom prst="line">
            <a:avLst/>
          </a:prstGeom>
          <a:ln w="38100" cmpd="sng">
            <a:solidFill>
              <a:srgbClr val="003D4C"/>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506134" y="943800"/>
            <a:ext cx="4131733" cy="461665"/>
          </a:xfrm>
          <a:prstGeom prst="rect">
            <a:avLst/>
          </a:prstGeom>
          <a:solidFill>
            <a:schemeClr val="bg1">
              <a:lumMod val="95000"/>
            </a:schemeClr>
          </a:solidFill>
        </p:spPr>
        <p:txBody>
          <a:bodyPr wrap="square" rtlCol="0">
            <a:spAutoFit/>
          </a:bodyPr>
          <a:lstStyle/>
          <a:p>
            <a:pPr algn="ctr"/>
            <a:r>
              <a:rPr lang="en-US" sz="2400" b="1" dirty="0" smtClean="0">
                <a:solidFill>
                  <a:srgbClr val="003D4C"/>
                </a:solidFill>
                <a:latin typeface="Helvetica"/>
                <a:cs typeface="Helvetica"/>
              </a:rPr>
              <a:t>Communities of practice</a:t>
            </a:r>
            <a:endParaRPr lang="en-US" sz="2400" b="1" dirty="0">
              <a:solidFill>
                <a:srgbClr val="003D4C"/>
              </a:solidFill>
              <a:latin typeface="Helvetica"/>
              <a:cs typeface="Helvetica"/>
            </a:endParaRPr>
          </a:p>
        </p:txBody>
      </p:sp>
      <p:sp>
        <p:nvSpPr>
          <p:cNvPr id="13" name="TextBox 12"/>
          <p:cNvSpPr txBox="1"/>
          <p:nvPr/>
        </p:nvSpPr>
        <p:spPr>
          <a:xfrm>
            <a:off x="1253067" y="1523998"/>
            <a:ext cx="6993466" cy="1477328"/>
          </a:xfrm>
          <a:prstGeom prst="rect">
            <a:avLst/>
          </a:prstGeom>
          <a:noFill/>
        </p:spPr>
        <p:txBody>
          <a:bodyPr wrap="square" rtlCol="0">
            <a:spAutoFit/>
          </a:bodyPr>
          <a:lstStyle/>
          <a:p>
            <a:r>
              <a:rPr lang="en-GB" dirty="0">
                <a:solidFill>
                  <a:srgbClr val="003D4C"/>
                </a:solidFill>
                <a:latin typeface="Helvetica"/>
                <a:ea typeface="Helvetica Neue" charset="0"/>
                <a:cs typeface="Helvetica"/>
              </a:rPr>
              <a:t>Bringing colleagues with similar roles into communities that: </a:t>
            </a:r>
          </a:p>
          <a:p>
            <a:pPr marL="342900" indent="-342900">
              <a:buFont typeface="Arial"/>
              <a:buChar char="•"/>
            </a:pPr>
            <a:r>
              <a:rPr lang="en-GB" dirty="0">
                <a:solidFill>
                  <a:srgbClr val="003D4C"/>
                </a:solidFill>
                <a:latin typeface="Helvetica"/>
                <a:ea typeface="Helvetica Neue" charset="0"/>
                <a:cs typeface="Helvetica"/>
              </a:rPr>
              <a:t>share ideas</a:t>
            </a:r>
          </a:p>
          <a:p>
            <a:pPr marL="342900" indent="-342900">
              <a:buFont typeface="Arial"/>
              <a:buChar char="•"/>
            </a:pPr>
            <a:r>
              <a:rPr lang="en-GB" dirty="0">
                <a:solidFill>
                  <a:srgbClr val="003D4C"/>
                </a:solidFill>
                <a:latin typeface="Helvetica"/>
                <a:ea typeface="Helvetica Neue" charset="0"/>
                <a:cs typeface="Helvetica"/>
              </a:rPr>
              <a:t>simplify processes</a:t>
            </a:r>
          </a:p>
          <a:p>
            <a:pPr marL="342900" indent="-342900">
              <a:buFont typeface="Arial"/>
              <a:buChar char="•"/>
            </a:pPr>
            <a:r>
              <a:rPr lang="en-GB" dirty="0">
                <a:solidFill>
                  <a:srgbClr val="003D4C"/>
                </a:solidFill>
                <a:latin typeface="Helvetica"/>
                <a:ea typeface="Helvetica Neue" charset="0"/>
                <a:cs typeface="Helvetica"/>
              </a:rPr>
              <a:t>offer better career development opportunities.</a:t>
            </a:r>
            <a:endParaRPr lang="en-GB" dirty="0">
              <a:solidFill>
                <a:srgbClr val="003D4C"/>
              </a:solidFill>
              <a:latin typeface="Helvetica Neue" charset="0"/>
              <a:ea typeface="Helvetica Neue" charset="0"/>
              <a:cs typeface="Helvetica Neue" charset="0"/>
            </a:endParaRPr>
          </a:p>
          <a:p>
            <a:endParaRPr lang="en-US" dirty="0"/>
          </a:p>
        </p:txBody>
      </p:sp>
      <p:cxnSp>
        <p:nvCxnSpPr>
          <p:cNvPr id="14" name="Straight Connector 13"/>
          <p:cNvCxnSpPr/>
          <p:nvPr/>
        </p:nvCxnSpPr>
        <p:spPr>
          <a:xfrm>
            <a:off x="1253067" y="3369731"/>
            <a:ext cx="6519333" cy="0"/>
          </a:xfrm>
          <a:prstGeom prst="line">
            <a:avLst/>
          </a:prstGeom>
          <a:ln w="38100" cmpd="sng">
            <a:solidFill>
              <a:srgbClr val="003D4C"/>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048001" y="3124436"/>
            <a:ext cx="2777067" cy="461665"/>
          </a:xfrm>
          <a:prstGeom prst="rect">
            <a:avLst/>
          </a:prstGeom>
          <a:solidFill>
            <a:schemeClr val="bg1">
              <a:lumMod val="95000"/>
            </a:schemeClr>
          </a:solidFill>
        </p:spPr>
        <p:txBody>
          <a:bodyPr wrap="square" rtlCol="0">
            <a:spAutoFit/>
          </a:bodyPr>
          <a:lstStyle/>
          <a:p>
            <a:pPr algn="ctr"/>
            <a:r>
              <a:rPr lang="en-US" sz="2400" b="1" dirty="0" smtClean="0">
                <a:solidFill>
                  <a:srgbClr val="003D4C"/>
                </a:solidFill>
                <a:latin typeface="Helvetica"/>
                <a:cs typeface="Helvetica"/>
              </a:rPr>
              <a:t>Early success</a:t>
            </a:r>
            <a:endParaRPr lang="en-US" sz="2400" b="1" dirty="0">
              <a:solidFill>
                <a:srgbClr val="003D4C"/>
              </a:solidFill>
              <a:latin typeface="Helvetica"/>
              <a:cs typeface="Helvetica"/>
            </a:endParaRPr>
          </a:p>
        </p:txBody>
      </p:sp>
      <p:sp>
        <p:nvSpPr>
          <p:cNvPr id="22" name="Rectangle 21"/>
          <p:cNvSpPr/>
          <p:nvPr/>
        </p:nvSpPr>
        <p:spPr>
          <a:xfrm>
            <a:off x="220134" y="3586101"/>
            <a:ext cx="4097866" cy="1569660"/>
          </a:xfrm>
          <a:prstGeom prst="rect">
            <a:avLst/>
          </a:prstGeom>
        </p:spPr>
        <p:txBody>
          <a:bodyPr wrap="square">
            <a:spAutoFit/>
          </a:bodyPr>
          <a:lstStyle/>
          <a:p>
            <a:pPr algn="ctr"/>
            <a:r>
              <a:rPr lang="en-GB" sz="2400" b="1" dirty="0">
                <a:solidFill>
                  <a:srgbClr val="003D4C"/>
                </a:solidFill>
                <a:latin typeface="Helvetica Neue" charset="0"/>
                <a:ea typeface="Helvetica Neue" charset="0"/>
                <a:cs typeface="Helvetica Neue" charset="0"/>
              </a:rPr>
              <a:t>1.</a:t>
            </a:r>
          </a:p>
          <a:p>
            <a:pPr lvl="0" algn="ctr"/>
            <a:r>
              <a:rPr lang="en-GB" dirty="0">
                <a:solidFill>
                  <a:srgbClr val="003D4C"/>
                </a:solidFill>
                <a:latin typeface="Helvetica"/>
                <a:ea typeface="Helvetica Neue" charset="0"/>
                <a:cs typeface="Helvetica"/>
              </a:rPr>
              <a:t>Four Communities of Practice launched for digital, events, internal communications and student recruitment</a:t>
            </a:r>
          </a:p>
        </p:txBody>
      </p:sp>
      <p:sp>
        <p:nvSpPr>
          <p:cNvPr id="23" name="Rectangle 22"/>
          <p:cNvSpPr/>
          <p:nvPr/>
        </p:nvSpPr>
        <p:spPr>
          <a:xfrm>
            <a:off x="4842933" y="3565402"/>
            <a:ext cx="4148667" cy="1292662"/>
          </a:xfrm>
          <a:prstGeom prst="rect">
            <a:avLst/>
          </a:prstGeom>
        </p:spPr>
        <p:txBody>
          <a:bodyPr wrap="square">
            <a:spAutoFit/>
          </a:bodyPr>
          <a:lstStyle/>
          <a:p>
            <a:pPr algn="ctr"/>
            <a:r>
              <a:rPr lang="en-GB" sz="2400" b="1" dirty="0">
                <a:solidFill>
                  <a:srgbClr val="003D4C"/>
                </a:solidFill>
                <a:latin typeface="Helvetica Neue" charset="0"/>
                <a:ea typeface="Helvetica Neue" charset="0"/>
                <a:cs typeface="Helvetica Neue" charset="0"/>
              </a:rPr>
              <a:t>2.</a:t>
            </a:r>
          </a:p>
          <a:p>
            <a:pPr lvl="0" algn="ctr"/>
            <a:r>
              <a:rPr lang="en-GB" dirty="0">
                <a:solidFill>
                  <a:srgbClr val="003D4C"/>
                </a:solidFill>
                <a:latin typeface="Helvetica"/>
                <a:ea typeface="Helvetica Neue" charset="0"/>
                <a:cs typeface="Helvetica"/>
              </a:rPr>
              <a:t>Student Recruitment Community of Practice has reviewed and simplified previously complex processes </a:t>
            </a:r>
          </a:p>
        </p:txBody>
      </p:sp>
    </p:spTree>
    <p:extLst>
      <p:ext uri="{BB962C8B-B14F-4D97-AF65-F5344CB8AC3E}">
        <p14:creationId xmlns:p14="http://schemas.microsoft.com/office/powerpoint/2010/main" val="170209974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0662" y="-27134"/>
            <a:ext cx="3684805" cy="5170634"/>
          </a:xfrm>
          <a:prstGeom prst="rect">
            <a:avLst/>
          </a:prstGeom>
          <a:solidFill>
            <a:schemeClr val="bg1">
              <a:lumMod val="9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2000" dirty="0" smtClean="0">
              <a:solidFill>
                <a:schemeClr val="tx1">
                  <a:lumMod val="65000"/>
                  <a:lumOff val="35000"/>
                </a:schemeClr>
              </a:solidFill>
              <a:latin typeface="Helvetica"/>
              <a:ea typeface="Helvetica Neue" charset="0"/>
              <a:cs typeface="Helvetica"/>
            </a:endParaRPr>
          </a:p>
          <a:p>
            <a:endParaRPr lang="en-GB" sz="2000" dirty="0">
              <a:solidFill>
                <a:schemeClr val="tx1">
                  <a:lumMod val="65000"/>
                  <a:lumOff val="35000"/>
                </a:schemeClr>
              </a:solidFill>
              <a:latin typeface="Helvetica"/>
              <a:ea typeface="Helvetica Neue" charset="0"/>
              <a:cs typeface="Helvetica"/>
            </a:endParaRPr>
          </a:p>
          <a:p>
            <a:r>
              <a:rPr lang="en-GB" sz="2000" dirty="0" smtClean="0">
                <a:solidFill>
                  <a:srgbClr val="003D4C"/>
                </a:solidFill>
                <a:latin typeface="Helvetica"/>
                <a:ea typeface="Helvetica Neue" charset="0"/>
                <a:cs typeface="Helvetica"/>
              </a:rPr>
              <a:t>“</a:t>
            </a:r>
            <a:r>
              <a:rPr lang="en-GB" sz="2000" dirty="0">
                <a:solidFill>
                  <a:srgbClr val="003D4C"/>
                </a:solidFill>
                <a:latin typeface="Helvetica"/>
                <a:ea typeface="Helvetica Neue" charset="0"/>
                <a:cs typeface="Helvetica"/>
              </a:rPr>
              <a:t>I’ve had more opportunity </a:t>
            </a:r>
            <a:r>
              <a:rPr lang="en-GB" sz="2000" dirty="0" smtClean="0">
                <a:solidFill>
                  <a:srgbClr val="003D4C"/>
                </a:solidFill>
                <a:latin typeface="Helvetica"/>
                <a:ea typeface="Helvetica Neue" charset="0"/>
                <a:cs typeface="Helvetica"/>
              </a:rPr>
              <a:t/>
            </a:r>
            <a:br>
              <a:rPr lang="en-GB" sz="2000" dirty="0" smtClean="0">
                <a:solidFill>
                  <a:srgbClr val="003D4C"/>
                </a:solidFill>
                <a:latin typeface="Helvetica"/>
                <a:ea typeface="Helvetica Neue" charset="0"/>
                <a:cs typeface="Helvetica"/>
              </a:rPr>
            </a:br>
            <a:r>
              <a:rPr lang="en-GB" sz="2000" dirty="0" smtClean="0">
                <a:solidFill>
                  <a:srgbClr val="003D4C"/>
                </a:solidFill>
                <a:latin typeface="Helvetica"/>
                <a:ea typeface="Helvetica Neue" charset="0"/>
                <a:cs typeface="Helvetica"/>
              </a:rPr>
              <a:t>to </a:t>
            </a:r>
            <a:r>
              <a:rPr lang="en-GB" sz="2000" dirty="0">
                <a:solidFill>
                  <a:srgbClr val="003D4C"/>
                </a:solidFill>
                <a:latin typeface="Helvetica"/>
                <a:ea typeface="Helvetica Neue" charset="0"/>
                <a:cs typeface="Helvetica"/>
              </a:rPr>
              <a:t>collaborate with colleagues in other departments over </a:t>
            </a:r>
            <a:r>
              <a:rPr lang="en-GB" sz="2000" dirty="0" smtClean="0">
                <a:solidFill>
                  <a:srgbClr val="003D4C"/>
                </a:solidFill>
                <a:latin typeface="Helvetica"/>
                <a:ea typeface="Helvetica Neue" charset="0"/>
                <a:cs typeface="Helvetica"/>
              </a:rPr>
              <a:t/>
            </a:r>
            <a:br>
              <a:rPr lang="en-GB" sz="2000" dirty="0" smtClean="0">
                <a:solidFill>
                  <a:srgbClr val="003D4C"/>
                </a:solidFill>
                <a:latin typeface="Helvetica"/>
                <a:ea typeface="Helvetica Neue" charset="0"/>
                <a:cs typeface="Helvetica"/>
              </a:rPr>
            </a:br>
            <a:r>
              <a:rPr lang="en-GB" sz="2000" dirty="0" smtClean="0">
                <a:solidFill>
                  <a:srgbClr val="003D4C"/>
                </a:solidFill>
                <a:latin typeface="Helvetica"/>
                <a:ea typeface="Helvetica Neue" charset="0"/>
                <a:cs typeface="Helvetica"/>
              </a:rPr>
              <a:t>the </a:t>
            </a:r>
            <a:r>
              <a:rPr lang="en-GB" sz="2000" dirty="0">
                <a:solidFill>
                  <a:srgbClr val="003D4C"/>
                </a:solidFill>
                <a:latin typeface="Helvetica"/>
                <a:ea typeface="Helvetica Neue" charset="0"/>
                <a:cs typeface="Helvetica"/>
              </a:rPr>
              <a:t>past few months than </a:t>
            </a:r>
            <a:r>
              <a:rPr lang="en-GB" sz="2000" dirty="0" smtClean="0">
                <a:solidFill>
                  <a:srgbClr val="003D4C"/>
                </a:solidFill>
                <a:latin typeface="Helvetica"/>
                <a:ea typeface="Helvetica Neue" charset="0"/>
                <a:cs typeface="Helvetica"/>
              </a:rPr>
              <a:t/>
            </a:r>
            <a:br>
              <a:rPr lang="en-GB" sz="2000" dirty="0" smtClean="0">
                <a:solidFill>
                  <a:srgbClr val="003D4C"/>
                </a:solidFill>
                <a:latin typeface="Helvetica"/>
                <a:ea typeface="Helvetica Neue" charset="0"/>
                <a:cs typeface="Helvetica"/>
              </a:rPr>
            </a:br>
            <a:r>
              <a:rPr lang="en-GB" sz="2000" dirty="0" smtClean="0">
                <a:solidFill>
                  <a:srgbClr val="003D4C"/>
                </a:solidFill>
                <a:latin typeface="Helvetica"/>
                <a:ea typeface="Helvetica Neue" charset="0"/>
                <a:cs typeface="Helvetica"/>
              </a:rPr>
              <a:t>I </a:t>
            </a:r>
            <a:r>
              <a:rPr lang="en-GB" sz="2000" dirty="0">
                <a:solidFill>
                  <a:srgbClr val="003D4C"/>
                </a:solidFill>
                <a:latin typeface="Helvetica"/>
                <a:ea typeface="Helvetica Neue" charset="0"/>
                <a:cs typeface="Helvetica"/>
              </a:rPr>
              <a:t>have during my past </a:t>
            </a:r>
            <a:r>
              <a:rPr lang="en-GB" sz="2000" dirty="0" smtClean="0">
                <a:solidFill>
                  <a:srgbClr val="003D4C"/>
                </a:solidFill>
                <a:latin typeface="Helvetica"/>
                <a:ea typeface="Helvetica Neue" charset="0"/>
                <a:cs typeface="Helvetica"/>
              </a:rPr>
              <a:t/>
            </a:r>
            <a:br>
              <a:rPr lang="en-GB" sz="2000" dirty="0" smtClean="0">
                <a:solidFill>
                  <a:srgbClr val="003D4C"/>
                </a:solidFill>
                <a:latin typeface="Helvetica"/>
                <a:ea typeface="Helvetica Neue" charset="0"/>
                <a:cs typeface="Helvetica"/>
              </a:rPr>
            </a:br>
            <a:r>
              <a:rPr lang="en-GB" sz="2000" dirty="0" smtClean="0">
                <a:solidFill>
                  <a:srgbClr val="003D4C"/>
                </a:solidFill>
                <a:latin typeface="Helvetica"/>
                <a:ea typeface="Helvetica Neue" charset="0"/>
                <a:cs typeface="Helvetica"/>
              </a:rPr>
              <a:t>10 </a:t>
            </a:r>
            <a:r>
              <a:rPr lang="en-GB" sz="2000" dirty="0">
                <a:solidFill>
                  <a:srgbClr val="003D4C"/>
                </a:solidFill>
                <a:latin typeface="Helvetica"/>
                <a:ea typeface="Helvetica Neue" charset="0"/>
                <a:cs typeface="Helvetica"/>
              </a:rPr>
              <a:t>years at </a:t>
            </a:r>
            <a:r>
              <a:rPr lang="en-GB" sz="2000" dirty="0" smtClean="0">
                <a:solidFill>
                  <a:srgbClr val="003D4C"/>
                </a:solidFill>
                <a:latin typeface="Helvetica"/>
                <a:ea typeface="Helvetica Neue" charset="0"/>
                <a:cs typeface="Helvetica"/>
              </a:rPr>
              <a:t>UCL.”</a:t>
            </a:r>
          </a:p>
          <a:p>
            <a:endParaRPr lang="en-GB" sz="2000" dirty="0">
              <a:solidFill>
                <a:srgbClr val="003D4C"/>
              </a:solidFill>
              <a:latin typeface="Helvetica"/>
              <a:ea typeface="Helvetica Neue" charset="0"/>
              <a:cs typeface="Helvetica"/>
            </a:endParaRPr>
          </a:p>
          <a:p>
            <a:endParaRPr lang="en-GB" sz="2000" dirty="0" smtClean="0">
              <a:solidFill>
                <a:srgbClr val="003D4C"/>
              </a:solidFill>
              <a:latin typeface="Helvetica"/>
              <a:ea typeface="Helvetica Neue" charset="0"/>
              <a:cs typeface="Helvetica"/>
            </a:endParaRPr>
          </a:p>
          <a:p>
            <a:r>
              <a:rPr lang="en-GB" sz="2000" dirty="0" smtClean="0">
                <a:solidFill>
                  <a:srgbClr val="003D4C"/>
                </a:solidFill>
                <a:latin typeface="Helvetica"/>
                <a:ea typeface="Helvetica Neue" charset="0"/>
                <a:cs typeface="Helvetica"/>
              </a:rPr>
              <a:t>If </a:t>
            </a:r>
            <a:r>
              <a:rPr lang="en-GB" sz="2000" dirty="0">
                <a:solidFill>
                  <a:srgbClr val="003D4C"/>
                </a:solidFill>
                <a:latin typeface="Helvetica"/>
                <a:ea typeface="Helvetica Neue" charset="0"/>
                <a:cs typeface="Helvetica"/>
              </a:rPr>
              <a:t>you would like to find out more about Communities of </a:t>
            </a:r>
            <a:r>
              <a:rPr lang="en-GB" sz="2000" dirty="0" smtClean="0">
                <a:solidFill>
                  <a:srgbClr val="003D4C"/>
                </a:solidFill>
                <a:latin typeface="Helvetica"/>
                <a:ea typeface="Helvetica Neue" charset="0"/>
                <a:cs typeface="Helvetica"/>
              </a:rPr>
              <a:t>Practice, please contact </a:t>
            </a:r>
            <a:r>
              <a:rPr lang="en-GB" sz="2000" dirty="0">
                <a:solidFill>
                  <a:srgbClr val="003D4C"/>
                </a:solidFill>
                <a:latin typeface="Helvetica"/>
                <a:ea typeface="Helvetica Neue" charset="0"/>
                <a:cs typeface="Helvetica"/>
                <a:hlinkClick r:id="rId3"/>
              </a:rPr>
              <a:t>Alice </a:t>
            </a:r>
            <a:r>
              <a:rPr lang="en-GB" sz="2000" dirty="0" smtClean="0">
                <a:solidFill>
                  <a:srgbClr val="003D4C"/>
                </a:solidFill>
                <a:latin typeface="Helvetica"/>
                <a:ea typeface="Helvetica Neue" charset="0"/>
                <a:cs typeface="Helvetica"/>
                <a:hlinkClick r:id="rId3"/>
              </a:rPr>
              <a:t>Chilver</a:t>
            </a:r>
            <a:r>
              <a:rPr lang="en-GB" sz="2000" dirty="0">
                <a:solidFill>
                  <a:srgbClr val="003D4C"/>
                </a:solidFill>
                <a:latin typeface="Helvetica"/>
                <a:ea typeface="Helvetica Neue" charset="0"/>
                <a:cs typeface="Helvetica"/>
              </a:rPr>
              <a:t>.</a:t>
            </a:r>
            <a:endParaRPr lang="en-GB" sz="2000" dirty="0">
              <a:solidFill>
                <a:schemeClr val="tx1">
                  <a:lumMod val="65000"/>
                  <a:lumOff val="35000"/>
                </a:schemeClr>
              </a:solidFill>
              <a:latin typeface="Helvetica"/>
              <a:ea typeface="Helvetica Neue" charset="0"/>
              <a:cs typeface="Helvetica"/>
            </a:endParaRPr>
          </a:p>
        </p:txBody>
      </p:sp>
      <p:pic>
        <p:nvPicPr>
          <p:cNvPr id="5" name="Picture 4"/>
          <p:cNvPicPr>
            <a:picLocks noChangeAspect="1"/>
          </p:cNvPicPr>
          <p:nvPr/>
        </p:nvPicPr>
        <p:blipFill>
          <a:blip r:embed="rId4"/>
          <a:stretch>
            <a:fillRect/>
          </a:stretch>
        </p:blipFill>
        <p:spPr>
          <a:xfrm>
            <a:off x="0" y="-27134"/>
            <a:ext cx="9144000" cy="736600"/>
          </a:xfrm>
          <a:prstGeom prst="rect">
            <a:avLst/>
          </a:prstGeom>
        </p:spPr>
      </p:pic>
      <p:pic>
        <p:nvPicPr>
          <p:cNvPr id="2" name="Picture 1" descr="circles.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826612" y="978612"/>
            <a:ext cx="4834128" cy="3864864"/>
          </a:xfrm>
          <a:prstGeom prst="rect">
            <a:avLst/>
          </a:prstGeom>
        </p:spPr>
      </p:pic>
    </p:spTree>
    <p:extLst>
      <p:ext uri="{BB962C8B-B14F-4D97-AF65-F5344CB8AC3E}">
        <p14:creationId xmlns:p14="http://schemas.microsoft.com/office/powerpoint/2010/main" val="212088057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Picture 2" descr="MClayton_UCL_CareersWeek_Hres_0386.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8" name="Rectangle 7"/>
          <p:cNvSpPr/>
          <p:nvPr/>
        </p:nvSpPr>
        <p:spPr>
          <a:xfrm>
            <a:off x="313404" y="254833"/>
            <a:ext cx="3699795" cy="4888667"/>
          </a:xfrm>
          <a:prstGeom prst="rect">
            <a:avLst/>
          </a:prstGeom>
          <a:solidFill>
            <a:schemeClr val="bg1">
              <a:lumMod val="9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2400" b="1" dirty="0" smtClean="0">
              <a:solidFill>
                <a:srgbClr val="E05855"/>
              </a:solidFill>
              <a:latin typeface="Helvetica Neue" charset="0"/>
              <a:ea typeface="Helvetica Neue" charset="0"/>
              <a:cs typeface="Helvetica Neue" charset="0"/>
            </a:endParaRPr>
          </a:p>
          <a:p>
            <a:endParaRPr lang="en-GB" sz="2400" b="1" dirty="0">
              <a:solidFill>
                <a:srgbClr val="E05855"/>
              </a:solidFill>
              <a:latin typeface="Helvetica Neue" charset="0"/>
              <a:ea typeface="Helvetica Neue" charset="0"/>
              <a:cs typeface="Helvetica Neue" charset="0"/>
            </a:endParaRPr>
          </a:p>
          <a:p>
            <a:r>
              <a:rPr lang="en-GB" sz="2400" b="1" dirty="0" smtClean="0">
                <a:solidFill>
                  <a:srgbClr val="003D4C"/>
                </a:solidFill>
                <a:latin typeface="Helvetica Neue" charset="0"/>
                <a:ea typeface="Helvetica Neue" charset="0"/>
                <a:cs typeface="Helvetica Neue" charset="0"/>
              </a:rPr>
              <a:t>Research and innovation </a:t>
            </a:r>
            <a:br>
              <a:rPr lang="en-GB" sz="2400" b="1" dirty="0" smtClean="0">
                <a:solidFill>
                  <a:srgbClr val="003D4C"/>
                </a:solidFill>
                <a:latin typeface="Helvetica Neue" charset="0"/>
                <a:ea typeface="Helvetica Neue" charset="0"/>
                <a:cs typeface="Helvetica Neue" charset="0"/>
              </a:rPr>
            </a:br>
            <a:r>
              <a:rPr lang="en-GB" sz="2400" b="1" dirty="0" smtClean="0">
                <a:solidFill>
                  <a:srgbClr val="003D4C"/>
                </a:solidFill>
                <a:latin typeface="Helvetica Neue" charset="0"/>
                <a:ea typeface="Helvetica Neue" charset="0"/>
                <a:cs typeface="Helvetica Neue" charset="0"/>
              </a:rPr>
              <a:t>support </a:t>
            </a:r>
            <a:r>
              <a:rPr lang="en-GB" sz="2400" b="1" dirty="0">
                <a:solidFill>
                  <a:srgbClr val="003D4C"/>
                </a:solidFill>
                <a:latin typeface="Helvetica Neue" charset="0"/>
                <a:ea typeface="Helvetica Neue" charset="0"/>
                <a:cs typeface="Helvetica Neue" charset="0"/>
              </a:rPr>
              <a:t>services </a:t>
            </a:r>
            <a:endParaRPr lang="en-GB" sz="2400" b="1" dirty="0" smtClean="0">
              <a:solidFill>
                <a:srgbClr val="003D4C"/>
              </a:solidFill>
              <a:latin typeface="Helvetica Neue" charset="0"/>
              <a:ea typeface="Helvetica Neue" charset="0"/>
              <a:cs typeface="Helvetica Neue" charset="0"/>
            </a:endParaRPr>
          </a:p>
          <a:p>
            <a:endParaRPr lang="en-GB" sz="2000" dirty="0" smtClean="0">
              <a:solidFill>
                <a:schemeClr val="tx1">
                  <a:lumMod val="65000"/>
                  <a:lumOff val="35000"/>
                </a:schemeClr>
              </a:solidFill>
              <a:latin typeface="Helvetica Neue" charset="0"/>
              <a:ea typeface="Helvetica Neue" charset="0"/>
              <a:cs typeface="Helvetica Neue" charset="0"/>
            </a:endParaRPr>
          </a:p>
          <a:p>
            <a:r>
              <a:rPr lang="en-GB" sz="2000" dirty="0" smtClean="0">
                <a:solidFill>
                  <a:srgbClr val="003D4C"/>
                </a:solidFill>
                <a:latin typeface="Helvetica Neue" charset="0"/>
                <a:ea typeface="Helvetica Neue" charset="0"/>
                <a:cs typeface="Helvetica Neue" charset="0"/>
              </a:rPr>
              <a:t>The </a:t>
            </a:r>
            <a:r>
              <a:rPr lang="en-GB" sz="2000" dirty="0">
                <a:solidFill>
                  <a:srgbClr val="003D4C"/>
                </a:solidFill>
                <a:latin typeface="Helvetica Neue" charset="0"/>
                <a:ea typeface="Helvetica Neue" charset="0"/>
                <a:cs typeface="Helvetica Neue" charset="0"/>
              </a:rPr>
              <a:t>contract administration process will be improved by</a:t>
            </a:r>
            <a:r>
              <a:rPr lang="en-GB" sz="2000" dirty="0" smtClean="0">
                <a:solidFill>
                  <a:srgbClr val="003D4C"/>
                </a:solidFill>
                <a:latin typeface="Helvetica Neue" charset="0"/>
                <a:ea typeface="Helvetica Neue" charset="0"/>
                <a:cs typeface="Helvetica Neue" charset="0"/>
              </a:rPr>
              <a:t>:</a:t>
            </a:r>
          </a:p>
          <a:p>
            <a:endParaRPr lang="en-GB" sz="2000" dirty="0">
              <a:solidFill>
                <a:srgbClr val="003D4C"/>
              </a:solidFill>
              <a:latin typeface="Helvetica Neue" charset="0"/>
              <a:ea typeface="Helvetica Neue" charset="0"/>
              <a:cs typeface="Helvetica Neue" charset="0"/>
            </a:endParaRPr>
          </a:p>
          <a:p>
            <a:pPr marL="342900" indent="-342900">
              <a:buFont typeface="Arial"/>
              <a:buChar char="•"/>
            </a:pPr>
            <a:r>
              <a:rPr lang="en-GB" sz="2000" dirty="0">
                <a:solidFill>
                  <a:srgbClr val="003D4C"/>
                </a:solidFill>
                <a:latin typeface="Helvetica Neue" charset="0"/>
                <a:ea typeface="Helvetica Neue" charset="0"/>
                <a:cs typeface="Helvetica Neue" charset="0"/>
              </a:rPr>
              <a:t>addressing capacity issues</a:t>
            </a:r>
          </a:p>
          <a:p>
            <a:pPr marL="342900" indent="-342900">
              <a:buFont typeface="Arial"/>
              <a:buChar char="•"/>
            </a:pPr>
            <a:r>
              <a:rPr lang="en-GB" sz="2000" dirty="0">
                <a:solidFill>
                  <a:srgbClr val="003D4C"/>
                </a:solidFill>
                <a:latin typeface="Helvetica Neue" charset="0"/>
                <a:ea typeface="Helvetica Neue" charset="0"/>
                <a:cs typeface="Helvetica Neue" charset="0"/>
              </a:rPr>
              <a:t>s</a:t>
            </a:r>
            <a:r>
              <a:rPr lang="en-GB" sz="2000" dirty="0" smtClean="0">
                <a:solidFill>
                  <a:srgbClr val="003D4C"/>
                </a:solidFill>
                <a:latin typeface="Helvetica Neue" charset="0"/>
                <a:ea typeface="Helvetica Neue" charset="0"/>
                <a:cs typeface="Helvetica Neue" charset="0"/>
              </a:rPr>
              <a:t>implifying processes</a:t>
            </a:r>
            <a:endParaRPr lang="en-GB" sz="2000" dirty="0">
              <a:solidFill>
                <a:srgbClr val="003D4C"/>
              </a:solidFill>
              <a:latin typeface="Helvetica Neue" charset="0"/>
              <a:ea typeface="Helvetica Neue" charset="0"/>
              <a:cs typeface="Helvetica Neue" charset="0"/>
            </a:endParaRPr>
          </a:p>
          <a:p>
            <a:pPr marL="342900" indent="-342900">
              <a:buFont typeface="Arial"/>
              <a:buChar char="•"/>
            </a:pPr>
            <a:r>
              <a:rPr lang="en-GB" sz="2000" dirty="0" smtClean="0">
                <a:solidFill>
                  <a:srgbClr val="003D4C"/>
                </a:solidFill>
                <a:latin typeface="Helvetica Neue" charset="0"/>
                <a:ea typeface="Helvetica Neue" charset="0"/>
                <a:cs typeface="Helvetica Neue" charset="0"/>
              </a:rPr>
              <a:t>new </a:t>
            </a:r>
            <a:r>
              <a:rPr lang="en-GB" sz="2000" dirty="0">
                <a:solidFill>
                  <a:srgbClr val="003D4C"/>
                </a:solidFill>
                <a:latin typeface="Helvetica Neue" charset="0"/>
                <a:ea typeface="Helvetica Neue" charset="0"/>
                <a:cs typeface="Helvetica Neue" charset="0"/>
              </a:rPr>
              <a:t>ways of working </a:t>
            </a:r>
            <a:r>
              <a:rPr lang="en-GB" sz="2000" dirty="0" smtClean="0">
                <a:solidFill>
                  <a:srgbClr val="003D4C"/>
                </a:solidFill>
                <a:latin typeface="Helvetica Neue" charset="0"/>
                <a:ea typeface="Helvetica Neue" charset="0"/>
                <a:cs typeface="Helvetica Neue" charset="0"/>
              </a:rPr>
              <a:t>together</a:t>
            </a:r>
            <a:endParaRPr lang="en-GB" sz="2000" dirty="0">
              <a:solidFill>
                <a:srgbClr val="003D4C"/>
              </a:solidFill>
              <a:latin typeface="Helvetica Neue" charset="0"/>
              <a:ea typeface="Helvetica Neue" charset="0"/>
              <a:cs typeface="Helvetica Neue" charset="0"/>
            </a:endParaRPr>
          </a:p>
          <a:p>
            <a:pPr marL="342900" indent="-342900">
              <a:buFont typeface="Arial"/>
              <a:buChar char="•"/>
            </a:pPr>
            <a:r>
              <a:rPr lang="en-GB" sz="2000" dirty="0">
                <a:solidFill>
                  <a:srgbClr val="003D4C"/>
                </a:solidFill>
                <a:latin typeface="Helvetica Neue" charset="0"/>
                <a:ea typeface="Helvetica Neue" charset="0"/>
                <a:cs typeface="Helvetica Neue" charset="0"/>
              </a:rPr>
              <a:t>t</a:t>
            </a:r>
            <a:r>
              <a:rPr lang="en-GB" sz="2000" dirty="0" smtClean="0">
                <a:solidFill>
                  <a:srgbClr val="003D4C"/>
                </a:solidFill>
                <a:latin typeface="Helvetica Neue" charset="0"/>
                <a:ea typeface="Helvetica Neue" charset="0"/>
                <a:cs typeface="Helvetica Neue" charset="0"/>
              </a:rPr>
              <a:t>raining colleagues who support researchers. </a:t>
            </a:r>
            <a:endParaRPr lang="en-GB" sz="2000" dirty="0">
              <a:solidFill>
                <a:srgbClr val="003D4C"/>
              </a:solidFill>
              <a:latin typeface="Helvetica Neue" charset="0"/>
              <a:ea typeface="Helvetica Neue" charset="0"/>
              <a:cs typeface="Helvetica Neue" charset="0"/>
            </a:endParaRPr>
          </a:p>
          <a:p>
            <a:pPr marL="342900" indent="-342900">
              <a:buFont typeface="Arial" charset="0"/>
              <a:buChar char="•"/>
            </a:pPr>
            <a:endParaRPr lang="en-GB" sz="2000" dirty="0">
              <a:solidFill>
                <a:schemeClr val="tx1">
                  <a:lumMod val="65000"/>
                  <a:lumOff val="35000"/>
                </a:schemeClr>
              </a:solidFill>
              <a:latin typeface="Helvetica Neue" charset="0"/>
              <a:ea typeface="Helvetica Neue" charset="0"/>
              <a:cs typeface="Helvetica Neue" charset="0"/>
            </a:endParaRPr>
          </a:p>
        </p:txBody>
      </p:sp>
      <p:pic>
        <p:nvPicPr>
          <p:cNvPr id="5" name="Picture 4"/>
          <p:cNvPicPr>
            <a:picLocks noChangeAspect="1"/>
          </p:cNvPicPr>
          <p:nvPr/>
        </p:nvPicPr>
        <p:blipFill>
          <a:blip r:embed="rId5"/>
          <a:stretch>
            <a:fillRect/>
          </a:stretch>
        </p:blipFill>
        <p:spPr>
          <a:xfrm>
            <a:off x="0" y="0"/>
            <a:ext cx="9144000" cy="736600"/>
          </a:xfrm>
          <a:prstGeom prst="rect">
            <a:avLst/>
          </a:prstGeom>
        </p:spPr>
      </p:pic>
    </p:spTree>
    <p:extLst>
      <p:ext uri="{BB962C8B-B14F-4D97-AF65-F5344CB8AC3E}">
        <p14:creationId xmlns:p14="http://schemas.microsoft.com/office/powerpoint/2010/main" val="3299756861"/>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Students in a lecture theatre.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7133"/>
            <a:ext cx="9144000" cy="5170633"/>
          </a:xfrm>
          <a:prstGeom prst="rect">
            <a:avLst/>
          </a:prstGeom>
        </p:spPr>
      </p:pic>
      <p:sp>
        <p:nvSpPr>
          <p:cNvPr id="6" name="Rectangle 5"/>
          <p:cNvSpPr/>
          <p:nvPr/>
        </p:nvSpPr>
        <p:spPr>
          <a:xfrm>
            <a:off x="5875868" y="-27132"/>
            <a:ext cx="3058140" cy="5170634"/>
          </a:xfrm>
          <a:prstGeom prst="rect">
            <a:avLst/>
          </a:prstGeom>
          <a:solidFill>
            <a:schemeClr val="bg1">
              <a:lumMod val="9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2400" b="1" dirty="0" smtClean="0">
              <a:solidFill>
                <a:srgbClr val="E05855"/>
              </a:solidFill>
              <a:latin typeface="Helvetica Neue" charset="0"/>
              <a:ea typeface="Helvetica Neue" charset="0"/>
              <a:cs typeface="Helvetica Neue" charset="0"/>
            </a:endParaRPr>
          </a:p>
          <a:p>
            <a:r>
              <a:rPr lang="en-GB" sz="2400" b="1" dirty="0" smtClean="0">
                <a:solidFill>
                  <a:srgbClr val="003D4C"/>
                </a:solidFill>
                <a:latin typeface="Helvetica Neue" charset="0"/>
                <a:ea typeface="Helvetica Neue" charset="0"/>
                <a:cs typeface="Helvetica Neue" charset="0"/>
              </a:rPr>
              <a:t>Improving </a:t>
            </a:r>
            <a:r>
              <a:rPr lang="en-GB" sz="2400" b="1" dirty="0">
                <a:solidFill>
                  <a:srgbClr val="003D4C"/>
                </a:solidFill>
                <a:latin typeface="Helvetica Neue" charset="0"/>
                <a:ea typeface="Helvetica Neue" charset="0"/>
                <a:cs typeface="Helvetica Neue" charset="0"/>
              </a:rPr>
              <a:t>the student experience</a:t>
            </a:r>
            <a:endParaRPr lang="en-GB" sz="2400" b="1" baseline="30000" dirty="0">
              <a:solidFill>
                <a:srgbClr val="003D4C"/>
              </a:solidFill>
              <a:latin typeface="Helvetica Neue" charset="0"/>
              <a:ea typeface="Helvetica Neue" charset="0"/>
              <a:cs typeface="Helvetica Neue" charset="0"/>
            </a:endParaRPr>
          </a:p>
          <a:p>
            <a:endParaRPr lang="en-GB" sz="2000" b="1" dirty="0">
              <a:solidFill>
                <a:schemeClr val="tx1">
                  <a:lumMod val="65000"/>
                  <a:lumOff val="35000"/>
                </a:schemeClr>
              </a:solidFill>
              <a:latin typeface="Helvetica Neue" charset="0"/>
              <a:ea typeface="Helvetica Neue" charset="0"/>
              <a:cs typeface="Helvetica Neue" charset="0"/>
            </a:endParaRPr>
          </a:p>
          <a:p>
            <a:endParaRPr lang="en-GB" sz="2000" dirty="0" smtClean="0">
              <a:solidFill>
                <a:schemeClr val="tx1">
                  <a:lumMod val="65000"/>
                  <a:lumOff val="35000"/>
                </a:schemeClr>
              </a:solidFill>
              <a:latin typeface="Helvetica Neue" charset="0"/>
              <a:ea typeface="Helvetica Neue" charset="0"/>
              <a:cs typeface="Helvetica Neue" charset="0"/>
            </a:endParaRPr>
          </a:p>
          <a:p>
            <a:r>
              <a:rPr lang="en-GB" sz="2000" dirty="0" smtClean="0">
                <a:solidFill>
                  <a:srgbClr val="003D4C"/>
                </a:solidFill>
                <a:latin typeface="Helvetica Neue" charset="0"/>
                <a:ea typeface="Helvetica Neue" charset="0"/>
                <a:cs typeface="Helvetica Neue" charset="0"/>
              </a:rPr>
              <a:t>We </a:t>
            </a:r>
            <a:r>
              <a:rPr lang="en-GB" sz="2000" dirty="0">
                <a:solidFill>
                  <a:srgbClr val="003D4C"/>
                </a:solidFill>
                <a:latin typeface="Helvetica Neue" charset="0"/>
                <a:ea typeface="Helvetica Neue" charset="0"/>
                <a:cs typeface="Helvetica Neue" charset="0"/>
              </a:rPr>
              <a:t>will:</a:t>
            </a:r>
          </a:p>
          <a:p>
            <a:pPr marL="342900" indent="-342900">
              <a:buFont typeface="Arial"/>
              <a:buChar char="•"/>
            </a:pPr>
            <a:r>
              <a:rPr lang="en-GB" sz="2000" dirty="0">
                <a:solidFill>
                  <a:srgbClr val="003D4C"/>
                </a:solidFill>
                <a:latin typeface="Helvetica Neue" charset="0"/>
                <a:ea typeface="Helvetica Neue" charset="0"/>
                <a:cs typeface="Helvetica Neue" charset="0"/>
              </a:rPr>
              <a:t>streamline our student lifecycle processes</a:t>
            </a:r>
          </a:p>
          <a:p>
            <a:pPr marL="342900" indent="-342900">
              <a:buFont typeface="Arial"/>
              <a:buChar char="•"/>
            </a:pPr>
            <a:r>
              <a:rPr lang="en-GB" sz="2000" dirty="0">
                <a:solidFill>
                  <a:srgbClr val="003D4C"/>
                </a:solidFill>
                <a:latin typeface="Helvetica Neue" charset="0"/>
                <a:ea typeface="Helvetica Neue" charset="0"/>
                <a:cs typeface="Helvetica Neue" charset="0"/>
              </a:rPr>
              <a:t>identify contacts embedded in </a:t>
            </a:r>
            <a:r>
              <a:rPr lang="en-GB" sz="2000" dirty="0" smtClean="0">
                <a:solidFill>
                  <a:srgbClr val="003D4C"/>
                </a:solidFill>
                <a:latin typeface="Helvetica Neue" charset="0"/>
                <a:ea typeface="Helvetica Neue" charset="0"/>
                <a:cs typeface="Helvetica Neue" charset="0"/>
              </a:rPr>
              <a:t>departments.</a:t>
            </a:r>
          </a:p>
        </p:txBody>
      </p:sp>
      <p:pic>
        <p:nvPicPr>
          <p:cNvPr id="9" name="Picture 8"/>
          <p:cNvPicPr>
            <a:picLocks noChangeAspect="1"/>
          </p:cNvPicPr>
          <p:nvPr/>
        </p:nvPicPr>
        <p:blipFill>
          <a:blip r:embed="rId4"/>
          <a:stretch>
            <a:fillRect/>
          </a:stretch>
        </p:blipFill>
        <p:spPr>
          <a:xfrm>
            <a:off x="0" y="-27133"/>
            <a:ext cx="9144000" cy="736600"/>
          </a:xfrm>
          <a:prstGeom prst="rect">
            <a:avLst/>
          </a:prstGeom>
        </p:spPr>
      </p:pic>
    </p:spTree>
    <p:extLst>
      <p:ext uri="{BB962C8B-B14F-4D97-AF65-F5344CB8AC3E}">
        <p14:creationId xmlns:p14="http://schemas.microsoft.com/office/powerpoint/2010/main" val="28098493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7131"/>
            <a:ext cx="9144000" cy="5170632"/>
          </a:xfrm>
          <a:prstGeom prst="rect">
            <a:avLst/>
          </a:prstGeom>
        </p:spPr>
      </p:pic>
      <p:sp>
        <p:nvSpPr>
          <p:cNvPr id="6" name="Rectangle 5"/>
          <p:cNvSpPr/>
          <p:nvPr/>
        </p:nvSpPr>
        <p:spPr>
          <a:xfrm>
            <a:off x="271780" y="-27132"/>
            <a:ext cx="3073400" cy="5170634"/>
          </a:xfrm>
          <a:prstGeom prst="rect">
            <a:avLst/>
          </a:prstGeom>
          <a:solidFill>
            <a:schemeClr val="bg1">
              <a:lumMod val="9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2000" b="1" dirty="0" smtClean="0">
              <a:solidFill>
                <a:srgbClr val="E05855"/>
              </a:solidFill>
              <a:latin typeface="Helvetica Neue" charset="0"/>
              <a:ea typeface="Helvetica Neue" charset="0"/>
              <a:cs typeface="Helvetica Neue" charset="0"/>
            </a:endParaRPr>
          </a:p>
          <a:p>
            <a:endParaRPr lang="en-GB" sz="2000" b="1" dirty="0">
              <a:solidFill>
                <a:srgbClr val="E05855"/>
              </a:solidFill>
              <a:latin typeface="Helvetica Neue" charset="0"/>
              <a:ea typeface="Helvetica Neue" charset="0"/>
              <a:cs typeface="Helvetica Neue" charset="0"/>
            </a:endParaRPr>
          </a:p>
          <a:p>
            <a:endParaRPr lang="en-GB" sz="2400" b="1" dirty="0" smtClean="0">
              <a:solidFill>
                <a:srgbClr val="E05855"/>
              </a:solidFill>
              <a:latin typeface="Helvetica Neue" charset="0"/>
              <a:ea typeface="Helvetica Neue" charset="0"/>
              <a:cs typeface="Helvetica Neue" charset="0"/>
            </a:endParaRPr>
          </a:p>
          <a:p>
            <a:r>
              <a:rPr lang="en-GB" sz="2400" b="1" dirty="0" smtClean="0">
                <a:solidFill>
                  <a:srgbClr val="003D4C"/>
                </a:solidFill>
                <a:latin typeface="Helvetica Neue" charset="0"/>
                <a:ea typeface="Helvetica Neue" charset="0"/>
                <a:cs typeface="Helvetica Neue" charset="0"/>
              </a:rPr>
              <a:t>Relieving </a:t>
            </a:r>
            <a:r>
              <a:rPr lang="en-GB" sz="2400" b="1" dirty="0">
                <a:solidFill>
                  <a:srgbClr val="003D4C"/>
                </a:solidFill>
                <a:latin typeface="Helvetica Neue" charset="0"/>
                <a:ea typeface="Helvetica Neue" charset="0"/>
                <a:cs typeface="Helvetica Neue" charset="0"/>
              </a:rPr>
              <a:t>the pressures on the Bloomsbury estate</a:t>
            </a:r>
          </a:p>
          <a:p>
            <a:endParaRPr lang="en-GB" sz="2000" dirty="0" smtClean="0">
              <a:solidFill>
                <a:schemeClr val="tx1">
                  <a:lumMod val="65000"/>
                  <a:lumOff val="35000"/>
                </a:schemeClr>
              </a:solidFill>
              <a:latin typeface="Helvetica Neue" charset="0"/>
              <a:ea typeface="Helvetica Neue" charset="0"/>
              <a:cs typeface="Helvetica Neue" charset="0"/>
            </a:endParaRPr>
          </a:p>
          <a:p>
            <a:endParaRPr lang="en-GB" sz="2000" dirty="0" smtClean="0">
              <a:solidFill>
                <a:schemeClr val="tx1">
                  <a:lumMod val="65000"/>
                  <a:lumOff val="35000"/>
                </a:schemeClr>
              </a:solidFill>
              <a:latin typeface="Helvetica Neue" charset="0"/>
              <a:ea typeface="Helvetica Neue" charset="0"/>
              <a:cs typeface="Helvetica Neue" charset="0"/>
            </a:endParaRPr>
          </a:p>
          <a:p>
            <a:r>
              <a:rPr lang="en-GB" sz="2000" dirty="0" smtClean="0">
                <a:solidFill>
                  <a:srgbClr val="003D4C"/>
                </a:solidFill>
                <a:latin typeface="Helvetica Neue" charset="0"/>
                <a:ea typeface="Helvetica Neue" charset="0"/>
                <a:cs typeface="Helvetica Neue" charset="0"/>
              </a:rPr>
              <a:t>A </a:t>
            </a:r>
            <a:r>
              <a:rPr lang="en-GB" sz="2000" dirty="0">
                <a:solidFill>
                  <a:srgbClr val="003D4C"/>
                </a:solidFill>
                <a:latin typeface="Helvetica Neue" charset="0"/>
                <a:ea typeface="Helvetica Neue" charset="0"/>
                <a:cs typeface="Helvetica Neue" charset="0"/>
              </a:rPr>
              <a:t>new professional services </a:t>
            </a:r>
            <a:r>
              <a:rPr lang="en-GB" sz="2000" dirty="0" smtClean="0">
                <a:solidFill>
                  <a:srgbClr val="003D4C"/>
                </a:solidFill>
                <a:latin typeface="Helvetica Neue" charset="0"/>
                <a:ea typeface="Helvetica Neue" charset="0"/>
                <a:cs typeface="Helvetica Neue" charset="0"/>
              </a:rPr>
              <a:t>hub</a:t>
            </a:r>
            <a:r>
              <a:rPr lang="en-GB" sz="2000" dirty="0">
                <a:solidFill>
                  <a:srgbClr val="003D4C"/>
                </a:solidFill>
                <a:latin typeface="Helvetica Neue" charset="0"/>
                <a:ea typeface="Helvetica Neue" charset="0"/>
                <a:cs typeface="Helvetica Neue" charset="0"/>
              </a:rPr>
              <a:t> </a:t>
            </a:r>
            <a:r>
              <a:rPr lang="en-GB" sz="2000" dirty="0" smtClean="0">
                <a:solidFill>
                  <a:srgbClr val="003D4C"/>
                </a:solidFill>
                <a:latin typeface="Helvetica Neue" charset="0"/>
                <a:ea typeface="Helvetica Neue" charset="0"/>
                <a:cs typeface="Helvetica Neue" charset="0"/>
              </a:rPr>
              <a:t>is one option that could free </a:t>
            </a:r>
            <a:br>
              <a:rPr lang="en-GB" sz="2000" dirty="0" smtClean="0">
                <a:solidFill>
                  <a:srgbClr val="003D4C"/>
                </a:solidFill>
                <a:latin typeface="Helvetica Neue" charset="0"/>
                <a:ea typeface="Helvetica Neue" charset="0"/>
                <a:cs typeface="Helvetica Neue" charset="0"/>
              </a:rPr>
            </a:br>
            <a:r>
              <a:rPr lang="en-GB" sz="2000" dirty="0" smtClean="0">
                <a:solidFill>
                  <a:srgbClr val="003D4C"/>
                </a:solidFill>
                <a:latin typeface="Helvetica Neue" charset="0"/>
                <a:ea typeface="Helvetica Neue" charset="0"/>
                <a:cs typeface="Helvetica Neue" charset="0"/>
              </a:rPr>
              <a:t>up space for teaching </a:t>
            </a:r>
            <a:r>
              <a:rPr lang="en-GB" sz="2000" dirty="0">
                <a:solidFill>
                  <a:srgbClr val="003D4C"/>
                </a:solidFill>
                <a:latin typeface="Helvetica Neue" charset="0"/>
                <a:ea typeface="Helvetica Neue" charset="0"/>
                <a:cs typeface="Helvetica Neue" charset="0"/>
              </a:rPr>
              <a:t>and research. </a:t>
            </a:r>
          </a:p>
          <a:p>
            <a:endParaRPr lang="en-GB" sz="2000" dirty="0">
              <a:solidFill>
                <a:schemeClr val="tx1">
                  <a:lumMod val="65000"/>
                  <a:lumOff val="35000"/>
                </a:schemeClr>
              </a:solidFill>
              <a:latin typeface="Helvetica Neue" charset="0"/>
              <a:ea typeface="Helvetica Neue" charset="0"/>
              <a:cs typeface="Helvetica Neue" charset="0"/>
            </a:endParaRPr>
          </a:p>
          <a:p>
            <a:endParaRPr lang="en-US" sz="2000" dirty="0">
              <a:solidFill>
                <a:schemeClr val="tx1">
                  <a:lumMod val="65000"/>
                  <a:lumOff val="35000"/>
                </a:schemeClr>
              </a:solidFill>
              <a:latin typeface="Helvetica Neue" charset="0"/>
              <a:ea typeface="Helvetica Neue" charset="0"/>
              <a:cs typeface="Helvetica Neue" charset="0"/>
            </a:endParaRPr>
          </a:p>
          <a:p>
            <a:endParaRPr lang="en-GB" sz="2000" dirty="0" smtClean="0">
              <a:solidFill>
                <a:schemeClr val="tx1">
                  <a:lumMod val="65000"/>
                  <a:lumOff val="35000"/>
                </a:schemeClr>
              </a:solidFill>
              <a:latin typeface="Helvetica Neue" charset="0"/>
              <a:ea typeface="Helvetica Neue" charset="0"/>
              <a:cs typeface="Helvetica Neue" charset="0"/>
            </a:endParaRPr>
          </a:p>
        </p:txBody>
      </p:sp>
      <p:pic>
        <p:nvPicPr>
          <p:cNvPr id="9" name="Picture 8"/>
          <p:cNvPicPr>
            <a:picLocks noChangeAspect="1"/>
          </p:cNvPicPr>
          <p:nvPr/>
        </p:nvPicPr>
        <p:blipFill>
          <a:blip r:embed="rId4"/>
          <a:stretch>
            <a:fillRect/>
          </a:stretch>
        </p:blipFill>
        <p:spPr>
          <a:xfrm>
            <a:off x="0" y="-27133"/>
            <a:ext cx="9144000" cy="736600"/>
          </a:xfrm>
          <a:prstGeom prst="rect">
            <a:avLst/>
          </a:prstGeom>
        </p:spPr>
      </p:pic>
    </p:spTree>
    <p:extLst>
      <p:ext uri="{BB962C8B-B14F-4D97-AF65-F5344CB8AC3E}">
        <p14:creationId xmlns:p14="http://schemas.microsoft.com/office/powerpoint/2010/main" val="21390380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Clayton_UCL_CareersWeek_Hres_0051.jpg"/>
          <p:cNvPicPr>
            <a:picLocks noChangeAspect="1"/>
          </p:cNvPicPr>
          <p:nvPr/>
        </p:nvPicPr>
        <p:blipFill rotWithShape="1">
          <a:blip r:embed="rId3" cstate="screen">
            <a:extLst>
              <a:ext uri="{28A0092B-C50C-407E-A947-70E740481C1C}">
                <a14:useLocalDpi xmlns:a14="http://schemas.microsoft.com/office/drawing/2010/main"/>
              </a:ext>
            </a:extLst>
          </a:blip>
          <a:srcRect b="-16795"/>
          <a:stretch/>
        </p:blipFill>
        <p:spPr>
          <a:xfrm>
            <a:off x="0" y="0"/>
            <a:ext cx="9144000" cy="6096000"/>
          </a:xfrm>
          <a:prstGeom prst="rect">
            <a:avLst/>
          </a:prstGeom>
        </p:spPr>
      </p:pic>
      <p:sp>
        <p:nvSpPr>
          <p:cNvPr id="15" name="Subtitle 2"/>
          <p:cNvSpPr txBox="1">
            <a:spLocks/>
          </p:cNvSpPr>
          <p:nvPr/>
        </p:nvSpPr>
        <p:spPr>
          <a:xfrm>
            <a:off x="5926667" y="75888"/>
            <a:ext cx="2992482" cy="5143500"/>
          </a:xfrm>
          <a:prstGeom prst="rect">
            <a:avLst/>
          </a:prstGeom>
          <a:solidFill>
            <a:schemeClr val="bg1">
              <a:lumMod val="95000"/>
              <a:alpha val="90000"/>
            </a:schemeClr>
          </a:solidFill>
        </p:spPr>
        <p:txBody>
          <a:bodyPr vert="horz" lIns="91440" tIns="45720" rIns="91440" bIns="45720" rtlCol="0" anchor="ctr">
            <a:noAutofit/>
          </a:bodyPr>
          <a:lstStyle>
            <a:lvl1pPr marL="0" indent="0" algn="l" defTabSz="457200" rtl="0" eaLnBrk="1" latinLnBrk="0" hangingPunct="1">
              <a:spcBef>
                <a:spcPct val="20000"/>
              </a:spcBef>
              <a:buFont typeface="Arial"/>
              <a:buNone/>
              <a:defRPr sz="2000" b="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000" kern="1200">
                <a:solidFill>
                  <a:schemeClr val="tx1"/>
                </a:solidFill>
                <a:latin typeface="+mn-lt"/>
                <a:ea typeface="+mn-ea"/>
                <a:cs typeface="+mn-cs"/>
              </a:defRPr>
            </a:lvl2pPr>
            <a:lvl3pPr marL="914400" indent="0" algn="ctr" defTabSz="457200" rtl="0" eaLnBrk="1" latinLnBrk="0" hangingPunct="1">
              <a:spcBef>
                <a:spcPct val="20000"/>
              </a:spcBef>
              <a:buFont typeface="Arial"/>
              <a:buNone/>
              <a:defRPr sz="1800" kern="1200">
                <a:solidFill>
                  <a:schemeClr val="tx1"/>
                </a:solidFill>
                <a:latin typeface="+mn-lt"/>
                <a:ea typeface="+mn-ea"/>
                <a:cs typeface="+mn-cs"/>
              </a:defRPr>
            </a:lvl3pPr>
            <a:lvl4pPr marL="1371600" indent="0" algn="ctr" defTabSz="457200" rtl="0" eaLnBrk="1" latinLnBrk="0" hangingPunct="1">
              <a:spcBef>
                <a:spcPct val="20000"/>
              </a:spcBef>
              <a:buFont typeface="Arial"/>
              <a:buNone/>
              <a:defRPr sz="1600" kern="1200">
                <a:solidFill>
                  <a:schemeClr val="tx1"/>
                </a:solidFill>
                <a:latin typeface="+mn-lt"/>
                <a:ea typeface="+mn-ea"/>
                <a:cs typeface="+mn-cs"/>
              </a:defRPr>
            </a:lvl4pPr>
            <a:lvl5pPr marL="1828800" indent="0" algn="ctr" defTabSz="457200" rtl="0" eaLnBrk="1" latinLnBrk="0" hangingPunct="1">
              <a:spcBef>
                <a:spcPct val="20000"/>
              </a:spcBef>
              <a:buFont typeface="Arial"/>
              <a:buNone/>
              <a:defRPr sz="1600" kern="1200">
                <a:solidFill>
                  <a:schemeClr val="tx1"/>
                </a:solidFill>
                <a:latin typeface="+mn-lt"/>
                <a:ea typeface="+mn-ea"/>
                <a:cs typeface="+mn-cs"/>
              </a:defRPr>
            </a:lvl5pPr>
            <a:lvl6pPr marL="2286000" indent="0" algn="ctr" defTabSz="457200" rtl="0" eaLnBrk="1" latinLnBrk="0" hangingPunct="1">
              <a:spcBef>
                <a:spcPct val="20000"/>
              </a:spcBef>
              <a:buFont typeface="Arial"/>
              <a:buNone/>
              <a:defRPr sz="1600" kern="1200">
                <a:solidFill>
                  <a:schemeClr val="tx1"/>
                </a:solidFill>
                <a:latin typeface="+mn-lt"/>
                <a:ea typeface="+mn-ea"/>
                <a:cs typeface="+mn-cs"/>
              </a:defRPr>
            </a:lvl6pPr>
            <a:lvl7pPr marL="2743200" indent="0" algn="ctr" defTabSz="457200" rtl="0" eaLnBrk="1" latinLnBrk="0" hangingPunct="1">
              <a:spcBef>
                <a:spcPct val="20000"/>
              </a:spcBef>
              <a:buFont typeface="Arial"/>
              <a:buNone/>
              <a:defRPr sz="1600" kern="1200">
                <a:solidFill>
                  <a:schemeClr val="tx1"/>
                </a:solidFill>
                <a:latin typeface="+mn-lt"/>
                <a:ea typeface="+mn-ea"/>
                <a:cs typeface="+mn-cs"/>
              </a:defRPr>
            </a:lvl7pPr>
            <a:lvl8pPr marL="3200400" indent="0" algn="ctr" defTabSz="457200" rtl="0" eaLnBrk="1" latinLnBrk="0" hangingPunct="1">
              <a:spcBef>
                <a:spcPct val="20000"/>
              </a:spcBef>
              <a:buFont typeface="Arial"/>
              <a:buNone/>
              <a:defRPr sz="1600" kern="1200">
                <a:solidFill>
                  <a:schemeClr val="tx1"/>
                </a:solidFill>
                <a:latin typeface="+mn-lt"/>
                <a:ea typeface="+mn-ea"/>
                <a:cs typeface="+mn-cs"/>
              </a:defRPr>
            </a:lvl8pPr>
            <a:lvl9pPr marL="3657600" indent="0" algn="ctr" defTabSz="457200" rtl="0" eaLnBrk="1" latinLnBrk="0" hangingPunct="1">
              <a:spcBef>
                <a:spcPct val="20000"/>
              </a:spcBef>
              <a:buFont typeface="Arial"/>
              <a:buNone/>
              <a:defRPr sz="1600" kern="1200">
                <a:solidFill>
                  <a:schemeClr val="tx1"/>
                </a:solidFill>
                <a:latin typeface="+mn-lt"/>
                <a:ea typeface="+mn-ea"/>
                <a:cs typeface="+mn-cs"/>
              </a:defRPr>
            </a:lvl9pPr>
          </a:lstStyle>
          <a:p>
            <a:r>
              <a:rPr lang="en-US" sz="2400" b="1" dirty="0">
                <a:solidFill>
                  <a:srgbClr val="003D4C"/>
                </a:solidFill>
                <a:latin typeface="Helvetica Neue" charset="0"/>
                <a:ea typeface="Helvetica Neue" charset="0"/>
                <a:cs typeface="Helvetica Neue" charset="0"/>
              </a:rPr>
              <a:t>Better </a:t>
            </a:r>
            <a:r>
              <a:rPr lang="en-US" sz="2400" b="1" dirty="0" smtClean="0">
                <a:solidFill>
                  <a:srgbClr val="003D4C"/>
                </a:solidFill>
                <a:latin typeface="Helvetica Neue" charset="0"/>
                <a:ea typeface="Helvetica Neue" charset="0"/>
                <a:cs typeface="Helvetica Neue" charset="0"/>
              </a:rPr>
              <a:t>procurement</a:t>
            </a:r>
            <a:endParaRPr lang="en-GB" sz="2400" dirty="0">
              <a:solidFill>
                <a:srgbClr val="003D4C"/>
              </a:solidFill>
              <a:latin typeface="Helvetica Neue" charset="0"/>
              <a:ea typeface="Helvetica Neue" charset="0"/>
              <a:cs typeface="Helvetica Neue" charset="0"/>
            </a:endParaRPr>
          </a:p>
          <a:p>
            <a:endParaRPr lang="en-GB" dirty="0" smtClean="0">
              <a:solidFill>
                <a:schemeClr val="tx1">
                  <a:lumMod val="65000"/>
                  <a:lumOff val="35000"/>
                </a:schemeClr>
              </a:solidFill>
              <a:latin typeface="Helvetica Neue" charset="0"/>
              <a:ea typeface="Helvetica Neue" charset="0"/>
              <a:cs typeface="Helvetica Neue" charset="0"/>
            </a:endParaRPr>
          </a:p>
          <a:p>
            <a:r>
              <a:rPr lang="en-GB" dirty="0" smtClean="0">
                <a:solidFill>
                  <a:srgbClr val="003D4C"/>
                </a:solidFill>
                <a:latin typeface="Helvetica Neue" charset="0"/>
                <a:ea typeface="Helvetica Neue" charset="0"/>
                <a:cs typeface="Helvetica Neue" charset="0"/>
              </a:rPr>
              <a:t>Improving </a:t>
            </a:r>
            <a:r>
              <a:rPr lang="en-GB" dirty="0">
                <a:solidFill>
                  <a:srgbClr val="003D4C"/>
                </a:solidFill>
                <a:latin typeface="Helvetica Neue" charset="0"/>
                <a:ea typeface="Helvetica Neue" charset="0"/>
                <a:cs typeface="Helvetica Neue" charset="0"/>
              </a:rPr>
              <a:t>how we buy bulk items and drive value from our suppliers means more money for the academic </a:t>
            </a:r>
            <a:r>
              <a:rPr lang="en-GB" dirty="0" smtClean="0">
                <a:solidFill>
                  <a:srgbClr val="003D4C"/>
                </a:solidFill>
                <a:latin typeface="Helvetica Neue" charset="0"/>
                <a:ea typeface="Helvetica Neue" charset="0"/>
                <a:cs typeface="Helvetica Neue" charset="0"/>
              </a:rPr>
              <a:t>mission. </a:t>
            </a:r>
            <a:endParaRPr lang="en-US" dirty="0">
              <a:solidFill>
                <a:srgbClr val="003D4C"/>
              </a:solidFill>
              <a:latin typeface="Helvetica Neue" charset="0"/>
              <a:ea typeface="Helvetica Neue" charset="0"/>
              <a:cs typeface="Helvetica Neue" charset="0"/>
            </a:endParaRPr>
          </a:p>
          <a:p>
            <a:endParaRPr lang="en-GB" dirty="0">
              <a:solidFill>
                <a:schemeClr val="tx1">
                  <a:lumMod val="65000"/>
                  <a:lumOff val="35000"/>
                </a:schemeClr>
              </a:solidFill>
              <a:latin typeface="Helvetica Neue" charset="0"/>
              <a:ea typeface="Helvetica Neue" charset="0"/>
              <a:cs typeface="Helvetica Neue" charset="0"/>
            </a:endParaRPr>
          </a:p>
        </p:txBody>
      </p:sp>
      <p:pic>
        <p:nvPicPr>
          <p:cNvPr id="7" name="Picture 6"/>
          <p:cNvPicPr>
            <a:picLocks noChangeAspect="1"/>
          </p:cNvPicPr>
          <p:nvPr/>
        </p:nvPicPr>
        <p:blipFill>
          <a:blip r:embed="rId4"/>
          <a:stretch>
            <a:fillRect/>
          </a:stretch>
        </p:blipFill>
        <p:spPr>
          <a:xfrm>
            <a:off x="0" y="0"/>
            <a:ext cx="9144000" cy="736600"/>
          </a:xfrm>
          <a:prstGeom prst="rect">
            <a:avLst/>
          </a:prstGeom>
        </p:spPr>
      </p:pic>
    </p:spTree>
    <p:extLst>
      <p:ext uri="{BB962C8B-B14F-4D97-AF65-F5344CB8AC3E}">
        <p14:creationId xmlns:p14="http://schemas.microsoft.com/office/powerpoint/2010/main" val="11578108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5365</TotalTime>
  <Words>1293</Words>
  <Application>Microsoft Macintosh PowerPoint</Application>
  <PresentationFormat>On-screen Show (16:9)</PresentationFormat>
  <Paragraphs>147</Paragraphs>
  <Slides>12</Slides>
  <Notes>12</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Ben Stevens</cp:lastModifiedBy>
  <cp:revision>344</cp:revision>
  <cp:lastPrinted>2017-12-08T12:54:03Z</cp:lastPrinted>
  <dcterms:created xsi:type="dcterms:W3CDTF">2014-08-20T12:29:59Z</dcterms:created>
  <dcterms:modified xsi:type="dcterms:W3CDTF">2017-12-08T15:38:57Z</dcterms:modified>
</cp:coreProperties>
</file>