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72" r:id="rId3"/>
    <p:sldId id="259" r:id="rId4"/>
    <p:sldId id="258" r:id="rId5"/>
    <p:sldId id="262" r:id="rId6"/>
    <p:sldId id="260" r:id="rId7"/>
    <p:sldId id="263" r:id="rId8"/>
    <p:sldId id="269" r:id="rId9"/>
    <p:sldId id="274" r:id="rId10"/>
    <p:sldId id="275" r:id="rId11"/>
    <p:sldId id="276" r:id="rId12"/>
    <p:sldId id="265" r:id="rId13"/>
    <p:sldId id="273" r:id="rId14"/>
    <p:sldId id="277" r:id="rId15"/>
    <p:sldId id="280" r:id="rId16"/>
    <p:sldId id="278" r:id="rId17"/>
    <p:sldId id="28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70ECA83-2A30-6D46-B37F-C059E3F14887}">
          <p14:sldIdLst>
            <p14:sldId id="272"/>
            <p14:sldId id="259"/>
            <p14:sldId id="258"/>
            <p14:sldId id="262"/>
            <p14:sldId id="260"/>
            <p14:sldId id="263"/>
            <p14:sldId id="269"/>
            <p14:sldId id="274"/>
            <p14:sldId id="275"/>
            <p14:sldId id="276"/>
            <p14:sldId id="265"/>
            <p14:sldId id="273"/>
            <p14:sldId id="277"/>
            <p14:sldId id="280"/>
            <p14:sldId id="278"/>
            <p14:sldId id="282"/>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Stevens" initials="" lastIdx="15" clrIdx="0"/>
  <p:cmAuthor id="1" name="Bradshaw, Melissa" initials="BM" lastIdx="16" clrIdx="1">
    <p:extLst/>
  </p:cmAuthor>
  <p:cmAuthor id="2" name="Bradshaw, Melissa" initials="BM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5855"/>
    <a:srgbClr val="0C1A44"/>
    <a:srgbClr val="9FD4D7"/>
    <a:srgbClr val="EFA720"/>
    <a:srgbClr val="B2B3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47" autoAdjust="0"/>
    <p:restoredTop sz="80775" autoAdjust="0"/>
  </p:normalViewPr>
  <p:slideViewPr>
    <p:cSldViewPr snapToGrid="0" snapToObjects="1">
      <p:cViewPr varScale="1">
        <p:scale>
          <a:sx n="111" d="100"/>
          <a:sy n="111" d="100"/>
        </p:scale>
        <p:origin x="-104" y="-2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82AFD-4DA7-7C4A-BEF1-18397E0FA862}" type="datetimeFigureOut">
              <a:rPr lang="en-US" smtClean="0"/>
              <a:t>27/10/17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2A193-0396-FF4B-9AAE-9B98BF14C3EB}" type="slidenum">
              <a:rPr lang="en-US" smtClean="0"/>
              <a:t>‹#›</a:t>
            </a:fld>
            <a:endParaRPr lang="en-US"/>
          </a:p>
        </p:txBody>
      </p:sp>
    </p:spTree>
    <p:extLst>
      <p:ext uri="{BB962C8B-B14F-4D97-AF65-F5344CB8AC3E}">
        <p14:creationId xmlns:p14="http://schemas.microsoft.com/office/powerpoint/2010/main" val="168042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ucl.ac.uk/culture/public-engagement/creating-network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2A193-0396-FF4B-9AAE-9B98BF14C3EB}" type="slidenum">
              <a:rPr lang="en-US" smtClean="0"/>
              <a:t>1</a:t>
            </a:fld>
            <a:endParaRPr lang="en-US"/>
          </a:p>
        </p:txBody>
      </p:sp>
    </p:spTree>
    <p:extLst>
      <p:ext uri="{BB962C8B-B14F-4D97-AF65-F5344CB8AC3E}">
        <p14:creationId xmlns:p14="http://schemas.microsoft.com/office/powerpoint/2010/main" val="39967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Helvetica"/>
                <a:ea typeface="+mn-ea"/>
                <a:cs typeface="Helvetica"/>
              </a:rPr>
              <a:t>Iram</a:t>
            </a:r>
            <a:r>
              <a:rPr lang="en-GB" sz="1200" kern="1200" dirty="0" smtClean="0">
                <a:solidFill>
                  <a:schemeClr val="tx1"/>
                </a:solidFill>
                <a:effectLst/>
                <a:latin typeface="Helvetica"/>
                <a:ea typeface="+mn-ea"/>
                <a:cs typeface="Helvetica"/>
              </a:rPr>
              <a:t> </a:t>
            </a:r>
            <a:r>
              <a:rPr lang="en-GB" sz="1200" kern="1200" dirty="0" err="1" smtClean="0">
                <a:solidFill>
                  <a:schemeClr val="tx1"/>
                </a:solidFill>
                <a:effectLst/>
                <a:latin typeface="Helvetica"/>
                <a:ea typeface="+mn-ea"/>
                <a:cs typeface="Helvetica"/>
              </a:rPr>
              <a:t>Siraj</a:t>
            </a:r>
            <a:r>
              <a:rPr lang="en-GB" sz="1200" kern="1200" dirty="0" smtClean="0">
                <a:solidFill>
                  <a:schemeClr val="tx1"/>
                </a:solidFill>
                <a:effectLst/>
                <a:latin typeface="Helvetica"/>
                <a:ea typeface="+mn-ea"/>
                <a:cs typeface="Helvetica"/>
              </a:rPr>
              <a:t>, Professor of Early Childhood Education, is working with the National Foundation for Educational Research on an OECD international pilot study to improve children’s early development in England.</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The Centre for Research in Autism and Education (CRAE) has provided the basis for arguably the most coherent account of autism yet, helping to explain its genetic, neural, behavioural and social characteristics. </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10</a:t>
            </a:fld>
            <a:endParaRPr lang="en-US"/>
          </a:p>
        </p:txBody>
      </p:sp>
    </p:spTree>
    <p:extLst>
      <p:ext uri="{BB962C8B-B14F-4D97-AF65-F5344CB8AC3E}">
        <p14:creationId xmlns:p14="http://schemas.microsoft.com/office/powerpoint/2010/main" val="91034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Helvetica"/>
                <a:ea typeface="+mn-ea"/>
                <a:cs typeface="Helvetica"/>
              </a:rPr>
              <a:t>This includes stakeholders, as well as those who could be advocates on our behalf such as alumni and partners from industry.</a:t>
            </a:r>
          </a:p>
          <a:p>
            <a:endParaRPr lang="en-US" dirty="0"/>
          </a:p>
        </p:txBody>
      </p:sp>
      <p:sp>
        <p:nvSpPr>
          <p:cNvPr id="4" name="Slide Number Placeholder 3"/>
          <p:cNvSpPr>
            <a:spLocks noGrp="1"/>
          </p:cNvSpPr>
          <p:nvPr>
            <p:ph type="sldNum" sz="quarter" idx="10"/>
          </p:nvPr>
        </p:nvSpPr>
        <p:spPr/>
        <p:txBody>
          <a:bodyPr/>
          <a:lstStyle/>
          <a:p>
            <a:fld id="{29A2A193-0396-FF4B-9AAE-9B98BF14C3EB}" type="slidenum">
              <a:rPr lang="en-US" smtClean="0"/>
              <a:t>11</a:t>
            </a:fld>
            <a:endParaRPr lang="en-US"/>
          </a:p>
        </p:txBody>
      </p:sp>
    </p:spTree>
    <p:extLst>
      <p:ext uri="{BB962C8B-B14F-4D97-AF65-F5344CB8AC3E}">
        <p14:creationId xmlns:p14="http://schemas.microsoft.com/office/powerpoint/2010/main" val="1927504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UCL was the first signatory to the National Co-ordinating Centre for Public Engagement’s ‘Manifesto for Public Engagement’ and our Public Engagement Unit (PEU) in UCL Culture celebrates its 10th anniversary next year.</a:t>
            </a:r>
          </a:p>
          <a:p>
            <a:r>
              <a:rPr lang="en-GB" sz="1200" kern="1200" dirty="0" smtClean="0">
                <a:solidFill>
                  <a:schemeClr val="tx1"/>
                </a:solidFill>
                <a:effectLst/>
                <a:latin typeface="Helvetica"/>
                <a:ea typeface="+mn-ea"/>
                <a:cs typeface="Helvetica"/>
              </a:rPr>
              <a:t> </a:t>
            </a:r>
          </a:p>
          <a:p>
            <a:r>
              <a:rPr lang="en-GB" sz="1200" kern="1200" dirty="0" smtClean="0">
                <a:solidFill>
                  <a:schemeClr val="tx1"/>
                </a:solidFill>
                <a:effectLst/>
                <a:latin typeface="Helvetica"/>
                <a:ea typeface="+mn-ea"/>
                <a:cs typeface="Helvetica"/>
              </a:rPr>
              <a:t>To mark this anniversary, the team has consulted widely on the new UCL</a:t>
            </a:r>
            <a:r>
              <a:rPr lang="en-GB" sz="1200" kern="1200" baseline="0" dirty="0" smtClean="0">
                <a:solidFill>
                  <a:schemeClr val="tx1"/>
                </a:solidFill>
                <a:effectLst/>
                <a:latin typeface="Helvetica"/>
                <a:ea typeface="+mn-ea"/>
                <a:cs typeface="Helvetica"/>
              </a:rPr>
              <a:t> Public Engagement Strategy</a:t>
            </a:r>
            <a:r>
              <a:rPr lang="en-GB" sz="1200" u="none" strike="noStrike" kern="1200" dirty="0" smtClean="0">
                <a:solidFill>
                  <a:schemeClr val="tx1"/>
                </a:solidFill>
                <a:effectLst/>
                <a:latin typeface="Helvetica"/>
                <a:ea typeface="+mn-ea"/>
                <a:cs typeface="Helvetica"/>
              </a:rPr>
              <a:t>. It is </a:t>
            </a:r>
            <a:r>
              <a:rPr lang="en-GB" sz="1200" kern="1200" dirty="0" smtClean="0">
                <a:solidFill>
                  <a:schemeClr val="tx1"/>
                </a:solidFill>
                <a:effectLst/>
                <a:latin typeface="Helvetica"/>
                <a:ea typeface="+mn-ea"/>
                <a:cs typeface="Helvetica"/>
              </a:rPr>
              <a:t>characterised by three things: </a:t>
            </a: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a focus on collaborative models of engagement</a:t>
            </a: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involvement of diverse public groups, particularly those whose voices are heard less often</a:t>
            </a: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a spirit of experimentation from which learning can emerge.</a:t>
            </a:r>
          </a:p>
          <a:p>
            <a:r>
              <a:rPr lang="en-GB" sz="1200" kern="1200" dirty="0" smtClean="0">
                <a:solidFill>
                  <a:schemeClr val="tx1"/>
                </a:solidFill>
                <a:effectLst/>
                <a:latin typeface="Helvetica"/>
                <a:ea typeface="+mn-ea"/>
                <a:cs typeface="Helvetica"/>
              </a:rPr>
              <a:t> </a:t>
            </a:r>
          </a:p>
          <a:p>
            <a:r>
              <a:rPr lang="en-GB" sz="1200" kern="1200" dirty="0" smtClean="0">
                <a:solidFill>
                  <a:schemeClr val="tx1"/>
                </a:solidFill>
                <a:effectLst/>
                <a:latin typeface="+mn-lt"/>
                <a:ea typeface="+mn-ea"/>
                <a:cs typeface="+mn-cs"/>
              </a:rPr>
              <a:t>The following case studies show the strategy in action:</a:t>
            </a:r>
          </a:p>
          <a:p>
            <a:endParaRPr lang="en-US" dirty="0"/>
          </a:p>
        </p:txBody>
      </p:sp>
      <p:sp>
        <p:nvSpPr>
          <p:cNvPr id="4" name="Slide Number Placeholder 3"/>
          <p:cNvSpPr>
            <a:spLocks noGrp="1"/>
          </p:cNvSpPr>
          <p:nvPr>
            <p:ph type="sldNum" sz="quarter" idx="10"/>
          </p:nvPr>
        </p:nvSpPr>
        <p:spPr/>
        <p:txBody>
          <a:bodyPr/>
          <a:lstStyle/>
          <a:p>
            <a:fld id="{29A2A193-0396-FF4B-9AAE-9B98BF14C3EB}" type="slidenum">
              <a:rPr lang="en-US" smtClean="0"/>
              <a:t>12</a:t>
            </a:fld>
            <a:endParaRPr lang="en-US"/>
          </a:p>
        </p:txBody>
      </p:sp>
    </p:spTree>
    <p:extLst>
      <p:ext uri="{BB962C8B-B14F-4D97-AF65-F5344CB8AC3E}">
        <p14:creationId xmlns:p14="http://schemas.microsoft.com/office/powerpoint/2010/main" val="305349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Helvetica"/>
                <a:ea typeface="+mn-ea"/>
                <a:cs typeface="Helvetica"/>
              </a:rPr>
              <a:t>UCL Culture and the PEU will be hosting a series of events throughout the anniversary year, culminating in the Provost’s Public Engagement Awards in June</a:t>
            </a:r>
            <a:r>
              <a:rPr lang="en-GB" sz="1400" kern="1200" baseline="0" dirty="0" smtClean="0">
                <a:solidFill>
                  <a:schemeClr val="tx1"/>
                </a:solidFill>
                <a:effectLst/>
                <a:latin typeface="Helvetica"/>
                <a:ea typeface="+mn-ea"/>
                <a:cs typeface="Helvetica"/>
              </a:rPr>
              <a:t> 2018.</a:t>
            </a:r>
            <a:endParaRPr lang="en-GB" sz="1400" kern="1200" dirty="0" smtClean="0">
              <a:solidFill>
                <a:schemeClr val="tx1"/>
              </a:solidFill>
              <a:effectLst/>
              <a:latin typeface="Helvetica"/>
              <a:ea typeface="+mn-ea"/>
              <a:cs typeface="Helvetica"/>
            </a:endParaRPr>
          </a:p>
          <a:p>
            <a:r>
              <a:rPr lang="en-GB" sz="1400" kern="1200" dirty="0" smtClean="0">
                <a:solidFill>
                  <a:schemeClr val="tx1"/>
                </a:solidFill>
                <a:effectLst/>
                <a:latin typeface="Helvetica"/>
                <a:ea typeface="+mn-ea"/>
                <a:cs typeface="Helvetica"/>
              </a:rPr>
              <a:t> </a:t>
            </a:r>
          </a:p>
          <a:p>
            <a:r>
              <a:rPr lang="en-GB" sz="1400" kern="1200" dirty="0" smtClean="0">
                <a:solidFill>
                  <a:schemeClr val="tx1"/>
                </a:solidFill>
                <a:effectLst/>
                <a:latin typeface="Helvetica"/>
                <a:ea typeface="+mn-ea"/>
                <a:cs typeface="Helvetica"/>
              </a:rPr>
              <a:t>There is a thriving UCL Public Engagement Network, which offers a great opportunity to share your expertise and learn from colleagues. </a:t>
            </a:r>
            <a:r>
              <a:rPr lang="en-GB" sz="1400" u="sng" kern="1200" dirty="0" smtClean="0">
                <a:solidFill>
                  <a:schemeClr val="tx1"/>
                </a:solidFill>
                <a:effectLst/>
                <a:latin typeface="Helvetica"/>
                <a:ea typeface="+mn-ea"/>
                <a:cs typeface="Helvetica"/>
                <a:hlinkClick r:id="rId3"/>
              </a:rPr>
              <a:t>Sign up to the network and find out more</a:t>
            </a:r>
            <a:r>
              <a:rPr lang="en-GB" sz="1400" kern="1200" dirty="0" smtClean="0">
                <a:solidFill>
                  <a:schemeClr val="tx1"/>
                </a:solidFill>
                <a:effectLst/>
                <a:latin typeface="Helvetica"/>
                <a:ea typeface="+mn-ea"/>
                <a:cs typeface="Helvetica"/>
              </a:rPr>
              <a:t>.</a:t>
            </a:r>
          </a:p>
          <a:p>
            <a:r>
              <a:rPr lang="en-GB" sz="1400" kern="1200" dirty="0" smtClean="0">
                <a:solidFill>
                  <a:schemeClr val="tx1"/>
                </a:solidFill>
                <a:effectLst/>
                <a:latin typeface="Helvetica"/>
                <a:ea typeface="+mn-ea"/>
                <a:cs typeface="Helvetica"/>
              </a:rPr>
              <a:t> </a:t>
            </a:r>
          </a:p>
          <a:p>
            <a:r>
              <a:rPr lang="en-GB" sz="1400" kern="1200" dirty="0" smtClean="0">
                <a:solidFill>
                  <a:schemeClr val="tx1"/>
                </a:solidFill>
                <a:effectLst/>
                <a:latin typeface="Helvetica"/>
                <a:ea typeface="+mn-ea"/>
                <a:cs typeface="Helvetica"/>
              </a:rPr>
              <a:t>The more diverse the communities we listen to and audiences that we engage with, the more UCL will thrive.</a:t>
            </a:r>
          </a:p>
        </p:txBody>
      </p:sp>
      <p:sp>
        <p:nvSpPr>
          <p:cNvPr id="4" name="Slide Number Placeholder 3"/>
          <p:cNvSpPr>
            <a:spLocks noGrp="1"/>
          </p:cNvSpPr>
          <p:nvPr>
            <p:ph type="sldNum" sz="quarter" idx="10"/>
          </p:nvPr>
        </p:nvSpPr>
        <p:spPr/>
        <p:txBody>
          <a:bodyPr/>
          <a:lstStyle/>
          <a:p>
            <a:fld id="{29A2A193-0396-FF4B-9AAE-9B98BF14C3EB}" type="slidenum">
              <a:rPr lang="en-US" smtClean="0"/>
              <a:t>13</a:t>
            </a:fld>
            <a:endParaRPr lang="en-US"/>
          </a:p>
        </p:txBody>
      </p:sp>
    </p:spTree>
    <p:extLst>
      <p:ext uri="{BB962C8B-B14F-4D97-AF65-F5344CB8AC3E}">
        <p14:creationId xmlns:p14="http://schemas.microsoft.com/office/powerpoint/2010/main" val="178267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achieve all that we do, it’s important that the buildings that we operate in are well-maintained and fit for purpose. Estates are working at a pace to achieve this.</a:t>
            </a:r>
            <a:endParaRPr lang="en-US" dirty="0"/>
          </a:p>
        </p:txBody>
      </p:sp>
      <p:sp>
        <p:nvSpPr>
          <p:cNvPr id="4" name="Slide Number Placeholder 3"/>
          <p:cNvSpPr>
            <a:spLocks noGrp="1"/>
          </p:cNvSpPr>
          <p:nvPr>
            <p:ph type="sldNum" sz="quarter" idx="10"/>
          </p:nvPr>
        </p:nvSpPr>
        <p:spPr/>
        <p:txBody>
          <a:bodyPr/>
          <a:lstStyle/>
          <a:p>
            <a:fld id="{29A2A193-0396-FF4B-9AAE-9B98BF14C3EB}" type="slidenum">
              <a:rPr lang="en-US" smtClean="0"/>
              <a:t>14</a:t>
            </a:fld>
            <a:endParaRPr lang="en-US"/>
          </a:p>
        </p:txBody>
      </p:sp>
    </p:spTree>
    <p:extLst>
      <p:ext uri="{BB962C8B-B14F-4D97-AF65-F5344CB8AC3E}">
        <p14:creationId xmlns:p14="http://schemas.microsoft.com/office/powerpoint/2010/main" val="340242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latin typeface="Helvetica"/>
                <a:ea typeface="Arial" charset="0"/>
                <a:cs typeface="Helvetica"/>
              </a:rPr>
              <a:t>So here is a snapshot of a few of the key maintenance and small works jobs that have been completed over the past three months.</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School of Pharmacy £292k</a:t>
            </a:r>
            <a:r>
              <a:rPr lang="en-US" sz="1200" baseline="0" dirty="0" smtClean="0">
                <a:latin typeface="Helvetica"/>
                <a:ea typeface="Arial" charset="0"/>
                <a:cs typeface="Helvetica"/>
              </a:rPr>
              <a:t>  – completed general maintenance work, including improving the infrastructure for air movement throughout the building.</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James </a:t>
            </a:r>
            <a:r>
              <a:rPr lang="en-US" sz="1200" b="1" baseline="0" dirty="0" err="1" smtClean="0">
                <a:latin typeface="Helvetica"/>
                <a:ea typeface="Arial" charset="0"/>
                <a:cs typeface="Helvetica"/>
              </a:rPr>
              <a:t>Lighthill</a:t>
            </a:r>
            <a:r>
              <a:rPr lang="en-US" sz="1200" b="1" baseline="0" dirty="0" smtClean="0">
                <a:latin typeface="Helvetica"/>
                <a:ea typeface="Arial" charset="0"/>
                <a:cs typeface="Helvetica"/>
              </a:rPr>
              <a:t> House 105k</a:t>
            </a:r>
            <a:r>
              <a:rPr lang="en-US" sz="1200" baseline="0" dirty="0" smtClean="0">
                <a:latin typeface="Helvetica"/>
                <a:ea typeface="Arial" charset="0"/>
                <a:cs typeface="Helvetica"/>
              </a:rPr>
              <a:t>– improved the general look, feel and safety of the property.</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ICH £46k </a:t>
            </a:r>
            <a:r>
              <a:rPr lang="en-US" sz="1200" baseline="0" dirty="0" smtClean="0">
                <a:latin typeface="Helvetica"/>
                <a:ea typeface="Arial" charset="0"/>
                <a:cs typeface="Helvetica"/>
              </a:rPr>
              <a:t>– upgraded the air conditioning system and other essential buildings works.</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Physics Building £96k </a:t>
            </a:r>
            <a:r>
              <a:rPr lang="en-US" sz="1200" baseline="0" dirty="0" smtClean="0">
                <a:latin typeface="Helvetica"/>
                <a:ea typeface="Arial" charset="0"/>
                <a:cs typeface="Helvetica"/>
              </a:rPr>
              <a:t>- improved disabled access by installing a disabled lift, along with other essential maintenance work.</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Darwin Building £23k </a:t>
            </a:r>
            <a:r>
              <a:rPr lang="en-US" sz="1200" baseline="0" dirty="0" smtClean="0">
                <a:latin typeface="Helvetica"/>
                <a:ea typeface="Arial" charset="0"/>
                <a:cs typeface="Helvetica"/>
              </a:rPr>
              <a:t>– improved look and feel of key lecture theatres, along with improvements to the air conditioning system and other critical maintenance.</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Katherine </a:t>
            </a:r>
            <a:r>
              <a:rPr lang="en-US" sz="1200" b="1" baseline="0" dirty="0" err="1" smtClean="0">
                <a:latin typeface="Helvetica"/>
                <a:ea typeface="Arial" charset="0"/>
                <a:cs typeface="Helvetica"/>
              </a:rPr>
              <a:t>Londsdale</a:t>
            </a:r>
            <a:r>
              <a:rPr lang="en-US" sz="1200" b="1" baseline="0" dirty="0" smtClean="0">
                <a:latin typeface="Helvetica"/>
                <a:ea typeface="Arial" charset="0"/>
                <a:cs typeface="Helvetica"/>
              </a:rPr>
              <a:t> Building £127k </a:t>
            </a:r>
            <a:r>
              <a:rPr lang="en-US" sz="1200" baseline="0" dirty="0" smtClean="0">
                <a:latin typeface="Helvetica"/>
                <a:ea typeface="Arial" charset="0"/>
                <a:cs typeface="Helvetica"/>
              </a:rPr>
              <a:t>– over a three month period, completed major maintenance works including repairs to the backup energy generator for the data </a:t>
            </a:r>
            <a:r>
              <a:rPr lang="en-US" sz="1200" baseline="0" dirty="0" err="1" smtClean="0">
                <a:latin typeface="Helvetica"/>
                <a:ea typeface="Arial" charset="0"/>
                <a:cs typeface="Helvetica"/>
              </a:rPr>
              <a:t>centre</a:t>
            </a:r>
            <a:r>
              <a:rPr lang="en-US" sz="1200" baseline="0" dirty="0" smtClean="0">
                <a:latin typeface="Helvetica"/>
                <a:ea typeface="Arial" charset="0"/>
                <a:cs typeface="Helvetica"/>
              </a:rPr>
              <a:t>.</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err="1" smtClean="0">
                <a:latin typeface="Helvetica"/>
                <a:ea typeface="Arial" charset="0"/>
                <a:cs typeface="Helvetica"/>
              </a:rPr>
              <a:t>Hawkridge</a:t>
            </a:r>
            <a:r>
              <a:rPr lang="en-US" sz="1200" b="1" baseline="0" dirty="0" smtClean="0">
                <a:latin typeface="Helvetica"/>
                <a:ea typeface="Arial" charset="0"/>
                <a:cs typeface="Helvetica"/>
              </a:rPr>
              <a:t> House £124k</a:t>
            </a:r>
            <a:r>
              <a:rPr lang="en-US" sz="1200" baseline="0" dirty="0" smtClean="0">
                <a:latin typeface="Helvetica"/>
                <a:ea typeface="Arial" charset="0"/>
                <a:cs typeface="Helvetica"/>
              </a:rPr>
              <a:t>– completed general maintenance works, from repairing leaks to improving the building’s look and feel.  </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Christopher </a:t>
            </a:r>
            <a:r>
              <a:rPr lang="en-US" sz="1200" b="1" baseline="0" dirty="0" err="1" smtClean="0">
                <a:latin typeface="Helvetica"/>
                <a:ea typeface="Arial" charset="0"/>
                <a:cs typeface="Helvetica"/>
              </a:rPr>
              <a:t>Ingold</a:t>
            </a:r>
            <a:r>
              <a:rPr lang="en-US" sz="1200" b="1" baseline="0" dirty="0" smtClean="0">
                <a:latin typeface="Helvetica"/>
                <a:ea typeface="Arial" charset="0"/>
                <a:cs typeface="Helvetica"/>
              </a:rPr>
              <a:t> £162k </a:t>
            </a:r>
            <a:r>
              <a:rPr lang="en-US" sz="1200" baseline="0" dirty="0" smtClean="0">
                <a:latin typeface="Helvetica"/>
                <a:ea typeface="Arial" charset="0"/>
                <a:cs typeface="Helvetica"/>
              </a:rPr>
              <a:t>– upgraded mechanical systems including the air conditioning system, as well as replacing all the windows. </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Bedford Way £77k </a:t>
            </a:r>
            <a:r>
              <a:rPr lang="en-US" sz="1200" baseline="0" dirty="0" smtClean="0">
                <a:latin typeface="Helvetica"/>
                <a:ea typeface="Arial" charset="0"/>
                <a:cs typeface="Helvetica"/>
              </a:rPr>
              <a:t>– completed key maintenance works, including asbestos removal, emergency lighting repair, heating pipe replacement and </a:t>
            </a:r>
            <a:r>
              <a:rPr lang="en-US" sz="1200" baseline="0" dirty="0" err="1" smtClean="0">
                <a:latin typeface="Helvetica"/>
                <a:ea typeface="Arial" charset="0"/>
                <a:cs typeface="Helvetica"/>
              </a:rPr>
              <a:t>modernisation</a:t>
            </a:r>
            <a:r>
              <a:rPr lang="en-US" sz="1200" baseline="0" dirty="0" smtClean="0">
                <a:latin typeface="Helvetica"/>
                <a:ea typeface="Arial" charset="0"/>
                <a:cs typeface="Helvetica"/>
              </a:rPr>
              <a:t> to all lifts.</a:t>
            </a:r>
          </a:p>
          <a:p>
            <a:pPr>
              <a:lnSpc>
                <a:spcPct val="150000"/>
              </a:lnSpc>
            </a:pPr>
            <a:endParaRPr lang="en-US" sz="1200" baseline="0" dirty="0" smtClean="0">
              <a:latin typeface="Helvetica"/>
              <a:ea typeface="Arial" charset="0"/>
              <a:cs typeface="Helvetica"/>
            </a:endParaRPr>
          </a:p>
          <a:p>
            <a:pPr>
              <a:lnSpc>
                <a:spcPct val="150000"/>
              </a:lnSpc>
            </a:pPr>
            <a:r>
              <a:rPr lang="en-US" sz="1200" b="1" baseline="0" dirty="0" smtClean="0">
                <a:latin typeface="Helvetica"/>
                <a:ea typeface="Arial" charset="0"/>
                <a:cs typeface="Helvetica"/>
              </a:rPr>
              <a:t>Wilkins Building £81k </a:t>
            </a:r>
            <a:r>
              <a:rPr lang="en-US" sz="1200" baseline="0" dirty="0" smtClean="0">
                <a:latin typeface="Helvetica"/>
                <a:ea typeface="Arial" charset="0"/>
                <a:cs typeface="Helvetica"/>
              </a:rPr>
              <a:t>– upgraded the look and feel of the location, including a complete refurbishment of the toilets.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200" baseline="0" dirty="0" smtClean="0">
              <a:latin typeface="Helvetica"/>
              <a:ea typeface="Arial" charset="0"/>
              <a:cs typeface="Helvetica"/>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latin typeface="Helvetica"/>
                <a:ea typeface="Arial" charset="0"/>
                <a:cs typeface="Helvetica"/>
              </a:rPr>
              <a:t>If you would like more information, please speak to Andrew Grainger, Director of UCL Estates.</a:t>
            </a:r>
          </a:p>
          <a:p>
            <a:pPr>
              <a:lnSpc>
                <a:spcPct val="150000"/>
              </a:lnSpc>
            </a:pPr>
            <a:endParaRPr lang="en-US" sz="1200" baseline="0" dirty="0" smtClean="0">
              <a:latin typeface="Helvetica"/>
              <a:ea typeface="Arial" charset="0"/>
              <a:cs typeface="Helvetica"/>
            </a:endParaRPr>
          </a:p>
          <a:p>
            <a:pPr>
              <a:lnSpc>
                <a:spcPct val="150000"/>
              </a:lnSpc>
            </a:pPr>
            <a:endParaRPr lang="en-US" sz="1200" baseline="0" dirty="0" smtClean="0">
              <a:latin typeface="Helvetica"/>
              <a:ea typeface="Arial" charset="0"/>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15</a:t>
            </a:fld>
            <a:endParaRPr lang="en-US"/>
          </a:p>
        </p:txBody>
      </p:sp>
    </p:spTree>
    <p:extLst>
      <p:ext uri="{BB962C8B-B14F-4D97-AF65-F5344CB8AC3E}">
        <p14:creationId xmlns:p14="http://schemas.microsoft.com/office/powerpoint/2010/main" val="104211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solidFill>
                  <a:schemeClr val="tx1">
                    <a:lumMod val="65000"/>
                    <a:lumOff val="35000"/>
                  </a:schemeClr>
                </a:solidFill>
                <a:latin typeface="Helvetica"/>
                <a:cs typeface="Helvetica"/>
              </a:rPr>
              <a:t>Want to know more?</a:t>
            </a:r>
          </a:p>
          <a:p>
            <a:endParaRPr lang="en-US" dirty="0" smtClean="0">
              <a:solidFill>
                <a:schemeClr val="tx1">
                  <a:lumMod val="65000"/>
                  <a:lumOff val="35000"/>
                </a:schemeClr>
              </a:solidFill>
              <a:latin typeface="Helvetica"/>
              <a:cs typeface="Helvetica"/>
            </a:endParaRPr>
          </a:p>
          <a:p>
            <a:r>
              <a:rPr lang="en-US" dirty="0" smtClean="0">
                <a:solidFill>
                  <a:schemeClr val="tx1">
                    <a:lumMod val="65000"/>
                    <a:lumOff val="35000"/>
                  </a:schemeClr>
                </a:solidFill>
                <a:latin typeface="Helvetica"/>
                <a:cs typeface="Helvetica"/>
              </a:rPr>
              <a:t>For more information about these plans, o</a:t>
            </a:r>
            <a:r>
              <a:rPr lang="en-GB" dirty="0" smtClean="0">
                <a:solidFill>
                  <a:schemeClr val="tx1">
                    <a:lumMod val="65000"/>
                    <a:lumOff val="35000"/>
                  </a:schemeClr>
                </a:solidFill>
                <a:latin typeface="Helvetica"/>
                <a:ea typeface="Helvetica" charset="0"/>
                <a:cs typeface="Helvetica"/>
              </a:rPr>
              <a:t>r if there is something else that you would like to know more about, please contact us at:</a:t>
            </a:r>
            <a:br>
              <a:rPr lang="en-GB" dirty="0" smtClean="0">
                <a:solidFill>
                  <a:schemeClr val="tx1">
                    <a:lumMod val="65000"/>
                    <a:lumOff val="35000"/>
                  </a:schemeClr>
                </a:solidFill>
                <a:latin typeface="Helvetica"/>
                <a:ea typeface="Helvetica" charset="0"/>
                <a:cs typeface="Helvetica"/>
              </a:rPr>
            </a:br>
            <a:r>
              <a:rPr lang="en-GB" dirty="0" err="1" smtClean="0">
                <a:solidFill>
                  <a:schemeClr val="tx1">
                    <a:lumMod val="65000"/>
                    <a:lumOff val="35000"/>
                  </a:schemeClr>
                </a:solidFill>
                <a:latin typeface="Helvetica"/>
                <a:ea typeface="Helvetica" charset="0"/>
                <a:cs typeface="Helvetica"/>
              </a:rPr>
              <a:t>provostfeedback@ucl.ac.uk</a:t>
            </a:r>
            <a:r>
              <a:rPr lang="en-US" baseline="0" dirty="0" smtClean="0">
                <a:solidFill>
                  <a:schemeClr val="tx1"/>
                </a:solidFill>
                <a:latin typeface="Helvetica"/>
                <a:ea typeface="+mn-ea"/>
                <a:cs typeface="Helvetica"/>
              </a:rPr>
              <a:t> </a:t>
            </a:r>
            <a:endParaRPr lang="en-GB" dirty="0" smtClean="0">
              <a:solidFill>
                <a:schemeClr val="tx1">
                  <a:lumMod val="65000"/>
                  <a:lumOff val="35000"/>
                </a:schemeClr>
              </a:solidFill>
              <a:latin typeface="Helvetica"/>
              <a:ea typeface="Helvetica" charset="0"/>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18978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We live in turbulent times that are testing. The disenfranchised have expressed a distrust of universities, indicating that they think we’re elitist, disconnected from society, and uncertain about what we’re for.  Other challenges include rising inflation, research income that doesn’t cover full costs and a cap on tuition fees.</a:t>
            </a:r>
          </a:p>
          <a:p>
            <a:r>
              <a:rPr lang="en-GB" sz="1200" kern="1200" dirty="0" smtClean="0">
                <a:solidFill>
                  <a:schemeClr val="tx1"/>
                </a:solidFill>
                <a:effectLst/>
                <a:latin typeface="Helvetica"/>
                <a:ea typeface="+mn-ea"/>
                <a:cs typeface="Helvetica"/>
              </a:rPr>
              <a:t> </a:t>
            </a:r>
          </a:p>
          <a:p>
            <a:r>
              <a:rPr lang="en-GB" sz="1200" kern="1200" dirty="0" smtClean="0">
                <a:solidFill>
                  <a:schemeClr val="tx1"/>
                </a:solidFill>
                <a:effectLst/>
                <a:latin typeface="Helvetica"/>
                <a:ea typeface="+mn-ea"/>
                <a:cs typeface="Helvetica"/>
              </a:rPr>
              <a:t>In</a:t>
            </a:r>
            <a:r>
              <a:rPr lang="en-GB" sz="1200" kern="1200" baseline="0" dirty="0" smtClean="0">
                <a:solidFill>
                  <a:schemeClr val="tx1"/>
                </a:solidFill>
                <a:effectLst/>
                <a:latin typeface="Helvetica"/>
                <a:ea typeface="+mn-ea"/>
                <a:cs typeface="Helvetica"/>
              </a:rPr>
              <a:t> a global</a:t>
            </a:r>
            <a:r>
              <a:rPr lang="en-GB" sz="1200" kern="1200" dirty="0" smtClean="0">
                <a:solidFill>
                  <a:schemeClr val="tx1"/>
                </a:solidFill>
                <a:effectLst/>
                <a:latin typeface="Helvetica"/>
                <a:ea typeface="+mn-ea"/>
                <a:cs typeface="Helvetica"/>
              </a:rPr>
              <a:t> society that now has to deal with the rise of populism, concerns about immigration, fake news and distrust of experts, universities should become more, not less important.  We need to be forthright and make the case that autonomous, internationally competitive universities are fundamentally important to the future of the UK, to the public and our politicians. </a:t>
            </a:r>
          </a:p>
          <a:p>
            <a:endParaRPr lang="en-US" dirty="0"/>
          </a:p>
        </p:txBody>
      </p:sp>
      <p:sp>
        <p:nvSpPr>
          <p:cNvPr id="4" name="Slide Number Placeholder 3"/>
          <p:cNvSpPr>
            <a:spLocks noGrp="1"/>
          </p:cNvSpPr>
          <p:nvPr>
            <p:ph type="sldNum" sz="quarter" idx="10"/>
          </p:nvPr>
        </p:nvSpPr>
        <p:spPr/>
        <p:txBody>
          <a:bodyPr/>
          <a:lstStyle/>
          <a:p>
            <a:fld id="{29A2A193-0396-FF4B-9AAE-9B98BF14C3EB}" type="slidenum">
              <a:rPr lang="en-US" smtClean="0"/>
              <a:t>2</a:t>
            </a:fld>
            <a:endParaRPr lang="en-US"/>
          </a:p>
        </p:txBody>
      </p:sp>
    </p:spTree>
    <p:extLst>
      <p:ext uri="{BB962C8B-B14F-4D97-AF65-F5344CB8AC3E}">
        <p14:creationId xmlns:p14="http://schemas.microsoft.com/office/powerpoint/2010/main" val="75601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Universities are about generating evidence that is testable, verifiable and reproducible. We create and share knowledge that guides society and is a prerequisite for progress and the long-term prosperity of our citizens.</a:t>
            </a:r>
          </a:p>
          <a:p>
            <a:endParaRPr lang="en-GB" sz="1200" kern="1200" dirty="0" smtClean="0">
              <a:solidFill>
                <a:schemeClr val="tx1"/>
              </a:solidFill>
              <a:effectLst/>
              <a:latin typeface="Helvetica"/>
              <a:ea typeface="+mn-ea"/>
              <a:cs typeface="Helvetica"/>
            </a:endParaRPr>
          </a:p>
          <a:p>
            <a:r>
              <a:rPr lang="en-GB" sz="1200" kern="1200" dirty="0" smtClean="0">
                <a:solidFill>
                  <a:schemeClr val="tx1"/>
                </a:solidFill>
                <a:effectLst/>
                <a:latin typeface="Helvetica"/>
                <a:ea typeface="+mn-ea"/>
                <a:cs typeface="Helvetica"/>
              </a:rPr>
              <a:t>According to UUK figures, the higher education sector supported almost one million jobs and, together with its international students and visitors, generated £95 billion of gross output in the economy in 2014–15.</a:t>
            </a:r>
            <a:endParaRPr lang="en-GB" sz="1200" kern="1200" dirty="0">
              <a:solidFill>
                <a:schemeClr val="tx1"/>
              </a:solidFill>
              <a:effectLst/>
              <a:latin typeface="Helvetica"/>
              <a:ea typeface="+mn-e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3</a:t>
            </a:fld>
            <a:endParaRPr lang="en-US"/>
          </a:p>
        </p:txBody>
      </p:sp>
    </p:spTree>
    <p:extLst>
      <p:ext uri="{BB962C8B-B14F-4D97-AF65-F5344CB8AC3E}">
        <p14:creationId xmlns:p14="http://schemas.microsoft.com/office/powerpoint/2010/main" val="174923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UCL is particularly valuable because:</a:t>
            </a:r>
          </a:p>
          <a:p>
            <a:endParaRPr lang="en-GB" sz="1200" kern="1200" dirty="0" smtClean="0">
              <a:solidFill>
                <a:schemeClr val="tx1"/>
              </a:solidFill>
              <a:effectLst/>
              <a:latin typeface="Helvetica"/>
              <a:ea typeface="+mn-ea"/>
              <a:cs typeface="Helvetica"/>
            </a:endParaRP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we provide an ‘essential square’, where robust debate can take place</a:t>
            </a: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our students become thoughtful, engaged, resilient, good citizens</a:t>
            </a: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we are an open, publicly and globally engaged institution </a:t>
            </a:r>
          </a:p>
          <a:p>
            <a:pPr marL="171450" lvl="0" indent="-171450">
              <a:buFont typeface="Arial" panose="020B0604020202020204" pitchFamily="34" charset="0"/>
              <a:buChar char="•"/>
            </a:pPr>
            <a:r>
              <a:rPr lang="en-GB" sz="1200" kern="1200" dirty="0" smtClean="0">
                <a:solidFill>
                  <a:schemeClr val="tx1"/>
                </a:solidFill>
                <a:effectLst/>
                <a:latin typeface="Helvetica"/>
                <a:ea typeface="+mn-ea"/>
                <a:cs typeface="Helvetica"/>
              </a:rPr>
              <a:t>our research makes a difference. </a:t>
            </a:r>
            <a:endParaRPr lang="en-US" dirty="0" smtClean="0">
              <a:latin typeface="Helvetica"/>
              <a:cs typeface="Helvetica"/>
            </a:endParaRPr>
          </a:p>
          <a:p>
            <a:endParaRPr lang="en-US" dirty="0" smtClean="0">
              <a:latin typeface="Helvetica"/>
              <a:cs typeface="Helvetica"/>
            </a:endParaRPr>
          </a:p>
          <a:p>
            <a:r>
              <a:rPr lang="en-US" dirty="0" smtClean="0">
                <a:latin typeface="Helvetica"/>
                <a:cs typeface="Helvetica"/>
              </a:rPr>
              <a:t>Abdul </a:t>
            </a:r>
            <a:r>
              <a:rPr lang="en-US" dirty="0" err="1" smtClean="0">
                <a:latin typeface="Helvetica"/>
                <a:cs typeface="Helvetica"/>
              </a:rPr>
              <a:t>Elmi</a:t>
            </a:r>
            <a:r>
              <a:rPr lang="en-US" dirty="0" smtClean="0">
                <a:latin typeface="Helvetica"/>
                <a:cs typeface="Helvetica"/>
              </a:rPr>
              <a:t> is a UCL Medical</a:t>
            </a:r>
            <a:r>
              <a:rPr lang="en-US" baseline="0" dirty="0" smtClean="0">
                <a:latin typeface="Helvetica"/>
                <a:cs typeface="Helvetica"/>
              </a:rPr>
              <a:t> Student and as President of the UCL Somali Society he raised £40k for the Somali Drought Appeal. </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4</a:t>
            </a:fld>
            <a:endParaRPr lang="en-US"/>
          </a:p>
        </p:txBody>
      </p:sp>
    </p:spTree>
    <p:extLst>
      <p:ext uri="{BB962C8B-B14F-4D97-AF65-F5344CB8AC3E}">
        <p14:creationId xmlns:p14="http://schemas.microsoft.com/office/powerpoint/2010/main" val="257366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In the past month, a team led by Professor Rachel McKendry (UCL London Centre of Nanotechnology) has published new research showing promising developments towards a mobile phone-connected diagnostic tool that can detect HIV in seconds. </a:t>
            </a:r>
          </a:p>
          <a:p>
            <a:r>
              <a:rPr lang="en-GB" sz="1200" kern="1200" dirty="0" smtClean="0">
                <a:solidFill>
                  <a:schemeClr val="tx1"/>
                </a:solidFill>
                <a:effectLst/>
                <a:latin typeface="Helvetica"/>
                <a:ea typeface="+mn-ea"/>
                <a:cs typeface="Helvetica"/>
              </a:rPr>
              <a:t> </a:t>
            </a:r>
          </a:p>
          <a:p>
            <a:r>
              <a:rPr lang="en-GB" sz="1200" kern="1200" dirty="0" smtClean="0">
                <a:solidFill>
                  <a:schemeClr val="tx1"/>
                </a:solidFill>
                <a:effectLst/>
                <a:latin typeface="Helvetica"/>
                <a:ea typeface="+mn-ea"/>
                <a:cs typeface="Helvetica"/>
              </a:rPr>
              <a:t>The newly developed tool needs just a single finger prick of blood to produce a positive test result within 10 seconds.</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5</a:t>
            </a:fld>
            <a:endParaRPr lang="en-US"/>
          </a:p>
        </p:txBody>
      </p:sp>
    </p:spTree>
    <p:extLst>
      <p:ext uri="{BB962C8B-B14F-4D97-AF65-F5344CB8AC3E}">
        <p14:creationId xmlns:p14="http://schemas.microsoft.com/office/powerpoint/2010/main" val="404267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65000"/>
                    <a:lumOff val="35000"/>
                  </a:schemeClr>
                </a:solidFill>
                <a:latin typeface="Helvetica"/>
                <a:ea typeface="Helvetica" charset="0"/>
                <a:cs typeface="Helvetica"/>
              </a:rPr>
              <a:t>The centre has</a:t>
            </a:r>
            <a:r>
              <a:rPr lang="en-GB" baseline="0" dirty="0" smtClean="0">
                <a:solidFill>
                  <a:schemeClr val="tx1">
                    <a:lumMod val="65000"/>
                    <a:lumOff val="35000"/>
                  </a:schemeClr>
                </a:solidFill>
                <a:latin typeface="Helvetica"/>
                <a:ea typeface="Helvetica" charset="0"/>
                <a:cs typeface="Helvetica"/>
              </a:rPr>
              <a:t> </a:t>
            </a:r>
            <a:r>
              <a:rPr lang="en-GB" sz="1200" kern="1200" dirty="0" smtClean="0">
                <a:solidFill>
                  <a:schemeClr val="tx1"/>
                </a:solidFill>
                <a:effectLst/>
                <a:latin typeface="Helvetica"/>
                <a:ea typeface="+mn-ea"/>
                <a:cs typeface="Helvetica"/>
              </a:rPr>
              <a:t>received a £2 million funding boost from Arthritis Research UK to support its pioneering research over the next five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Helvetica"/>
              <a:ea typeface="+mn-ea"/>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Helvetica"/>
                <a:ea typeface="+mn-ea"/>
                <a:cs typeface="Helvetica"/>
              </a:rPr>
              <a:t>The only research centre in the world dedicated to understanding how rheumatic conditions such as arthritis affect teenagers, it demonstrates, once again, how we as a university are always pushing into new areas of enquiry.</a:t>
            </a:r>
            <a:r>
              <a:rPr lang="en-GB" dirty="0" smtClean="0">
                <a:effectLst/>
                <a:latin typeface="Helvetica"/>
                <a:cs typeface="Helvetica"/>
              </a:rPr>
              <a:t> </a:t>
            </a:r>
            <a:endParaRPr lang="en-GB" sz="1200" kern="1200" dirty="0" smtClean="0">
              <a:solidFill>
                <a:schemeClr val="tx1"/>
              </a:solidFill>
              <a:effectLst/>
              <a:latin typeface="Helvetica"/>
              <a:ea typeface="+mn-ea"/>
              <a:cs typeface="Helvetica"/>
            </a:endParaRPr>
          </a:p>
          <a:p>
            <a:endParaRPr lang="en-GB" dirty="0" smtClean="0">
              <a:solidFill>
                <a:schemeClr val="tx1">
                  <a:lumMod val="65000"/>
                  <a:lumOff val="35000"/>
                </a:schemeClr>
              </a:solidFill>
              <a:latin typeface="+mn-lt"/>
              <a:ea typeface="Helvetica" charset="0"/>
              <a:cs typeface="Helvetica" charset="0"/>
            </a:endParaRPr>
          </a:p>
          <a:p>
            <a:endParaRPr lang="en-GB" dirty="0" smtClean="0">
              <a:solidFill>
                <a:schemeClr val="tx1">
                  <a:lumMod val="65000"/>
                  <a:lumOff val="35000"/>
                </a:schemeClr>
              </a:solidFill>
              <a:latin typeface="Helvetica" charset="0"/>
              <a:ea typeface="Helvetica" charset="0"/>
              <a:cs typeface="Helvetica" charset="0"/>
            </a:endParaRPr>
          </a:p>
          <a:p>
            <a:endParaRPr lang="en-US" dirty="0"/>
          </a:p>
        </p:txBody>
      </p:sp>
      <p:sp>
        <p:nvSpPr>
          <p:cNvPr id="4" name="Slide Number Placeholder 3"/>
          <p:cNvSpPr>
            <a:spLocks noGrp="1"/>
          </p:cNvSpPr>
          <p:nvPr>
            <p:ph type="sldNum" sz="quarter" idx="10"/>
          </p:nvPr>
        </p:nvSpPr>
        <p:spPr/>
        <p:txBody>
          <a:bodyPr/>
          <a:lstStyle/>
          <a:p>
            <a:fld id="{29A2A193-0396-FF4B-9AAE-9B98BF14C3EB}" type="slidenum">
              <a:rPr lang="en-US" smtClean="0"/>
              <a:t>6</a:t>
            </a:fld>
            <a:endParaRPr lang="en-US"/>
          </a:p>
        </p:txBody>
      </p:sp>
    </p:spTree>
    <p:extLst>
      <p:ext uri="{BB962C8B-B14F-4D97-AF65-F5344CB8AC3E}">
        <p14:creationId xmlns:p14="http://schemas.microsoft.com/office/powerpoint/2010/main" val="35652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elvetica"/>
                <a:ea typeface="+mn-ea"/>
                <a:cs typeface="Helvetica"/>
              </a:rPr>
              <a:t>People’s lives can be also profoundly affected by their experience of our justice system and this is where the UCL Centre for Access to Justice (UCL Laws) comes in – providing pro bono legal advice to local communities, predominantly in the areas of social welfare, community care, education and employment law. </a:t>
            </a:r>
          </a:p>
          <a:p>
            <a:endParaRPr lang="en-US" dirty="0"/>
          </a:p>
        </p:txBody>
      </p:sp>
      <p:sp>
        <p:nvSpPr>
          <p:cNvPr id="4" name="Slide Number Placeholder 3"/>
          <p:cNvSpPr>
            <a:spLocks noGrp="1"/>
          </p:cNvSpPr>
          <p:nvPr>
            <p:ph type="sldNum" sz="quarter" idx="10"/>
          </p:nvPr>
        </p:nvSpPr>
        <p:spPr/>
        <p:txBody>
          <a:bodyPr/>
          <a:lstStyle/>
          <a:p>
            <a:fld id="{29A2A193-0396-FF4B-9AAE-9B98BF14C3EB}" type="slidenum">
              <a:rPr lang="en-US" smtClean="0"/>
              <a:t>7</a:t>
            </a:fld>
            <a:endParaRPr lang="en-US"/>
          </a:p>
        </p:txBody>
      </p:sp>
    </p:spTree>
    <p:extLst>
      <p:ext uri="{BB962C8B-B14F-4D97-AF65-F5344CB8AC3E}">
        <p14:creationId xmlns:p14="http://schemas.microsoft.com/office/powerpoint/2010/main" val="250359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a:cs typeface="Helvetica"/>
              </a:rPr>
              <a:t>Professor</a:t>
            </a:r>
            <a:r>
              <a:rPr lang="en-US" baseline="0" dirty="0" smtClean="0">
                <a:latin typeface="Helvetica"/>
                <a:cs typeface="Helvetica"/>
              </a:rPr>
              <a:t> Cheryl Thomas has recently provided some of the major findings for the recent </a:t>
            </a:r>
            <a:r>
              <a:rPr lang="en-US" baseline="0" dirty="0" err="1" smtClean="0">
                <a:latin typeface="Helvetica"/>
                <a:cs typeface="Helvetica"/>
              </a:rPr>
              <a:t>Lammy</a:t>
            </a:r>
            <a:r>
              <a:rPr lang="en-US" baseline="0" dirty="0" smtClean="0">
                <a:latin typeface="Helvetica"/>
                <a:cs typeface="Helvetica"/>
              </a:rPr>
              <a:t> Review on how BAME defendants are treated by the criminal justice system in England and Wales.</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8</a:t>
            </a:fld>
            <a:endParaRPr lang="en-US"/>
          </a:p>
        </p:txBody>
      </p:sp>
    </p:spTree>
    <p:extLst>
      <p:ext uri="{BB962C8B-B14F-4D97-AF65-F5344CB8AC3E}">
        <p14:creationId xmlns:p14="http://schemas.microsoft.com/office/powerpoint/2010/main" val="192239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a:cs typeface="Helvetica"/>
              </a:rPr>
              <a:t>The UCL Institute</a:t>
            </a:r>
            <a:r>
              <a:rPr lang="en-US" baseline="0" dirty="0" smtClean="0">
                <a:latin typeface="Helvetica"/>
                <a:cs typeface="Helvetica"/>
              </a:rPr>
              <a:t> of Education trains more than 1,200 new teachers every year and partners with more than 600 London schools.</a:t>
            </a:r>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9</a:t>
            </a:fld>
            <a:endParaRPr lang="en-US"/>
          </a:p>
        </p:txBody>
      </p:sp>
    </p:spTree>
    <p:extLst>
      <p:ext uri="{BB962C8B-B14F-4D97-AF65-F5344CB8AC3E}">
        <p14:creationId xmlns:p14="http://schemas.microsoft.com/office/powerpoint/2010/main" val="97786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39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27/10/17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27/10/17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27/10/17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39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431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657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281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14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148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649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56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744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27/10/17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809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979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95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27/10/17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6A461-EA6A-5444-9DB9-803F995328F6}" type="datetimeFigureOut">
              <a:rPr lang="en-US" smtClean="0"/>
              <a:t>27/10/17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6A461-EA6A-5444-9DB9-803F995328F6}" type="datetimeFigureOut">
              <a:rPr lang="en-US" smtClean="0"/>
              <a:t>27/10/17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6A461-EA6A-5444-9DB9-803F995328F6}" type="datetimeFigureOut">
              <a:rPr lang="en-US" smtClean="0"/>
              <a:t>27/10/17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27/10/17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27/10/17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27/10/17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FD4D7">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27/10/17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FD4D7">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749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microsoft.com/office/2007/relationships/hdphoto" Target="../media/hdphoto2.wdp"/><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s://www.ucl.ac.uk/culture/public-engagement/creating-networks" TargetMode="External"/><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mailto:provostfeedback@ucl.ac.uk" TargetMode="External"/><Relationship Id="rId5" Type="http://schemas.openxmlformats.org/officeDocument/2006/relationships/image" Target="../media/image6.emf"/><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07/relationships/hdphoto" Target="../media/hdphoto1.wdp"/><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362963" y="1920851"/>
            <a:ext cx="4350550" cy="1296035"/>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chor="ctr">
            <a:noAutofit/>
          </a:bodyPr>
          <a:lstStyle/>
          <a:p>
            <a:endParaRPr lang="en-GB" sz="3600" baseline="30000" dirty="0">
              <a:latin typeface="Helvetica"/>
            </a:endParaRPr>
          </a:p>
        </p:txBody>
      </p:sp>
      <p:sp>
        <p:nvSpPr>
          <p:cNvPr id="9" name="Rectangle 8"/>
          <p:cNvSpPr/>
          <p:nvPr/>
        </p:nvSpPr>
        <p:spPr>
          <a:xfrm>
            <a:off x="5322215" y="6532"/>
            <a:ext cx="383347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a:solidFill>
                  <a:srgbClr val="E05855"/>
                </a:solidFill>
                <a:latin typeface="Helvetica"/>
                <a:ea typeface="Helvetica Neue" charset="0"/>
                <a:cs typeface="Helvetica"/>
              </a:rPr>
              <a:t>The Provost’s View:</a:t>
            </a:r>
          </a:p>
          <a:p>
            <a:endParaRPr lang="en-GB" sz="2400" dirty="0">
              <a:solidFill>
                <a:schemeClr val="tx1">
                  <a:lumMod val="65000"/>
                  <a:lumOff val="35000"/>
                </a:schemeClr>
              </a:solidFill>
              <a:latin typeface="Helvetica Neue" charset="0"/>
              <a:ea typeface="Helvetica Neue" charset="0"/>
              <a:cs typeface="Helvetica Neue" charset="0"/>
            </a:endParaRPr>
          </a:p>
          <a:p>
            <a:r>
              <a:rPr lang="en-GB" sz="2400" b="1" dirty="0" smtClean="0">
                <a:solidFill>
                  <a:schemeClr val="tx1">
                    <a:lumMod val="65000"/>
                    <a:lumOff val="35000"/>
                  </a:schemeClr>
                </a:solidFill>
                <a:latin typeface="Helvetica"/>
                <a:ea typeface="Arial" charset="0"/>
                <a:cs typeface="Helvetica"/>
              </a:rPr>
              <a:t>Demonstrating </a:t>
            </a:r>
            <a:r>
              <a:rPr lang="en-GB" sz="2400" b="1" dirty="0">
                <a:solidFill>
                  <a:schemeClr val="tx1">
                    <a:lumMod val="65000"/>
                    <a:lumOff val="35000"/>
                  </a:schemeClr>
                </a:solidFill>
                <a:latin typeface="Helvetica"/>
                <a:ea typeface="Arial" charset="0"/>
                <a:cs typeface="Helvetica"/>
              </a:rPr>
              <a:t>how </a:t>
            </a:r>
            <a:r>
              <a:rPr lang="en-GB" sz="2400" b="1" dirty="0" smtClean="0">
                <a:solidFill>
                  <a:schemeClr val="tx1">
                    <a:lumMod val="65000"/>
                    <a:lumOff val="35000"/>
                  </a:schemeClr>
                </a:solidFill>
                <a:latin typeface="Helvetica"/>
                <a:ea typeface="Arial" charset="0"/>
                <a:cs typeface="Helvetica"/>
              </a:rPr>
              <a:t/>
            </a:r>
            <a:br>
              <a:rPr lang="en-GB" sz="2400" b="1" dirty="0" smtClean="0">
                <a:solidFill>
                  <a:schemeClr val="tx1">
                    <a:lumMod val="65000"/>
                    <a:lumOff val="35000"/>
                  </a:schemeClr>
                </a:solidFill>
                <a:latin typeface="Helvetica"/>
                <a:ea typeface="Arial" charset="0"/>
                <a:cs typeface="Helvetica"/>
              </a:rPr>
            </a:br>
            <a:r>
              <a:rPr lang="en-GB" sz="2400" b="1" dirty="0" smtClean="0">
                <a:solidFill>
                  <a:schemeClr val="tx1">
                    <a:lumMod val="65000"/>
                    <a:lumOff val="35000"/>
                  </a:schemeClr>
                </a:solidFill>
                <a:latin typeface="Helvetica"/>
                <a:ea typeface="Arial" charset="0"/>
                <a:cs typeface="Helvetica"/>
              </a:rPr>
              <a:t>we </a:t>
            </a:r>
            <a:r>
              <a:rPr lang="en-GB" sz="2400" b="1" dirty="0">
                <a:solidFill>
                  <a:schemeClr val="tx1">
                    <a:lumMod val="65000"/>
                    <a:lumOff val="35000"/>
                  </a:schemeClr>
                </a:solidFill>
                <a:latin typeface="Helvetica"/>
                <a:ea typeface="Arial" charset="0"/>
                <a:cs typeface="Helvetica"/>
              </a:rPr>
              <a:t>are a force for </a:t>
            </a:r>
            <a:r>
              <a:rPr lang="en-GB" sz="2400" b="1" dirty="0" smtClean="0">
                <a:solidFill>
                  <a:schemeClr val="tx1">
                    <a:lumMod val="65000"/>
                    <a:lumOff val="35000"/>
                  </a:schemeClr>
                </a:solidFill>
                <a:latin typeface="Helvetica"/>
                <a:ea typeface="Arial" charset="0"/>
                <a:cs typeface="Helvetica"/>
              </a:rPr>
              <a:t/>
            </a:r>
            <a:br>
              <a:rPr lang="en-GB" sz="2400" b="1" dirty="0" smtClean="0">
                <a:solidFill>
                  <a:schemeClr val="tx1">
                    <a:lumMod val="65000"/>
                    <a:lumOff val="35000"/>
                  </a:schemeClr>
                </a:solidFill>
                <a:latin typeface="Helvetica"/>
                <a:ea typeface="Arial" charset="0"/>
                <a:cs typeface="Helvetica"/>
              </a:rPr>
            </a:br>
            <a:r>
              <a:rPr lang="en-GB" sz="2400" b="1" dirty="0" smtClean="0">
                <a:solidFill>
                  <a:schemeClr val="tx1">
                    <a:lumMod val="65000"/>
                    <a:lumOff val="35000"/>
                  </a:schemeClr>
                </a:solidFill>
                <a:latin typeface="Helvetica"/>
                <a:ea typeface="Arial" charset="0"/>
                <a:cs typeface="Helvetica"/>
              </a:rPr>
              <a:t>the </a:t>
            </a:r>
            <a:r>
              <a:rPr lang="en-GB" sz="2400" b="1" dirty="0">
                <a:solidFill>
                  <a:schemeClr val="tx1">
                    <a:lumMod val="65000"/>
                    <a:lumOff val="35000"/>
                  </a:schemeClr>
                </a:solidFill>
                <a:latin typeface="Helvetica"/>
                <a:ea typeface="Arial" charset="0"/>
                <a:cs typeface="Helvetica"/>
              </a:rPr>
              <a:t>public good </a:t>
            </a:r>
          </a:p>
        </p:txBody>
      </p:sp>
      <p:pic>
        <p:nvPicPr>
          <p:cNvPr id="8" name="Picture 7"/>
          <p:cNvPicPr>
            <a:picLocks noChangeAspect="1"/>
          </p:cNvPicPr>
          <p:nvPr/>
        </p:nvPicPr>
        <p:blipFill>
          <a:blip r:embed="rId3"/>
          <a:stretch>
            <a:fillRect/>
          </a:stretch>
        </p:blipFill>
        <p:spPr>
          <a:xfrm>
            <a:off x="0" y="-5762"/>
            <a:ext cx="9144000" cy="1003300"/>
          </a:xfrm>
          <a:prstGeom prst="rect">
            <a:avLst/>
          </a:prstGeom>
        </p:spPr>
      </p:pic>
      <p:sp>
        <p:nvSpPr>
          <p:cNvPr id="7" name="TextBox 6"/>
          <p:cNvSpPr txBox="1"/>
          <p:nvPr/>
        </p:nvSpPr>
        <p:spPr>
          <a:xfrm>
            <a:off x="160422" y="197903"/>
            <a:ext cx="4158343" cy="276999"/>
          </a:xfrm>
          <a:prstGeom prst="rect">
            <a:avLst/>
          </a:prstGeom>
          <a:noFill/>
        </p:spPr>
        <p:txBody>
          <a:bodyPr wrap="square" rtlCol="0">
            <a:spAutoFit/>
          </a:bodyPr>
          <a:lstStyle/>
          <a:p>
            <a:r>
              <a:rPr lang="en-US" sz="1200" b="1" dirty="0" smtClean="0">
                <a:solidFill>
                  <a:schemeClr val="bg1"/>
                </a:solidFill>
                <a:latin typeface="Arial" charset="0"/>
                <a:ea typeface="Arial" charset="0"/>
                <a:cs typeface="Arial" charset="0"/>
              </a:rPr>
              <a:t>LONDON’S GLOBAL UNIVERSITY</a:t>
            </a:r>
            <a:endParaRPr lang="en-US" sz="1200" b="1" dirty="0">
              <a:solidFill>
                <a:schemeClr val="bg1"/>
              </a:solidFill>
              <a:latin typeface="Arial" charset="0"/>
              <a:ea typeface="Arial" charset="0"/>
              <a:cs typeface="Arial"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69" y="1004070"/>
            <a:ext cx="2497541" cy="1658495"/>
          </a:xfrm>
          <a:prstGeom prst="rect">
            <a:avLst/>
          </a:prstGeom>
          <a:ln w="19050">
            <a:solidFill>
              <a:schemeClr val="bg1"/>
            </a:solid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1527" y="1010602"/>
            <a:ext cx="2497541" cy="1658495"/>
          </a:xfrm>
          <a:prstGeom prst="rect">
            <a:avLst/>
          </a:prstGeom>
          <a:ln w="19050">
            <a:solidFill>
              <a:schemeClr val="bg1"/>
            </a:solidFill>
          </a:ln>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r="-479"/>
          <a:stretch/>
        </p:blipFill>
        <p:spPr>
          <a:xfrm>
            <a:off x="21082" y="2669097"/>
            <a:ext cx="3337431" cy="2480934"/>
          </a:xfrm>
          <a:prstGeom prst="rect">
            <a:avLst/>
          </a:prstGeom>
          <a:ln w="19050">
            <a:solidFill>
              <a:schemeClr val="bg1"/>
            </a:solidFill>
          </a:ln>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8513" y="2669097"/>
            <a:ext cx="1680696" cy="2490384"/>
          </a:xfrm>
          <a:prstGeom prst="rect">
            <a:avLst/>
          </a:prstGeom>
          <a:ln w="19050">
            <a:solidFill>
              <a:schemeClr val="bg1"/>
            </a:solidFill>
          </a:ln>
        </p:spPr>
      </p:pic>
    </p:spTree>
    <p:extLst>
      <p:ext uri="{BB962C8B-B14F-4D97-AF65-F5344CB8AC3E}">
        <p14:creationId xmlns:p14="http://schemas.microsoft.com/office/powerpoint/2010/main" val="2401013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idx="1"/>
          </p:nvPr>
        </p:nvPicPr>
        <p:blipFill rotWithShape="1">
          <a:blip r:embed="rId3" cstate="email">
            <a:alphaModFix amt="87000"/>
            <a:extLst>
              <a:ext uri="{28A0092B-C50C-407E-A947-70E740481C1C}">
                <a14:useLocalDpi xmlns:a14="http://schemas.microsoft.com/office/drawing/2010/main"/>
              </a:ext>
            </a:extLst>
          </a:blip>
          <a:srcRect/>
          <a:stretch/>
        </p:blipFill>
        <p:spPr>
          <a:xfrm>
            <a:off x="0" y="-1"/>
            <a:ext cx="9144000" cy="5219389"/>
          </a:xfrm>
        </p:spPr>
      </p:pic>
      <p:sp>
        <p:nvSpPr>
          <p:cNvPr id="15" name="Subtitle 2"/>
          <p:cNvSpPr txBox="1">
            <a:spLocks/>
          </p:cNvSpPr>
          <p:nvPr/>
        </p:nvSpPr>
        <p:spPr>
          <a:xfrm>
            <a:off x="4946755" y="75888"/>
            <a:ext cx="4002373" cy="5143500"/>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endParaRPr lang="en-GB" b="1" dirty="0" smtClean="0">
              <a:solidFill>
                <a:schemeClr val="tx1">
                  <a:lumMod val="65000"/>
                  <a:lumOff val="35000"/>
                </a:schemeClr>
              </a:solidFill>
              <a:latin typeface="Helvetica Neue" charset="0"/>
              <a:ea typeface="Helvetica Neue" charset="0"/>
              <a:cs typeface="Helvetica Neue" charset="0"/>
            </a:endParaRPr>
          </a:p>
          <a:p>
            <a:endParaRPr lang="en-GB" b="1" dirty="0" smtClean="0">
              <a:solidFill>
                <a:schemeClr val="tx1">
                  <a:lumMod val="65000"/>
                  <a:lumOff val="35000"/>
                </a:schemeClr>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Working on an OECD study to improve children’s </a:t>
            </a:r>
            <a:r>
              <a:rPr lang="en-GB" b="1" dirty="0">
                <a:solidFill>
                  <a:srgbClr val="E05855"/>
                </a:solidFill>
                <a:latin typeface="Helvetica Neue" charset="0"/>
                <a:ea typeface="Helvetica Neue" charset="0"/>
                <a:cs typeface="Helvetica Neue" charset="0"/>
              </a:rPr>
              <a:t>early </a:t>
            </a:r>
            <a:r>
              <a:rPr lang="en-GB" b="1" dirty="0" smtClean="0">
                <a:solidFill>
                  <a:srgbClr val="E05855"/>
                </a:solidFill>
                <a:latin typeface="Helvetica Neue" charset="0"/>
                <a:ea typeface="Helvetica Neue" charset="0"/>
                <a:cs typeface="Helvetica Neue" charset="0"/>
              </a:rPr>
              <a:t>development</a:t>
            </a:r>
            <a:endParaRPr lang="en-GB" b="1" dirty="0">
              <a:solidFill>
                <a:srgbClr val="E05855"/>
              </a:solidFill>
              <a:latin typeface="Helvetica Neue" charset="0"/>
              <a:ea typeface="Helvetica Neue" charset="0"/>
              <a:cs typeface="Helvetica Neue" charset="0"/>
            </a:endParaRPr>
          </a:p>
          <a:p>
            <a:r>
              <a:rPr lang="en-GB" dirty="0">
                <a:solidFill>
                  <a:schemeClr val="tx1">
                    <a:lumMod val="65000"/>
                    <a:lumOff val="35000"/>
                  </a:schemeClr>
                </a:solidFill>
                <a:latin typeface="Helvetica Neue" charset="0"/>
                <a:ea typeface="Helvetica Neue" charset="0"/>
                <a:cs typeface="Helvetica Neue" charset="0"/>
              </a:rPr>
              <a:t>Professor </a:t>
            </a:r>
            <a:r>
              <a:rPr lang="en-GB" dirty="0" err="1">
                <a:solidFill>
                  <a:schemeClr val="tx1">
                    <a:lumMod val="65000"/>
                    <a:lumOff val="35000"/>
                  </a:schemeClr>
                </a:solidFill>
                <a:latin typeface="Helvetica Neue" charset="0"/>
                <a:ea typeface="Helvetica Neue" charset="0"/>
                <a:cs typeface="Helvetica Neue" charset="0"/>
              </a:rPr>
              <a:t>Iram</a:t>
            </a:r>
            <a:r>
              <a:rPr lang="en-GB" dirty="0">
                <a:solidFill>
                  <a:schemeClr val="tx1">
                    <a:lumMod val="65000"/>
                    <a:lumOff val="35000"/>
                  </a:schemeClr>
                </a:solidFill>
                <a:latin typeface="Helvetica Neue" charset="0"/>
                <a:ea typeface="Helvetica Neue" charset="0"/>
                <a:cs typeface="Helvetica Neue" charset="0"/>
              </a:rPr>
              <a:t> </a:t>
            </a:r>
            <a:r>
              <a:rPr lang="en-GB" dirty="0" err="1" smtClean="0">
                <a:solidFill>
                  <a:schemeClr val="tx1">
                    <a:lumMod val="65000"/>
                    <a:lumOff val="35000"/>
                  </a:schemeClr>
                </a:solidFill>
                <a:latin typeface="Helvetica Neue" charset="0"/>
                <a:ea typeface="Helvetica Neue" charset="0"/>
                <a:cs typeface="Helvetica Neue" charset="0"/>
              </a:rPr>
              <a:t>Siraj</a:t>
            </a:r>
            <a:r>
              <a:rPr lang="en-GB" dirty="0" smtClean="0">
                <a:solidFill>
                  <a:schemeClr val="tx1">
                    <a:lumMod val="65000"/>
                    <a:lumOff val="35000"/>
                  </a:schemeClr>
                </a:solidFill>
                <a:latin typeface="Helvetica Neue" charset="0"/>
                <a:ea typeface="Helvetica Neue" charset="0"/>
                <a:cs typeface="Helvetica Neue" charset="0"/>
              </a:rPr>
              <a:t> (IOE)</a:t>
            </a:r>
          </a:p>
          <a:p>
            <a:endParaRPr lang="en-GB" dirty="0" smtClean="0">
              <a:solidFill>
                <a:schemeClr val="tx1">
                  <a:lumMod val="65000"/>
                  <a:lumOff val="35000"/>
                </a:schemeClr>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Has provided arguably the </a:t>
            </a:r>
            <a:r>
              <a:rPr lang="en-GB" b="1" dirty="0">
                <a:solidFill>
                  <a:srgbClr val="E05855"/>
                </a:solidFill>
                <a:latin typeface="Helvetica Neue" charset="0"/>
                <a:ea typeface="Helvetica Neue" charset="0"/>
                <a:cs typeface="Helvetica Neue" charset="0"/>
              </a:rPr>
              <a:t>most coherent account of autism </a:t>
            </a:r>
            <a:r>
              <a:rPr lang="en-GB" b="1" dirty="0" smtClean="0">
                <a:solidFill>
                  <a:srgbClr val="E05855"/>
                </a:solidFill>
                <a:latin typeface="Helvetica Neue" charset="0"/>
                <a:ea typeface="Helvetica Neue" charset="0"/>
                <a:cs typeface="Helvetica Neue" charset="0"/>
              </a:rPr>
              <a:t>yet</a:t>
            </a:r>
            <a:r>
              <a:rPr lang="en-GB" b="1" dirty="0">
                <a:solidFill>
                  <a:srgbClr val="E05855"/>
                </a:solidFill>
                <a:latin typeface="Helvetica Neue" charset="0"/>
                <a:ea typeface="Helvetica Neue" charset="0"/>
                <a:cs typeface="Helvetica Neue" charset="0"/>
              </a:rPr>
              <a:t> </a:t>
            </a:r>
          </a:p>
          <a:p>
            <a:r>
              <a:rPr lang="en-GB" dirty="0">
                <a:solidFill>
                  <a:schemeClr val="tx1">
                    <a:lumMod val="65000"/>
                    <a:lumOff val="35000"/>
                  </a:schemeClr>
                </a:solidFill>
                <a:latin typeface="Helvetica Neue" charset="0"/>
                <a:ea typeface="Helvetica Neue" charset="0"/>
                <a:cs typeface="Helvetica Neue" charset="0"/>
              </a:rPr>
              <a:t>The Centre for Research in Autism and Education</a:t>
            </a:r>
          </a:p>
        </p:txBody>
      </p:sp>
      <p:pic>
        <p:nvPicPr>
          <p:cNvPr id="7" name="Picture 6"/>
          <p:cNvPicPr>
            <a:picLocks noChangeAspect="1"/>
          </p:cNvPicPr>
          <p:nvPr/>
        </p:nvPicPr>
        <p:blipFill>
          <a:blip r:embed="rId4"/>
          <a:stretch>
            <a:fillRect/>
          </a:stretch>
        </p:blipFill>
        <p:spPr>
          <a:xfrm>
            <a:off x="0" y="-1"/>
            <a:ext cx="9144000" cy="736600"/>
          </a:xfrm>
          <a:prstGeom prst="rect">
            <a:avLst/>
          </a:prstGeom>
        </p:spPr>
      </p:pic>
    </p:spTree>
    <p:extLst>
      <p:ext uri="{BB962C8B-B14F-4D97-AF65-F5344CB8AC3E}">
        <p14:creationId xmlns:p14="http://schemas.microsoft.com/office/powerpoint/2010/main" val="1189239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0000"/>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083271" y="0"/>
            <a:ext cx="3603172" cy="5232855"/>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srgbClr val="E05855"/>
                </a:solidFill>
                <a:latin typeface="Helvetica" charset="0"/>
                <a:ea typeface="Helvetica" charset="0"/>
                <a:cs typeface="Helvetica" charset="0"/>
              </a:rPr>
              <a:t>Is the message getting through?</a:t>
            </a:r>
            <a:endParaRPr lang="en-GB" sz="2400" b="1" dirty="0">
              <a:solidFill>
                <a:srgbClr val="E05855"/>
              </a:solidFill>
              <a:latin typeface="Helvetica" charset="0"/>
              <a:ea typeface="Helvetica" charset="0"/>
              <a:cs typeface="Helvetica" charset="0"/>
            </a:endParaRPr>
          </a:p>
          <a:p>
            <a:endParaRPr lang="en-GB" dirty="0">
              <a:solidFill>
                <a:schemeClr val="tx1">
                  <a:lumMod val="65000"/>
                  <a:lumOff val="35000"/>
                </a:schemeClr>
              </a:solidFill>
              <a:latin typeface="Helvetica" charset="0"/>
              <a:ea typeface="Helvetica" charset="0"/>
              <a:cs typeface="Helvetica" charset="0"/>
            </a:endParaRPr>
          </a:p>
          <a:p>
            <a:r>
              <a:rPr lang="en-GB" dirty="0" smtClean="0">
                <a:solidFill>
                  <a:schemeClr val="tx1">
                    <a:lumMod val="65000"/>
                    <a:lumOff val="35000"/>
                  </a:schemeClr>
                </a:solidFill>
                <a:latin typeface="Helvetica" charset="0"/>
                <a:ea typeface="Helvetica" charset="0"/>
                <a:cs typeface="Helvetica" charset="0"/>
              </a:rPr>
              <a:t>We </a:t>
            </a:r>
            <a:r>
              <a:rPr lang="en-GB" dirty="0">
                <a:solidFill>
                  <a:schemeClr val="tx1">
                    <a:lumMod val="65000"/>
                    <a:lumOff val="35000"/>
                  </a:schemeClr>
                </a:solidFill>
                <a:latin typeface="Helvetica" charset="0"/>
                <a:ea typeface="Helvetica" charset="0"/>
                <a:cs typeface="Helvetica" charset="0"/>
              </a:rPr>
              <a:t>need to go even further when it comes to engaging relevant communities with our research </a:t>
            </a:r>
            <a:r>
              <a:rPr lang="en-GB" dirty="0" smtClean="0">
                <a:solidFill>
                  <a:schemeClr val="tx1">
                    <a:lumMod val="65000"/>
                    <a:lumOff val="35000"/>
                  </a:schemeClr>
                </a:solidFill>
                <a:latin typeface="Helvetica" charset="0"/>
                <a:ea typeface="Helvetica" charset="0"/>
                <a:cs typeface="Helvetica" charset="0"/>
              </a:rPr>
              <a:t>activity. </a:t>
            </a:r>
            <a:endParaRPr lang="en-GB" dirty="0">
              <a:solidFill>
                <a:schemeClr val="tx1">
                  <a:lumMod val="65000"/>
                  <a:lumOff val="35000"/>
                </a:schemeClr>
              </a:solidFill>
              <a:latin typeface="Helvetica" charset="0"/>
              <a:ea typeface="Helvetica" charset="0"/>
              <a:cs typeface="Helvetica" charset="0"/>
            </a:endParaRPr>
          </a:p>
        </p:txBody>
      </p:sp>
      <p:pic>
        <p:nvPicPr>
          <p:cNvPr id="4" name="Picture 3"/>
          <p:cNvPicPr>
            <a:picLocks noChangeAspect="1"/>
          </p:cNvPicPr>
          <p:nvPr/>
        </p:nvPicPr>
        <p:blipFill>
          <a:blip r:embed="rId5"/>
          <a:stretch>
            <a:fillRect/>
          </a:stretch>
        </p:blipFill>
        <p:spPr>
          <a:xfrm>
            <a:off x="0" y="-27134"/>
            <a:ext cx="9144000" cy="736600"/>
          </a:xfrm>
          <a:prstGeom prst="rect">
            <a:avLst/>
          </a:prstGeom>
        </p:spPr>
      </p:pic>
    </p:spTree>
    <p:extLst>
      <p:ext uri="{BB962C8B-B14F-4D97-AF65-F5344CB8AC3E}">
        <p14:creationId xmlns:p14="http://schemas.microsoft.com/office/powerpoint/2010/main" val="2064718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38"/>
          <a:stretch/>
        </p:blipFill>
        <p:spPr bwMode="auto">
          <a:xfrm>
            <a:off x="-7009" y="284813"/>
            <a:ext cx="9151009" cy="48586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3649" y="458608"/>
            <a:ext cx="3773774" cy="4996839"/>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srgbClr val="E05855"/>
                </a:solidFill>
                <a:latin typeface="Helvetica Neue" charset="0"/>
                <a:ea typeface="Helvetica Neue" charset="0"/>
                <a:cs typeface="Helvetica Neue" charset="0"/>
              </a:rPr>
              <a:t>New </a:t>
            </a:r>
            <a:r>
              <a:rPr lang="en-GB" sz="2400" b="1" dirty="0">
                <a:solidFill>
                  <a:srgbClr val="E05855"/>
                </a:solidFill>
                <a:latin typeface="Helvetica Neue" charset="0"/>
                <a:ea typeface="Helvetica Neue" charset="0"/>
                <a:cs typeface="Helvetica Neue" charset="0"/>
              </a:rPr>
              <a:t>UCL Public Engagement </a:t>
            </a:r>
            <a:r>
              <a:rPr lang="en-GB" sz="2400" b="1" dirty="0" smtClean="0">
                <a:solidFill>
                  <a:srgbClr val="E05855"/>
                </a:solidFill>
                <a:latin typeface="Helvetica Neue" charset="0"/>
                <a:ea typeface="Helvetica Neue" charset="0"/>
                <a:cs typeface="Helvetica Neue" charset="0"/>
              </a:rPr>
              <a:t>Strategy:</a:t>
            </a:r>
            <a:endParaRPr lang="en-GB" sz="2400" b="1" dirty="0">
              <a:solidFill>
                <a:srgbClr val="E05855"/>
              </a:solidFill>
              <a:latin typeface="Helvetica Neue" charset="0"/>
              <a:ea typeface="Helvetica Neue" charset="0"/>
              <a:cs typeface="Helvetica Neue" charset="0"/>
            </a:endParaRPr>
          </a:p>
          <a:p>
            <a:endParaRPr lang="en-GB" dirty="0">
              <a:solidFill>
                <a:schemeClr val="tx1">
                  <a:lumMod val="65000"/>
                  <a:lumOff val="35000"/>
                </a:schemeClr>
              </a:solidFill>
              <a:latin typeface="Helvetica" charset="0"/>
              <a:ea typeface="Helvetica" charset="0"/>
              <a:cs typeface="Helvetica" charset="0"/>
            </a:endParaRPr>
          </a:p>
          <a:p>
            <a:pPr marL="285750" lvl="0" indent="-285750">
              <a:buFont typeface="Arial" charset="0"/>
              <a:buChar char="•"/>
            </a:pPr>
            <a:r>
              <a:rPr lang="en-GB" dirty="0" smtClean="0">
                <a:solidFill>
                  <a:schemeClr val="tx1">
                    <a:lumMod val="65000"/>
                    <a:lumOff val="35000"/>
                  </a:schemeClr>
                </a:solidFill>
                <a:latin typeface="Helvetica Neue" charset="0"/>
                <a:ea typeface="Helvetica Neue" charset="0"/>
                <a:cs typeface="Helvetica Neue" charset="0"/>
              </a:rPr>
              <a:t>collaborative </a:t>
            </a:r>
            <a:r>
              <a:rPr lang="en-GB" dirty="0">
                <a:solidFill>
                  <a:schemeClr val="tx1">
                    <a:lumMod val="65000"/>
                    <a:lumOff val="35000"/>
                  </a:schemeClr>
                </a:solidFill>
                <a:latin typeface="Helvetica Neue" charset="0"/>
                <a:ea typeface="Helvetica Neue" charset="0"/>
                <a:cs typeface="Helvetica Neue" charset="0"/>
              </a:rPr>
              <a:t>models of </a:t>
            </a:r>
            <a:r>
              <a:rPr lang="en-GB" dirty="0" smtClean="0">
                <a:solidFill>
                  <a:schemeClr val="tx1">
                    <a:lumMod val="65000"/>
                    <a:lumOff val="35000"/>
                  </a:schemeClr>
                </a:solidFill>
                <a:latin typeface="Helvetica Neue" charset="0"/>
                <a:ea typeface="Helvetica Neue" charset="0"/>
                <a:cs typeface="Helvetica Neue" charset="0"/>
              </a:rPr>
              <a:t>engagement</a:t>
            </a:r>
          </a:p>
          <a:p>
            <a:pPr marL="285750" lvl="0" indent="-285750">
              <a:buFont typeface="Arial" charset="0"/>
              <a:buChar char="•"/>
            </a:pPr>
            <a:endParaRPr lang="en-GB" dirty="0">
              <a:solidFill>
                <a:schemeClr val="tx1">
                  <a:lumMod val="65000"/>
                  <a:lumOff val="35000"/>
                </a:schemeClr>
              </a:solidFill>
              <a:latin typeface="Helvetica Neue" charset="0"/>
              <a:ea typeface="Helvetica Neue" charset="0"/>
              <a:cs typeface="Helvetica Neue" charset="0"/>
            </a:endParaRPr>
          </a:p>
          <a:p>
            <a:pPr marL="285750" lvl="0" indent="-285750">
              <a:buFont typeface="Arial" charset="0"/>
              <a:buChar char="•"/>
            </a:pPr>
            <a:r>
              <a:rPr lang="en-GB" dirty="0">
                <a:solidFill>
                  <a:schemeClr val="tx1">
                    <a:lumMod val="65000"/>
                    <a:lumOff val="35000"/>
                  </a:schemeClr>
                </a:solidFill>
                <a:latin typeface="Helvetica Neue" charset="0"/>
                <a:ea typeface="Helvetica Neue" charset="0"/>
                <a:cs typeface="Helvetica Neue" charset="0"/>
              </a:rPr>
              <a:t>involvement of diverse public groups, particularly those </a:t>
            </a:r>
            <a:r>
              <a:rPr lang="en-GB" dirty="0" smtClean="0">
                <a:solidFill>
                  <a:schemeClr val="tx1">
                    <a:lumMod val="65000"/>
                    <a:lumOff val="35000"/>
                  </a:schemeClr>
                </a:solidFill>
                <a:latin typeface="Helvetica Neue" charset="0"/>
                <a:ea typeface="Helvetica Neue" charset="0"/>
                <a:cs typeface="Helvetica Neue" charset="0"/>
              </a:rPr>
              <a:t>whose voices are heard </a:t>
            </a:r>
            <a:r>
              <a:rPr lang="en-GB" dirty="0">
                <a:solidFill>
                  <a:schemeClr val="tx1">
                    <a:lumMod val="65000"/>
                    <a:lumOff val="35000"/>
                  </a:schemeClr>
                </a:solidFill>
                <a:latin typeface="Helvetica Neue" charset="0"/>
                <a:ea typeface="Helvetica Neue" charset="0"/>
                <a:cs typeface="Helvetica Neue" charset="0"/>
              </a:rPr>
              <a:t>less </a:t>
            </a:r>
            <a:r>
              <a:rPr lang="en-GB" dirty="0" smtClean="0">
                <a:solidFill>
                  <a:schemeClr val="tx1">
                    <a:lumMod val="65000"/>
                    <a:lumOff val="35000"/>
                  </a:schemeClr>
                </a:solidFill>
                <a:latin typeface="Helvetica Neue" charset="0"/>
                <a:ea typeface="Helvetica Neue" charset="0"/>
                <a:cs typeface="Helvetica Neue" charset="0"/>
              </a:rPr>
              <a:t>often</a:t>
            </a:r>
          </a:p>
          <a:p>
            <a:pPr marL="285750" lvl="0" indent="-285750">
              <a:buFont typeface="Arial" charset="0"/>
              <a:buChar char="•"/>
            </a:pPr>
            <a:endParaRPr lang="en-GB" dirty="0">
              <a:solidFill>
                <a:schemeClr val="tx1">
                  <a:lumMod val="65000"/>
                  <a:lumOff val="35000"/>
                </a:schemeClr>
              </a:solidFill>
              <a:latin typeface="Helvetica Neue" charset="0"/>
              <a:ea typeface="Helvetica Neue" charset="0"/>
              <a:cs typeface="Helvetica Neue" charset="0"/>
            </a:endParaRPr>
          </a:p>
          <a:p>
            <a:pPr marL="285750" lvl="0" indent="-285750">
              <a:buFont typeface="Arial" charset="0"/>
              <a:buChar char="•"/>
            </a:pPr>
            <a:r>
              <a:rPr lang="en-GB" dirty="0">
                <a:solidFill>
                  <a:schemeClr val="tx1">
                    <a:lumMod val="65000"/>
                    <a:lumOff val="35000"/>
                  </a:schemeClr>
                </a:solidFill>
                <a:latin typeface="Helvetica Neue" charset="0"/>
                <a:ea typeface="Helvetica Neue" charset="0"/>
                <a:cs typeface="Helvetica Neue" charset="0"/>
              </a:rPr>
              <a:t>a spirit of </a:t>
            </a:r>
            <a:r>
              <a:rPr lang="en-GB" dirty="0" smtClean="0">
                <a:solidFill>
                  <a:schemeClr val="tx1">
                    <a:lumMod val="65000"/>
                    <a:lumOff val="35000"/>
                  </a:schemeClr>
                </a:solidFill>
                <a:latin typeface="Helvetica Neue" charset="0"/>
                <a:ea typeface="Helvetica Neue" charset="0"/>
                <a:cs typeface="Helvetica Neue" charset="0"/>
              </a:rPr>
              <a:t>experimentation.</a:t>
            </a:r>
            <a:endParaRPr lang="en-GB" dirty="0">
              <a:solidFill>
                <a:schemeClr val="tx1">
                  <a:lumMod val="65000"/>
                  <a:lumOff val="35000"/>
                </a:schemeClr>
              </a:solidFill>
              <a:latin typeface="Helvetica Neue" charset="0"/>
              <a:ea typeface="Helvetica Neue" charset="0"/>
              <a:cs typeface="Helvetica Neue" charset="0"/>
            </a:endParaRPr>
          </a:p>
        </p:txBody>
      </p:sp>
      <p:sp>
        <p:nvSpPr>
          <p:cNvPr id="4" name="TextBox 3"/>
          <p:cNvSpPr txBox="1"/>
          <p:nvPr/>
        </p:nvSpPr>
        <p:spPr>
          <a:xfrm>
            <a:off x="1621971" y="1088571"/>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4"/>
          <a:stretch>
            <a:fillRect/>
          </a:stretch>
        </p:blipFill>
        <p:spPr>
          <a:xfrm>
            <a:off x="0" y="-27134"/>
            <a:ext cx="9144000" cy="736600"/>
          </a:xfrm>
          <a:prstGeom prst="rect">
            <a:avLst/>
          </a:prstGeom>
        </p:spPr>
      </p:pic>
    </p:spTree>
    <p:extLst>
      <p:ext uri="{BB962C8B-B14F-4D97-AF65-F5344CB8AC3E}">
        <p14:creationId xmlns:p14="http://schemas.microsoft.com/office/powerpoint/2010/main" val="22034564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5"/>
          <a:stretch/>
        </p:blipFill>
        <p:spPr>
          <a:xfrm>
            <a:off x="0" y="269823"/>
            <a:ext cx="9144000" cy="4873677"/>
          </a:xfrm>
          <a:prstGeom prst="rect">
            <a:avLst/>
          </a:prstGeom>
        </p:spPr>
      </p:pic>
      <p:sp>
        <p:nvSpPr>
          <p:cNvPr id="7" name="Rectangle 12"/>
          <p:cNvSpPr>
            <a:spLocks noChangeArrowheads="1"/>
          </p:cNvSpPr>
          <p:nvPr/>
        </p:nvSpPr>
        <p:spPr bwMode="auto">
          <a:xfrm>
            <a:off x="502065" y="914400"/>
            <a:ext cx="8139869" cy="2892226"/>
          </a:xfrm>
          <a:prstGeom prst="rect">
            <a:avLst/>
          </a:prstGeom>
          <a:noFill/>
          <a:ln w="9525">
            <a:noFill/>
            <a:prstDash val="sysDot"/>
            <a:miter lim="800000"/>
            <a:headEnd/>
            <a:tailEnd/>
          </a:ln>
          <a:effectLst/>
          <a:extLst/>
        </p:spPr>
        <p:txBody>
          <a:bodyPr lIns="0" tIns="0" rIns="0" bIns="0" numCol="1" spcCol="7200000">
            <a:noAutofit/>
          </a:bodyPr>
          <a:lstStyle/>
          <a:p>
            <a:pPr>
              <a:lnSpc>
                <a:spcPts val="2200"/>
              </a:lnSpc>
            </a:pPr>
            <a:endParaRPr lang="en-GB" sz="2400" baseline="30000" dirty="0" smtClean="0">
              <a:latin typeface="Helvetica" charset="0"/>
              <a:ea typeface="Helvetica" charset="0"/>
              <a:cs typeface="Helvetica" charset="0"/>
            </a:endParaRPr>
          </a:p>
          <a:p>
            <a:pPr>
              <a:lnSpc>
                <a:spcPts val="2800"/>
              </a:lnSpc>
            </a:pPr>
            <a:endParaRPr lang="en-GB" sz="2400" baseline="30000" dirty="0">
              <a:latin typeface="Helvetica" charset="0"/>
              <a:ea typeface="Helvetica" charset="0"/>
              <a:cs typeface="Helvetica" charset="0"/>
            </a:endParaRPr>
          </a:p>
          <a:p>
            <a:pPr>
              <a:lnSpc>
                <a:spcPts val="2800"/>
              </a:lnSpc>
            </a:pPr>
            <a:endParaRPr lang="en-GB" sz="2400" baseline="30000" dirty="0">
              <a:latin typeface="Helvetica" charset="0"/>
              <a:ea typeface="Helvetica" charset="0"/>
              <a:cs typeface="Helvetica" charset="0"/>
            </a:endParaRPr>
          </a:p>
          <a:p>
            <a:pPr>
              <a:lnSpc>
                <a:spcPts val="2800"/>
              </a:lnSpc>
            </a:pPr>
            <a:r>
              <a:rPr lang="en-GB" sz="2400" baseline="30000" dirty="0">
                <a:latin typeface="Helvetica" charset="0"/>
                <a:ea typeface="Helvetica" charset="0"/>
                <a:cs typeface="Helvetica" charset="0"/>
              </a:rPr>
              <a:t> </a:t>
            </a:r>
          </a:p>
        </p:txBody>
      </p:sp>
      <p:sp>
        <p:nvSpPr>
          <p:cNvPr id="6" name="Rectangle 5"/>
          <p:cNvSpPr/>
          <p:nvPr/>
        </p:nvSpPr>
        <p:spPr>
          <a:xfrm>
            <a:off x="293914" y="709466"/>
            <a:ext cx="3123843" cy="44340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000" b="1" dirty="0" smtClean="0">
              <a:solidFill>
                <a:schemeClr val="tx1">
                  <a:lumMod val="65000"/>
                  <a:lumOff val="35000"/>
                </a:schemeClr>
              </a:solidFill>
              <a:latin typeface="Helvetica"/>
              <a:cs typeface="Helvetica"/>
            </a:endParaRPr>
          </a:p>
          <a:p>
            <a:r>
              <a:rPr lang="en-GB" sz="2000" dirty="0">
                <a:solidFill>
                  <a:schemeClr val="tx1">
                    <a:lumMod val="65000"/>
                    <a:lumOff val="35000"/>
                  </a:schemeClr>
                </a:solidFill>
                <a:latin typeface="Helvetica Neue" charset="0"/>
                <a:ea typeface="Helvetica Neue" charset="0"/>
                <a:cs typeface="Helvetica Neue" charset="0"/>
              </a:rPr>
              <a:t>Our Public Engagement Unit (PEU) at UCL Culture celebrates its </a:t>
            </a:r>
          </a:p>
          <a:p>
            <a:r>
              <a:rPr lang="en-GB" sz="2000" b="1" dirty="0">
                <a:solidFill>
                  <a:schemeClr val="tx1">
                    <a:lumMod val="65000"/>
                    <a:lumOff val="35000"/>
                  </a:schemeClr>
                </a:solidFill>
                <a:latin typeface="Helvetica Neue" charset="0"/>
                <a:ea typeface="Helvetica Neue" charset="0"/>
                <a:cs typeface="Helvetica Neue" charset="0"/>
              </a:rPr>
              <a:t>10</a:t>
            </a:r>
            <a:r>
              <a:rPr lang="en-GB" sz="2000" b="1" baseline="30000" dirty="0">
                <a:solidFill>
                  <a:schemeClr val="tx1">
                    <a:lumMod val="65000"/>
                    <a:lumOff val="35000"/>
                  </a:schemeClr>
                </a:solidFill>
                <a:latin typeface="Helvetica Neue" charset="0"/>
                <a:ea typeface="Helvetica Neue" charset="0"/>
                <a:cs typeface="Helvetica Neue" charset="0"/>
              </a:rPr>
              <a:t>th</a:t>
            </a:r>
            <a:r>
              <a:rPr lang="en-GB" sz="2000" b="1" dirty="0">
                <a:solidFill>
                  <a:schemeClr val="tx1">
                    <a:lumMod val="65000"/>
                    <a:lumOff val="35000"/>
                  </a:schemeClr>
                </a:solidFill>
                <a:latin typeface="Helvetica Neue" charset="0"/>
                <a:ea typeface="Helvetica Neue" charset="0"/>
                <a:cs typeface="Helvetica Neue" charset="0"/>
              </a:rPr>
              <a:t> anniversary </a:t>
            </a:r>
            <a:r>
              <a:rPr lang="en-GB" sz="2000" dirty="0">
                <a:solidFill>
                  <a:schemeClr val="tx1">
                    <a:lumMod val="65000"/>
                    <a:lumOff val="35000"/>
                  </a:schemeClr>
                </a:solidFill>
                <a:latin typeface="Helvetica Neue" charset="0"/>
                <a:ea typeface="Helvetica Neue" charset="0"/>
                <a:cs typeface="Helvetica Neue" charset="0"/>
              </a:rPr>
              <a:t>next year</a:t>
            </a:r>
          </a:p>
          <a:p>
            <a:endParaRPr lang="en-GB" sz="2000" dirty="0">
              <a:solidFill>
                <a:schemeClr val="tx1">
                  <a:lumMod val="65000"/>
                  <a:lumOff val="35000"/>
                </a:schemeClr>
              </a:solidFill>
              <a:latin typeface="Helvetica Neue" charset="0"/>
              <a:ea typeface="Helvetica Neue" charset="0"/>
              <a:cs typeface="Helvetica Neue" charset="0"/>
            </a:endParaRPr>
          </a:p>
          <a:p>
            <a:r>
              <a:rPr lang="en-GB" sz="2000" dirty="0">
                <a:solidFill>
                  <a:srgbClr val="E05855"/>
                </a:solidFill>
                <a:latin typeface="Helvetica Neue" charset="0"/>
                <a:ea typeface="Helvetica Neue" charset="0"/>
                <a:cs typeface="Helvetica Neue" charset="0"/>
              </a:rPr>
              <a:t>Sign up to the UCL Public Engagement Network:</a:t>
            </a:r>
          </a:p>
          <a:p>
            <a:r>
              <a:rPr lang="en-GB" sz="2000" dirty="0">
                <a:solidFill>
                  <a:schemeClr val="tx1">
                    <a:lumMod val="65000"/>
                    <a:lumOff val="35000"/>
                  </a:schemeClr>
                </a:solidFill>
                <a:latin typeface="Helvetica Neue" charset="0"/>
                <a:ea typeface="Helvetica Neue" charset="0"/>
                <a:cs typeface="Helvetica Neue" charset="0"/>
                <a:hlinkClick r:id="rId4"/>
              </a:rPr>
              <a:t>www.ucl.ac.uk/culture/public-engagement/creating-networks</a:t>
            </a:r>
            <a:endParaRPr lang="en-GB" sz="2000" dirty="0">
              <a:solidFill>
                <a:schemeClr val="tx1">
                  <a:lumMod val="65000"/>
                  <a:lumOff val="35000"/>
                </a:schemeClr>
              </a:solidFill>
              <a:latin typeface="Helvetica Neue" charset="0"/>
              <a:ea typeface="Helvetica Neue" charset="0"/>
              <a:cs typeface="Helvetica Neue" charset="0"/>
            </a:endParaRPr>
          </a:p>
          <a:p>
            <a:endParaRPr lang="en-GB" dirty="0">
              <a:solidFill>
                <a:schemeClr val="tx1"/>
              </a:solidFill>
              <a:latin typeface="Helvetica"/>
              <a:ea typeface="Helvetica" charset="0"/>
              <a:cs typeface="Helvetica"/>
            </a:endParaRPr>
          </a:p>
          <a:p>
            <a:endParaRPr lang="en-GB" dirty="0">
              <a:solidFill>
                <a:schemeClr val="tx1"/>
              </a:solidFill>
              <a:latin typeface="Helvetica"/>
              <a:ea typeface="Helvetica" charset="0"/>
              <a:cs typeface="Helvetica"/>
            </a:endParaRPr>
          </a:p>
        </p:txBody>
      </p:sp>
      <p:pic>
        <p:nvPicPr>
          <p:cNvPr id="5" name="Picture 4"/>
          <p:cNvPicPr>
            <a:picLocks noChangeAspect="1"/>
          </p:cNvPicPr>
          <p:nvPr/>
        </p:nvPicPr>
        <p:blipFill>
          <a:blip r:embed="rId5"/>
          <a:stretch>
            <a:fillRect/>
          </a:stretch>
        </p:blipFill>
        <p:spPr>
          <a:xfrm>
            <a:off x="0" y="-27134"/>
            <a:ext cx="9144000" cy="736600"/>
          </a:xfrm>
          <a:prstGeom prst="rect">
            <a:avLst/>
          </a:prstGeom>
        </p:spPr>
      </p:pic>
    </p:spTree>
    <p:extLst>
      <p:ext uri="{BB962C8B-B14F-4D97-AF65-F5344CB8AC3E}">
        <p14:creationId xmlns:p14="http://schemas.microsoft.com/office/powerpoint/2010/main" val="1100616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502065" y="914400"/>
            <a:ext cx="8139869" cy="2892226"/>
          </a:xfrm>
          <a:prstGeom prst="rect">
            <a:avLst/>
          </a:prstGeom>
          <a:noFill/>
          <a:ln w="9525">
            <a:noFill/>
            <a:prstDash val="sysDot"/>
            <a:miter lim="800000"/>
            <a:headEnd/>
            <a:tailEnd/>
          </a:ln>
          <a:effectLst/>
          <a:extLst/>
        </p:spPr>
        <p:txBody>
          <a:bodyPr lIns="0" tIns="0" rIns="0" bIns="0" numCol="1" spcCol="7200000">
            <a:noAutofit/>
          </a:bodyPr>
          <a:lstStyle/>
          <a:p>
            <a:pPr>
              <a:lnSpc>
                <a:spcPts val="2200"/>
              </a:lnSpc>
            </a:pPr>
            <a:endParaRPr lang="en-GB" sz="2400" baseline="30000" dirty="0" smtClean="0">
              <a:latin typeface="Helvetica" charset="0"/>
              <a:ea typeface="Helvetica" charset="0"/>
              <a:cs typeface="Helvetica" charset="0"/>
            </a:endParaRPr>
          </a:p>
          <a:p>
            <a:pPr>
              <a:lnSpc>
                <a:spcPts val="2800"/>
              </a:lnSpc>
            </a:pPr>
            <a:endParaRPr lang="en-GB" sz="2400" baseline="30000" dirty="0">
              <a:latin typeface="Helvetica" charset="0"/>
              <a:ea typeface="Helvetica" charset="0"/>
              <a:cs typeface="Helvetica" charset="0"/>
            </a:endParaRPr>
          </a:p>
          <a:p>
            <a:pPr>
              <a:lnSpc>
                <a:spcPts val="2800"/>
              </a:lnSpc>
            </a:pPr>
            <a:endParaRPr lang="en-GB" sz="2400" baseline="30000" dirty="0">
              <a:latin typeface="Helvetica" charset="0"/>
              <a:ea typeface="Helvetica" charset="0"/>
              <a:cs typeface="Helvetica" charset="0"/>
            </a:endParaRPr>
          </a:p>
          <a:p>
            <a:pPr>
              <a:lnSpc>
                <a:spcPts val="2800"/>
              </a:lnSpc>
            </a:pPr>
            <a:r>
              <a:rPr lang="en-GB" sz="2400" baseline="30000" dirty="0">
                <a:latin typeface="Helvetica" charset="0"/>
                <a:ea typeface="Helvetica" charset="0"/>
                <a:cs typeface="Helvetica" charset="0"/>
              </a:rPr>
              <a:t> </a:t>
            </a:r>
          </a:p>
        </p:txBody>
      </p:sp>
      <p:sp>
        <p:nvSpPr>
          <p:cNvPr id="6" name="Rectangle 5"/>
          <p:cNvSpPr/>
          <p:nvPr/>
        </p:nvSpPr>
        <p:spPr>
          <a:xfrm>
            <a:off x="293914" y="520248"/>
            <a:ext cx="3603171" cy="4623252"/>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tx1">
                    <a:lumMod val="65000"/>
                    <a:lumOff val="35000"/>
                  </a:schemeClr>
                </a:solidFill>
                <a:latin typeface="Helvetica" charset="0"/>
                <a:ea typeface="Helvetica" charset="0"/>
                <a:cs typeface="Helvetica" charset="0"/>
              </a:rPr>
              <a:t>Maintaining our campus</a:t>
            </a:r>
            <a:endParaRPr lang="en-US" sz="2000" dirty="0" smtClean="0">
              <a:solidFill>
                <a:schemeClr val="tx1">
                  <a:lumMod val="65000"/>
                  <a:lumOff val="35000"/>
                </a:schemeClr>
              </a:solidFill>
              <a:latin typeface="Helvetica" charset="0"/>
              <a:ea typeface="Helvetica" charset="0"/>
              <a:cs typeface="Helvetica" charset="0"/>
            </a:endParaRPr>
          </a:p>
          <a:p>
            <a:endParaRPr lang="en-US" dirty="0" smtClean="0">
              <a:solidFill>
                <a:schemeClr val="tx1">
                  <a:lumMod val="65000"/>
                  <a:lumOff val="35000"/>
                </a:schemeClr>
              </a:solidFill>
              <a:latin typeface="Helvetica" charset="0"/>
              <a:ea typeface="Helvetica" charset="0"/>
              <a:cs typeface="Helvetica" charset="0"/>
            </a:endParaRPr>
          </a:p>
          <a:p>
            <a:r>
              <a:rPr lang="en-US" dirty="0">
                <a:solidFill>
                  <a:schemeClr val="tx1">
                    <a:lumMod val="65000"/>
                    <a:lumOff val="35000"/>
                  </a:schemeClr>
                </a:solidFill>
                <a:latin typeface="Helvetica" charset="0"/>
                <a:ea typeface="Helvetica" charset="0"/>
                <a:cs typeface="Helvetica" charset="0"/>
              </a:rPr>
              <a:t>In order to achieve all that </a:t>
            </a:r>
            <a:r>
              <a:rPr lang="en-US" dirty="0" smtClean="0">
                <a:solidFill>
                  <a:schemeClr val="tx1">
                    <a:lumMod val="65000"/>
                    <a:lumOff val="35000"/>
                  </a:schemeClr>
                </a:solidFill>
                <a:latin typeface="Helvetica" charset="0"/>
                <a:ea typeface="Helvetica" charset="0"/>
                <a:cs typeface="Helvetica" charset="0"/>
              </a:rPr>
              <a:t>we </a:t>
            </a:r>
            <a:r>
              <a:rPr lang="en-US" dirty="0">
                <a:solidFill>
                  <a:schemeClr val="tx1">
                    <a:lumMod val="65000"/>
                    <a:lumOff val="35000"/>
                  </a:schemeClr>
                </a:solidFill>
                <a:latin typeface="Helvetica" charset="0"/>
                <a:ea typeface="Helvetica" charset="0"/>
                <a:cs typeface="Helvetica" charset="0"/>
              </a:rPr>
              <a:t>do, </a:t>
            </a:r>
            <a:r>
              <a:rPr lang="en-US" dirty="0" smtClean="0">
                <a:solidFill>
                  <a:schemeClr val="tx1">
                    <a:lumMod val="65000"/>
                    <a:lumOff val="35000"/>
                  </a:schemeClr>
                </a:solidFill>
                <a:latin typeface="Helvetica" charset="0"/>
                <a:ea typeface="Helvetica" charset="0"/>
                <a:cs typeface="Helvetica" charset="0"/>
              </a:rPr>
              <a:t>it’s </a:t>
            </a:r>
            <a:r>
              <a:rPr lang="en-US" dirty="0">
                <a:solidFill>
                  <a:schemeClr val="tx1">
                    <a:lumMod val="65000"/>
                    <a:lumOff val="35000"/>
                  </a:schemeClr>
                </a:solidFill>
                <a:latin typeface="Helvetica" charset="0"/>
                <a:ea typeface="Helvetica" charset="0"/>
                <a:cs typeface="Helvetica" charset="0"/>
              </a:rPr>
              <a:t>important that the buildings that </a:t>
            </a:r>
            <a:r>
              <a:rPr lang="en-US" dirty="0" smtClean="0">
                <a:solidFill>
                  <a:schemeClr val="tx1">
                    <a:lumMod val="65000"/>
                    <a:lumOff val="35000"/>
                  </a:schemeClr>
                </a:solidFill>
                <a:latin typeface="Helvetica" charset="0"/>
                <a:ea typeface="Helvetica" charset="0"/>
                <a:cs typeface="Helvetica" charset="0"/>
              </a:rPr>
              <a:t>we </a:t>
            </a:r>
            <a:r>
              <a:rPr lang="en-US" dirty="0">
                <a:solidFill>
                  <a:schemeClr val="tx1">
                    <a:lumMod val="65000"/>
                    <a:lumOff val="35000"/>
                  </a:schemeClr>
                </a:solidFill>
                <a:latin typeface="Helvetica" charset="0"/>
                <a:ea typeface="Helvetica" charset="0"/>
                <a:cs typeface="Helvetica" charset="0"/>
              </a:rPr>
              <a:t>operate in are well-maintained and fit for purpose. </a:t>
            </a:r>
          </a:p>
        </p:txBody>
      </p:sp>
      <p:pic>
        <p:nvPicPr>
          <p:cNvPr id="9" name="Picture 8"/>
          <p:cNvPicPr>
            <a:picLocks noChangeAspect="1"/>
          </p:cNvPicPr>
          <p:nvPr/>
        </p:nvPicPr>
        <p:blipFill>
          <a:blip r:embed="rId4"/>
          <a:stretch>
            <a:fillRect/>
          </a:stretch>
        </p:blipFill>
        <p:spPr>
          <a:xfrm>
            <a:off x="0" y="-27134"/>
            <a:ext cx="9144000" cy="736600"/>
          </a:xfrm>
          <a:prstGeom prst="rect">
            <a:avLst/>
          </a:prstGeom>
        </p:spPr>
      </p:pic>
      <p:sp>
        <p:nvSpPr>
          <p:cNvPr id="3" name="TextBox 2"/>
          <p:cNvSpPr txBox="1"/>
          <p:nvPr/>
        </p:nvSpPr>
        <p:spPr>
          <a:xfrm>
            <a:off x="6188330" y="29584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0010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1141"/>
            <a:ext cx="9236989" cy="6530141"/>
          </a:xfrm>
          <a:prstGeom prst="rect">
            <a:avLst/>
          </a:prstGeom>
        </p:spPr>
      </p:pic>
      <p:grpSp>
        <p:nvGrpSpPr>
          <p:cNvPr id="5" name="Group 4"/>
          <p:cNvGrpSpPr/>
          <p:nvPr/>
        </p:nvGrpSpPr>
        <p:grpSpPr>
          <a:xfrm>
            <a:off x="6410657" y="2275535"/>
            <a:ext cx="1244419" cy="581407"/>
            <a:chOff x="6324781" y="2146514"/>
            <a:chExt cx="1244419" cy="581407"/>
          </a:xfrm>
          <a:effectLst>
            <a:outerShdw blurRad="12700" dist="25400" dir="2700000" algn="tl" rotWithShape="0">
              <a:prstClr val="black">
                <a:alpha val="27000"/>
              </a:prstClr>
            </a:outerShdw>
          </a:effectLst>
        </p:grpSpPr>
        <p:sp>
          <p:nvSpPr>
            <p:cNvPr id="3" name="TextBox 2"/>
            <p:cNvSpPr txBox="1"/>
            <p:nvPr/>
          </p:nvSpPr>
          <p:spPr>
            <a:xfrm>
              <a:off x="6342926" y="2146514"/>
              <a:ext cx="819873"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a:t>
              </a:r>
              <a:r>
                <a:rPr lang="en-US" b="1" dirty="0">
                  <a:latin typeface="Arial" charset="0"/>
                  <a:ea typeface="Arial" charset="0"/>
                  <a:cs typeface="Arial" charset="0"/>
                </a:rPr>
                <a:t>292k</a:t>
              </a:r>
            </a:p>
          </p:txBody>
        </p:sp>
        <p:sp>
          <p:nvSpPr>
            <p:cNvPr id="4" name="TextBox 3"/>
            <p:cNvSpPr txBox="1"/>
            <p:nvPr/>
          </p:nvSpPr>
          <p:spPr>
            <a:xfrm>
              <a:off x="6324781" y="2501330"/>
              <a:ext cx="1244419" cy="226591"/>
            </a:xfrm>
            <a:prstGeom prst="rect">
              <a:avLst/>
            </a:prstGeom>
            <a:solidFill>
              <a:srgbClr val="E03C31"/>
            </a:solidFill>
            <a:ln w="38100">
              <a:noFill/>
            </a:ln>
          </p:spPr>
          <p:txBody>
            <a:bodyPr wrap="square" lIns="72000" tIns="36000" rIns="36000" bIns="36000" rtlCol="0">
              <a:spAutoFit/>
            </a:bodyPr>
            <a:lstStyle/>
            <a:p>
              <a:r>
                <a:rPr lang="en-US" sz="1000" dirty="0">
                  <a:solidFill>
                    <a:schemeClr val="bg1"/>
                  </a:solidFill>
                  <a:latin typeface="Arial" charset="0"/>
                  <a:ea typeface="Arial" charset="0"/>
                  <a:cs typeface="Arial" charset="0"/>
                </a:rPr>
                <a:t>School of Pharmacy</a:t>
              </a:r>
              <a:endParaRPr lang="en-US" sz="1000" b="1" dirty="0">
                <a:solidFill>
                  <a:schemeClr val="bg1"/>
                </a:solidFill>
                <a:latin typeface="Arial" charset="0"/>
                <a:ea typeface="Arial" charset="0"/>
                <a:cs typeface="Arial" charset="0"/>
              </a:endParaRPr>
            </a:p>
          </p:txBody>
        </p:sp>
      </p:grpSp>
      <p:grpSp>
        <p:nvGrpSpPr>
          <p:cNvPr id="6" name="Group 5"/>
          <p:cNvGrpSpPr/>
          <p:nvPr/>
        </p:nvGrpSpPr>
        <p:grpSpPr>
          <a:xfrm>
            <a:off x="6946990" y="613611"/>
            <a:ext cx="1346019" cy="581407"/>
            <a:chOff x="6324781" y="2146514"/>
            <a:chExt cx="1346019" cy="581407"/>
          </a:xfrm>
          <a:effectLst>
            <a:outerShdw blurRad="12700" dist="25400" dir="2700000" algn="tl" rotWithShape="0">
              <a:prstClr val="black">
                <a:alpha val="27000"/>
              </a:prstClr>
            </a:outerShdw>
          </a:effectLst>
        </p:grpSpPr>
        <p:sp>
          <p:nvSpPr>
            <p:cNvPr id="7" name="TextBox 6"/>
            <p:cNvSpPr txBox="1"/>
            <p:nvPr/>
          </p:nvSpPr>
          <p:spPr>
            <a:xfrm>
              <a:off x="6829155" y="2146514"/>
              <a:ext cx="819873"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£105k</a:t>
              </a:r>
              <a:endParaRPr lang="en-US" b="1" dirty="0">
                <a:latin typeface="Arial" charset="0"/>
                <a:ea typeface="Arial" charset="0"/>
                <a:cs typeface="Arial" charset="0"/>
              </a:endParaRPr>
            </a:p>
          </p:txBody>
        </p:sp>
        <p:sp>
          <p:nvSpPr>
            <p:cNvPr id="8" name="TextBox 7"/>
            <p:cNvSpPr txBox="1"/>
            <p:nvPr/>
          </p:nvSpPr>
          <p:spPr>
            <a:xfrm>
              <a:off x="6324781" y="2501330"/>
              <a:ext cx="1346019" cy="226591"/>
            </a:xfrm>
            <a:prstGeom prst="rect">
              <a:avLst/>
            </a:prstGeom>
            <a:solidFill>
              <a:srgbClr val="E03C31"/>
            </a:solidFill>
            <a:ln w="38100">
              <a:noFill/>
            </a:ln>
          </p:spPr>
          <p:txBody>
            <a:bodyPr wrap="square" lIns="72000" tIns="36000" rIns="36000" bIns="36000" rtlCol="0">
              <a:spAutoFit/>
            </a:bodyPr>
            <a:lstStyle/>
            <a:p>
              <a:r>
                <a:rPr lang="en-US" sz="1000" dirty="0" smtClean="0">
                  <a:solidFill>
                    <a:schemeClr val="bg1"/>
                  </a:solidFill>
                  <a:latin typeface="Arial" charset="0"/>
                  <a:ea typeface="Arial" charset="0"/>
                  <a:cs typeface="Arial" charset="0"/>
                </a:rPr>
                <a:t>James </a:t>
              </a:r>
              <a:r>
                <a:rPr lang="en-US" sz="1000" dirty="0" err="1" smtClean="0">
                  <a:solidFill>
                    <a:schemeClr val="bg1"/>
                  </a:solidFill>
                  <a:latin typeface="Arial" charset="0"/>
                  <a:ea typeface="Arial" charset="0"/>
                  <a:cs typeface="Arial" charset="0"/>
                </a:rPr>
                <a:t>Lighthill</a:t>
              </a:r>
              <a:r>
                <a:rPr lang="en-US" sz="1000" dirty="0" smtClean="0">
                  <a:solidFill>
                    <a:schemeClr val="bg1"/>
                  </a:solidFill>
                  <a:latin typeface="Arial" charset="0"/>
                  <a:ea typeface="Arial" charset="0"/>
                  <a:cs typeface="Arial" charset="0"/>
                </a:rPr>
                <a:t> House</a:t>
              </a:r>
              <a:endParaRPr lang="en-US" sz="1000" b="1" dirty="0">
                <a:solidFill>
                  <a:schemeClr val="bg1"/>
                </a:solidFill>
                <a:latin typeface="Arial" charset="0"/>
                <a:ea typeface="Arial" charset="0"/>
                <a:cs typeface="Arial" charset="0"/>
              </a:endParaRPr>
            </a:p>
          </p:txBody>
        </p:sp>
      </p:grpSp>
      <p:grpSp>
        <p:nvGrpSpPr>
          <p:cNvPr id="9" name="Group 8"/>
          <p:cNvGrpSpPr/>
          <p:nvPr/>
        </p:nvGrpSpPr>
        <p:grpSpPr>
          <a:xfrm>
            <a:off x="7177495" y="3086314"/>
            <a:ext cx="1429475" cy="581407"/>
            <a:chOff x="6324780" y="2146514"/>
            <a:chExt cx="1429475" cy="581407"/>
          </a:xfrm>
          <a:effectLst>
            <a:outerShdw blurRad="12700" dist="25400" dir="2700000" algn="tl" rotWithShape="0">
              <a:prstClr val="black">
                <a:alpha val="27000"/>
              </a:prstClr>
            </a:outerShdw>
          </a:effectLst>
        </p:grpSpPr>
        <p:sp>
          <p:nvSpPr>
            <p:cNvPr id="10" name="TextBox 9"/>
            <p:cNvSpPr txBox="1"/>
            <p:nvPr/>
          </p:nvSpPr>
          <p:spPr>
            <a:xfrm>
              <a:off x="6342927" y="2146514"/>
              <a:ext cx="696502" cy="369332"/>
            </a:xfrm>
            <a:prstGeom prst="rect">
              <a:avLst/>
            </a:prstGeom>
            <a:solidFill>
              <a:schemeClr val="bg1"/>
            </a:solidFill>
            <a:ln w="38100">
              <a:solidFill>
                <a:srgbClr val="E03C31"/>
              </a:solidFill>
              <a:round/>
            </a:ln>
          </p:spPr>
          <p:txBody>
            <a:bodyPr wrap="square" rtlCol="0">
              <a:spAutoFit/>
            </a:bodyPr>
            <a:lstStyle/>
            <a:p>
              <a:r>
                <a:rPr lang="en-US" b="1" smtClean="0">
                  <a:latin typeface="Arial" charset="0"/>
                  <a:ea typeface="Arial" charset="0"/>
                  <a:cs typeface="Arial" charset="0"/>
                </a:rPr>
                <a:t>£46k</a:t>
              </a:r>
              <a:endParaRPr lang="en-US" b="1" dirty="0">
                <a:latin typeface="Arial" charset="0"/>
                <a:ea typeface="Arial" charset="0"/>
                <a:cs typeface="Arial" charset="0"/>
              </a:endParaRPr>
            </a:p>
          </p:txBody>
        </p:sp>
        <p:sp>
          <p:nvSpPr>
            <p:cNvPr id="11" name="TextBox 10"/>
            <p:cNvSpPr txBox="1"/>
            <p:nvPr/>
          </p:nvSpPr>
          <p:spPr>
            <a:xfrm>
              <a:off x="6324780" y="2501330"/>
              <a:ext cx="1429475" cy="226591"/>
            </a:xfrm>
            <a:prstGeom prst="rect">
              <a:avLst/>
            </a:prstGeom>
            <a:solidFill>
              <a:srgbClr val="E03C31"/>
            </a:solidFill>
            <a:ln w="38100">
              <a:noFill/>
            </a:ln>
          </p:spPr>
          <p:txBody>
            <a:bodyPr wrap="square" lIns="72000" tIns="36000" rIns="36000" bIns="36000" rtlCol="0">
              <a:spAutoFit/>
            </a:bodyPr>
            <a:lstStyle/>
            <a:p>
              <a:r>
                <a:rPr lang="en-US" sz="1000" smtClean="0">
                  <a:solidFill>
                    <a:schemeClr val="bg1"/>
                  </a:solidFill>
                  <a:latin typeface="Arial" charset="0"/>
                  <a:ea typeface="Arial" charset="0"/>
                  <a:cs typeface="Arial" charset="0"/>
                </a:rPr>
                <a:t>Institute of Child Health</a:t>
              </a:r>
              <a:endParaRPr lang="en-US" sz="1000" b="1" dirty="0">
                <a:solidFill>
                  <a:schemeClr val="bg1"/>
                </a:solidFill>
                <a:latin typeface="Arial" charset="0"/>
                <a:ea typeface="Arial" charset="0"/>
                <a:cs typeface="Arial" charset="0"/>
              </a:endParaRPr>
            </a:p>
          </p:txBody>
        </p:sp>
      </p:grpSp>
      <p:grpSp>
        <p:nvGrpSpPr>
          <p:cNvPr id="19" name="Group 18"/>
          <p:cNvGrpSpPr/>
          <p:nvPr/>
        </p:nvGrpSpPr>
        <p:grpSpPr>
          <a:xfrm>
            <a:off x="3144033" y="1508981"/>
            <a:ext cx="1038049" cy="581888"/>
            <a:chOff x="7017842" y="2146514"/>
            <a:chExt cx="1038049" cy="581888"/>
          </a:xfrm>
          <a:effectLst>
            <a:outerShdw blurRad="12700" dist="25400" dir="2700000" algn="tl" rotWithShape="0">
              <a:prstClr val="black">
                <a:alpha val="27000"/>
              </a:prstClr>
            </a:outerShdw>
          </a:effectLst>
        </p:grpSpPr>
        <p:sp>
          <p:nvSpPr>
            <p:cNvPr id="20" name="TextBox 19"/>
            <p:cNvSpPr txBox="1"/>
            <p:nvPr/>
          </p:nvSpPr>
          <p:spPr>
            <a:xfrm>
              <a:off x="7035987" y="2146514"/>
              <a:ext cx="696502"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£96k</a:t>
              </a:r>
              <a:endParaRPr lang="en-US" b="1" dirty="0">
                <a:latin typeface="Arial" charset="0"/>
                <a:ea typeface="Arial" charset="0"/>
                <a:cs typeface="Arial" charset="0"/>
              </a:endParaRPr>
            </a:p>
          </p:txBody>
        </p:sp>
        <p:sp>
          <p:nvSpPr>
            <p:cNvPr id="21" name="TextBox 20"/>
            <p:cNvSpPr txBox="1"/>
            <p:nvPr/>
          </p:nvSpPr>
          <p:spPr>
            <a:xfrm>
              <a:off x="7017842" y="2501811"/>
              <a:ext cx="1038049" cy="226591"/>
            </a:xfrm>
            <a:prstGeom prst="rect">
              <a:avLst/>
            </a:prstGeom>
            <a:solidFill>
              <a:srgbClr val="E03C31"/>
            </a:solidFill>
            <a:ln w="38100">
              <a:noFill/>
            </a:ln>
          </p:spPr>
          <p:txBody>
            <a:bodyPr wrap="square" lIns="72000" tIns="36000" rIns="36000" bIns="36000" rtlCol="0">
              <a:spAutoFit/>
            </a:bodyPr>
            <a:lstStyle/>
            <a:p>
              <a:r>
                <a:rPr lang="en-US" sz="1000" smtClean="0">
                  <a:solidFill>
                    <a:schemeClr val="bg1"/>
                  </a:solidFill>
                  <a:latin typeface="Arial" charset="0"/>
                  <a:ea typeface="Arial" charset="0"/>
                  <a:cs typeface="Arial" charset="0"/>
                </a:rPr>
                <a:t>Physics Building</a:t>
              </a:r>
              <a:endParaRPr lang="en-US" sz="1000" b="1" dirty="0">
                <a:solidFill>
                  <a:schemeClr val="bg1"/>
                </a:solidFill>
                <a:latin typeface="Arial" charset="0"/>
                <a:ea typeface="Arial" charset="0"/>
                <a:cs typeface="Arial" charset="0"/>
              </a:endParaRPr>
            </a:p>
          </p:txBody>
        </p:sp>
      </p:grpSp>
      <p:grpSp>
        <p:nvGrpSpPr>
          <p:cNvPr id="22" name="Group 21"/>
          <p:cNvGrpSpPr/>
          <p:nvPr/>
        </p:nvGrpSpPr>
        <p:grpSpPr>
          <a:xfrm>
            <a:off x="2150854" y="4049512"/>
            <a:ext cx="993179" cy="581407"/>
            <a:chOff x="6761076" y="2146514"/>
            <a:chExt cx="993179" cy="581407"/>
          </a:xfrm>
          <a:effectLst>
            <a:outerShdw blurRad="12700" dist="25400" dir="2700000" algn="tl" rotWithShape="0">
              <a:prstClr val="black">
                <a:alpha val="27000"/>
              </a:prstClr>
            </a:outerShdw>
          </a:effectLst>
        </p:grpSpPr>
        <p:sp>
          <p:nvSpPr>
            <p:cNvPr id="23" name="TextBox 22"/>
            <p:cNvSpPr txBox="1"/>
            <p:nvPr/>
          </p:nvSpPr>
          <p:spPr>
            <a:xfrm>
              <a:off x="7035987" y="2146514"/>
              <a:ext cx="696502"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£23k</a:t>
              </a:r>
              <a:endParaRPr lang="en-US" b="1" dirty="0">
                <a:latin typeface="Arial" charset="0"/>
                <a:ea typeface="Arial" charset="0"/>
                <a:cs typeface="Arial" charset="0"/>
              </a:endParaRPr>
            </a:p>
          </p:txBody>
        </p:sp>
        <p:sp>
          <p:nvSpPr>
            <p:cNvPr id="24" name="TextBox 23"/>
            <p:cNvSpPr txBox="1"/>
            <p:nvPr/>
          </p:nvSpPr>
          <p:spPr>
            <a:xfrm>
              <a:off x="6761076" y="2501330"/>
              <a:ext cx="993179" cy="226591"/>
            </a:xfrm>
            <a:prstGeom prst="rect">
              <a:avLst/>
            </a:prstGeom>
            <a:solidFill>
              <a:srgbClr val="E03C31"/>
            </a:solidFill>
            <a:ln w="38100">
              <a:noFill/>
            </a:ln>
          </p:spPr>
          <p:txBody>
            <a:bodyPr wrap="square" lIns="72000" tIns="36000" rIns="36000" bIns="36000" rtlCol="0">
              <a:spAutoFit/>
            </a:bodyPr>
            <a:lstStyle/>
            <a:p>
              <a:r>
                <a:rPr lang="en-US" sz="1000" smtClean="0">
                  <a:solidFill>
                    <a:schemeClr val="bg1"/>
                  </a:solidFill>
                  <a:latin typeface="Arial" charset="0"/>
                  <a:ea typeface="Arial" charset="0"/>
                  <a:cs typeface="Arial" charset="0"/>
                </a:rPr>
                <a:t>Darwin Building</a:t>
              </a:r>
              <a:endParaRPr lang="en-US" sz="1000" b="1" dirty="0">
                <a:solidFill>
                  <a:schemeClr val="bg1"/>
                </a:solidFill>
                <a:latin typeface="Arial" charset="0"/>
                <a:ea typeface="Arial" charset="0"/>
                <a:cs typeface="Arial" charset="0"/>
              </a:endParaRPr>
            </a:p>
          </p:txBody>
        </p:sp>
      </p:grpSp>
      <p:grpSp>
        <p:nvGrpSpPr>
          <p:cNvPr id="25" name="Group 24"/>
          <p:cNvGrpSpPr/>
          <p:nvPr/>
        </p:nvGrpSpPr>
        <p:grpSpPr>
          <a:xfrm>
            <a:off x="895691" y="2090869"/>
            <a:ext cx="1698727" cy="581407"/>
            <a:chOff x="6055528" y="2146514"/>
            <a:chExt cx="1698727" cy="581407"/>
          </a:xfrm>
          <a:effectLst>
            <a:outerShdw blurRad="12700" dist="25400" dir="2700000" algn="tl" rotWithShape="0">
              <a:prstClr val="black">
                <a:alpha val="27000"/>
              </a:prstClr>
            </a:outerShdw>
          </a:effectLst>
        </p:grpSpPr>
        <p:sp>
          <p:nvSpPr>
            <p:cNvPr id="26" name="TextBox 25"/>
            <p:cNvSpPr txBox="1"/>
            <p:nvPr/>
          </p:nvSpPr>
          <p:spPr>
            <a:xfrm>
              <a:off x="6911871" y="2146514"/>
              <a:ext cx="820618"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£127k</a:t>
              </a:r>
              <a:endParaRPr lang="en-US" b="1" dirty="0">
                <a:latin typeface="Arial" charset="0"/>
                <a:ea typeface="Arial" charset="0"/>
                <a:cs typeface="Arial" charset="0"/>
              </a:endParaRPr>
            </a:p>
          </p:txBody>
        </p:sp>
        <p:sp>
          <p:nvSpPr>
            <p:cNvPr id="27" name="TextBox 26"/>
            <p:cNvSpPr txBox="1"/>
            <p:nvPr/>
          </p:nvSpPr>
          <p:spPr>
            <a:xfrm>
              <a:off x="6055528" y="2501330"/>
              <a:ext cx="1698727" cy="226591"/>
            </a:xfrm>
            <a:prstGeom prst="rect">
              <a:avLst/>
            </a:prstGeom>
            <a:solidFill>
              <a:srgbClr val="E03C31"/>
            </a:solidFill>
            <a:ln w="38100">
              <a:noFill/>
            </a:ln>
          </p:spPr>
          <p:txBody>
            <a:bodyPr wrap="square" lIns="72000" tIns="36000" rIns="36000" bIns="36000" rtlCol="0">
              <a:spAutoFit/>
            </a:bodyPr>
            <a:lstStyle/>
            <a:p>
              <a:r>
                <a:rPr lang="en-US" sz="1000" smtClean="0">
                  <a:solidFill>
                    <a:schemeClr val="bg1"/>
                  </a:solidFill>
                  <a:latin typeface="Arial" charset="0"/>
                  <a:ea typeface="Arial" charset="0"/>
                  <a:cs typeface="Arial" charset="0"/>
                </a:rPr>
                <a:t>Katherine </a:t>
              </a:r>
              <a:r>
                <a:rPr lang="en-US" sz="1000" dirty="0" smtClean="0">
                  <a:solidFill>
                    <a:schemeClr val="bg1"/>
                  </a:solidFill>
                  <a:latin typeface="Arial" charset="0"/>
                  <a:ea typeface="Arial" charset="0"/>
                  <a:cs typeface="Arial" charset="0"/>
                </a:rPr>
                <a:t>Lonsdale Building</a:t>
              </a:r>
              <a:endParaRPr lang="en-US" sz="1000" b="1" dirty="0">
                <a:solidFill>
                  <a:schemeClr val="bg1"/>
                </a:solidFill>
                <a:latin typeface="Arial" charset="0"/>
                <a:ea typeface="Arial" charset="0"/>
                <a:cs typeface="Arial" charset="0"/>
              </a:endParaRPr>
            </a:p>
          </p:txBody>
        </p:sp>
      </p:grpSp>
      <p:grpSp>
        <p:nvGrpSpPr>
          <p:cNvPr id="29" name="Group 28"/>
          <p:cNvGrpSpPr/>
          <p:nvPr/>
        </p:nvGrpSpPr>
        <p:grpSpPr>
          <a:xfrm>
            <a:off x="777525" y="320778"/>
            <a:ext cx="1107269" cy="562160"/>
            <a:chOff x="6646986" y="2145020"/>
            <a:chExt cx="1107269" cy="582901"/>
          </a:xfrm>
          <a:effectLst>
            <a:outerShdw blurRad="12700" dist="25400" dir="2700000" algn="tl" rotWithShape="0">
              <a:prstClr val="black">
                <a:alpha val="27000"/>
              </a:prstClr>
            </a:outerShdw>
          </a:effectLst>
        </p:grpSpPr>
        <p:sp>
          <p:nvSpPr>
            <p:cNvPr id="30" name="TextBox 29"/>
            <p:cNvSpPr txBox="1"/>
            <p:nvPr/>
          </p:nvSpPr>
          <p:spPr>
            <a:xfrm>
              <a:off x="6790311" y="2145020"/>
              <a:ext cx="820618"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£124k</a:t>
              </a:r>
              <a:endParaRPr lang="en-US" b="1" dirty="0">
                <a:latin typeface="Arial" charset="0"/>
                <a:ea typeface="Arial" charset="0"/>
                <a:cs typeface="Arial" charset="0"/>
              </a:endParaRPr>
            </a:p>
          </p:txBody>
        </p:sp>
        <p:sp>
          <p:nvSpPr>
            <p:cNvPr id="31" name="TextBox 30"/>
            <p:cNvSpPr txBox="1"/>
            <p:nvPr/>
          </p:nvSpPr>
          <p:spPr>
            <a:xfrm>
              <a:off x="6646986" y="2501330"/>
              <a:ext cx="1107269" cy="226591"/>
            </a:xfrm>
            <a:prstGeom prst="rect">
              <a:avLst/>
            </a:prstGeom>
            <a:solidFill>
              <a:srgbClr val="E03C31"/>
            </a:solidFill>
            <a:ln w="38100">
              <a:noFill/>
            </a:ln>
          </p:spPr>
          <p:txBody>
            <a:bodyPr wrap="square" lIns="72000" tIns="36000" rIns="36000" bIns="36000" rtlCol="0">
              <a:spAutoFit/>
            </a:bodyPr>
            <a:lstStyle/>
            <a:p>
              <a:r>
                <a:rPr lang="en-US" sz="1000" dirty="0" err="1" smtClean="0">
                  <a:solidFill>
                    <a:schemeClr val="bg1"/>
                  </a:solidFill>
                  <a:latin typeface="Arial" charset="0"/>
                  <a:ea typeface="Arial" charset="0"/>
                  <a:cs typeface="Arial" charset="0"/>
                </a:rPr>
                <a:t>Hawkridge</a:t>
              </a:r>
              <a:r>
                <a:rPr lang="en-US" sz="1000" dirty="0" smtClean="0">
                  <a:solidFill>
                    <a:schemeClr val="bg1"/>
                  </a:solidFill>
                  <a:latin typeface="Arial" charset="0"/>
                  <a:ea typeface="Arial" charset="0"/>
                  <a:cs typeface="Arial" charset="0"/>
                </a:rPr>
                <a:t> House</a:t>
              </a:r>
              <a:endParaRPr lang="en-US" sz="1000" b="1" dirty="0">
                <a:solidFill>
                  <a:schemeClr val="bg1"/>
                </a:solidFill>
                <a:latin typeface="Arial" charset="0"/>
                <a:ea typeface="Arial" charset="0"/>
                <a:cs typeface="Arial" charset="0"/>
              </a:endParaRPr>
            </a:p>
          </p:txBody>
        </p:sp>
      </p:grpSp>
      <p:grpSp>
        <p:nvGrpSpPr>
          <p:cNvPr id="35" name="Group 34"/>
          <p:cNvGrpSpPr/>
          <p:nvPr/>
        </p:nvGrpSpPr>
        <p:grpSpPr>
          <a:xfrm>
            <a:off x="3641291" y="2174433"/>
            <a:ext cx="1626154" cy="581778"/>
            <a:chOff x="6128101" y="2146143"/>
            <a:chExt cx="1626154" cy="581778"/>
          </a:xfrm>
          <a:effectLst>
            <a:outerShdw blurRad="12700" dist="25400" dir="2700000" algn="tl" rotWithShape="0">
              <a:prstClr val="black">
                <a:alpha val="27000"/>
              </a:prstClr>
            </a:outerShdw>
          </a:effectLst>
        </p:grpSpPr>
        <p:sp>
          <p:nvSpPr>
            <p:cNvPr id="36" name="TextBox 35"/>
            <p:cNvSpPr txBox="1"/>
            <p:nvPr/>
          </p:nvSpPr>
          <p:spPr>
            <a:xfrm>
              <a:off x="6149867" y="2146143"/>
              <a:ext cx="820618"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£124k</a:t>
              </a:r>
              <a:endParaRPr lang="en-US" b="1" dirty="0">
                <a:latin typeface="Arial" charset="0"/>
                <a:ea typeface="Arial" charset="0"/>
                <a:cs typeface="Arial" charset="0"/>
              </a:endParaRPr>
            </a:p>
          </p:txBody>
        </p:sp>
        <p:sp>
          <p:nvSpPr>
            <p:cNvPr id="37" name="TextBox 36"/>
            <p:cNvSpPr txBox="1"/>
            <p:nvPr/>
          </p:nvSpPr>
          <p:spPr>
            <a:xfrm>
              <a:off x="6128101" y="2501330"/>
              <a:ext cx="1626154" cy="226591"/>
            </a:xfrm>
            <a:prstGeom prst="rect">
              <a:avLst/>
            </a:prstGeom>
            <a:solidFill>
              <a:srgbClr val="E03C31"/>
            </a:solidFill>
            <a:ln w="38100">
              <a:noFill/>
            </a:ln>
          </p:spPr>
          <p:txBody>
            <a:bodyPr wrap="square" lIns="72000" tIns="36000" rIns="36000" bIns="36000" rtlCol="0">
              <a:spAutoFit/>
            </a:bodyPr>
            <a:lstStyle/>
            <a:p>
              <a:r>
                <a:rPr lang="en-US" sz="1000" dirty="0" smtClean="0">
                  <a:solidFill>
                    <a:schemeClr val="bg1"/>
                  </a:solidFill>
                  <a:latin typeface="Arial" charset="0"/>
                  <a:ea typeface="Arial" charset="0"/>
                  <a:cs typeface="Arial" charset="0"/>
                </a:rPr>
                <a:t>Christopher </a:t>
              </a:r>
              <a:r>
                <a:rPr lang="en-US" sz="1000" dirty="0" err="1" smtClean="0">
                  <a:solidFill>
                    <a:schemeClr val="bg1"/>
                  </a:solidFill>
                  <a:latin typeface="Arial" charset="0"/>
                  <a:ea typeface="Arial" charset="0"/>
                  <a:cs typeface="Arial" charset="0"/>
                </a:rPr>
                <a:t>Ingold</a:t>
              </a:r>
              <a:r>
                <a:rPr lang="en-US" sz="1000" dirty="0" smtClean="0">
                  <a:solidFill>
                    <a:schemeClr val="bg1"/>
                  </a:solidFill>
                  <a:latin typeface="Arial" charset="0"/>
                  <a:ea typeface="Arial" charset="0"/>
                  <a:cs typeface="Arial" charset="0"/>
                </a:rPr>
                <a:t> Building</a:t>
              </a:r>
              <a:endParaRPr lang="en-US" sz="1000" b="1" dirty="0">
                <a:solidFill>
                  <a:schemeClr val="bg1"/>
                </a:solidFill>
                <a:latin typeface="Arial" charset="0"/>
                <a:ea typeface="Arial" charset="0"/>
                <a:cs typeface="Arial" charset="0"/>
              </a:endParaRPr>
            </a:p>
          </p:txBody>
        </p:sp>
      </p:grpSp>
      <p:grpSp>
        <p:nvGrpSpPr>
          <p:cNvPr id="38" name="Group 37"/>
          <p:cNvGrpSpPr/>
          <p:nvPr/>
        </p:nvGrpSpPr>
        <p:grpSpPr>
          <a:xfrm>
            <a:off x="4631782" y="2883484"/>
            <a:ext cx="943984" cy="581407"/>
            <a:chOff x="6893730" y="2146514"/>
            <a:chExt cx="943984" cy="581407"/>
          </a:xfrm>
          <a:effectLst>
            <a:outerShdw blurRad="12700" dist="25400" dir="2700000" algn="tl" rotWithShape="0">
              <a:prstClr val="black">
                <a:alpha val="27000"/>
              </a:prstClr>
            </a:outerShdw>
          </a:effectLst>
        </p:grpSpPr>
        <p:sp>
          <p:nvSpPr>
            <p:cNvPr id="39" name="TextBox 38"/>
            <p:cNvSpPr txBox="1"/>
            <p:nvPr/>
          </p:nvSpPr>
          <p:spPr>
            <a:xfrm>
              <a:off x="6911871" y="2146514"/>
              <a:ext cx="820618"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£124k</a:t>
              </a:r>
              <a:endParaRPr lang="en-US" b="1" dirty="0">
                <a:latin typeface="Arial" charset="0"/>
                <a:ea typeface="Arial" charset="0"/>
                <a:cs typeface="Arial" charset="0"/>
              </a:endParaRPr>
            </a:p>
          </p:txBody>
        </p:sp>
        <p:sp>
          <p:nvSpPr>
            <p:cNvPr id="40" name="TextBox 39"/>
            <p:cNvSpPr txBox="1"/>
            <p:nvPr/>
          </p:nvSpPr>
          <p:spPr>
            <a:xfrm>
              <a:off x="6893730" y="2501330"/>
              <a:ext cx="943984" cy="226591"/>
            </a:xfrm>
            <a:prstGeom prst="rect">
              <a:avLst/>
            </a:prstGeom>
            <a:solidFill>
              <a:srgbClr val="E03C31"/>
            </a:solidFill>
            <a:ln w="38100">
              <a:noFill/>
            </a:ln>
          </p:spPr>
          <p:txBody>
            <a:bodyPr wrap="square" lIns="72000" tIns="36000" rIns="36000" bIns="36000" rtlCol="0">
              <a:spAutoFit/>
            </a:bodyPr>
            <a:lstStyle/>
            <a:p>
              <a:r>
                <a:rPr lang="en-US" sz="1000" dirty="0" smtClean="0">
                  <a:solidFill>
                    <a:schemeClr val="bg1"/>
                  </a:solidFill>
                  <a:latin typeface="Arial" charset="0"/>
                  <a:ea typeface="Arial" charset="0"/>
                  <a:cs typeface="Arial" charset="0"/>
                </a:rPr>
                <a:t>Bedford Way</a:t>
              </a:r>
              <a:endParaRPr lang="en-US" sz="1000" b="1" dirty="0">
                <a:solidFill>
                  <a:schemeClr val="bg1"/>
                </a:solidFill>
                <a:latin typeface="Arial" charset="0"/>
                <a:ea typeface="Arial" charset="0"/>
                <a:cs typeface="Arial" charset="0"/>
              </a:endParaRPr>
            </a:p>
          </p:txBody>
        </p:sp>
      </p:grpSp>
      <p:grpSp>
        <p:nvGrpSpPr>
          <p:cNvPr id="42" name="Group 41"/>
          <p:cNvGrpSpPr/>
          <p:nvPr/>
        </p:nvGrpSpPr>
        <p:grpSpPr>
          <a:xfrm>
            <a:off x="1381913" y="3023524"/>
            <a:ext cx="1005762" cy="578238"/>
            <a:chOff x="7016679" y="2156941"/>
            <a:chExt cx="1005762" cy="578238"/>
          </a:xfrm>
          <a:effectLst>
            <a:outerShdw blurRad="12700" dist="25400" dir="2700000" algn="tl" rotWithShape="0">
              <a:prstClr val="black">
                <a:alpha val="27000"/>
              </a:prstClr>
            </a:outerShdw>
          </a:effectLst>
        </p:grpSpPr>
        <p:sp>
          <p:nvSpPr>
            <p:cNvPr id="43" name="TextBox 42"/>
            <p:cNvSpPr txBox="1"/>
            <p:nvPr/>
          </p:nvSpPr>
          <p:spPr>
            <a:xfrm>
              <a:off x="7307220" y="2156941"/>
              <a:ext cx="696786" cy="369332"/>
            </a:xfrm>
            <a:prstGeom prst="rect">
              <a:avLst/>
            </a:prstGeom>
            <a:solidFill>
              <a:schemeClr val="bg1"/>
            </a:solidFill>
            <a:ln w="38100">
              <a:solidFill>
                <a:srgbClr val="E03C31"/>
              </a:solidFill>
              <a:round/>
            </a:ln>
          </p:spPr>
          <p:txBody>
            <a:bodyPr wrap="square" rtlCol="0">
              <a:spAutoFit/>
            </a:bodyPr>
            <a:lstStyle/>
            <a:p>
              <a:r>
                <a:rPr lang="en-US" b="1" dirty="0" smtClean="0">
                  <a:latin typeface="Arial" charset="0"/>
                  <a:ea typeface="Arial" charset="0"/>
                  <a:cs typeface="Arial" charset="0"/>
                </a:rPr>
                <a:t>£81k</a:t>
              </a:r>
              <a:endParaRPr lang="en-US" b="1" dirty="0">
                <a:latin typeface="Arial" charset="0"/>
                <a:ea typeface="Arial" charset="0"/>
                <a:cs typeface="Arial" charset="0"/>
              </a:endParaRPr>
            </a:p>
          </p:txBody>
        </p:sp>
        <p:sp>
          <p:nvSpPr>
            <p:cNvPr id="44" name="TextBox 43"/>
            <p:cNvSpPr txBox="1"/>
            <p:nvPr/>
          </p:nvSpPr>
          <p:spPr>
            <a:xfrm>
              <a:off x="7016679" y="2508588"/>
              <a:ext cx="1005762" cy="226591"/>
            </a:xfrm>
            <a:prstGeom prst="rect">
              <a:avLst/>
            </a:prstGeom>
            <a:solidFill>
              <a:srgbClr val="E03C31"/>
            </a:solidFill>
            <a:ln w="38100">
              <a:noFill/>
            </a:ln>
          </p:spPr>
          <p:txBody>
            <a:bodyPr wrap="square" lIns="72000" tIns="36000" rIns="36000" bIns="36000" rtlCol="0">
              <a:spAutoFit/>
            </a:bodyPr>
            <a:lstStyle/>
            <a:p>
              <a:r>
                <a:rPr lang="en-US" sz="1000" dirty="0" smtClean="0">
                  <a:solidFill>
                    <a:schemeClr val="bg1"/>
                  </a:solidFill>
                  <a:latin typeface="Arial" charset="0"/>
                  <a:ea typeface="Arial" charset="0"/>
                  <a:cs typeface="Arial" charset="0"/>
                </a:rPr>
                <a:t>Wilkins Building</a:t>
              </a:r>
              <a:endParaRPr lang="en-US" sz="1000" b="1" dirty="0">
                <a:solidFill>
                  <a:schemeClr val="bg1"/>
                </a:solidFill>
                <a:latin typeface="Arial" charset="0"/>
                <a:ea typeface="Arial" charset="0"/>
                <a:cs typeface="Arial" charset="0"/>
              </a:endParaRPr>
            </a:p>
          </p:txBody>
        </p:sp>
      </p:grpSp>
      <p:cxnSp>
        <p:nvCxnSpPr>
          <p:cNvPr id="47" name="Straight Connector 46"/>
          <p:cNvCxnSpPr/>
          <p:nvPr/>
        </p:nvCxnSpPr>
        <p:spPr>
          <a:xfrm flipH="1">
            <a:off x="3373694" y="2756211"/>
            <a:ext cx="267598" cy="100731"/>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3034481" y="2082286"/>
            <a:ext cx="113552" cy="774656"/>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595716" y="2672276"/>
            <a:ext cx="157248" cy="184666"/>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347087" y="3464891"/>
            <a:ext cx="286417" cy="0"/>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122268" y="3949153"/>
            <a:ext cx="107629" cy="88318"/>
          </a:xfrm>
          <a:prstGeom prst="line">
            <a:avLst/>
          </a:prstGeom>
          <a:ln w="22225" cap="rnd">
            <a:solidFill>
              <a:schemeClr val="tx1"/>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2387381" y="3155189"/>
            <a:ext cx="647101" cy="446210"/>
          </a:xfrm>
          <a:prstGeom prst="line">
            <a:avLst/>
          </a:prstGeom>
          <a:ln w="22225" cap="rnd">
            <a:solidFill>
              <a:schemeClr val="tx1"/>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6293874" y="2856942"/>
            <a:ext cx="116784" cy="107484"/>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6946990" y="3667721"/>
            <a:ext cx="230505" cy="122614"/>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8293009" y="264405"/>
            <a:ext cx="356920" cy="349206"/>
          </a:xfrm>
          <a:prstGeom prst="line">
            <a:avLst/>
          </a:prstGeom>
          <a:ln w="22225" cap="rnd">
            <a:solidFill>
              <a:schemeClr val="tx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1357740" y="0"/>
            <a:ext cx="0" cy="320778"/>
          </a:xfrm>
          <a:prstGeom prst="line">
            <a:avLst/>
          </a:prstGeom>
          <a:ln w="22225" cap="rnd">
            <a:solidFill>
              <a:schemeClr val="tx1"/>
            </a:solidFill>
            <a:prstDash val="sysDash"/>
            <a:headEnd type="diamond" w="med" len="med"/>
            <a:tailEnd type="triangle" w="lg" len="lg"/>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381913" y="-35672"/>
            <a:ext cx="1015659" cy="246221"/>
          </a:xfrm>
          <a:prstGeom prst="rect">
            <a:avLst/>
          </a:prstGeom>
          <a:noFill/>
        </p:spPr>
        <p:txBody>
          <a:bodyPr wrap="square" rtlCol="0">
            <a:spAutoFit/>
          </a:bodyPr>
          <a:lstStyle/>
          <a:p>
            <a:r>
              <a:rPr lang="en-US" sz="1000" b="1" smtClean="0">
                <a:latin typeface="Arial" charset="0"/>
                <a:ea typeface="Arial" charset="0"/>
                <a:cs typeface="Arial" charset="0"/>
              </a:rPr>
              <a:t>Kentish Town</a:t>
            </a:r>
            <a:endParaRPr lang="en-US" sz="1000" b="1" dirty="0">
              <a:latin typeface="Arial" charset="0"/>
              <a:ea typeface="Arial" charset="0"/>
              <a:cs typeface="Arial" charset="0"/>
            </a:endParaRPr>
          </a:p>
        </p:txBody>
      </p:sp>
      <p:sp>
        <p:nvSpPr>
          <p:cNvPr id="76" name="TextBox 75"/>
          <p:cNvSpPr txBox="1"/>
          <p:nvPr/>
        </p:nvSpPr>
        <p:spPr>
          <a:xfrm>
            <a:off x="3634618" y="4272585"/>
            <a:ext cx="5187205" cy="523220"/>
          </a:xfrm>
          <a:prstGeom prst="rect">
            <a:avLst/>
          </a:prstGeom>
          <a:solidFill>
            <a:schemeClr val="bg1"/>
          </a:solidFill>
        </p:spPr>
        <p:txBody>
          <a:bodyPr wrap="square" rtlCol="0">
            <a:spAutoFit/>
          </a:bodyPr>
          <a:lstStyle/>
          <a:p>
            <a:r>
              <a:rPr lang="en-GB" sz="1400" b="1" dirty="0" smtClean="0">
                <a:solidFill>
                  <a:schemeClr val="tx1">
                    <a:lumMod val="65000"/>
                    <a:lumOff val="35000"/>
                  </a:schemeClr>
                </a:solidFill>
                <a:latin typeface="Arial" charset="0"/>
                <a:ea typeface="Arial" charset="0"/>
                <a:cs typeface="Arial" charset="0"/>
              </a:rPr>
              <a:t>Key maintenance and small </a:t>
            </a:r>
            <a:r>
              <a:rPr lang="en-GB" sz="1400" b="1" dirty="0">
                <a:solidFill>
                  <a:schemeClr val="tx1">
                    <a:lumMod val="65000"/>
                    <a:lumOff val="35000"/>
                  </a:schemeClr>
                </a:solidFill>
                <a:latin typeface="Arial" charset="0"/>
                <a:ea typeface="Arial" charset="0"/>
                <a:cs typeface="Arial" charset="0"/>
              </a:rPr>
              <a:t>w</a:t>
            </a:r>
            <a:r>
              <a:rPr lang="en-GB" sz="1400" b="1" dirty="0" smtClean="0">
                <a:solidFill>
                  <a:schemeClr val="tx1">
                    <a:lumMod val="65000"/>
                    <a:lumOff val="35000"/>
                  </a:schemeClr>
                </a:solidFill>
                <a:latin typeface="Arial" charset="0"/>
                <a:ea typeface="Arial" charset="0"/>
                <a:cs typeface="Arial" charset="0"/>
              </a:rPr>
              <a:t>orks </a:t>
            </a:r>
            <a:r>
              <a:rPr lang="en-GB" sz="1400" b="1" dirty="0">
                <a:solidFill>
                  <a:schemeClr val="tx1">
                    <a:lumMod val="65000"/>
                    <a:lumOff val="35000"/>
                  </a:schemeClr>
                </a:solidFill>
                <a:latin typeface="Arial" charset="0"/>
                <a:ea typeface="Arial" charset="0"/>
                <a:cs typeface="Arial" charset="0"/>
              </a:rPr>
              <a:t>j</a:t>
            </a:r>
            <a:r>
              <a:rPr lang="en-GB" sz="1400" b="1" dirty="0" smtClean="0">
                <a:solidFill>
                  <a:schemeClr val="tx1">
                    <a:lumMod val="65000"/>
                    <a:lumOff val="35000"/>
                  </a:schemeClr>
                </a:solidFill>
                <a:latin typeface="Arial" charset="0"/>
                <a:ea typeface="Arial" charset="0"/>
                <a:cs typeface="Arial" charset="0"/>
              </a:rPr>
              <a:t>obs completed over the past three months</a:t>
            </a:r>
          </a:p>
        </p:txBody>
      </p:sp>
    </p:spTree>
    <p:extLst>
      <p:ext uri="{BB962C8B-B14F-4D97-AF65-F5344CB8AC3E}">
        <p14:creationId xmlns:p14="http://schemas.microsoft.com/office/powerpoint/2010/main" val="42094471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502065" y="914400"/>
            <a:ext cx="8139869" cy="2892226"/>
          </a:xfrm>
          <a:prstGeom prst="rect">
            <a:avLst/>
          </a:prstGeom>
          <a:noFill/>
          <a:ln w="9525">
            <a:noFill/>
            <a:prstDash val="sysDot"/>
            <a:miter lim="800000"/>
            <a:headEnd/>
            <a:tailEnd/>
          </a:ln>
          <a:effectLst/>
          <a:extLst/>
        </p:spPr>
        <p:txBody>
          <a:bodyPr lIns="0" tIns="0" rIns="0" bIns="0" numCol="1" spcCol="7200000">
            <a:noAutofit/>
          </a:bodyPr>
          <a:lstStyle/>
          <a:p>
            <a:pPr>
              <a:lnSpc>
                <a:spcPts val="2200"/>
              </a:lnSpc>
            </a:pPr>
            <a:endParaRPr lang="en-GB" sz="2400" baseline="30000" dirty="0" smtClean="0">
              <a:solidFill>
                <a:prstClr val="black"/>
              </a:solidFill>
              <a:latin typeface="Helvetica" charset="0"/>
              <a:ea typeface="Helvetica" charset="0"/>
              <a:cs typeface="Helvetica" charset="0"/>
            </a:endParaRPr>
          </a:p>
          <a:p>
            <a:pPr>
              <a:lnSpc>
                <a:spcPts val="2800"/>
              </a:lnSpc>
            </a:pPr>
            <a:endParaRPr lang="en-GB" sz="2400" baseline="30000" dirty="0">
              <a:solidFill>
                <a:prstClr val="black"/>
              </a:solidFill>
              <a:latin typeface="Helvetica" charset="0"/>
              <a:ea typeface="Helvetica" charset="0"/>
              <a:cs typeface="Helvetica" charset="0"/>
            </a:endParaRPr>
          </a:p>
          <a:p>
            <a:pPr>
              <a:lnSpc>
                <a:spcPts val="2800"/>
              </a:lnSpc>
            </a:pPr>
            <a:endParaRPr lang="en-GB" sz="2400" baseline="30000" dirty="0">
              <a:solidFill>
                <a:prstClr val="black"/>
              </a:solidFill>
              <a:latin typeface="Helvetica" charset="0"/>
              <a:ea typeface="Helvetica" charset="0"/>
              <a:cs typeface="Helvetica" charset="0"/>
            </a:endParaRPr>
          </a:p>
          <a:p>
            <a:pPr>
              <a:lnSpc>
                <a:spcPts val="2800"/>
              </a:lnSpc>
            </a:pPr>
            <a:r>
              <a:rPr lang="en-GB" sz="2400" baseline="30000" dirty="0">
                <a:solidFill>
                  <a:prstClr val="black"/>
                </a:solidFill>
                <a:latin typeface="Helvetica" charset="0"/>
                <a:ea typeface="Helvetica" charset="0"/>
                <a:cs typeface="Helvetica" charset="0"/>
              </a:rPr>
              <a:t> </a:t>
            </a:r>
          </a:p>
        </p:txBody>
      </p:sp>
      <p:sp>
        <p:nvSpPr>
          <p:cNvPr id="6" name="Rectangle 5"/>
          <p:cNvSpPr/>
          <p:nvPr/>
        </p:nvSpPr>
        <p:spPr>
          <a:xfrm>
            <a:off x="293914" y="709466"/>
            <a:ext cx="3786600" cy="4434034"/>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prstClr val="black">
                    <a:lumMod val="65000"/>
                    <a:lumOff val="35000"/>
                  </a:prstClr>
                </a:solidFill>
                <a:latin typeface="Helvetica"/>
                <a:cs typeface="Helvetica"/>
              </a:rPr>
              <a:t>Want to know more?</a:t>
            </a:r>
          </a:p>
          <a:p>
            <a:endParaRPr lang="en-US" dirty="0" smtClean="0">
              <a:solidFill>
                <a:prstClr val="black">
                  <a:lumMod val="65000"/>
                  <a:lumOff val="35000"/>
                </a:prstClr>
              </a:solidFill>
              <a:latin typeface="Helvetica"/>
              <a:cs typeface="Helvetica"/>
            </a:endParaRPr>
          </a:p>
          <a:p>
            <a:r>
              <a:rPr lang="en-US" dirty="0">
                <a:solidFill>
                  <a:prstClr val="black">
                    <a:lumMod val="65000"/>
                    <a:lumOff val="35000"/>
                  </a:prstClr>
                </a:solidFill>
                <a:latin typeface="Helvetica"/>
                <a:cs typeface="Helvetica"/>
              </a:rPr>
              <a:t>For more information about these plans, or if there is something else that you would like to </a:t>
            </a:r>
            <a:r>
              <a:rPr lang="en-US" dirty="0" err="1" smtClean="0">
                <a:solidFill>
                  <a:prstClr val="black">
                    <a:lumMod val="65000"/>
                    <a:lumOff val="35000"/>
                  </a:prstClr>
                </a:solidFill>
                <a:latin typeface="Helvetica"/>
                <a:cs typeface="Helvetica"/>
              </a:rPr>
              <a:t>knw</a:t>
            </a:r>
            <a:r>
              <a:rPr lang="en-US" dirty="0" smtClean="0">
                <a:solidFill>
                  <a:prstClr val="black">
                    <a:lumMod val="65000"/>
                    <a:lumOff val="35000"/>
                  </a:prstClr>
                </a:solidFill>
                <a:latin typeface="Helvetica"/>
                <a:cs typeface="Helvetica"/>
              </a:rPr>
              <a:t> </a:t>
            </a:r>
            <a:r>
              <a:rPr lang="en-US" dirty="0">
                <a:solidFill>
                  <a:prstClr val="black">
                    <a:lumMod val="65000"/>
                    <a:lumOff val="35000"/>
                  </a:prstClr>
                </a:solidFill>
                <a:latin typeface="Helvetica"/>
                <a:cs typeface="Helvetica"/>
              </a:rPr>
              <a:t>more about, please contact us at</a:t>
            </a:r>
            <a:r>
              <a:rPr lang="en-GB" dirty="0" smtClean="0">
                <a:solidFill>
                  <a:prstClr val="black">
                    <a:lumMod val="65000"/>
                    <a:lumOff val="35000"/>
                  </a:prstClr>
                </a:solidFill>
                <a:latin typeface="Helvetica"/>
                <a:ea typeface="Helvetica" charset="0"/>
                <a:cs typeface="Helvetica"/>
              </a:rPr>
              <a:t>:</a:t>
            </a:r>
            <a:br>
              <a:rPr lang="en-GB" dirty="0" smtClean="0">
                <a:solidFill>
                  <a:prstClr val="black">
                    <a:lumMod val="65000"/>
                    <a:lumOff val="35000"/>
                  </a:prstClr>
                </a:solidFill>
                <a:latin typeface="Helvetica"/>
                <a:ea typeface="Helvetica" charset="0"/>
                <a:cs typeface="Helvetica"/>
              </a:rPr>
            </a:br>
            <a:endParaRPr lang="en-GB" dirty="0" smtClean="0">
              <a:solidFill>
                <a:prstClr val="black">
                  <a:lumMod val="65000"/>
                  <a:lumOff val="35000"/>
                </a:prstClr>
              </a:solidFill>
              <a:latin typeface="Helvetica"/>
              <a:ea typeface="Helvetica" charset="0"/>
              <a:cs typeface="Helvetica"/>
            </a:endParaRPr>
          </a:p>
          <a:p>
            <a:r>
              <a:rPr lang="en-GB" dirty="0" smtClean="0">
                <a:solidFill>
                  <a:prstClr val="black">
                    <a:lumMod val="65000"/>
                    <a:lumOff val="35000"/>
                  </a:prstClr>
                </a:solidFill>
                <a:latin typeface="Helvetica"/>
                <a:ea typeface="Helvetica" charset="0"/>
                <a:cs typeface="Helvetica"/>
                <a:hlinkClick r:id="rId4"/>
              </a:rPr>
              <a:t>provostfeedback</a:t>
            </a:r>
            <a:r>
              <a:rPr lang="en-GB" dirty="0">
                <a:solidFill>
                  <a:prstClr val="black">
                    <a:lumMod val="65000"/>
                    <a:lumOff val="35000"/>
                  </a:prstClr>
                </a:solidFill>
                <a:latin typeface="Helvetica"/>
                <a:ea typeface="Helvetica" charset="0"/>
                <a:cs typeface="Helvetica"/>
                <a:hlinkClick r:id="rId4"/>
              </a:rPr>
              <a:t>@</a:t>
            </a:r>
            <a:r>
              <a:rPr lang="en-GB" dirty="0" smtClean="0">
                <a:solidFill>
                  <a:prstClr val="black">
                    <a:lumMod val="65000"/>
                    <a:lumOff val="35000"/>
                  </a:prstClr>
                </a:solidFill>
                <a:latin typeface="Helvetica"/>
                <a:ea typeface="Helvetica" charset="0"/>
                <a:cs typeface="Helvetica"/>
                <a:hlinkClick r:id="rId4"/>
              </a:rPr>
              <a:t>ucl.ac.uk</a:t>
            </a:r>
            <a:r>
              <a:rPr lang="en-GB" dirty="0" smtClean="0">
                <a:solidFill>
                  <a:prstClr val="black">
                    <a:lumMod val="65000"/>
                    <a:lumOff val="35000"/>
                  </a:prstClr>
                </a:solidFill>
                <a:latin typeface="Helvetica"/>
                <a:ea typeface="Helvetica" charset="0"/>
                <a:cs typeface="Helvetica"/>
              </a:rPr>
              <a:t> </a:t>
            </a:r>
          </a:p>
          <a:p>
            <a:endParaRPr lang="en-GB" dirty="0">
              <a:solidFill>
                <a:prstClr val="black"/>
              </a:solidFill>
              <a:latin typeface="Helvetica"/>
              <a:ea typeface="Helvetica" charset="0"/>
              <a:cs typeface="Helvetica"/>
            </a:endParaRPr>
          </a:p>
          <a:p>
            <a:endParaRPr lang="en-GB" dirty="0">
              <a:solidFill>
                <a:prstClr val="black"/>
              </a:solidFill>
              <a:latin typeface="Helvetica"/>
              <a:ea typeface="Helvetica" charset="0"/>
              <a:cs typeface="Helvetica"/>
            </a:endParaRPr>
          </a:p>
        </p:txBody>
      </p:sp>
      <p:pic>
        <p:nvPicPr>
          <p:cNvPr id="5" name="Picture 4"/>
          <p:cNvPicPr>
            <a:picLocks noChangeAspect="1"/>
          </p:cNvPicPr>
          <p:nvPr/>
        </p:nvPicPr>
        <p:blipFill>
          <a:blip r:embed="rId5"/>
          <a:stretch>
            <a:fillRect/>
          </a:stretch>
        </p:blipFill>
        <p:spPr>
          <a:xfrm>
            <a:off x="0" y="-27134"/>
            <a:ext cx="9144000" cy="736600"/>
          </a:xfrm>
          <a:prstGeom prst="rect">
            <a:avLst/>
          </a:prstGeom>
        </p:spPr>
      </p:pic>
    </p:spTree>
    <p:extLst>
      <p:ext uri="{BB962C8B-B14F-4D97-AF65-F5344CB8AC3E}">
        <p14:creationId xmlns:p14="http://schemas.microsoft.com/office/powerpoint/2010/main" val="24200192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12"/>
          <p:cNvSpPr>
            <a:spLocks noChangeArrowheads="1"/>
          </p:cNvSpPr>
          <p:nvPr/>
        </p:nvSpPr>
        <p:spPr bwMode="auto">
          <a:xfrm>
            <a:off x="4700921" y="2323622"/>
            <a:ext cx="4350550" cy="1296035"/>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chor="ctr">
            <a:noAutofit/>
          </a:bodyPr>
          <a:lstStyle/>
          <a:p>
            <a:endParaRPr lang="en-GB" sz="2400" dirty="0" smtClean="0">
              <a:latin typeface="Helvetica" charset="0"/>
              <a:ea typeface="Helvetica" charset="0"/>
              <a:cs typeface="Helvetica" charset="0"/>
            </a:endParaRPr>
          </a:p>
          <a:p>
            <a:endParaRPr lang="en-GB" sz="3600" baseline="30000" dirty="0">
              <a:latin typeface="Helvetica"/>
            </a:endParaRPr>
          </a:p>
        </p:txBody>
      </p:sp>
      <p:pic>
        <p:nvPicPr>
          <p:cNvPr id="11" name="Picture 10"/>
          <p:cNvPicPr>
            <a:picLocks noChangeAspect="1"/>
          </p:cNvPicPr>
          <p:nvPr/>
        </p:nvPicPr>
        <p:blipFill>
          <a:blip r:embed="rId3"/>
          <a:stretch>
            <a:fillRect/>
          </a:stretch>
        </p:blipFill>
        <p:spPr>
          <a:xfrm>
            <a:off x="0" y="0"/>
            <a:ext cx="9144000" cy="736600"/>
          </a:xfrm>
          <a:prstGeom prst="rect">
            <a:avLst/>
          </a:prstGeom>
        </p:spPr>
      </p:pic>
      <p:sp>
        <p:nvSpPr>
          <p:cNvPr id="6" name="Rectangle 5"/>
          <p:cNvSpPr>
            <a:spLocks noChangeArrowheads="1"/>
          </p:cNvSpPr>
          <p:nvPr/>
        </p:nvSpPr>
        <p:spPr bwMode="auto">
          <a:xfrm>
            <a:off x="4700920" y="1269102"/>
            <a:ext cx="4350551" cy="3813079"/>
          </a:xfrm>
          <a:prstGeom prst="rect">
            <a:avLst/>
          </a:prstGeom>
          <a:noFill/>
          <a:ln w="9525">
            <a:noFill/>
            <a:prstDash val="sysDot"/>
            <a:miter lim="800000"/>
            <a:headEnd/>
            <a:tailEnd/>
          </a:ln>
          <a:effectLst/>
          <a:extLst/>
        </p:spPr>
        <p:txBody>
          <a:bodyPr lIns="0" tIns="0" rIns="0" bIns="0" numCol="1" spcCol="7200000">
            <a:noAutofit/>
          </a:bodyPr>
          <a:lstStyle/>
          <a:p>
            <a:r>
              <a:rPr lang="en-GB" sz="2400" b="1" dirty="0" smtClean="0">
                <a:solidFill>
                  <a:srgbClr val="E05855"/>
                </a:solidFill>
                <a:latin typeface="Helvetica Neue" charset="0"/>
                <a:ea typeface="Helvetica Neue" charset="0"/>
                <a:cs typeface="Helvetica Neue" charset="0"/>
              </a:rPr>
              <a:t>Challenges to universities</a:t>
            </a:r>
          </a:p>
          <a:p>
            <a:endParaRPr lang="en-GB" sz="2000" b="1" dirty="0">
              <a:solidFill>
                <a:srgbClr val="E05855"/>
              </a:solidFill>
              <a:latin typeface="Helvetica"/>
              <a:ea typeface="Helvetica Neue" charset="0"/>
              <a:cs typeface="Helvetica"/>
            </a:endParaRPr>
          </a:p>
          <a:p>
            <a:r>
              <a:rPr lang="en-GB" sz="2400" dirty="0" smtClean="0">
                <a:solidFill>
                  <a:schemeClr val="tx1">
                    <a:lumMod val="65000"/>
                    <a:lumOff val="35000"/>
                  </a:schemeClr>
                </a:solidFill>
                <a:latin typeface="Helvetica Neue" charset="0"/>
                <a:ea typeface="Helvetica Neue" charset="0"/>
                <a:cs typeface="Helvetica Neue" charset="0"/>
              </a:rPr>
              <a:t>The message from Brexit – people don’t understand what universities do. </a:t>
            </a:r>
          </a:p>
          <a:p>
            <a:endParaRPr lang="en-GB" sz="2400" dirty="0">
              <a:solidFill>
                <a:schemeClr val="tx1">
                  <a:lumMod val="65000"/>
                  <a:lumOff val="35000"/>
                </a:schemeClr>
              </a:solidFill>
              <a:latin typeface="Helvetica Neue" charset="0"/>
              <a:ea typeface="Helvetica Neue" charset="0"/>
              <a:cs typeface="Helvetica Neue" charset="0"/>
            </a:endParaRPr>
          </a:p>
          <a:p>
            <a:r>
              <a:rPr lang="en-GB" sz="2400" dirty="0" smtClean="0">
                <a:solidFill>
                  <a:schemeClr val="tx1">
                    <a:lumMod val="65000"/>
                    <a:lumOff val="35000"/>
                  </a:schemeClr>
                </a:solidFill>
                <a:latin typeface="Helvetica Neue" charset="0"/>
                <a:ea typeface="Helvetica Neue" charset="0"/>
                <a:cs typeface="Helvetica Neue" charset="0"/>
              </a:rPr>
              <a:t>We must be forthright</a:t>
            </a:r>
            <a:r>
              <a:rPr lang="en-GB" sz="2400" dirty="0">
                <a:solidFill>
                  <a:schemeClr val="tx1">
                    <a:lumMod val="65000"/>
                    <a:lumOff val="35000"/>
                  </a:schemeClr>
                </a:solidFill>
                <a:latin typeface="Helvetica Neue" charset="0"/>
                <a:ea typeface="Helvetica Neue" charset="0"/>
                <a:cs typeface="Helvetica Neue" charset="0"/>
              </a:rPr>
              <a:t>.</a:t>
            </a:r>
            <a:endParaRPr lang="en-GB" sz="2400" dirty="0" smtClean="0">
              <a:solidFill>
                <a:schemeClr val="tx1">
                  <a:lumMod val="65000"/>
                  <a:lumOff val="35000"/>
                </a:schemeClr>
              </a:solidFill>
              <a:latin typeface="Helvetica Neue" charset="0"/>
              <a:ea typeface="Helvetica Neue" charset="0"/>
              <a:cs typeface="Helvetica Neue" charset="0"/>
            </a:endParaRPr>
          </a:p>
          <a:p>
            <a:endParaRPr lang="en-GB" dirty="0">
              <a:solidFill>
                <a:schemeClr val="tx1">
                  <a:lumMod val="65000"/>
                  <a:lumOff val="35000"/>
                </a:schemeClr>
              </a:solidFill>
              <a:latin typeface="Helvetica"/>
              <a:ea typeface="Helvetica Neue" charset="0"/>
              <a:cs typeface="Helvetica"/>
            </a:endParaRPr>
          </a:p>
          <a:p>
            <a:pPr marL="342900" indent="-342900">
              <a:buFont typeface="Arial" charset="0"/>
              <a:buChar char="•"/>
            </a:pPr>
            <a:endParaRPr lang="en-GB" dirty="0">
              <a:solidFill>
                <a:schemeClr val="tx1">
                  <a:lumMod val="65000"/>
                  <a:lumOff val="35000"/>
                </a:schemeClr>
              </a:solidFill>
              <a:latin typeface="Helvetica"/>
              <a:ea typeface="Helvetica Neue" charset="0"/>
              <a:cs typeface="Helvetica"/>
            </a:endParaRPr>
          </a:p>
          <a:p>
            <a:endParaRPr lang="en-GB" sz="2400" b="1" dirty="0">
              <a:solidFill>
                <a:schemeClr val="tx1">
                  <a:lumMod val="65000"/>
                  <a:lumOff val="35000"/>
                </a:schemeClr>
              </a:solidFill>
              <a:latin typeface="Helvetica Neue" charset="0"/>
              <a:ea typeface="Helvetica Neue" charset="0"/>
              <a:cs typeface="Helvetica Neue"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64854">
            <a:off x="210488" y="1002256"/>
            <a:ext cx="3739807" cy="584219"/>
          </a:xfrm>
          <a:prstGeom prst="rect">
            <a:avLst/>
          </a:prstGeom>
          <a:ln w="6350">
            <a:solidFill>
              <a:schemeClr val="tx1"/>
            </a:solidFill>
            <a:prstDash val="dash"/>
          </a:ln>
          <a:effectLst>
            <a:outerShdw blurRad="50800" dist="76200" dir="2700000" algn="tl" rotWithShape="0">
              <a:prstClr val="black">
                <a:alpha val="40000"/>
              </a:prstClr>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95" y="1653685"/>
            <a:ext cx="3940896" cy="1525735"/>
          </a:xfrm>
          <a:prstGeom prst="rect">
            <a:avLst/>
          </a:prstGeom>
          <a:ln>
            <a:solidFill>
              <a:schemeClr val="tx1"/>
            </a:solidFill>
            <a:prstDash val="dash"/>
          </a:ln>
          <a:effectLst>
            <a:outerShdw blurRad="50800" dist="76200" dir="2700000" algn="tl" rotWithShape="0">
              <a:prstClr val="black">
                <a:alpha val="40000"/>
              </a:prst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03124">
            <a:off x="206762" y="2972897"/>
            <a:ext cx="3891111" cy="1436396"/>
          </a:xfrm>
          <a:prstGeom prst="rect">
            <a:avLst/>
          </a:prstGeom>
          <a:ln>
            <a:solidFill>
              <a:schemeClr val="tx1"/>
            </a:solidFill>
            <a:prstDash val="dash"/>
          </a:ln>
          <a:effectLst>
            <a:outerShdw blurRad="50800" dist="76200" dir="2700000" algn="tl" rotWithShape="0">
              <a:prstClr val="black">
                <a:alpha val="40000"/>
              </a:prst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238" y="4096505"/>
            <a:ext cx="3542909" cy="545947"/>
          </a:xfrm>
          <a:prstGeom prst="rect">
            <a:avLst/>
          </a:prstGeom>
          <a:ln>
            <a:solidFill>
              <a:schemeClr val="tx1"/>
            </a:solidFill>
            <a:prstDash val="dash"/>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4643130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134"/>
            <a:ext cx="9144000" cy="5170634"/>
          </a:xfrm>
          <a:prstGeom prst="rect">
            <a:avLst/>
          </a:prstGeom>
        </p:spPr>
      </p:pic>
      <p:sp>
        <p:nvSpPr>
          <p:cNvPr id="8" name="Rectangle 7"/>
          <p:cNvSpPr/>
          <p:nvPr/>
        </p:nvSpPr>
        <p:spPr>
          <a:xfrm>
            <a:off x="209862" y="0"/>
            <a:ext cx="4467069" cy="5473319"/>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schemeClr val="tx1">
                    <a:lumMod val="65000"/>
                    <a:lumOff val="35000"/>
                  </a:schemeClr>
                </a:solidFill>
                <a:latin typeface="Helvetica Neue" charset="0"/>
                <a:ea typeface="Helvetica Neue" charset="0"/>
                <a:cs typeface="Helvetica Neue" charset="0"/>
              </a:rPr>
              <a:t>Universities</a:t>
            </a:r>
            <a:r>
              <a:rPr lang="en-GB" sz="2400" dirty="0" smtClean="0">
                <a:solidFill>
                  <a:schemeClr val="tx1">
                    <a:lumMod val="65000"/>
                    <a:lumOff val="35000"/>
                  </a:schemeClr>
                </a:solidFill>
                <a:latin typeface="Helvetica Neue" charset="0"/>
                <a:ea typeface="Helvetica Neue" charset="0"/>
                <a:cs typeface="Helvetica Neue" charset="0"/>
              </a:rPr>
              <a:t> </a:t>
            </a:r>
            <a:r>
              <a:rPr lang="en-GB" sz="2400" b="1" dirty="0" smtClean="0">
                <a:solidFill>
                  <a:schemeClr val="tx1">
                    <a:lumMod val="65000"/>
                    <a:lumOff val="35000"/>
                  </a:schemeClr>
                </a:solidFill>
                <a:latin typeface="Helvetica Neue" charset="0"/>
                <a:ea typeface="Helvetica Neue" charset="0"/>
                <a:cs typeface="Helvetica Neue" charset="0"/>
              </a:rPr>
              <a:t>are </a:t>
            </a:r>
            <a:r>
              <a:rPr lang="en-GB" sz="2400" b="1" dirty="0">
                <a:solidFill>
                  <a:schemeClr val="tx1">
                    <a:lumMod val="65000"/>
                    <a:lumOff val="35000"/>
                  </a:schemeClr>
                </a:solidFill>
                <a:latin typeface="Helvetica Neue" charset="0"/>
                <a:ea typeface="Helvetica Neue" charset="0"/>
                <a:cs typeface="Helvetica Neue" charset="0"/>
              </a:rPr>
              <a:t>valuable because </a:t>
            </a:r>
            <a:r>
              <a:rPr lang="en-GB" sz="2400" b="1" dirty="0" smtClean="0">
                <a:solidFill>
                  <a:schemeClr val="tx1">
                    <a:lumMod val="65000"/>
                    <a:lumOff val="35000"/>
                  </a:schemeClr>
                </a:solidFill>
                <a:latin typeface="Helvetica Neue" charset="0"/>
                <a:ea typeface="Helvetica Neue" charset="0"/>
                <a:cs typeface="Helvetica Neue" charset="0"/>
              </a:rPr>
              <a:t>they:</a:t>
            </a:r>
            <a:endParaRPr lang="en-GB" sz="2400" b="1" dirty="0">
              <a:solidFill>
                <a:schemeClr val="tx1">
                  <a:lumMod val="65000"/>
                  <a:lumOff val="35000"/>
                </a:schemeClr>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a:ea typeface="Helvetica Neue" charset="0"/>
              <a:cs typeface="Helvetica"/>
            </a:endParaRPr>
          </a:p>
          <a:p>
            <a:pPr marL="914400" lvl="1" indent="-4572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provide </a:t>
            </a:r>
            <a:r>
              <a:rPr lang="en-GB" sz="2000" b="1" dirty="0">
                <a:solidFill>
                  <a:schemeClr val="tx1">
                    <a:lumMod val="65000"/>
                    <a:lumOff val="35000"/>
                  </a:schemeClr>
                </a:solidFill>
                <a:latin typeface="Helvetica Neue" charset="0"/>
                <a:ea typeface="Helvetica Neue" charset="0"/>
                <a:cs typeface="Helvetica Neue" charset="0"/>
              </a:rPr>
              <a:t>evidence</a:t>
            </a:r>
          </a:p>
          <a:p>
            <a:pPr marL="914400" lvl="1" indent="-4572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create and share </a:t>
            </a:r>
            <a:r>
              <a:rPr lang="en-GB" sz="2000" b="1" dirty="0">
                <a:solidFill>
                  <a:schemeClr val="tx1">
                    <a:lumMod val="65000"/>
                    <a:lumOff val="35000"/>
                  </a:schemeClr>
                </a:solidFill>
                <a:latin typeface="Helvetica Neue" charset="0"/>
                <a:ea typeface="Helvetica Neue" charset="0"/>
                <a:cs typeface="Helvetica Neue" charset="0"/>
              </a:rPr>
              <a:t>knowledge</a:t>
            </a:r>
          </a:p>
          <a:p>
            <a:pPr marL="914400" lvl="1" indent="-4572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support </a:t>
            </a:r>
            <a:r>
              <a:rPr lang="en-GB" sz="2000" b="1" dirty="0">
                <a:solidFill>
                  <a:schemeClr val="tx1">
                    <a:lumMod val="65000"/>
                    <a:lumOff val="35000"/>
                  </a:schemeClr>
                </a:solidFill>
                <a:latin typeface="Helvetica Neue" charset="0"/>
                <a:ea typeface="Helvetica Neue" charset="0"/>
                <a:cs typeface="Helvetica Neue" charset="0"/>
              </a:rPr>
              <a:t>1m jobs</a:t>
            </a:r>
          </a:p>
          <a:p>
            <a:pPr marL="914400" lvl="1" indent="-4572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contribute </a:t>
            </a:r>
            <a:r>
              <a:rPr lang="en-GB" sz="2000" b="1" dirty="0">
                <a:solidFill>
                  <a:schemeClr val="tx1">
                    <a:lumMod val="65000"/>
                    <a:lumOff val="35000"/>
                  </a:schemeClr>
                </a:solidFill>
                <a:latin typeface="Helvetica Neue" charset="0"/>
                <a:ea typeface="Helvetica Neue" charset="0"/>
                <a:cs typeface="Helvetica Neue" charset="0"/>
              </a:rPr>
              <a:t>£95bn </a:t>
            </a:r>
            <a:r>
              <a:rPr lang="en-GB" sz="2000" dirty="0">
                <a:solidFill>
                  <a:schemeClr val="tx1">
                    <a:lumMod val="65000"/>
                    <a:lumOff val="35000"/>
                  </a:schemeClr>
                </a:solidFill>
                <a:latin typeface="Helvetica Neue" charset="0"/>
                <a:ea typeface="Helvetica Neue" charset="0"/>
                <a:cs typeface="Helvetica Neue" charset="0"/>
              </a:rPr>
              <a:t>to the economy.</a:t>
            </a:r>
          </a:p>
          <a:p>
            <a:pPr marL="914400" lvl="1" indent="-4572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a:p>
            <a:pPr lvl="1"/>
            <a:r>
              <a:rPr lang="en-GB" sz="2000" dirty="0">
                <a:solidFill>
                  <a:srgbClr val="E05855"/>
                </a:solidFill>
                <a:latin typeface="Helvetica Neue" charset="0"/>
                <a:ea typeface="Helvetica Neue" charset="0"/>
                <a:cs typeface="Helvetica Neue" charset="0"/>
              </a:rPr>
              <a:t>Internationally competitive universities are fundamentally important to the future of the </a:t>
            </a:r>
            <a:r>
              <a:rPr lang="en-GB" sz="2000" dirty="0" smtClean="0">
                <a:solidFill>
                  <a:srgbClr val="E05855"/>
                </a:solidFill>
                <a:latin typeface="Helvetica Neue" charset="0"/>
                <a:ea typeface="Helvetica Neue" charset="0"/>
                <a:cs typeface="Helvetica Neue" charset="0"/>
              </a:rPr>
              <a:t>UK.</a:t>
            </a:r>
            <a:endParaRPr lang="en-GB" sz="2000" dirty="0">
              <a:solidFill>
                <a:srgbClr val="E05855"/>
              </a:solidFill>
              <a:latin typeface="Helvetica Neue" charset="0"/>
              <a:ea typeface="Helvetica Neue" charset="0"/>
              <a:cs typeface="Helvetica Neue" charset="0"/>
            </a:endParaRPr>
          </a:p>
        </p:txBody>
      </p:sp>
      <p:pic>
        <p:nvPicPr>
          <p:cNvPr id="5" name="Picture 4"/>
          <p:cNvPicPr>
            <a:picLocks noChangeAspect="1"/>
          </p:cNvPicPr>
          <p:nvPr/>
        </p:nvPicPr>
        <p:blipFill>
          <a:blip r:embed="rId4"/>
          <a:stretch>
            <a:fillRect/>
          </a:stretch>
        </p:blipFill>
        <p:spPr>
          <a:xfrm>
            <a:off x="0" y="-27134"/>
            <a:ext cx="9144000" cy="736600"/>
          </a:xfrm>
          <a:prstGeom prst="rect">
            <a:avLst/>
          </a:prstGeom>
        </p:spPr>
      </p:pic>
    </p:spTree>
    <p:extLst>
      <p:ext uri="{BB962C8B-B14F-4D97-AF65-F5344CB8AC3E}">
        <p14:creationId xmlns:p14="http://schemas.microsoft.com/office/powerpoint/2010/main" val="26309415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p:cNvSpPr/>
          <p:nvPr/>
        </p:nvSpPr>
        <p:spPr>
          <a:xfrm>
            <a:off x="5681272" y="254833"/>
            <a:ext cx="3252662" cy="5473319"/>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a:solidFill>
                  <a:srgbClr val="E05855"/>
                </a:solidFill>
                <a:latin typeface="Helvetica Neue" charset="0"/>
                <a:ea typeface="Helvetica Neue" charset="0"/>
                <a:cs typeface="Helvetica Neue" charset="0"/>
              </a:rPr>
              <a:t>Why is UCL valuable?</a:t>
            </a:r>
            <a:endParaRPr lang="en-US" sz="2400" b="1" dirty="0">
              <a:solidFill>
                <a:srgbClr val="E05855"/>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a:ea typeface="Helvetica Neue" charset="0"/>
              <a:cs typeface="Helvetica"/>
            </a:endParaRPr>
          </a:p>
          <a:p>
            <a:pPr marL="342900" indent="-3429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Our students become thoughtful, engaged, resilient, good citizens. </a:t>
            </a:r>
          </a:p>
          <a:p>
            <a:pPr marL="342900" indent="-3429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a:p>
            <a:pPr marL="342900" indent="-3429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We are open, publicly and globally engaged. </a:t>
            </a:r>
          </a:p>
          <a:p>
            <a:pPr marL="342900" indent="-3429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a:p>
            <a:pPr marL="342900" indent="-342900">
              <a:buFont typeface="Arial" charset="0"/>
              <a:buChar char="•"/>
            </a:pPr>
            <a:r>
              <a:rPr lang="en-GB" sz="2000" dirty="0">
                <a:solidFill>
                  <a:schemeClr val="tx1">
                    <a:lumMod val="65000"/>
                    <a:lumOff val="35000"/>
                  </a:schemeClr>
                </a:solidFill>
                <a:latin typeface="Helvetica Neue" charset="0"/>
                <a:ea typeface="Helvetica Neue" charset="0"/>
                <a:cs typeface="Helvetica Neue" charset="0"/>
              </a:rPr>
              <a:t>We value collaboration, partnership and dialogue.</a:t>
            </a:r>
          </a:p>
        </p:txBody>
      </p:sp>
      <p:pic>
        <p:nvPicPr>
          <p:cNvPr id="5" name="Picture 4"/>
          <p:cNvPicPr>
            <a:picLocks noChangeAspect="1"/>
          </p:cNvPicPr>
          <p:nvPr/>
        </p:nvPicPr>
        <p:blipFill>
          <a:blip r:embed="rId4"/>
          <a:stretch>
            <a:fillRect/>
          </a:stretch>
        </p:blipFill>
        <p:spPr>
          <a:xfrm>
            <a:off x="0" y="0"/>
            <a:ext cx="9144000" cy="736600"/>
          </a:xfrm>
          <a:prstGeom prst="rect">
            <a:avLst/>
          </a:prstGeom>
        </p:spPr>
      </p:pic>
      <p:sp>
        <p:nvSpPr>
          <p:cNvPr id="6" name="TextBox 5"/>
          <p:cNvSpPr txBox="1"/>
          <p:nvPr/>
        </p:nvSpPr>
        <p:spPr>
          <a:xfrm>
            <a:off x="179882" y="4076029"/>
            <a:ext cx="2983044" cy="646331"/>
          </a:xfrm>
          <a:prstGeom prst="rect">
            <a:avLst/>
          </a:prstGeom>
          <a:solidFill>
            <a:schemeClr val="tx1">
              <a:alpha val="50000"/>
            </a:schemeClr>
          </a:solidFill>
        </p:spPr>
        <p:txBody>
          <a:bodyPr wrap="square" rtlCol="0">
            <a:spAutoFit/>
          </a:bodyPr>
          <a:lstStyle/>
          <a:p>
            <a:r>
              <a:rPr lang="en-US" sz="1200" dirty="0" smtClean="0">
                <a:solidFill>
                  <a:schemeClr val="bg1"/>
                </a:solidFill>
                <a:latin typeface="Helvetica" charset="0"/>
                <a:ea typeface="Helvetica" charset="0"/>
                <a:cs typeface="Helvetica" charset="0"/>
              </a:rPr>
              <a:t>Medical </a:t>
            </a:r>
            <a:r>
              <a:rPr lang="en-US" sz="1200" dirty="0">
                <a:solidFill>
                  <a:schemeClr val="bg1"/>
                </a:solidFill>
                <a:latin typeface="Helvetica" charset="0"/>
                <a:ea typeface="Helvetica" charset="0"/>
                <a:cs typeface="Helvetica" charset="0"/>
              </a:rPr>
              <a:t>student Abdul Elmi </a:t>
            </a:r>
            <a:r>
              <a:rPr lang="en-US" sz="1200" dirty="0" smtClean="0">
                <a:solidFill>
                  <a:schemeClr val="bg1"/>
                </a:solidFill>
                <a:latin typeface="Helvetica" charset="0"/>
                <a:ea typeface="Helvetica" charset="0"/>
                <a:cs typeface="Helvetica" charset="0"/>
              </a:rPr>
              <a:t>represented </a:t>
            </a:r>
            <a:r>
              <a:rPr lang="en-US" sz="1200" dirty="0">
                <a:solidFill>
                  <a:schemeClr val="bg1"/>
                </a:solidFill>
                <a:latin typeface="Helvetica" charset="0"/>
                <a:ea typeface="Helvetica" charset="0"/>
                <a:cs typeface="Helvetica" charset="0"/>
              </a:rPr>
              <a:t>UCL at the One Young World Summit in </a:t>
            </a:r>
            <a:r>
              <a:rPr lang="en-US" sz="1200" dirty="0" smtClean="0">
                <a:solidFill>
                  <a:schemeClr val="bg1"/>
                </a:solidFill>
                <a:latin typeface="Helvetica" charset="0"/>
                <a:ea typeface="Helvetica" charset="0"/>
                <a:cs typeface="Helvetica" charset="0"/>
              </a:rPr>
              <a:t>Bogotá</a:t>
            </a:r>
            <a:endParaRPr lang="en-US" sz="12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979608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355412"/>
          </a:xfrm>
          <a:prstGeom prst="rect">
            <a:avLst/>
          </a:prstGeom>
        </p:spPr>
      </p:pic>
      <p:sp>
        <p:nvSpPr>
          <p:cNvPr id="6" name="Rectangle 5"/>
          <p:cNvSpPr/>
          <p:nvPr/>
        </p:nvSpPr>
        <p:spPr>
          <a:xfrm>
            <a:off x="6310858" y="-27133"/>
            <a:ext cx="2699349" cy="5382545"/>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E05855"/>
                </a:solidFill>
                <a:latin typeface="Helvetica Neue" charset="0"/>
                <a:ea typeface="Helvetica Neue" charset="0"/>
                <a:cs typeface="Helvetica Neue" charset="0"/>
              </a:rPr>
              <a:t>Developing a mobile phone-connected diagnostic tool that can detect HIV in </a:t>
            </a:r>
            <a:r>
              <a:rPr lang="en-GB" sz="2000" b="1" dirty="0" smtClean="0">
                <a:solidFill>
                  <a:srgbClr val="E05855"/>
                </a:solidFill>
                <a:latin typeface="Helvetica Neue" charset="0"/>
                <a:ea typeface="Helvetica Neue" charset="0"/>
                <a:cs typeface="Helvetica Neue" charset="0"/>
              </a:rPr>
              <a:t>seconds</a:t>
            </a:r>
            <a:endParaRPr lang="en-GB" sz="2000" b="1" baseline="30000" dirty="0">
              <a:solidFill>
                <a:srgbClr val="E05855"/>
              </a:solidFill>
              <a:latin typeface="Helvetica Neue" charset="0"/>
              <a:ea typeface="Helvetica Neue" charset="0"/>
              <a:cs typeface="Helvetica Neue" charset="0"/>
            </a:endParaRPr>
          </a:p>
          <a:p>
            <a:endParaRPr lang="en-GB" sz="2000" b="1" dirty="0" smtClean="0">
              <a:solidFill>
                <a:schemeClr val="tx1">
                  <a:lumMod val="65000"/>
                  <a:lumOff val="35000"/>
                </a:schemeClr>
              </a:solidFill>
              <a:latin typeface="Helvetica Neue" charset="0"/>
              <a:ea typeface="Helvetica Neue" charset="0"/>
              <a:cs typeface="Helvetica Neue" charset="0"/>
            </a:endParaRPr>
          </a:p>
          <a:p>
            <a:r>
              <a:rPr lang="en-GB" sz="2000" dirty="0" smtClean="0">
                <a:solidFill>
                  <a:schemeClr val="tx1">
                    <a:lumMod val="65000"/>
                    <a:lumOff val="35000"/>
                  </a:schemeClr>
                </a:solidFill>
                <a:latin typeface="Helvetica Neue" charset="0"/>
                <a:ea typeface="Helvetica Neue" charset="0"/>
                <a:cs typeface="Helvetica Neue" charset="0"/>
              </a:rPr>
              <a:t>UCL </a:t>
            </a:r>
            <a:r>
              <a:rPr lang="en-GB" sz="2000" dirty="0">
                <a:solidFill>
                  <a:schemeClr val="tx1">
                    <a:lumMod val="65000"/>
                    <a:lumOff val="35000"/>
                  </a:schemeClr>
                </a:solidFill>
                <a:latin typeface="Helvetica Neue" charset="0"/>
                <a:ea typeface="Helvetica Neue" charset="0"/>
                <a:cs typeface="Helvetica Neue" charset="0"/>
              </a:rPr>
              <a:t>London Centre of Nanotechnology</a:t>
            </a:r>
            <a:endParaRPr lang="en-US" sz="2000" dirty="0" smtClean="0">
              <a:solidFill>
                <a:schemeClr val="tx1">
                  <a:lumMod val="65000"/>
                  <a:lumOff val="35000"/>
                </a:schemeClr>
              </a:solidFill>
              <a:latin typeface="Helvetica Neue" charset="0"/>
              <a:ea typeface="Helvetica Neue" charset="0"/>
              <a:cs typeface="Helvetica Neue" charset="0"/>
            </a:endParaRPr>
          </a:p>
          <a:p>
            <a:endParaRPr lang="en-GB" sz="2000" dirty="0" smtClean="0">
              <a:solidFill>
                <a:schemeClr val="tx1">
                  <a:lumMod val="65000"/>
                  <a:lumOff val="35000"/>
                </a:schemeClr>
              </a:solidFill>
              <a:latin typeface="Helvetica Neue" charset="0"/>
              <a:ea typeface="Helvetica Neue" charset="0"/>
              <a:cs typeface="Helvetica Neue" charset="0"/>
            </a:endParaRPr>
          </a:p>
        </p:txBody>
      </p:sp>
      <p:pic>
        <p:nvPicPr>
          <p:cNvPr id="9" name="Picture 8"/>
          <p:cNvPicPr>
            <a:picLocks noChangeAspect="1"/>
          </p:cNvPicPr>
          <p:nvPr/>
        </p:nvPicPr>
        <p:blipFill>
          <a:blip r:embed="rId4"/>
          <a:stretch>
            <a:fillRect/>
          </a:stretch>
        </p:blipFill>
        <p:spPr>
          <a:xfrm>
            <a:off x="0" y="-27133"/>
            <a:ext cx="9144000" cy="736600"/>
          </a:xfrm>
          <a:prstGeom prst="rect">
            <a:avLst/>
          </a:prstGeom>
        </p:spPr>
      </p:pic>
    </p:spTree>
    <p:extLst>
      <p:ext uri="{BB962C8B-B14F-4D97-AF65-F5344CB8AC3E}">
        <p14:creationId xmlns:p14="http://schemas.microsoft.com/office/powerpoint/2010/main" val="213903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5143500"/>
          </a:xfrm>
          <a:prstGeom prst="rect">
            <a:avLst/>
          </a:prstGeom>
        </p:spPr>
      </p:pic>
      <p:pic>
        <p:nvPicPr>
          <p:cNvPr id="5" name="Picture 4"/>
          <p:cNvPicPr>
            <a:picLocks noChangeAspect="1"/>
          </p:cNvPicPr>
          <p:nvPr/>
        </p:nvPicPr>
        <p:blipFill>
          <a:blip r:embed="rId4"/>
          <a:stretch>
            <a:fillRect/>
          </a:stretch>
        </p:blipFill>
        <p:spPr>
          <a:xfrm>
            <a:off x="0" y="0"/>
            <a:ext cx="9144000" cy="736600"/>
          </a:xfrm>
          <a:prstGeom prst="rect">
            <a:avLst/>
          </a:prstGeom>
        </p:spPr>
      </p:pic>
      <p:sp>
        <p:nvSpPr>
          <p:cNvPr id="9" name="Rectangle 8"/>
          <p:cNvSpPr/>
          <p:nvPr/>
        </p:nvSpPr>
        <p:spPr>
          <a:xfrm>
            <a:off x="471505" y="736600"/>
            <a:ext cx="2526529" cy="4406900"/>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2000" b="1" dirty="0" smtClean="0">
              <a:solidFill>
                <a:srgbClr val="E05855"/>
              </a:solidFill>
              <a:latin typeface="Helvetica Neue" charset="0"/>
              <a:ea typeface="Helvetica Neue" charset="0"/>
              <a:cs typeface="Helvetica Neue" charset="0"/>
            </a:endParaRPr>
          </a:p>
          <a:p>
            <a:r>
              <a:rPr lang="en-GB" sz="2000" b="1" dirty="0" smtClean="0">
                <a:solidFill>
                  <a:srgbClr val="E05855"/>
                </a:solidFill>
                <a:latin typeface="Helvetica Neue" charset="0"/>
                <a:ea typeface="Helvetica Neue" charset="0"/>
                <a:cs typeface="Helvetica Neue" charset="0"/>
              </a:rPr>
              <a:t>Understanding </a:t>
            </a:r>
            <a:r>
              <a:rPr lang="en-GB" sz="2000" b="1" dirty="0">
                <a:solidFill>
                  <a:srgbClr val="E05855"/>
                </a:solidFill>
                <a:latin typeface="Helvetica Neue" charset="0"/>
                <a:ea typeface="Helvetica Neue" charset="0"/>
                <a:cs typeface="Helvetica Neue" charset="0"/>
              </a:rPr>
              <a:t>how rheumatic conditions such as arthritis affect </a:t>
            </a:r>
            <a:r>
              <a:rPr lang="en-GB" sz="2000" b="1" dirty="0" smtClean="0">
                <a:solidFill>
                  <a:srgbClr val="E05855"/>
                </a:solidFill>
                <a:latin typeface="Helvetica Neue" charset="0"/>
                <a:ea typeface="Helvetica Neue" charset="0"/>
                <a:cs typeface="Helvetica Neue" charset="0"/>
              </a:rPr>
              <a:t>teenagers</a:t>
            </a:r>
            <a:endParaRPr lang="en-US" sz="2000" b="1" dirty="0">
              <a:solidFill>
                <a:srgbClr val="E05855"/>
              </a:solidFill>
              <a:latin typeface="Helvetica Neue" charset="0"/>
              <a:ea typeface="Helvetica Neue" charset="0"/>
              <a:cs typeface="Helvetica Neue" charset="0"/>
            </a:endParaRPr>
          </a:p>
          <a:p>
            <a:endParaRPr lang="en-GB" sz="2000" b="1" dirty="0" smtClean="0">
              <a:solidFill>
                <a:schemeClr val="tx1">
                  <a:lumMod val="65000"/>
                  <a:lumOff val="35000"/>
                </a:schemeClr>
              </a:solidFill>
              <a:latin typeface="Helvetica Neue" charset="0"/>
              <a:ea typeface="Helvetica Neue" charset="0"/>
              <a:cs typeface="Helvetica Neue" charset="0"/>
            </a:endParaRPr>
          </a:p>
          <a:p>
            <a:r>
              <a:rPr lang="en-GB" sz="2000" dirty="0" smtClean="0">
                <a:solidFill>
                  <a:schemeClr val="tx1">
                    <a:lumMod val="65000"/>
                    <a:lumOff val="35000"/>
                  </a:schemeClr>
                </a:solidFill>
                <a:latin typeface="Helvetica Neue" charset="0"/>
                <a:ea typeface="Helvetica Neue" charset="0"/>
                <a:cs typeface="Helvetica Neue" charset="0"/>
              </a:rPr>
              <a:t>The </a:t>
            </a:r>
            <a:r>
              <a:rPr lang="en-GB" sz="2000" dirty="0">
                <a:solidFill>
                  <a:schemeClr val="tx1">
                    <a:lumMod val="65000"/>
                    <a:lumOff val="35000"/>
                  </a:schemeClr>
                </a:solidFill>
                <a:latin typeface="Helvetica Neue" charset="0"/>
                <a:ea typeface="Helvetica Neue" charset="0"/>
                <a:cs typeface="Helvetica Neue" charset="0"/>
              </a:rPr>
              <a:t>Centre for Adolescent Rheumatology at UCL, UCLH and GOSH </a:t>
            </a:r>
            <a:endParaRPr lang="en-GB" sz="2000" dirty="0" smtClean="0">
              <a:solidFill>
                <a:schemeClr val="tx1">
                  <a:lumMod val="65000"/>
                  <a:lumOff val="35000"/>
                </a:schemeClr>
              </a:solidFill>
              <a:latin typeface="Helvetica Neue" charset="0"/>
              <a:ea typeface="Helvetica Neue" charset="0"/>
              <a:cs typeface="Helvetica Neue" charset="0"/>
            </a:endParaRPr>
          </a:p>
          <a:p>
            <a:endParaRPr lang="en-GB" sz="2400" dirty="0">
              <a:solidFill>
                <a:schemeClr val="tx1">
                  <a:lumMod val="65000"/>
                  <a:lumOff val="3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75984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alphaModFix amt="88000"/>
            <a:extLst>
              <a:ext uri="{BEBA8EAE-BF5A-486C-A8C5-ECC9F3942E4B}">
                <a14:imgProps xmlns:a14="http://schemas.microsoft.com/office/drawing/2010/main">
                  <a14:imgLayer r:embed="rId4">
                    <a14:imgEffect>
                      <a14:colorTemperature colorTemp="5796"/>
                    </a14:imgEffect>
                  </a14:imgLayer>
                </a14:imgProps>
              </a:ext>
              <a:ext uri="{28A0092B-C50C-407E-A947-70E740481C1C}">
                <a14:useLocalDpi xmlns:a14="http://schemas.microsoft.com/office/drawing/2010/main"/>
              </a:ext>
            </a:extLst>
          </a:blip>
          <a:srcRect/>
          <a:stretch/>
        </p:blipFill>
        <p:spPr>
          <a:xfrm>
            <a:off x="0" y="224852"/>
            <a:ext cx="9144000" cy="4918648"/>
          </a:xfrm>
        </p:spPr>
      </p:pic>
      <p:sp>
        <p:nvSpPr>
          <p:cNvPr id="15" name="Subtitle 2"/>
          <p:cNvSpPr txBox="1">
            <a:spLocks/>
          </p:cNvSpPr>
          <p:nvPr/>
        </p:nvSpPr>
        <p:spPr>
          <a:xfrm>
            <a:off x="209863" y="736600"/>
            <a:ext cx="2638269" cy="4434034"/>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r>
              <a:rPr lang="en-GB" b="1" dirty="0">
                <a:solidFill>
                  <a:srgbClr val="E05855"/>
                </a:solidFill>
                <a:latin typeface="Helvetica Neue" charset="0"/>
                <a:ea typeface="Helvetica Neue" charset="0"/>
                <a:cs typeface="Helvetica Neue" charset="0"/>
              </a:rPr>
              <a:t>Providing pro bono legal advice to local </a:t>
            </a:r>
            <a:r>
              <a:rPr lang="en-GB" b="1" dirty="0" smtClean="0">
                <a:solidFill>
                  <a:srgbClr val="E05855"/>
                </a:solidFill>
                <a:latin typeface="Helvetica Neue" charset="0"/>
                <a:ea typeface="Helvetica Neue" charset="0"/>
                <a:cs typeface="Helvetica Neue" charset="0"/>
              </a:rPr>
              <a:t>communities </a:t>
            </a:r>
          </a:p>
          <a:p>
            <a:endParaRPr lang="en-GB" dirty="0">
              <a:solidFill>
                <a:schemeClr val="tx1">
                  <a:lumMod val="65000"/>
                  <a:lumOff val="35000"/>
                </a:schemeClr>
              </a:solidFill>
              <a:latin typeface="Helvetica Neue" charset="0"/>
              <a:ea typeface="Helvetica Neue" charset="0"/>
              <a:cs typeface="Helvetica Neue" charset="0"/>
            </a:endParaRPr>
          </a:p>
          <a:p>
            <a:r>
              <a:rPr lang="en-GB" dirty="0" smtClean="0">
                <a:solidFill>
                  <a:schemeClr val="tx1">
                    <a:lumMod val="65000"/>
                    <a:lumOff val="35000"/>
                  </a:schemeClr>
                </a:solidFill>
                <a:latin typeface="Helvetica Neue" charset="0"/>
                <a:ea typeface="Helvetica Neue" charset="0"/>
                <a:cs typeface="Helvetica Neue" charset="0"/>
              </a:rPr>
              <a:t>UCL </a:t>
            </a:r>
            <a:r>
              <a:rPr lang="en-GB" dirty="0">
                <a:solidFill>
                  <a:schemeClr val="tx1">
                    <a:lumMod val="65000"/>
                    <a:lumOff val="35000"/>
                  </a:schemeClr>
                </a:solidFill>
                <a:latin typeface="Helvetica Neue" charset="0"/>
                <a:ea typeface="Helvetica Neue" charset="0"/>
                <a:cs typeface="Helvetica Neue" charset="0"/>
              </a:rPr>
              <a:t>Centre for Access to </a:t>
            </a:r>
            <a:r>
              <a:rPr lang="en-GB" dirty="0" smtClean="0">
                <a:solidFill>
                  <a:schemeClr val="tx1">
                    <a:lumMod val="65000"/>
                    <a:lumOff val="35000"/>
                  </a:schemeClr>
                </a:solidFill>
                <a:latin typeface="Helvetica Neue" charset="0"/>
                <a:ea typeface="Helvetica Neue" charset="0"/>
                <a:cs typeface="Helvetica Neue" charset="0"/>
              </a:rPr>
              <a:t>Justice </a:t>
            </a:r>
            <a:r>
              <a:rPr lang="en-GB" dirty="0">
                <a:solidFill>
                  <a:schemeClr val="tx1">
                    <a:lumMod val="65000"/>
                    <a:lumOff val="35000"/>
                  </a:schemeClr>
                </a:solidFill>
                <a:latin typeface="Helvetica Neue" charset="0"/>
                <a:ea typeface="Helvetica Neue" charset="0"/>
                <a:cs typeface="Helvetica Neue" charset="0"/>
              </a:rPr>
              <a:t>(UCL Laws) </a:t>
            </a:r>
            <a:endParaRPr lang="en-GB" dirty="0" smtClean="0">
              <a:solidFill>
                <a:schemeClr val="tx1">
                  <a:lumMod val="65000"/>
                  <a:lumOff val="35000"/>
                </a:schemeClr>
              </a:solidFill>
              <a:latin typeface="Helvetica Neue" charset="0"/>
              <a:ea typeface="Helvetica Neue" charset="0"/>
              <a:cs typeface="Helvetica Neue" charset="0"/>
            </a:endParaRPr>
          </a:p>
          <a:p>
            <a:endParaRPr lang="en-GB" sz="2400" dirty="0" smtClean="0">
              <a:solidFill>
                <a:schemeClr val="tx1">
                  <a:lumMod val="65000"/>
                  <a:lumOff val="35000"/>
                </a:schemeClr>
              </a:solidFill>
              <a:latin typeface="Helvetica Neue" charset="0"/>
              <a:ea typeface="Helvetica Neue" charset="0"/>
              <a:cs typeface="Helvetica Neue" charset="0"/>
            </a:endParaRPr>
          </a:p>
          <a:p>
            <a:r>
              <a:rPr lang="en-GB" dirty="0">
                <a:solidFill>
                  <a:schemeClr val="tx1">
                    <a:lumMod val="65000"/>
                    <a:lumOff val="35000"/>
                  </a:schemeClr>
                </a:solidFill>
              </a:rPr>
              <a:t> </a:t>
            </a:r>
          </a:p>
        </p:txBody>
      </p:sp>
      <p:pic>
        <p:nvPicPr>
          <p:cNvPr id="7" name="Picture 6"/>
          <p:cNvPicPr>
            <a:picLocks noChangeAspect="1"/>
          </p:cNvPicPr>
          <p:nvPr/>
        </p:nvPicPr>
        <p:blipFill>
          <a:blip r:embed="rId5"/>
          <a:stretch>
            <a:fillRect/>
          </a:stretch>
        </p:blipFill>
        <p:spPr>
          <a:xfrm>
            <a:off x="0" y="0"/>
            <a:ext cx="9144000" cy="736600"/>
          </a:xfrm>
          <a:prstGeom prst="rect">
            <a:avLst/>
          </a:prstGeom>
        </p:spPr>
      </p:pic>
    </p:spTree>
    <p:extLst>
      <p:ext uri="{BB962C8B-B14F-4D97-AF65-F5344CB8AC3E}">
        <p14:creationId xmlns:p14="http://schemas.microsoft.com/office/powerpoint/2010/main" val="15415973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email">
            <a:alphaModFix amt="89000"/>
            <a:extLst>
              <a:ext uri="{28A0092B-C50C-407E-A947-70E740481C1C}">
                <a14:useLocalDpi xmlns:a14="http://schemas.microsoft.com/office/drawing/2010/main"/>
              </a:ext>
            </a:extLst>
          </a:blip>
          <a:srcRect/>
          <a:stretch/>
        </p:blipFill>
        <p:spPr>
          <a:xfrm>
            <a:off x="1" y="164892"/>
            <a:ext cx="9144000" cy="4978607"/>
          </a:xfrm>
        </p:spPr>
      </p:pic>
      <p:sp>
        <p:nvSpPr>
          <p:cNvPr id="15" name="Subtitle 2"/>
          <p:cNvSpPr txBox="1">
            <a:spLocks/>
          </p:cNvSpPr>
          <p:nvPr/>
        </p:nvSpPr>
        <p:spPr>
          <a:xfrm>
            <a:off x="5381471" y="0"/>
            <a:ext cx="3522688" cy="5346908"/>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r>
              <a:rPr lang="en-GB" b="1" dirty="0" smtClean="0">
                <a:solidFill>
                  <a:srgbClr val="E05855"/>
                </a:solidFill>
                <a:latin typeface="Helvetica Neue" charset="0"/>
                <a:ea typeface="Helvetica Neue" charset="0"/>
                <a:cs typeface="Helvetica Neue" charset="0"/>
              </a:rPr>
              <a:t>Provided major </a:t>
            </a:r>
            <a:r>
              <a:rPr lang="en-GB" b="1" dirty="0">
                <a:solidFill>
                  <a:srgbClr val="E05855"/>
                </a:solidFill>
                <a:latin typeface="Helvetica Neue" charset="0"/>
                <a:ea typeface="Helvetica Neue" charset="0"/>
                <a:cs typeface="Helvetica Neue" charset="0"/>
              </a:rPr>
              <a:t>findings </a:t>
            </a:r>
            <a:endParaRPr lang="en-GB" b="1" dirty="0" smtClean="0">
              <a:solidFill>
                <a:srgbClr val="E05855"/>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for the </a:t>
            </a:r>
            <a:r>
              <a:rPr lang="en-GB" b="1" dirty="0" err="1">
                <a:solidFill>
                  <a:srgbClr val="E05855"/>
                </a:solidFill>
                <a:latin typeface="Helvetica Neue" charset="0"/>
                <a:ea typeface="Helvetica Neue" charset="0"/>
                <a:cs typeface="Helvetica Neue" charset="0"/>
              </a:rPr>
              <a:t>Lammy</a:t>
            </a:r>
            <a:r>
              <a:rPr lang="en-GB" b="1" dirty="0">
                <a:solidFill>
                  <a:srgbClr val="E05855"/>
                </a:solidFill>
                <a:latin typeface="Helvetica Neue" charset="0"/>
                <a:ea typeface="Helvetica Neue" charset="0"/>
                <a:cs typeface="Helvetica Neue" charset="0"/>
              </a:rPr>
              <a:t> Review </a:t>
            </a:r>
            <a:endParaRPr lang="en-GB" b="1" dirty="0" smtClean="0">
              <a:solidFill>
                <a:srgbClr val="E05855"/>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on </a:t>
            </a:r>
            <a:r>
              <a:rPr lang="en-GB" b="1" dirty="0">
                <a:solidFill>
                  <a:srgbClr val="E05855"/>
                </a:solidFill>
                <a:latin typeface="Helvetica Neue" charset="0"/>
                <a:ea typeface="Helvetica Neue" charset="0"/>
                <a:cs typeface="Helvetica Neue" charset="0"/>
              </a:rPr>
              <a:t>how </a:t>
            </a:r>
            <a:r>
              <a:rPr lang="en-GB" b="1" dirty="0" smtClean="0">
                <a:solidFill>
                  <a:srgbClr val="E05855"/>
                </a:solidFill>
                <a:latin typeface="Helvetica Neue" charset="0"/>
                <a:ea typeface="Helvetica Neue" charset="0"/>
                <a:cs typeface="Helvetica Neue" charset="0"/>
              </a:rPr>
              <a:t>BAME </a:t>
            </a:r>
            <a:r>
              <a:rPr lang="en-GB" b="1" dirty="0">
                <a:solidFill>
                  <a:srgbClr val="E05855"/>
                </a:solidFill>
                <a:latin typeface="Helvetica Neue" charset="0"/>
                <a:ea typeface="Helvetica Neue" charset="0"/>
                <a:cs typeface="Helvetica Neue" charset="0"/>
              </a:rPr>
              <a:t>defendants </a:t>
            </a:r>
            <a:endParaRPr lang="en-GB" b="1" dirty="0" smtClean="0">
              <a:solidFill>
                <a:srgbClr val="E05855"/>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are </a:t>
            </a:r>
            <a:r>
              <a:rPr lang="en-GB" b="1" dirty="0">
                <a:solidFill>
                  <a:srgbClr val="E05855"/>
                </a:solidFill>
                <a:latin typeface="Helvetica Neue" charset="0"/>
                <a:ea typeface="Helvetica Neue" charset="0"/>
                <a:cs typeface="Helvetica Neue" charset="0"/>
              </a:rPr>
              <a:t>treated </a:t>
            </a:r>
            <a:r>
              <a:rPr lang="en-GB" b="1" dirty="0" smtClean="0">
                <a:solidFill>
                  <a:srgbClr val="E05855"/>
                </a:solidFill>
                <a:latin typeface="Helvetica Neue" charset="0"/>
                <a:ea typeface="Helvetica Neue" charset="0"/>
                <a:cs typeface="Helvetica Neue" charset="0"/>
              </a:rPr>
              <a:t>by </a:t>
            </a:r>
            <a:r>
              <a:rPr lang="en-GB" b="1" dirty="0">
                <a:solidFill>
                  <a:srgbClr val="E05855"/>
                </a:solidFill>
                <a:latin typeface="Helvetica Neue" charset="0"/>
                <a:ea typeface="Helvetica Neue" charset="0"/>
                <a:cs typeface="Helvetica Neue" charset="0"/>
              </a:rPr>
              <a:t>the </a:t>
            </a:r>
            <a:endParaRPr lang="en-GB" b="1" dirty="0" smtClean="0">
              <a:solidFill>
                <a:srgbClr val="E05855"/>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criminal </a:t>
            </a:r>
            <a:r>
              <a:rPr lang="en-GB" b="1" dirty="0">
                <a:solidFill>
                  <a:srgbClr val="E05855"/>
                </a:solidFill>
                <a:latin typeface="Helvetica Neue" charset="0"/>
                <a:ea typeface="Helvetica Neue" charset="0"/>
                <a:cs typeface="Helvetica Neue" charset="0"/>
              </a:rPr>
              <a:t>justice </a:t>
            </a:r>
            <a:endParaRPr lang="en-GB" b="1" dirty="0" smtClean="0">
              <a:solidFill>
                <a:srgbClr val="E05855"/>
              </a:solidFill>
              <a:latin typeface="Helvetica Neue" charset="0"/>
              <a:ea typeface="Helvetica Neue" charset="0"/>
              <a:cs typeface="Helvetica Neue" charset="0"/>
            </a:endParaRPr>
          </a:p>
          <a:p>
            <a:r>
              <a:rPr lang="en-GB" b="1" dirty="0" smtClean="0">
                <a:solidFill>
                  <a:srgbClr val="E05855"/>
                </a:solidFill>
                <a:latin typeface="Helvetica Neue" charset="0"/>
                <a:ea typeface="Helvetica Neue" charset="0"/>
                <a:cs typeface="Helvetica Neue" charset="0"/>
              </a:rPr>
              <a:t>system</a:t>
            </a:r>
          </a:p>
          <a:p>
            <a:endParaRPr lang="en-GB" b="1" dirty="0" smtClean="0">
              <a:solidFill>
                <a:srgbClr val="E05855"/>
              </a:solidFill>
              <a:latin typeface="Helvetica Neue" charset="0"/>
              <a:ea typeface="Helvetica Neue" charset="0"/>
              <a:cs typeface="Helvetica Neue" charset="0"/>
            </a:endParaRPr>
          </a:p>
          <a:p>
            <a:r>
              <a:rPr lang="en-GB" dirty="0" smtClean="0">
                <a:solidFill>
                  <a:schemeClr val="tx1">
                    <a:lumMod val="65000"/>
                    <a:lumOff val="35000"/>
                  </a:schemeClr>
                </a:solidFill>
                <a:latin typeface="Helvetica Neue" charset="0"/>
                <a:ea typeface="Helvetica Neue" charset="0"/>
                <a:cs typeface="Helvetica Neue" charset="0"/>
              </a:rPr>
              <a:t>Professor </a:t>
            </a:r>
            <a:r>
              <a:rPr lang="en-GB" dirty="0">
                <a:solidFill>
                  <a:schemeClr val="tx1">
                    <a:lumMod val="65000"/>
                    <a:lumOff val="35000"/>
                  </a:schemeClr>
                </a:solidFill>
                <a:latin typeface="Helvetica Neue" charset="0"/>
                <a:ea typeface="Helvetica Neue" charset="0"/>
                <a:cs typeface="Helvetica Neue" charset="0"/>
              </a:rPr>
              <a:t>Cheryl </a:t>
            </a:r>
            <a:r>
              <a:rPr lang="en-GB" dirty="0" smtClean="0">
                <a:solidFill>
                  <a:schemeClr val="tx1">
                    <a:lumMod val="65000"/>
                    <a:lumOff val="35000"/>
                  </a:schemeClr>
                </a:solidFill>
                <a:latin typeface="Helvetica Neue" charset="0"/>
                <a:ea typeface="Helvetica Neue" charset="0"/>
                <a:cs typeface="Helvetica Neue" charset="0"/>
              </a:rPr>
              <a:t>Thomas </a:t>
            </a:r>
            <a:r>
              <a:rPr lang="en-GB" dirty="0">
                <a:solidFill>
                  <a:schemeClr val="tx1">
                    <a:lumMod val="65000"/>
                    <a:lumOff val="35000"/>
                  </a:schemeClr>
                </a:solidFill>
              </a:rPr>
              <a:t> </a:t>
            </a:r>
          </a:p>
        </p:txBody>
      </p:sp>
      <p:pic>
        <p:nvPicPr>
          <p:cNvPr id="7" name="Picture 6"/>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275082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88000"/>
            <a:extLst>
              <a:ext uri="{28A0092B-C50C-407E-A947-70E740481C1C}">
                <a14:useLocalDpi xmlns:a14="http://schemas.microsoft.com/office/drawing/2010/main"/>
              </a:ext>
            </a:extLst>
          </a:blip>
          <a:srcRect/>
          <a:stretch/>
        </p:blipFill>
        <p:spPr>
          <a:xfrm>
            <a:off x="0" y="0"/>
            <a:ext cx="9144000" cy="5219388"/>
          </a:xfrm>
          <a:prstGeom prst="rect">
            <a:avLst/>
          </a:prstGeom>
        </p:spPr>
      </p:pic>
      <p:sp>
        <p:nvSpPr>
          <p:cNvPr id="15" name="Subtitle 2"/>
          <p:cNvSpPr txBox="1">
            <a:spLocks/>
          </p:cNvSpPr>
          <p:nvPr/>
        </p:nvSpPr>
        <p:spPr>
          <a:xfrm>
            <a:off x="5921115" y="75888"/>
            <a:ext cx="2998034" cy="5143500"/>
          </a:xfrm>
          <a:prstGeom prst="rect">
            <a:avLst/>
          </a:prstGeom>
          <a:solidFill>
            <a:schemeClr val="bg1">
              <a:lumMod val="95000"/>
              <a:alpha val="90000"/>
            </a:schemeClr>
          </a:solidFill>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b="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endParaRPr lang="en-GB" dirty="0" smtClean="0">
              <a:solidFill>
                <a:schemeClr val="tx1">
                  <a:lumMod val="65000"/>
                  <a:lumOff val="35000"/>
                </a:schemeClr>
              </a:solidFill>
              <a:latin typeface="Helvetica Neue" charset="0"/>
              <a:ea typeface="Helvetica Neue" charset="0"/>
              <a:cs typeface="Helvetica Neue" charset="0"/>
            </a:endParaRPr>
          </a:p>
          <a:p>
            <a:endParaRPr lang="en-US" dirty="0">
              <a:solidFill>
                <a:schemeClr val="tx1">
                  <a:lumMod val="65000"/>
                  <a:lumOff val="35000"/>
                </a:schemeClr>
              </a:solidFill>
              <a:latin typeface="Helvetica Neue" charset="0"/>
              <a:ea typeface="Helvetica Neue" charset="0"/>
              <a:cs typeface="Helvetica Neue" charset="0"/>
            </a:endParaRPr>
          </a:p>
          <a:p>
            <a:r>
              <a:rPr lang="en-US" b="1" dirty="0" smtClean="0">
                <a:solidFill>
                  <a:srgbClr val="E05855"/>
                </a:solidFill>
                <a:latin typeface="Helvetica Neue" charset="0"/>
                <a:ea typeface="Helvetica Neue" charset="0"/>
                <a:cs typeface="Helvetica Neue" charset="0"/>
              </a:rPr>
              <a:t>Trains more </a:t>
            </a:r>
            <a:r>
              <a:rPr lang="en-US" b="1" dirty="0">
                <a:solidFill>
                  <a:srgbClr val="E05855"/>
                </a:solidFill>
                <a:latin typeface="Helvetica Neue" charset="0"/>
                <a:ea typeface="Helvetica Neue" charset="0"/>
                <a:cs typeface="Helvetica Neue" charset="0"/>
              </a:rPr>
              <a:t>than 1,200 new teachers every </a:t>
            </a:r>
            <a:r>
              <a:rPr lang="en-US" b="1" dirty="0" smtClean="0">
                <a:solidFill>
                  <a:srgbClr val="E05855"/>
                </a:solidFill>
                <a:latin typeface="Helvetica Neue" charset="0"/>
                <a:ea typeface="Helvetica Neue" charset="0"/>
                <a:cs typeface="Helvetica Neue" charset="0"/>
              </a:rPr>
              <a:t>year</a:t>
            </a:r>
          </a:p>
          <a:p>
            <a:endParaRPr lang="en-US" b="1" dirty="0">
              <a:solidFill>
                <a:srgbClr val="E05855"/>
              </a:solidFill>
              <a:latin typeface="Helvetica Neue" charset="0"/>
              <a:ea typeface="Helvetica Neue" charset="0"/>
              <a:cs typeface="Helvetica Neue" charset="0"/>
            </a:endParaRPr>
          </a:p>
          <a:p>
            <a:r>
              <a:rPr lang="en-US" b="1" dirty="0" smtClean="0">
                <a:solidFill>
                  <a:srgbClr val="E05855"/>
                </a:solidFill>
                <a:latin typeface="Helvetica Neue" charset="0"/>
                <a:ea typeface="Helvetica Neue" charset="0"/>
                <a:cs typeface="Helvetica Neue" charset="0"/>
              </a:rPr>
              <a:t>Partners </a:t>
            </a:r>
            <a:r>
              <a:rPr lang="en-US" b="1" dirty="0">
                <a:solidFill>
                  <a:srgbClr val="E05855"/>
                </a:solidFill>
                <a:latin typeface="Helvetica Neue" charset="0"/>
                <a:ea typeface="Helvetica Neue" charset="0"/>
                <a:cs typeface="Helvetica Neue" charset="0"/>
              </a:rPr>
              <a:t>with more than 600 London </a:t>
            </a:r>
            <a:r>
              <a:rPr lang="en-US" b="1" dirty="0" smtClean="0">
                <a:solidFill>
                  <a:srgbClr val="E05855"/>
                </a:solidFill>
                <a:latin typeface="Helvetica Neue" charset="0"/>
                <a:ea typeface="Helvetica Neue" charset="0"/>
                <a:cs typeface="Helvetica Neue" charset="0"/>
              </a:rPr>
              <a:t>schools</a:t>
            </a:r>
            <a:endParaRPr lang="en-GB" b="1" dirty="0">
              <a:solidFill>
                <a:srgbClr val="E05855"/>
              </a:solidFill>
              <a:latin typeface="Helvetica Neue" charset="0"/>
              <a:ea typeface="Helvetica Neue" charset="0"/>
              <a:cs typeface="Helvetica Neue" charset="0"/>
            </a:endParaRPr>
          </a:p>
          <a:p>
            <a:endParaRPr lang="en-GB" dirty="0">
              <a:solidFill>
                <a:schemeClr val="tx1">
                  <a:lumMod val="65000"/>
                  <a:lumOff val="35000"/>
                </a:schemeClr>
              </a:solidFill>
              <a:latin typeface="Helvetica Neue" charset="0"/>
              <a:ea typeface="Helvetica Neue" charset="0"/>
              <a:cs typeface="Helvetica Neue" charset="0"/>
            </a:endParaRPr>
          </a:p>
          <a:p>
            <a:r>
              <a:rPr lang="en-GB" dirty="0" smtClean="0">
                <a:solidFill>
                  <a:schemeClr val="tx1">
                    <a:lumMod val="65000"/>
                    <a:lumOff val="35000"/>
                  </a:schemeClr>
                </a:solidFill>
                <a:latin typeface="Helvetica Neue" charset="0"/>
                <a:ea typeface="Helvetica Neue" charset="0"/>
                <a:cs typeface="Helvetica Neue" charset="0"/>
              </a:rPr>
              <a:t>The </a:t>
            </a:r>
            <a:r>
              <a:rPr lang="en-US" dirty="0">
                <a:solidFill>
                  <a:schemeClr val="tx1">
                    <a:lumMod val="65000"/>
                    <a:lumOff val="35000"/>
                  </a:schemeClr>
                </a:solidFill>
                <a:latin typeface="Helvetica Neue" charset="0"/>
                <a:ea typeface="Helvetica Neue" charset="0"/>
                <a:cs typeface="Helvetica Neue" charset="0"/>
              </a:rPr>
              <a:t>UCL Institute of Education </a:t>
            </a:r>
          </a:p>
          <a:p>
            <a:endParaRPr lang="en-GB" dirty="0">
              <a:solidFill>
                <a:schemeClr val="tx1">
                  <a:lumMod val="65000"/>
                  <a:lumOff val="35000"/>
                </a:schemeClr>
              </a:solidFill>
              <a:latin typeface="Helvetica Neue" charset="0"/>
              <a:ea typeface="Helvetica Neue" charset="0"/>
              <a:cs typeface="Helvetica Neue" charset="0"/>
            </a:endParaRPr>
          </a:p>
        </p:txBody>
      </p:sp>
      <p:pic>
        <p:nvPicPr>
          <p:cNvPr id="7" name="Picture 6"/>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1157810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TotalTime>
  <Words>1129</Words>
  <Application>Microsoft Macintosh PowerPoint</Application>
  <PresentationFormat>On-screen Show (16:9)</PresentationFormat>
  <Paragraphs>201</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Ben Stevens</cp:lastModifiedBy>
  <cp:revision>274</cp:revision>
  <cp:lastPrinted>2017-10-27T14:13:22Z</cp:lastPrinted>
  <dcterms:created xsi:type="dcterms:W3CDTF">2014-08-20T12:29:59Z</dcterms:created>
  <dcterms:modified xsi:type="dcterms:W3CDTF">2017-10-27T15:58:32Z</dcterms:modified>
</cp:coreProperties>
</file>