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59" r:id="rId5"/>
    <p:sldId id="278" r:id="rId6"/>
    <p:sldId id="279" r:id="rId7"/>
    <p:sldId id="260" r:id="rId8"/>
    <p:sldId id="285" r:id="rId9"/>
    <p:sldId id="256" r:id="rId10"/>
    <p:sldId id="280" r:id="rId11"/>
    <p:sldId id="282" r:id="rId12"/>
    <p:sldId id="281" r:id="rId13"/>
    <p:sldId id="284" r:id="rId14"/>
    <p:sldId id="268" r:id="rId15"/>
    <p:sldId id="283" r:id="rId16"/>
    <p:sldId id="287" r:id="rId17"/>
    <p:sldId id="267" r:id="rId18"/>
    <p:sldId id="286" r:id="rId19"/>
    <p:sldId id="288" r:id="rId20"/>
    <p:sldId id="269"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6837E-324B-4115-B9CB-1237BAD44094}" v="46" dt="2021-05-13T13:23:03.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varScale="1">
        <p:scale>
          <a:sx n="128" d="100"/>
          <a:sy n="128" d="100"/>
        </p:scale>
        <p:origin x="1744" y="176"/>
      </p:cViewPr>
      <p:guideLst>
        <p:guide orient="horz" pos="2160"/>
        <p:guide pos="2880"/>
      </p:guideLst>
    </p:cSldViewPr>
  </p:slideViewPr>
  <p:notesTextViewPr>
    <p:cViewPr>
      <p:scale>
        <a:sx n="1" d="1"/>
        <a:sy n="1" d="1"/>
      </p:scale>
      <p:origin x="0" y="0"/>
    </p:cViewPr>
  </p:notesTextViewPr>
  <p:notesViewPr>
    <p:cSldViewPr snapToGrid="0">
      <p:cViewPr>
        <p:scale>
          <a:sx n="71" d="100"/>
          <a:sy n="71" d="100"/>
        </p:scale>
        <p:origin x="2523" y="31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D79725-63CE-4721-9D91-C4AD4EA942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BA1E61C-D261-43EE-8B12-CF94B50F8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FE719D-BC1B-475D-A10B-AA0CA117C56C}" type="datetimeFigureOut">
              <a:rPr lang="en-GB" smtClean="0"/>
              <a:t>17/05/2021</a:t>
            </a:fld>
            <a:endParaRPr lang="en-GB"/>
          </a:p>
        </p:txBody>
      </p:sp>
      <p:sp>
        <p:nvSpPr>
          <p:cNvPr id="4" name="Footer Placeholder 3">
            <a:extLst>
              <a:ext uri="{FF2B5EF4-FFF2-40B4-BE49-F238E27FC236}">
                <a16:creationId xmlns:a16="http://schemas.microsoft.com/office/drawing/2014/main" id="{16FE6FF1-631B-4011-8F6A-A977188FEC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88424B6-895D-4DB2-A4B6-967107A6E5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446E5B-4AC5-4F93-B74A-EA0DFE8F10F0}" type="slidenum">
              <a:rPr lang="en-GB" smtClean="0"/>
              <a:t>‹#›</a:t>
            </a:fld>
            <a:endParaRPr lang="en-GB"/>
          </a:p>
        </p:txBody>
      </p:sp>
    </p:spTree>
    <p:extLst>
      <p:ext uri="{BB962C8B-B14F-4D97-AF65-F5344CB8AC3E}">
        <p14:creationId xmlns:p14="http://schemas.microsoft.com/office/powerpoint/2010/main" val="4078858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A5C61-B139-4F0C-BA40-ADD1E9B8DD2D}" type="datetimeFigureOut">
              <a:rPr lang="en-GB" smtClean="0"/>
              <a:t>17/05/2021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C2F08-F948-41DE-9E53-847D7F0E5C33}" type="slidenum">
              <a:rPr lang="en-GB" smtClean="0"/>
              <a:t>‹#›</a:t>
            </a:fld>
            <a:endParaRPr lang="en-GB"/>
          </a:p>
        </p:txBody>
      </p:sp>
    </p:spTree>
    <p:extLst>
      <p:ext uri="{BB962C8B-B14F-4D97-AF65-F5344CB8AC3E}">
        <p14:creationId xmlns:p14="http://schemas.microsoft.com/office/powerpoint/2010/main" val="65150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1</a:t>
            </a:fld>
            <a:endParaRPr lang="en-GB"/>
          </a:p>
        </p:txBody>
      </p:sp>
    </p:spTree>
    <p:extLst>
      <p:ext uri="{BB962C8B-B14F-4D97-AF65-F5344CB8AC3E}">
        <p14:creationId xmlns:p14="http://schemas.microsoft.com/office/powerpoint/2010/main" val="2053206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spend long on this slide – just to give a brief overview</a:t>
            </a:r>
          </a:p>
        </p:txBody>
      </p:sp>
      <p:sp>
        <p:nvSpPr>
          <p:cNvPr id="4" name="Slide Number Placeholder 3"/>
          <p:cNvSpPr>
            <a:spLocks noGrp="1"/>
          </p:cNvSpPr>
          <p:nvPr>
            <p:ph type="sldNum" sz="quarter" idx="5"/>
          </p:nvPr>
        </p:nvSpPr>
        <p:spPr/>
        <p:txBody>
          <a:bodyPr/>
          <a:lstStyle/>
          <a:p>
            <a:fld id="{CF7C2F08-F948-41DE-9E53-847D7F0E5C33}" type="slidenum">
              <a:rPr lang="en-GB" smtClean="0"/>
              <a:t>10</a:t>
            </a:fld>
            <a:endParaRPr lang="en-GB"/>
          </a:p>
        </p:txBody>
      </p:sp>
    </p:spTree>
    <p:extLst>
      <p:ext uri="{BB962C8B-B14F-4D97-AF65-F5344CB8AC3E}">
        <p14:creationId xmlns:p14="http://schemas.microsoft.com/office/powerpoint/2010/main" val="2425734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7C2F08-F948-41DE-9E53-847D7F0E5C33}" type="slidenum">
              <a:rPr lang="en-GB" smtClean="0"/>
              <a:t>11</a:t>
            </a:fld>
            <a:endParaRPr lang="en-GB"/>
          </a:p>
        </p:txBody>
      </p:sp>
    </p:spTree>
    <p:extLst>
      <p:ext uri="{BB962C8B-B14F-4D97-AF65-F5344CB8AC3E}">
        <p14:creationId xmlns:p14="http://schemas.microsoft.com/office/powerpoint/2010/main" val="4288273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076" y="4400550"/>
            <a:ext cx="5486400" cy="3600450"/>
          </a:xfrm>
        </p:spPr>
        <p:txBody>
          <a:bodyPr/>
          <a:lstStyle/>
          <a:p>
            <a:r>
              <a:rPr lang="en-GB" dirty="0"/>
              <a:t>(UCL’s contributions to both USS and SAUL are paid via SS.)</a:t>
            </a:r>
            <a:br>
              <a:rPr lang="en-GB" dirty="0"/>
            </a:br>
            <a:br>
              <a:rPr lang="en-GB" dirty="0"/>
            </a:br>
            <a:r>
              <a:rPr lang="en-GB" dirty="0"/>
              <a:t>Talk through example – this is for a net pay arrangement vs </a:t>
            </a:r>
            <a:r>
              <a:rPr lang="en-GB" dirty="0" err="1"/>
              <a:t>sal</a:t>
            </a:r>
            <a:r>
              <a:rPr lang="en-GB" dirty="0"/>
              <a:t> sac – so for net pay, they do not benefit from NI relief as NI is paid on full gross pay</a:t>
            </a:r>
            <a:br>
              <a:rPr lang="en-GB" dirty="0"/>
            </a:br>
            <a:endParaRPr lang="en-GB" dirty="0"/>
          </a:p>
          <a:p>
            <a:r>
              <a:rPr lang="en-GB" dirty="0"/>
              <a:t>Salary sacrifice is an especially tax-efficient way for you to make pension contributions. </a:t>
            </a:r>
            <a:endParaRPr lang="en-US" dirty="0"/>
          </a:p>
          <a:p>
            <a:r>
              <a:rPr lang="en-GB" dirty="0"/>
              <a:t>You can give up part of your salary (your sacrifice), which your employer then pays into your pension, along with their contribution to the scheme. </a:t>
            </a:r>
            <a:endParaRPr lang="en-GB" dirty="0">
              <a:cs typeface="Calibri"/>
            </a:endParaRPr>
          </a:p>
          <a:p>
            <a:r>
              <a:rPr lang="en-GB" dirty="0"/>
              <a:t>As you're effectively earning a lower salary, both you and your employer pay lower National Insurance Contributions.</a:t>
            </a:r>
            <a:endParaRPr lang="en-GB" dirty="0">
              <a:cs typeface="Calibri"/>
            </a:endParaRPr>
          </a:p>
          <a:p>
            <a:r>
              <a:rPr lang="en-GB" dirty="0"/>
              <a:t> </a:t>
            </a:r>
            <a:endParaRPr lang="en-GB" dirty="0">
              <a:cs typeface="Calibri"/>
            </a:endParaRPr>
          </a:p>
          <a:p>
            <a:r>
              <a:rPr lang="en-GB" dirty="0"/>
              <a:t>The key advantage of salary sacrifice can be greater take home pay, as you will be paying lower National Insurance Contributions. </a:t>
            </a:r>
            <a:endParaRPr lang="en-GB" dirty="0">
              <a:cs typeface="Calibri"/>
            </a:endParaRPr>
          </a:p>
          <a:p>
            <a:endParaRPr lang="en-GB" dirty="0"/>
          </a:p>
          <a:p>
            <a:r>
              <a:rPr lang="en-GB" i="1" dirty="0"/>
              <a:t>N.B Disadvantages if asked</a:t>
            </a:r>
            <a:r>
              <a:rPr lang="en-GB" dirty="0"/>
              <a:t> </a:t>
            </a:r>
            <a:endParaRPr lang="en-GB" dirty="0">
              <a:cs typeface="Calibri"/>
            </a:endParaRPr>
          </a:p>
          <a:p>
            <a:r>
              <a:rPr lang="en-GB" dirty="0"/>
              <a:t>•</a:t>
            </a:r>
            <a:r>
              <a:rPr lang="en-GB" i="1" dirty="0"/>
              <a:t>Your lower salary may affect the amount of money you are able to borrow for a mortgage. Mortgage lenders usually calculate how much you can borrow as a multiple of your salary, although your employer may agree to state your original salary when they supply a mortgage reference.</a:t>
            </a:r>
            <a:br>
              <a:rPr lang="en-GB" i="1" dirty="0">
                <a:cs typeface="+mn-lt"/>
              </a:rPr>
            </a:br>
            <a:r>
              <a:rPr lang="en-GB" i="1" dirty="0"/>
              <a:t>     </a:t>
            </a:r>
            <a:r>
              <a:rPr lang="en-GB" dirty="0"/>
              <a:t> </a:t>
            </a:r>
            <a:endParaRPr lang="en-GB" dirty="0">
              <a:cs typeface="Calibri"/>
            </a:endParaRPr>
          </a:p>
          <a:p>
            <a:r>
              <a:rPr lang="en-GB" dirty="0"/>
              <a:t>•</a:t>
            </a:r>
            <a:r>
              <a:rPr lang="en-GB" i="1" dirty="0"/>
              <a:t>Your entitlement to certain State benefits, such as Statutory Maternity Pay (SMP) may be affected. Your employer should be able to tell you whether or not you will be affected in this way</a:t>
            </a:r>
            <a:r>
              <a:rPr lang="en-GB" dirty="0"/>
              <a:t> </a:t>
            </a:r>
            <a:endParaRPr lang="en-GB" dirty="0">
              <a:cs typeface="Calibri"/>
            </a:endParaRPr>
          </a:p>
          <a:p>
            <a:r>
              <a:rPr lang="en-GB" i="1" dirty="0"/>
              <a:t>If your employer is providing you with life cover, this is usually worked out as a multiple of your salary. Your employer may provide less life cover if you sacrifice some of your salary.</a:t>
            </a:r>
            <a:r>
              <a:rPr lang="en-GB" dirty="0"/>
              <a:t> </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CF7C2F08-F948-41DE-9E53-847D7F0E5C33}" type="slidenum">
              <a:rPr lang="en-GB" smtClean="0"/>
              <a:t>12</a:t>
            </a:fld>
            <a:endParaRPr lang="en-GB" dirty="0"/>
          </a:p>
        </p:txBody>
      </p:sp>
    </p:spTree>
    <p:extLst>
      <p:ext uri="{BB962C8B-B14F-4D97-AF65-F5344CB8AC3E}">
        <p14:creationId xmlns:p14="http://schemas.microsoft.com/office/powerpoint/2010/main" val="39180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13</a:t>
            </a:fld>
            <a:endParaRPr lang="en-GB"/>
          </a:p>
        </p:txBody>
      </p:sp>
    </p:spTree>
    <p:extLst>
      <p:ext uri="{BB962C8B-B14F-4D97-AF65-F5344CB8AC3E}">
        <p14:creationId xmlns:p14="http://schemas.microsoft.com/office/powerpoint/2010/main" val="474688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14</a:t>
            </a:fld>
            <a:endParaRPr lang="en-GB"/>
          </a:p>
        </p:txBody>
      </p:sp>
    </p:spTree>
    <p:extLst>
      <p:ext uri="{BB962C8B-B14F-4D97-AF65-F5344CB8AC3E}">
        <p14:creationId xmlns:p14="http://schemas.microsoft.com/office/powerpoint/2010/main" val="128275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15</a:t>
            </a:fld>
            <a:endParaRPr lang="en-GB"/>
          </a:p>
        </p:txBody>
      </p:sp>
    </p:spTree>
    <p:extLst>
      <p:ext uri="{BB962C8B-B14F-4D97-AF65-F5344CB8AC3E}">
        <p14:creationId xmlns:p14="http://schemas.microsoft.com/office/powerpoint/2010/main" val="2067303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16</a:t>
            </a:fld>
            <a:endParaRPr lang="en-GB"/>
          </a:p>
        </p:txBody>
      </p:sp>
    </p:spTree>
    <p:extLst>
      <p:ext uri="{BB962C8B-B14F-4D97-AF65-F5344CB8AC3E}">
        <p14:creationId xmlns:p14="http://schemas.microsoft.com/office/powerpoint/2010/main" val="2212441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17</a:t>
            </a:fld>
            <a:endParaRPr lang="en-GB"/>
          </a:p>
        </p:txBody>
      </p:sp>
    </p:spTree>
    <p:extLst>
      <p:ext uri="{BB962C8B-B14F-4D97-AF65-F5344CB8AC3E}">
        <p14:creationId xmlns:p14="http://schemas.microsoft.com/office/powerpoint/2010/main" val="1009043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18</a:t>
            </a:fld>
            <a:endParaRPr lang="en-GB"/>
          </a:p>
        </p:txBody>
      </p:sp>
    </p:spTree>
    <p:extLst>
      <p:ext uri="{BB962C8B-B14F-4D97-AF65-F5344CB8AC3E}">
        <p14:creationId xmlns:p14="http://schemas.microsoft.com/office/powerpoint/2010/main" val="103265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6526"/>
            <a:ext cx="5486400" cy="3600450"/>
          </a:xfrm>
        </p:spPr>
        <p:txBody>
          <a:bodyPr/>
          <a:lstStyle/>
          <a:p>
            <a:r>
              <a:rPr lang="en-US" dirty="0" err="1"/>
              <a:t>MaPS</a:t>
            </a:r>
            <a:r>
              <a:rPr lang="en-US" dirty="0"/>
              <a:t> currently operates as three consumer brands – The Pensions Advisory Service, the Money Advice Service and Pension Wise.  Today, we’ll focus on the pensions side of things.  </a:t>
            </a:r>
          </a:p>
          <a:p>
            <a:endParaRPr lang="en-US" dirty="0"/>
          </a:p>
          <a:p>
            <a:r>
              <a:rPr lang="en-US" dirty="0"/>
              <a:t>Our Pensions Guidance function – provision of information to people about workplace and personal pensions; or trained pension experts will help over 200,000 people with their pension queries through our helpline and webchat services and events such as this one. We will also support people aged over 55 to make decisions on their DC pension pots through our Pension Wise service.</a:t>
            </a:r>
          </a:p>
          <a:p>
            <a:endParaRPr lang="en-US" dirty="0"/>
          </a:p>
          <a:p>
            <a:r>
              <a:rPr lang="en-US" b="1" dirty="0"/>
              <a:t>We are an arm’s length </a:t>
            </a:r>
            <a:r>
              <a:rPr lang="en-US" b="1" dirty="0" err="1"/>
              <a:t>organisation</a:t>
            </a:r>
            <a:r>
              <a:rPr lang="en-US" b="1" dirty="0"/>
              <a:t> sponsored by the DWP. That means our job is provide information and guidance- we are impartial and will never tell you what to do or recommend providers and products to you</a:t>
            </a:r>
          </a:p>
          <a:p>
            <a:endParaRPr lang="en-GB" b="1" dirty="0"/>
          </a:p>
          <a:p>
            <a:r>
              <a:rPr lang="en-GB" dirty="0"/>
              <a:t>From June 2021 – briefly explain brand change to </a:t>
            </a:r>
            <a:r>
              <a:rPr lang="en-GB" dirty="0" err="1"/>
              <a:t>MoneyHelper</a:t>
            </a:r>
            <a:r>
              <a:rPr lang="en-GB" dirty="0"/>
              <a:t> but that this won’t affect the service we provide.</a:t>
            </a:r>
            <a:endParaRPr lang="en-US" dirty="0"/>
          </a:p>
        </p:txBody>
      </p:sp>
      <p:sp>
        <p:nvSpPr>
          <p:cNvPr id="4" name="Slide Number Placeholder 3"/>
          <p:cNvSpPr>
            <a:spLocks noGrp="1"/>
          </p:cNvSpPr>
          <p:nvPr>
            <p:ph type="sldNum" sz="quarter" idx="5"/>
          </p:nvPr>
        </p:nvSpPr>
        <p:spPr/>
        <p:txBody>
          <a:bodyPr/>
          <a:lstStyle/>
          <a:p>
            <a:fld id="{CF7C2F08-F948-41DE-9E53-847D7F0E5C33}" type="slidenum">
              <a:rPr lang="en-GB" smtClean="0"/>
              <a:t>2</a:t>
            </a:fld>
            <a:endParaRPr lang="en-GB" dirty="0"/>
          </a:p>
        </p:txBody>
      </p:sp>
    </p:spTree>
    <p:extLst>
      <p:ext uri="{BB962C8B-B14F-4D97-AF65-F5344CB8AC3E}">
        <p14:creationId xmlns:p14="http://schemas.microsoft.com/office/powerpoint/2010/main" val="360984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3</a:t>
            </a:fld>
            <a:endParaRPr lang="en-GB"/>
          </a:p>
        </p:txBody>
      </p:sp>
    </p:spTree>
    <p:extLst>
      <p:ext uri="{BB962C8B-B14F-4D97-AF65-F5344CB8AC3E}">
        <p14:creationId xmlns:p14="http://schemas.microsoft.com/office/powerpoint/2010/main" val="220266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4</a:t>
            </a:fld>
            <a:endParaRPr lang="en-GB"/>
          </a:p>
        </p:txBody>
      </p:sp>
    </p:spTree>
    <p:extLst>
      <p:ext uri="{BB962C8B-B14F-4D97-AF65-F5344CB8AC3E}">
        <p14:creationId xmlns:p14="http://schemas.microsoft.com/office/powerpoint/2010/main" val="62545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5</a:t>
            </a:fld>
            <a:endParaRPr lang="en-GB"/>
          </a:p>
        </p:txBody>
      </p:sp>
    </p:spTree>
    <p:extLst>
      <p:ext uri="{BB962C8B-B14F-4D97-AF65-F5344CB8AC3E}">
        <p14:creationId xmlns:p14="http://schemas.microsoft.com/office/powerpoint/2010/main" val="274260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6</a:t>
            </a:fld>
            <a:endParaRPr lang="en-GB"/>
          </a:p>
        </p:txBody>
      </p:sp>
    </p:spTree>
    <p:extLst>
      <p:ext uri="{BB962C8B-B14F-4D97-AF65-F5344CB8AC3E}">
        <p14:creationId xmlns:p14="http://schemas.microsoft.com/office/powerpoint/2010/main" val="408702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7</a:t>
            </a:fld>
            <a:endParaRPr lang="en-GB"/>
          </a:p>
        </p:txBody>
      </p:sp>
    </p:spTree>
    <p:extLst>
      <p:ext uri="{BB962C8B-B14F-4D97-AF65-F5344CB8AC3E}">
        <p14:creationId xmlns:p14="http://schemas.microsoft.com/office/powerpoint/2010/main" val="200895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it clear this is a general example – not real contribution rates</a:t>
            </a:r>
          </a:p>
        </p:txBody>
      </p:sp>
      <p:sp>
        <p:nvSpPr>
          <p:cNvPr id="4" name="Slide Number Placeholder 3"/>
          <p:cNvSpPr>
            <a:spLocks noGrp="1"/>
          </p:cNvSpPr>
          <p:nvPr>
            <p:ph type="sldNum" sz="quarter" idx="5"/>
          </p:nvPr>
        </p:nvSpPr>
        <p:spPr/>
        <p:txBody>
          <a:bodyPr/>
          <a:lstStyle/>
          <a:p>
            <a:fld id="{CF7C2F08-F948-41DE-9E53-847D7F0E5C33}" type="slidenum">
              <a:rPr lang="en-GB" smtClean="0"/>
              <a:t>8</a:t>
            </a:fld>
            <a:endParaRPr lang="en-GB"/>
          </a:p>
        </p:txBody>
      </p:sp>
    </p:spTree>
    <p:extLst>
      <p:ext uri="{BB962C8B-B14F-4D97-AF65-F5344CB8AC3E}">
        <p14:creationId xmlns:p14="http://schemas.microsoft.com/office/powerpoint/2010/main" val="233220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7C2F08-F948-41DE-9E53-847D7F0E5C33}" type="slidenum">
              <a:rPr lang="en-GB" smtClean="0"/>
              <a:t>9</a:t>
            </a:fld>
            <a:endParaRPr lang="en-GB"/>
          </a:p>
        </p:txBody>
      </p:sp>
    </p:spTree>
    <p:extLst>
      <p:ext uri="{BB962C8B-B14F-4D97-AF65-F5344CB8AC3E}">
        <p14:creationId xmlns:p14="http://schemas.microsoft.com/office/powerpoint/2010/main" val="4025666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5FB784-545D-4E05-B8CB-B450CE7E6A3C}"/>
              </a:ext>
            </a:extLst>
          </p:cNvPr>
          <p:cNvSpPr/>
          <p:nvPr userDrawn="1"/>
        </p:nvSpPr>
        <p:spPr>
          <a:xfrm>
            <a:off x="3057040" y="3853024"/>
            <a:ext cx="6086960" cy="3004977"/>
          </a:xfrm>
          <a:custGeom>
            <a:avLst/>
            <a:gdLst>
              <a:gd name="connsiteX0" fmla="*/ 0 w 8115946"/>
              <a:gd name="connsiteY0" fmla="*/ 0 h 4031673"/>
              <a:gd name="connsiteX1" fmla="*/ 8115946 w 8115946"/>
              <a:gd name="connsiteY1" fmla="*/ 0 h 4031673"/>
              <a:gd name="connsiteX2" fmla="*/ 8115946 w 8115946"/>
              <a:gd name="connsiteY2" fmla="*/ 4031673 h 4031673"/>
              <a:gd name="connsiteX3" fmla="*/ 0 w 8115946"/>
              <a:gd name="connsiteY3" fmla="*/ 4031673 h 4031673"/>
              <a:gd name="connsiteX4" fmla="*/ 0 w 8115946"/>
              <a:gd name="connsiteY4" fmla="*/ 0 h 4031673"/>
              <a:gd name="connsiteX0" fmla="*/ 0 w 8115946"/>
              <a:gd name="connsiteY0" fmla="*/ 4031673 h 4031673"/>
              <a:gd name="connsiteX1" fmla="*/ 8115946 w 8115946"/>
              <a:gd name="connsiteY1" fmla="*/ 0 h 4031673"/>
              <a:gd name="connsiteX2" fmla="*/ 8115946 w 8115946"/>
              <a:gd name="connsiteY2" fmla="*/ 4031673 h 4031673"/>
              <a:gd name="connsiteX3" fmla="*/ 0 w 8115946"/>
              <a:gd name="connsiteY3" fmla="*/ 4031673 h 4031673"/>
              <a:gd name="connsiteX0" fmla="*/ 0 w 8115946"/>
              <a:gd name="connsiteY0" fmla="*/ 3004978 h 3004978"/>
              <a:gd name="connsiteX1" fmla="*/ 8115946 w 8115946"/>
              <a:gd name="connsiteY1" fmla="*/ 0 h 3004978"/>
              <a:gd name="connsiteX2" fmla="*/ 8115946 w 8115946"/>
              <a:gd name="connsiteY2" fmla="*/ 3004978 h 3004978"/>
              <a:gd name="connsiteX3" fmla="*/ 0 w 8115946"/>
              <a:gd name="connsiteY3" fmla="*/ 3004978 h 3004978"/>
            </a:gdLst>
            <a:ahLst/>
            <a:cxnLst>
              <a:cxn ang="0">
                <a:pos x="connsiteX0" y="connsiteY0"/>
              </a:cxn>
              <a:cxn ang="0">
                <a:pos x="connsiteX1" y="connsiteY1"/>
              </a:cxn>
              <a:cxn ang="0">
                <a:pos x="connsiteX2" y="connsiteY2"/>
              </a:cxn>
              <a:cxn ang="0">
                <a:pos x="connsiteX3" y="connsiteY3"/>
              </a:cxn>
            </a:cxnLst>
            <a:rect l="l" t="t" r="r" b="b"/>
            <a:pathLst>
              <a:path w="8115946" h="3004978">
                <a:moveTo>
                  <a:pt x="0" y="3004978"/>
                </a:moveTo>
                <a:lnTo>
                  <a:pt x="8115946" y="0"/>
                </a:lnTo>
                <a:lnTo>
                  <a:pt x="8115946" y="3004978"/>
                </a:lnTo>
                <a:lnTo>
                  <a:pt x="0" y="3004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324000" y="1512000"/>
            <a:ext cx="6991200" cy="1828800"/>
          </a:xfrm>
        </p:spPr>
        <p:txBody>
          <a:bodyPr anchor="t">
            <a:normAutofit/>
          </a:bodyPr>
          <a:lstStyle>
            <a:lvl1pPr algn="l">
              <a:lnSpc>
                <a:spcPts val="5400"/>
              </a:lnSpc>
              <a:defRPr sz="5400">
                <a:solidFill>
                  <a:schemeClr val="tx1"/>
                </a:solidFill>
              </a:defRPr>
            </a:lvl1pPr>
          </a:lstStyle>
          <a:p>
            <a:r>
              <a:rPr lang="en-US" dirty="0"/>
              <a:t>Click to edit </a:t>
            </a:r>
            <a:br>
              <a:rPr lang="en-US" dirty="0"/>
            </a:br>
            <a:r>
              <a:rPr lang="en-US" dirty="0"/>
              <a:t>Master title style</a:t>
            </a:r>
            <a:endParaRPr lang="en-GB" dirty="0"/>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324001" y="3564000"/>
            <a:ext cx="6991199" cy="1708748"/>
          </a:xfrm>
        </p:spPr>
        <p:txBody>
          <a:bodyPr anchor="t"/>
          <a:lstStyle>
            <a:lvl1pPr marL="0" indent="0" algn="l">
              <a:lnSpc>
                <a:spcPts val="2600"/>
              </a:lnSpc>
              <a:spcAft>
                <a:spcPts val="0"/>
              </a:spcAft>
              <a:buNone/>
              <a:defRPr sz="23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1" name="Picture 10">
            <a:extLst>
              <a:ext uri="{FF2B5EF4-FFF2-40B4-BE49-F238E27FC236}">
                <a16:creationId xmlns:a16="http://schemas.microsoft.com/office/drawing/2014/main" id="{0097DFDD-244E-40F2-B167-68ADEE205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413" y="432000"/>
            <a:ext cx="1451826" cy="461797"/>
          </a:xfrm>
          <a:prstGeom prst="rect">
            <a:avLst/>
          </a:prstGeom>
        </p:spPr>
      </p:pic>
      <p:sp>
        <p:nvSpPr>
          <p:cNvPr id="13" name="Text Placeholder 8">
            <a:extLst>
              <a:ext uri="{FF2B5EF4-FFF2-40B4-BE49-F238E27FC236}">
                <a16:creationId xmlns:a16="http://schemas.microsoft.com/office/drawing/2014/main" id="{7F5B04B8-295C-4314-AC2C-D2D6B4ACA33C}"/>
              </a:ext>
            </a:extLst>
          </p:cNvPr>
          <p:cNvSpPr>
            <a:spLocks noGrp="1"/>
          </p:cNvSpPr>
          <p:nvPr>
            <p:ph type="body" sz="quarter" idx="10"/>
          </p:nvPr>
        </p:nvSpPr>
        <p:spPr>
          <a:xfrm>
            <a:off x="324000" y="5861050"/>
            <a:ext cx="5102439" cy="396000"/>
          </a:xfrm>
        </p:spPr>
        <p:txBody>
          <a:bodyPr>
            <a:normAutofit/>
          </a:bodyPr>
          <a:lstStyle>
            <a:lvl1pPr>
              <a:lnSpc>
                <a:spcPts val="2300"/>
              </a:lnSpc>
              <a:spcAft>
                <a:spcPts val="0"/>
              </a:spcAft>
              <a:defRPr sz="2300" b="1">
                <a:solidFill>
                  <a:schemeClr val="tx1"/>
                </a:solidFill>
                <a:latin typeface="+mn-lt"/>
              </a:defRPr>
            </a:lvl1pPr>
            <a:lvl2pPr marL="0" indent="0">
              <a:buNone/>
              <a:defRPr/>
            </a:lvl2pPr>
          </a:lstStyle>
          <a:p>
            <a:pPr lvl="0"/>
            <a:r>
              <a:rPr lang="en-US"/>
              <a:t>Click to edit Master text styles</a:t>
            </a:r>
          </a:p>
        </p:txBody>
      </p:sp>
      <p:sp>
        <p:nvSpPr>
          <p:cNvPr id="14" name="Date Placeholder 3">
            <a:extLst>
              <a:ext uri="{FF2B5EF4-FFF2-40B4-BE49-F238E27FC236}">
                <a16:creationId xmlns:a16="http://schemas.microsoft.com/office/drawing/2014/main" id="{638B92DC-8946-4E86-8552-47C40777DA90}"/>
              </a:ext>
            </a:extLst>
          </p:cNvPr>
          <p:cNvSpPr>
            <a:spLocks noGrp="1"/>
          </p:cNvSpPr>
          <p:nvPr>
            <p:ph type="dt" sz="half" idx="2"/>
          </p:nvPr>
        </p:nvSpPr>
        <p:spPr>
          <a:xfrm>
            <a:off x="323999" y="6234300"/>
            <a:ext cx="5102441" cy="421362"/>
          </a:xfrm>
          <a:prstGeom prst="rect">
            <a:avLst/>
          </a:prstGeom>
        </p:spPr>
        <p:txBody>
          <a:bodyPr vert="horz" lIns="0" tIns="0" rIns="0" bIns="0" rtlCol="0" anchor="t"/>
          <a:lstStyle>
            <a:lvl1pPr algn="l">
              <a:lnSpc>
                <a:spcPts val="2300"/>
              </a:lnSpc>
              <a:defRPr sz="2300">
                <a:solidFill>
                  <a:schemeClr val="tx1"/>
                </a:solidFill>
              </a:defRPr>
            </a:lvl1pPr>
          </a:lstStyle>
          <a:p>
            <a:r>
              <a:rPr lang="en-US"/>
              <a:t>14 May 2021</a:t>
            </a:r>
            <a:endParaRPr lang="en-GB" dirty="0"/>
          </a:p>
        </p:txBody>
      </p:sp>
    </p:spTree>
    <p:extLst>
      <p:ext uri="{BB962C8B-B14F-4D97-AF65-F5344CB8AC3E}">
        <p14:creationId xmlns:p14="http://schemas.microsoft.com/office/powerpoint/2010/main" val="332574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amp;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479508" y="1978702"/>
            <a:ext cx="4456688" cy="4198261"/>
          </a:xfrm>
        </p:spPr>
        <p:txBody>
          <a:bodyPr numCol="1" spcCol="0"/>
          <a:lstStyle>
            <a:lvl1pPr>
              <a:defRPr b="1">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987311" y="5403332"/>
            <a:ext cx="1038321" cy="773631"/>
          </a:xfrm>
        </p:spPr>
        <p:txBody>
          <a:bodyPr>
            <a:normAutofit/>
          </a:bodyPr>
          <a:lstStyle>
            <a:lvl1pPr>
              <a:lnSpc>
                <a:spcPts val="1350"/>
              </a:lnSpc>
              <a:spcAft>
                <a:spcPts val="0"/>
              </a:spcAft>
              <a:defRPr sz="1200">
                <a:solidFill>
                  <a:schemeClr val="bg1">
                    <a:lumMod val="85000"/>
                    <a:lumOff val="15000"/>
                  </a:schemeClr>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EE642DB7-A239-4E62-9373-2C8238116CA0}"/>
              </a:ext>
            </a:extLst>
          </p:cNvPr>
          <p:cNvSpPr>
            <a:spLocks noGrp="1"/>
          </p:cNvSpPr>
          <p:nvPr>
            <p:ph type="body" sz="quarter" idx="14"/>
          </p:nvPr>
        </p:nvSpPr>
        <p:spPr>
          <a:xfrm>
            <a:off x="2260113" y="5400744"/>
            <a:ext cx="747738" cy="773631"/>
          </a:xfrm>
        </p:spPr>
        <p:txBody>
          <a:bodyPr>
            <a:normAutofit/>
          </a:bodyPr>
          <a:lstStyle>
            <a:lvl1pPr>
              <a:lnSpc>
                <a:spcPts val="1350"/>
              </a:lnSpc>
              <a:spcAft>
                <a:spcPts val="0"/>
              </a:spcAft>
              <a:defRPr sz="1200">
                <a:solidFill>
                  <a:schemeClr val="bg1">
                    <a:lumMod val="85000"/>
                    <a:lumOff val="15000"/>
                  </a:schemeClr>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E4395C05-3680-4FF4-BE5B-E89F721A6C58}"/>
              </a:ext>
            </a:extLst>
          </p:cNvPr>
          <p:cNvSpPr>
            <a:spLocks noGrp="1"/>
          </p:cNvSpPr>
          <p:nvPr>
            <p:ph type="body" sz="quarter" idx="15"/>
          </p:nvPr>
        </p:nvSpPr>
        <p:spPr>
          <a:xfrm>
            <a:off x="3006905" y="5400744"/>
            <a:ext cx="686746" cy="773631"/>
          </a:xfrm>
        </p:spPr>
        <p:txBody>
          <a:bodyPr>
            <a:normAutofit/>
          </a:bodyPr>
          <a:lstStyle>
            <a:lvl1pPr>
              <a:lnSpc>
                <a:spcPts val="1350"/>
              </a:lnSpc>
              <a:spcAft>
                <a:spcPts val="0"/>
              </a:spcAft>
              <a:defRPr sz="1200">
                <a:solidFill>
                  <a:schemeClr val="bg1">
                    <a:lumMod val="85000"/>
                    <a:lumOff val="15000"/>
                  </a:schemeClr>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9969BE2A-3E2F-4122-AFC9-7D0D9EF5A5F9}"/>
              </a:ext>
            </a:extLst>
          </p:cNvPr>
          <p:cNvSpPr>
            <a:spLocks noGrp="1"/>
          </p:cNvSpPr>
          <p:nvPr>
            <p:ph type="body" sz="quarter" idx="16"/>
          </p:nvPr>
        </p:nvSpPr>
        <p:spPr>
          <a:xfrm>
            <a:off x="3693651" y="5400744"/>
            <a:ext cx="647272" cy="773631"/>
          </a:xfrm>
        </p:spPr>
        <p:txBody>
          <a:bodyPr>
            <a:normAutofit/>
          </a:bodyPr>
          <a:lstStyle>
            <a:lvl1pPr>
              <a:lnSpc>
                <a:spcPts val="1350"/>
              </a:lnSpc>
              <a:spcAft>
                <a:spcPts val="0"/>
              </a:spcAft>
              <a:defRPr sz="1200">
                <a:solidFill>
                  <a:schemeClr val="bg1">
                    <a:lumMod val="85000"/>
                    <a:lumOff val="15000"/>
                  </a:schemeClr>
                </a:solidFill>
              </a:defRPr>
            </a:lvl1pPr>
          </a:lstStyle>
          <a:p>
            <a:pPr lvl="0"/>
            <a:r>
              <a:rPr lang="en-US"/>
              <a:t>Click to edit Master text styles</a:t>
            </a:r>
          </a:p>
        </p:txBody>
      </p:sp>
      <p:sp>
        <p:nvSpPr>
          <p:cNvPr id="12" name="TextBox 11">
            <a:extLst>
              <a:ext uri="{FF2B5EF4-FFF2-40B4-BE49-F238E27FC236}">
                <a16:creationId xmlns:a16="http://schemas.microsoft.com/office/drawing/2014/main" id="{C824C87F-F074-4FA6-BC5A-14DA9DD20A0E}"/>
              </a:ext>
            </a:extLst>
          </p:cNvPr>
          <p:cNvSpPr txBox="1"/>
          <p:nvPr userDrawn="1"/>
        </p:nvSpPr>
        <p:spPr>
          <a:xfrm>
            <a:off x="324000" y="6330805"/>
            <a:ext cx="1701632" cy="365125"/>
          </a:xfrm>
          <a:prstGeom prst="rect">
            <a:avLst/>
          </a:prstGeom>
          <a:noFill/>
        </p:spPr>
        <p:txBody>
          <a:bodyPr wrap="square" lIns="0" tIns="0" rIns="0" bIns="0" rtlCol="0" anchor="ctr" anchorCtr="0">
            <a:noAutofit/>
          </a:bodyPr>
          <a:lstStyle/>
          <a:p>
            <a:r>
              <a:rPr lang="en-GB" sz="1000" b="1" dirty="0">
                <a:solidFill>
                  <a:schemeClr val="bg2"/>
                </a:solidFill>
              </a:rPr>
              <a:t>Money and Pensions Service</a:t>
            </a:r>
          </a:p>
        </p:txBody>
      </p:sp>
      <p:pic>
        <p:nvPicPr>
          <p:cNvPr id="13" name="Picture 12" descr="A picture containing object&#10;&#10;Description automatically generated">
            <a:extLst>
              <a:ext uri="{FF2B5EF4-FFF2-40B4-BE49-F238E27FC236}">
                <a16:creationId xmlns:a16="http://schemas.microsoft.com/office/drawing/2014/main" id="{F398DE1A-C457-4911-B5E8-589A057522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000" y="432000"/>
            <a:ext cx="1450800" cy="461471"/>
          </a:xfrm>
          <a:prstGeom prst="rect">
            <a:avLst/>
          </a:prstGeom>
        </p:spPr>
      </p:pic>
    </p:spTree>
    <p:extLst>
      <p:ext uri="{BB962C8B-B14F-4D97-AF65-F5344CB8AC3E}">
        <p14:creationId xmlns:p14="http://schemas.microsoft.com/office/powerpoint/2010/main" val="151420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amp; Imag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324001" y="479686"/>
            <a:ext cx="4119413" cy="1211003"/>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324001" y="1978702"/>
            <a:ext cx="4119413" cy="4198261"/>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4629150" y="0"/>
            <a:ext cx="4514850" cy="6858000"/>
          </a:xfrm>
        </p:spPr>
        <p:txBody>
          <a:bodyPr anchor="ctr"/>
          <a:lstStyle>
            <a:lvl1pPr algn="ctr">
              <a:defRPr>
                <a:solidFill>
                  <a:schemeClr val="bg2"/>
                </a:solidFill>
              </a:defRPr>
            </a:lvl1pPr>
          </a:lstStyle>
          <a:p>
            <a:r>
              <a:rPr lang="en-US"/>
              <a:t>Click icon to add picture</a:t>
            </a:r>
            <a:endParaRPr lang="en-GB"/>
          </a:p>
        </p:txBody>
      </p:sp>
      <p:sp>
        <p:nvSpPr>
          <p:cNvPr id="8" name="TextBox 7">
            <a:extLst>
              <a:ext uri="{FF2B5EF4-FFF2-40B4-BE49-F238E27FC236}">
                <a16:creationId xmlns:a16="http://schemas.microsoft.com/office/drawing/2014/main" id="{C41EA7CD-8E95-4118-A6B6-AE063F7D3515}"/>
              </a:ext>
            </a:extLst>
          </p:cNvPr>
          <p:cNvSpPr txBox="1"/>
          <p:nvPr userDrawn="1"/>
        </p:nvSpPr>
        <p:spPr>
          <a:xfrm>
            <a:off x="324000" y="6330805"/>
            <a:ext cx="1701632" cy="365125"/>
          </a:xfrm>
          <a:prstGeom prst="rect">
            <a:avLst/>
          </a:prstGeom>
          <a:noFill/>
        </p:spPr>
        <p:txBody>
          <a:bodyPr wrap="square" lIns="0" tIns="0" rIns="0" bIns="0" rtlCol="0" anchor="ctr" anchorCtr="0">
            <a:noAutofit/>
          </a:bodyPr>
          <a:lstStyle/>
          <a:p>
            <a:r>
              <a:rPr lang="en-GB" sz="1000" b="1" dirty="0">
                <a:solidFill>
                  <a:schemeClr val="bg2"/>
                </a:solidFill>
              </a:rPr>
              <a:t>Money and Pensions Service</a:t>
            </a:r>
          </a:p>
        </p:txBody>
      </p:sp>
    </p:spTree>
    <p:extLst>
      <p:ext uri="{BB962C8B-B14F-4D97-AF65-F5344CB8AC3E}">
        <p14:creationId xmlns:p14="http://schemas.microsoft.com/office/powerpoint/2010/main" val="236256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amp; Image B">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324001" y="479686"/>
            <a:ext cx="4119413" cy="1211003"/>
          </a:xfrm>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324001" y="1978702"/>
            <a:ext cx="4119413" cy="4198261"/>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4629150" y="0"/>
            <a:ext cx="4514850" cy="6858000"/>
          </a:xfrm>
        </p:spPr>
        <p:txBody>
          <a:bodyPr anchor="ctr"/>
          <a:lstStyle>
            <a:lvl1pPr algn="ctr">
              <a:defRPr>
                <a:solidFill>
                  <a:schemeClr val="bg2"/>
                </a:solidFill>
              </a:defRPr>
            </a:lvl1pPr>
          </a:lstStyle>
          <a:p>
            <a:r>
              <a:rPr lang="en-US"/>
              <a:t>Click icon to add picture</a:t>
            </a:r>
            <a:endParaRPr lang="en-GB"/>
          </a:p>
        </p:txBody>
      </p:sp>
      <p:sp>
        <p:nvSpPr>
          <p:cNvPr id="8" name="TextBox 7">
            <a:extLst>
              <a:ext uri="{FF2B5EF4-FFF2-40B4-BE49-F238E27FC236}">
                <a16:creationId xmlns:a16="http://schemas.microsoft.com/office/drawing/2014/main" id="{461EC237-0A8D-43C8-A72F-3678B522F9C1}"/>
              </a:ext>
            </a:extLst>
          </p:cNvPr>
          <p:cNvSpPr txBox="1"/>
          <p:nvPr userDrawn="1"/>
        </p:nvSpPr>
        <p:spPr>
          <a:xfrm>
            <a:off x="324000" y="6330805"/>
            <a:ext cx="1701632" cy="365125"/>
          </a:xfrm>
          <a:prstGeom prst="rect">
            <a:avLst/>
          </a:prstGeom>
          <a:noFill/>
        </p:spPr>
        <p:txBody>
          <a:bodyPr wrap="square" lIns="0" tIns="0" rIns="0" bIns="0" rtlCol="0" anchor="ctr" anchorCtr="0">
            <a:noAutofit/>
          </a:bodyPr>
          <a:lstStyle/>
          <a:p>
            <a:r>
              <a:rPr lang="en-GB" sz="1000" b="1" dirty="0">
                <a:solidFill>
                  <a:schemeClr val="tx1"/>
                </a:solidFill>
              </a:rPr>
              <a:t>Money and Pensions Service</a:t>
            </a:r>
          </a:p>
        </p:txBody>
      </p:sp>
    </p:spTree>
    <p:extLst>
      <p:ext uri="{BB962C8B-B14F-4D97-AF65-F5344CB8AC3E}">
        <p14:creationId xmlns:p14="http://schemas.microsoft.com/office/powerpoint/2010/main" val="291095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amp; Image C">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0" y="3429000"/>
            <a:ext cx="9144000" cy="3429000"/>
          </a:xfrm>
        </p:spPr>
        <p:txBody>
          <a:bodyPr anchor="ctr"/>
          <a:lstStyle>
            <a:lvl1pPr algn="ctr">
              <a:defRPr>
                <a:solidFill>
                  <a:schemeClr val="bg2"/>
                </a:solidFill>
              </a:defRPr>
            </a:lvl1pPr>
          </a:lstStyle>
          <a:p>
            <a:r>
              <a:rPr lang="en-US"/>
              <a:t>Click icon to add picture</a:t>
            </a:r>
            <a:endParaRPr lang="en-GB"/>
          </a:p>
        </p:txBody>
      </p:sp>
      <p:sp>
        <p:nvSpPr>
          <p:cNvPr id="10" name="Text Placeholder 9">
            <a:extLst>
              <a:ext uri="{FF2B5EF4-FFF2-40B4-BE49-F238E27FC236}">
                <a16:creationId xmlns:a16="http://schemas.microsoft.com/office/drawing/2014/main" id="{83E5523D-C773-40E2-B851-BF2149E5A448}"/>
              </a:ext>
            </a:extLst>
          </p:cNvPr>
          <p:cNvSpPr>
            <a:spLocks noGrp="1"/>
          </p:cNvSpPr>
          <p:nvPr>
            <p:ph type="body" sz="quarter" idx="15"/>
          </p:nvPr>
        </p:nvSpPr>
        <p:spPr>
          <a:xfrm>
            <a:off x="324001" y="6330805"/>
            <a:ext cx="1927622" cy="365125"/>
          </a:xfrm>
        </p:spPr>
        <p:txBody>
          <a:bodyPr anchor="ctr">
            <a:normAutofit/>
          </a:bodyPr>
          <a:lstStyle>
            <a:lvl1pPr>
              <a:lnSpc>
                <a:spcPct val="100000"/>
              </a:lnSpc>
              <a:spcAft>
                <a:spcPts val="0"/>
              </a:spcAft>
              <a:defRPr sz="900" b="1">
                <a:solidFill>
                  <a:schemeClr val="tx1"/>
                </a:solidFill>
              </a:defRPr>
            </a:lvl1pPr>
          </a:lstStyle>
          <a:p>
            <a:pPr lvl="0"/>
            <a:r>
              <a:rPr lang="en-US"/>
              <a:t>Click to edit Master text styles</a:t>
            </a:r>
          </a:p>
        </p:txBody>
      </p:sp>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324001" y="479686"/>
            <a:ext cx="4119413" cy="1211003"/>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324001" y="1978702"/>
            <a:ext cx="4119413" cy="1370289"/>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8" name="Content Placeholder 2">
            <a:extLst>
              <a:ext uri="{FF2B5EF4-FFF2-40B4-BE49-F238E27FC236}">
                <a16:creationId xmlns:a16="http://schemas.microsoft.com/office/drawing/2014/main" id="{5E3735CB-0B70-4F6D-AD7E-7D0683B894D8}"/>
              </a:ext>
            </a:extLst>
          </p:cNvPr>
          <p:cNvSpPr>
            <a:spLocks noGrp="1"/>
          </p:cNvSpPr>
          <p:nvPr>
            <p:ph idx="14"/>
          </p:nvPr>
        </p:nvSpPr>
        <p:spPr>
          <a:xfrm>
            <a:off x="4646295" y="491490"/>
            <a:ext cx="4298923" cy="2846070"/>
          </a:xfrm>
        </p:spPr>
        <p:txBody>
          <a:bodyPr numCol="1" spcCol="0"/>
          <a:lstStyle>
            <a:lvl1pPr>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2228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amp; Image D">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0" y="3429000"/>
            <a:ext cx="9144000" cy="3429000"/>
          </a:xfrm>
        </p:spPr>
        <p:txBody>
          <a:bodyPr anchor="ctr"/>
          <a:lstStyle>
            <a:lvl1pPr algn="ctr">
              <a:defRPr>
                <a:solidFill>
                  <a:schemeClr val="bg2"/>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324001" y="479686"/>
            <a:ext cx="4119413" cy="1211003"/>
          </a:xfrm>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324001" y="1978702"/>
            <a:ext cx="4119413" cy="1370289"/>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8" name="Content Placeholder 2">
            <a:extLst>
              <a:ext uri="{FF2B5EF4-FFF2-40B4-BE49-F238E27FC236}">
                <a16:creationId xmlns:a16="http://schemas.microsoft.com/office/drawing/2014/main" id="{5E3735CB-0B70-4F6D-AD7E-7D0683B894D8}"/>
              </a:ext>
            </a:extLst>
          </p:cNvPr>
          <p:cNvSpPr>
            <a:spLocks noGrp="1"/>
          </p:cNvSpPr>
          <p:nvPr>
            <p:ph idx="14"/>
          </p:nvPr>
        </p:nvSpPr>
        <p:spPr>
          <a:xfrm>
            <a:off x="4646295" y="491490"/>
            <a:ext cx="4298923" cy="2846070"/>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9">
            <a:extLst>
              <a:ext uri="{FF2B5EF4-FFF2-40B4-BE49-F238E27FC236}">
                <a16:creationId xmlns:a16="http://schemas.microsoft.com/office/drawing/2014/main" id="{F06F2ECA-2A9B-43B1-A0C7-64F52C3C1979}"/>
              </a:ext>
            </a:extLst>
          </p:cNvPr>
          <p:cNvSpPr>
            <a:spLocks noGrp="1"/>
          </p:cNvSpPr>
          <p:nvPr>
            <p:ph type="body" sz="quarter" idx="15"/>
          </p:nvPr>
        </p:nvSpPr>
        <p:spPr>
          <a:xfrm>
            <a:off x="324001" y="6330805"/>
            <a:ext cx="1927622" cy="365125"/>
          </a:xfrm>
        </p:spPr>
        <p:txBody>
          <a:bodyPr anchor="ctr">
            <a:normAutofit/>
          </a:bodyPr>
          <a:lstStyle>
            <a:lvl1pPr>
              <a:lnSpc>
                <a:spcPct val="100000"/>
              </a:lnSpc>
              <a:spcAft>
                <a:spcPts val="0"/>
              </a:spcAft>
              <a:defRPr sz="9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98109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4843724" y="4645567"/>
            <a:ext cx="1394649" cy="921045"/>
          </a:xfrm>
        </p:spPr>
        <p:txBody>
          <a:bodyPr>
            <a:normAutofit/>
          </a:bodyPr>
          <a:lstStyle>
            <a:lvl1pPr>
              <a:lnSpc>
                <a:spcPts val="1350"/>
              </a:lnSpc>
              <a:spcAft>
                <a:spcPts val="0"/>
              </a:spcAft>
              <a:defRPr sz="1300">
                <a:solidFill>
                  <a:schemeClr val="bg1">
                    <a:lumMod val="85000"/>
                    <a:lumOff val="15000"/>
                  </a:schemeClr>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EE642DB7-A239-4E62-9373-2C8238116CA0}"/>
              </a:ext>
            </a:extLst>
          </p:cNvPr>
          <p:cNvSpPr>
            <a:spLocks noGrp="1"/>
          </p:cNvSpPr>
          <p:nvPr>
            <p:ph type="body" sz="quarter" idx="14"/>
          </p:nvPr>
        </p:nvSpPr>
        <p:spPr>
          <a:xfrm>
            <a:off x="6642445" y="4645565"/>
            <a:ext cx="1394649" cy="921046"/>
          </a:xfrm>
        </p:spPr>
        <p:txBody>
          <a:bodyPr>
            <a:normAutofit/>
          </a:bodyPr>
          <a:lstStyle>
            <a:lvl1pPr>
              <a:lnSpc>
                <a:spcPts val="1350"/>
              </a:lnSpc>
              <a:spcAft>
                <a:spcPts val="0"/>
              </a:spcAft>
              <a:defRPr sz="1300">
                <a:solidFill>
                  <a:schemeClr val="bg1">
                    <a:lumMod val="85000"/>
                    <a:lumOff val="15000"/>
                  </a:schemeClr>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E4395C05-3680-4FF4-BE5B-E89F721A6C58}"/>
              </a:ext>
            </a:extLst>
          </p:cNvPr>
          <p:cNvSpPr>
            <a:spLocks noGrp="1"/>
          </p:cNvSpPr>
          <p:nvPr>
            <p:ph type="body" sz="quarter" idx="15" hasCustomPrompt="1"/>
          </p:nvPr>
        </p:nvSpPr>
        <p:spPr>
          <a:xfrm>
            <a:off x="4843724" y="3732364"/>
            <a:ext cx="1184097" cy="773631"/>
          </a:xfrm>
        </p:spPr>
        <p:txBody>
          <a:bodyPr>
            <a:noAutofit/>
          </a:bodyPr>
          <a:lstStyle>
            <a:lvl1pPr>
              <a:lnSpc>
                <a:spcPts val="5250"/>
              </a:lnSpc>
              <a:spcAft>
                <a:spcPts val="0"/>
              </a:spcAft>
              <a:defRPr sz="5250" b="1">
                <a:solidFill>
                  <a:schemeClr val="bg2"/>
                </a:solidFill>
              </a:defRPr>
            </a:lvl1pPr>
          </a:lstStyle>
          <a:p>
            <a:pPr lvl="0"/>
            <a:r>
              <a:rPr lang="en-US" dirty="0"/>
              <a:t>00%</a:t>
            </a:r>
          </a:p>
        </p:txBody>
      </p:sp>
      <p:sp>
        <p:nvSpPr>
          <p:cNvPr id="12" name="Text Placeholder 7">
            <a:extLst>
              <a:ext uri="{FF2B5EF4-FFF2-40B4-BE49-F238E27FC236}">
                <a16:creationId xmlns:a16="http://schemas.microsoft.com/office/drawing/2014/main" id="{12C2825E-20E8-4600-AD69-BFFEF1A95884}"/>
              </a:ext>
            </a:extLst>
          </p:cNvPr>
          <p:cNvSpPr>
            <a:spLocks noGrp="1"/>
          </p:cNvSpPr>
          <p:nvPr>
            <p:ph type="body" sz="quarter" idx="16" hasCustomPrompt="1"/>
          </p:nvPr>
        </p:nvSpPr>
        <p:spPr>
          <a:xfrm>
            <a:off x="6642445" y="3732364"/>
            <a:ext cx="1184097" cy="773631"/>
          </a:xfrm>
        </p:spPr>
        <p:txBody>
          <a:bodyPr>
            <a:noAutofit/>
          </a:bodyPr>
          <a:lstStyle>
            <a:lvl1pPr>
              <a:lnSpc>
                <a:spcPts val="5250"/>
              </a:lnSpc>
              <a:spcAft>
                <a:spcPts val="0"/>
              </a:spcAft>
              <a:defRPr sz="5250" b="1">
                <a:solidFill>
                  <a:schemeClr val="bg2"/>
                </a:solidFill>
              </a:defRPr>
            </a:lvl1pPr>
          </a:lstStyle>
          <a:p>
            <a:pPr lvl="0"/>
            <a:r>
              <a:rPr lang="en-US" dirty="0"/>
              <a:t>00%</a:t>
            </a:r>
          </a:p>
        </p:txBody>
      </p:sp>
      <p:sp>
        <p:nvSpPr>
          <p:cNvPr id="13" name="Text Placeholder 7">
            <a:extLst>
              <a:ext uri="{FF2B5EF4-FFF2-40B4-BE49-F238E27FC236}">
                <a16:creationId xmlns:a16="http://schemas.microsoft.com/office/drawing/2014/main" id="{38517BAA-BD77-49B0-8280-51A01C3BD495}"/>
              </a:ext>
            </a:extLst>
          </p:cNvPr>
          <p:cNvSpPr>
            <a:spLocks noGrp="1"/>
          </p:cNvSpPr>
          <p:nvPr>
            <p:ph type="body" sz="quarter" idx="17"/>
          </p:nvPr>
        </p:nvSpPr>
        <p:spPr>
          <a:xfrm>
            <a:off x="312822" y="2016000"/>
            <a:ext cx="917999"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6FE36CF7-D727-484F-ACCA-680234604850}"/>
              </a:ext>
            </a:extLst>
          </p:cNvPr>
          <p:cNvSpPr>
            <a:spLocks noGrp="1"/>
          </p:cNvSpPr>
          <p:nvPr>
            <p:ph type="body" sz="quarter" idx="18"/>
          </p:nvPr>
        </p:nvSpPr>
        <p:spPr>
          <a:xfrm>
            <a:off x="1203775" y="2016000"/>
            <a:ext cx="918000"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15" name="Text Placeholder 7">
            <a:extLst>
              <a:ext uri="{FF2B5EF4-FFF2-40B4-BE49-F238E27FC236}">
                <a16:creationId xmlns:a16="http://schemas.microsoft.com/office/drawing/2014/main" id="{0CE0F5FA-3BEC-4814-80A8-2E7F8D387CEC}"/>
              </a:ext>
            </a:extLst>
          </p:cNvPr>
          <p:cNvSpPr>
            <a:spLocks noGrp="1"/>
          </p:cNvSpPr>
          <p:nvPr>
            <p:ph type="body" sz="quarter" idx="19"/>
          </p:nvPr>
        </p:nvSpPr>
        <p:spPr>
          <a:xfrm>
            <a:off x="312822" y="2525158"/>
            <a:ext cx="917999"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16" name="Text Placeholder 7">
            <a:extLst>
              <a:ext uri="{FF2B5EF4-FFF2-40B4-BE49-F238E27FC236}">
                <a16:creationId xmlns:a16="http://schemas.microsoft.com/office/drawing/2014/main" id="{A1E25ED4-A756-4D6F-9FA2-07BD64AAE6A2}"/>
              </a:ext>
            </a:extLst>
          </p:cNvPr>
          <p:cNvSpPr>
            <a:spLocks noGrp="1"/>
          </p:cNvSpPr>
          <p:nvPr>
            <p:ph type="body" sz="quarter" idx="20"/>
          </p:nvPr>
        </p:nvSpPr>
        <p:spPr>
          <a:xfrm>
            <a:off x="1203775" y="2525158"/>
            <a:ext cx="918000"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17" name="Text Placeholder 7">
            <a:extLst>
              <a:ext uri="{FF2B5EF4-FFF2-40B4-BE49-F238E27FC236}">
                <a16:creationId xmlns:a16="http://schemas.microsoft.com/office/drawing/2014/main" id="{A2E8750F-1C86-4B15-AA93-8D98885935C7}"/>
              </a:ext>
            </a:extLst>
          </p:cNvPr>
          <p:cNvSpPr>
            <a:spLocks noGrp="1"/>
          </p:cNvSpPr>
          <p:nvPr>
            <p:ph type="body" sz="quarter" idx="21"/>
          </p:nvPr>
        </p:nvSpPr>
        <p:spPr>
          <a:xfrm>
            <a:off x="312821" y="3034316"/>
            <a:ext cx="1586924" cy="372734"/>
          </a:xfrm>
          <a:solidFill>
            <a:schemeClr val="accent2"/>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18" name="Text Placeholder 7">
            <a:extLst>
              <a:ext uri="{FF2B5EF4-FFF2-40B4-BE49-F238E27FC236}">
                <a16:creationId xmlns:a16="http://schemas.microsoft.com/office/drawing/2014/main" id="{1AF9F824-50A3-4FF3-A8CB-4479B11FC815}"/>
              </a:ext>
            </a:extLst>
          </p:cNvPr>
          <p:cNvSpPr>
            <a:spLocks noGrp="1"/>
          </p:cNvSpPr>
          <p:nvPr>
            <p:ph type="body" sz="quarter" idx="22"/>
          </p:nvPr>
        </p:nvSpPr>
        <p:spPr>
          <a:xfrm>
            <a:off x="1798312" y="3034316"/>
            <a:ext cx="1701632" cy="372734"/>
          </a:xfrm>
          <a:solidFill>
            <a:schemeClr val="accent2"/>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19" name="Text Placeholder 7">
            <a:extLst>
              <a:ext uri="{FF2B5EF4-FFF2-40B4-BE49-F238E27FC236}">
                <a16:creationId xmlns:a16="http://schemas.microsoft.com/office/drawing/2014/main" id="{A3BC5504-A1E5-46A7-9C75-A3BA1AE01C2E}"/>
              </a:ext>
            </a:extLst>
          </p:cNvPr>
          <p:cNvSpPr>
            <a:spLocks noGrp="1"/>
          </p:cNvSpPr>
          <p:nvPr>
            <p:ph type="body" sz="quarter" idx="23"/>
          </p:nvPr>
        </p:nvSpPr>
        <p:spPr>
          <a:xfrm>
            <a:off x="312821" y="3545995"/>
            <a:ext cx="1586924"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20" name="Text Placeholder 7">
            <a:extLst>
              <a:ext uri="{FF2B5EF4-FFF2-40B4-BE49-F238E27FC236}">
                <a16:creationId xmlns:a16="http://schemas.microsoft.com/office/drawing/2014/main" id="{923C1C37-9D14-4FF6-BFFB-46657A851971}"/>
              </a:ext>
            </a:extLst>
          </p:cNvPr>
          <p:cNvSpPr>
            <a:spLocks noGrp="1"/>
          </p:cNvSpPr>
          <p:nvPr>
            <p:ph type="body" sz="quarter" idx="24"/>
          </p:nvPr>
        </p:nvSpPr>
        <p:spPr>
          <a:xfrm>
            <a:off x="1798312" y="3545995"/>
            <a:ext cx="1701632"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21" name="Text Placeholder 7">
            <a:extLst>
              <a:ext uri="{FF2B5EF4-FFF2-40B4-BE49-F238E27FC236}">
                <a16:creationId xmlns:a16="http://schemas.microsoft.com/office/drawing/2014/main" id="{167B0A7A-7BBA-408D-B37D-332CE3A14313}"/>
              </a:ext>
            </a:extLst>
          </p:cNvPr>
          <p:cNvSpPr>
            <a:spLocks noGrp="1"/>
          </p:cNvSpPr>
          <p:nvPr>
            <p:ph type="body" sz="quarter" idx="25"/>
          </p:nvPr>
        </p:nvSpPr>
        <p:spPr>
          <a:xfrm>
            <a:off x="292684" y="4052632"/>
            <a:ext cx="1340069"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22" name="Text Placeholder 7">
            <a:extLst>
              <a:ext uri="{FF2B5EF4-FFF2-40B4-BE49-F238E27FC236}">
                <a16:creationId xmlns:a16="http://schemas.microsoft.com/office/drawing/2014/main" id="{0AB3456D-39A1-49F8-9B4C-CEE2F2932FA1}"/>
              </a:ext>
            </a:extLst>
          </p:cNvPr>
          <p:cNvSpPr>
            <a:spLocks noGrp="1"/>
          </p:cNvSpPr>
          <p:nvPr>
            <p:ph type="body" sz="quarter" idx="26"/>
          </p:nvPr>
        </p:nvSpPr>
        <p:spPr>
          <a:xfrm>
            <a:off x="1505608" y="4052632"/>
            <a:ext cx="1340069"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23" name="Text Placeholder 7">
            <a:extLst>
              <a:ext uri="{FF2B5EF4-FFF2-40B4-BE49-F238E27FC236}">
                <a16:creationId xmlns:a16="http://schemas.microsoft.com/office/drawing/2014/main" id="{0A87370B-6171-48A7-8A51-9F1D1AFD95A1}"/>
              </a:ext>
            </a:extLst>
          </p:cNvPr>
          <p:cNvSpPr>
            <a:spLocks noGrp="1"/>
          </p:cNvSpPr>
          <p:nvPr>
            <p:ph type="body" sz="quarter" idx="27"/>
          </p:nvPr>
        </p:nvSpPr>
        <p:spPr>
          <a:xfrm>
            <a:off x="308880" y="4555964"/>
            <a:ext cx="890953"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24" name="Text Placeholder 7">
            <a:extLst>
              <a:ext uri="{FF2B5EF4-FFF2-40B4-BE49-F238E27FC236}">
                <a16:creationId xmlns:a16="http://schemas.microsoft.com/office/drawing/2014/main" id="{756EA517-843A-4F73-AB82-53F7DCEA55E0}"/>
              </a:ext>
            </a:extLst>
          </p:cNvPr>
          <p:cNvSpPr>
            <a:spLocks noGrp="1"/>
          </p:cNvSpPr>
          <p:nvPr>
            <p:ph type="body" sz="quarter" idx="28"/>
          </p:nvPr>
        </p:nvSpPr>
        <p:spPr>
          <a:xfrm>
            <a:off x="1106907" y="4555964"/>
            <a:ext cx="691406"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25" name="Text Placeholder 7">
            <a:extLst>
              <a:ext uri="{FF2B5EF4-FFF2-40B4-BE49-F238E27FC236}">
                <a16:creationId xmlns:a16="http://schemas.microsoft.com/office/drawing/2014/main" id="{921F0001-9DC1-4EFB-823B-EB69EFFF11D6}"/>
              </a:ext>
            </a:extLst>
          </p:cNvPr>
          <p:cNvSpPr>
            <a:spLocks noGrp="1"/>
          </p:cNvSpPr>
          <p:nvPr>
            <p:ph type="body" sz="quarter" idx="29"/>
          </p:nvPr>
        </p:nvSpPr>
        <p:spPr>
          <a:xfrm>
            <a:off x="282799" y="5035695"/>
            <a:ext cx="917999"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26" name="Text Placeholder 7">
            <a:extLst>
              <a:ext uri="{FF2B5EF4-FFF2-40B4-BE49-F238E27FC236}">
                <a16:creationId xmlns:a16="http://schemas.microsoft.com/office/drawing/2014/main" id="{27724CEB-4CD0-46BF-AD3B-3FF6EE63CDA4}"/>
              </a:ext>
            </a:extLst>
          </p:cNvPr>
          <p:cNvSpPr>
            <a:spLocks noGrp="1"/>
          </p:cNvSpPr>
          <p:nvPr>
            <p:ph type="body" sz="quarter" idx="30"/>
          </p:nvPr>
        </p:nvSpPr>
        <p:spPr>
          <a:xfrm>
            <a:off x="1173752" y="5035695"/>
            <a:ext cx="820586"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27" name="Picture Placeholder 26">
            <a:extLst>
              <a:ext uri="{FF2B5EF4-FFF2-40B4-BE49-F238E27FC236}">
                <a16:creationId xmlns:a16="http://schemas.microsoft.com/office/drawing/2014/main" id="{D42C5A3D-D9A0-4531-A41E-C3A857476BC7}"/>
              </a:ext>
            </a:extLst>
          </p:cNvPr>
          <p:cNvSpPr>
            <a:spLocks noGrp="1"/>
          </p:cNvSpPr>
          <p:nvPr>
            <p:ph type="pic" sz="quarter" idx="31"/>
          </p:nvPr>
        </p:nvSpPr>
        <p:spPr>
          <a:xfrm>
            <a:off x="4843462" y="1892301"/>
            <a:ext cx="1339154" cy="1654175"/>
          </a:xfrm>
        </p:spPr>
        <p:txBody>
          <a:bodyPr anchor="ctr"/>
          <a:lstStyle>
            <a:lvl1pPr algn="ctr">
              <a:defRPr/>
            </a:lvl1pPr>
          </a:lstStyle>
          <a:p>
            <a:r>
              <a:rPr lang="en-US"/>
              <a:t>Click icon to add picture</a:t>
            </a:r>
            <a:endParaRPr lang="en-GB"/>
          </a:p>
        </p:txBody>
      </p:sp>
      <p:sp>
        <p:nvSpPr>
          <p:cNvPr id="28" name="Picture Placeholder 26">
            <a:extLst>
              <a:ext uri="{FF2B5EF4-FFF2-40B4-BE49-F238E27FC236}">
                <a16:creationId xmlns:a16="http://schemas.microsoft.com/office/drawing/2014/main" id="{44A3A4EE-BC4B-447A-A4F9-DCEA5E5FAA83}"/>
              </a:ext>
            </a:extLst>
          </p:cNvPr>
          <p:cNvSpPr>
            <a:spLocks noGrp="1"/>
          </p:cNvSpPr>
          <p:nvPr>
            <p:ph type="pic" sz="quarter" idx="32"/>
          </p:nvPr>
        </p:nvSpPr>
        <p:spPr>
          <a:xfrm>
            <a:off x="6601070" y="1969858"/>
            <a:ext cx="1339155" cy="1654175"/>
          </a:xfrm>
        </p:spPr>
        <p:txBody>
          <a:bodyPr anchor="ctr"/>
          <a:lstStyle>
            <a:lvl1pPr algn="ctr">
              <a:defRPr/>
            </a:lvl1pPr>
          </a:lstStyle>
          <a:p>
            <a:r>
              <a:rPr lang="en-US"/>
              <a:t>Click icon to add picture</a:t>
            </a:r>
            <a:endParaRPr lang="en-GB"/>
          </a:p>
        </p:txBody>
      </p:sp>
      <p:sp>
        <p:nvSpPr>
          <p:cNvPr id="29" name="TextBox 28">
            <a:extLst>
              <a:ext uri="{FF2B5EF4-FFF2-40B4-BE49-F238E27FC236}">
                <a16:creationId xmlns:a16="http://schemas.microsoft.com/office/drawing/2014/main" id="{A228A662-906A-4014-832C-8488DE2A33E9}"/>
              </a:ext>
            </a:extLst>
          </p:cNvPr>
          <p:cNvSpPr txBox="1"/>
          <p:nvPr userDrawn="1"/>
        </p:nvSpPr>
        <p:spPr>
          <a:xfrm>
            <a:off x="324000" y="6330805"/>
            <a:ext cx="1701632" cy="365125"/>
          </a:xfrm>
          <a:prstGeom prst="rect">
            <a:avLst/>
          </a:prstGeom>
          <a:noFill/>
        </p:spPr>
        <p:txBody>
          <a:bodyPr wrap="square" lIns="0" tIns="0" rIns="0" bIns="0" rtlCol="0" anchor="ctr" anchorCtr="0">
            <a:noAutofit/>
          </a:bodyPr>
          <a:lstStyle/>
          <a:p>
            <a:r>
              <a:rPr lang="en-GB" sz="1000" b="1" dirty="0">
                <a:solidFill>
                  <a:schemeClr val="bg2"/>
                </a:solidFill>
              </a:rPr>
              <a:t>Money and Pensions Service</a:t>
            </a:r>
          </a:p>
        </p:txBody>
      </p:sp>
      <p:pic>
        <p:nvPicPr>
          <p:cNvPr id="30" name="Picture 29" descr="A picture containing object&#10;&#10;Description automatically generated">
            <a:extLst>
              <a:ext uri="{FF2B5EF4-FFF2-40B4-BE49-F238E27FC236}">
                <a16:creationId xmlns:a16="http://schemas.microsoft.com/office/drawing/2014/main" id="{8D94E376-6013-48B9-A288-FC7D83FAFE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000" y="432000"/>
            <a:ext cx="1450800" cy="461471"/>
          </a:xfrm>
          <a:prstGeom prst="rect">
            <a:avLst/>
          </a:prstGeom>
        </p:spPr>
      </p:pic>
    </p:spTree>
    <p:extLst>
      <p:ext uri="{BB962C8B-B14F-4D97-AF65-F5344CB8AC3E}">
        <p14:creationId xmlns:p14="http://schemas.microsoft.com/office/powerpoint/2010/main" val="320949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bg2"/>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9E1986B0-A58C-44EB-A783-E2C569A31CF5}"/>
              </a:ext>
            </a:extLst>
          </p:cNvPr>
          <p:cNvSpPr/>
          <p:nvPr userDrawn="1"/>
        </p:nvSpPr>
        <p:spPr>
          <a:xfrm>
            <a:off x="3057040" y="3853024"/>
            <a:ext cx="6086960" cy="3004977"/>
          </a:xfrm>
          <a:custGeom>
            <a:avLst/>
            <a:gdLst>
              <a:gd name="connsiteX0" fmla="*/ 0 w 8115946"/>
              <a:gd name="connsiteY0" fmla="*/ 0 h 4031673"/>
              <a:gd name="connsiteX1" fmla="*/ 8115946 w 8115946"/>
              <a:gd name="connsiteY1" fmla="*/ 0 h 4031673"/>
              <a:gd name="connsiteX2" fmla="*/ 8115946 w 8115946"/>
              <a:gd name="connsiteY2" fmla="*/ 4031673 h 4031673"/>
              <a:gd name="connsiteX3" fmla="*/ 0 w 8115946"/>
              <a:gd name="connsiteY3" fmla="*/ 4031673 h 4031673"/>
              <a:gd name="connsiteX4" fmla="*/ 0 w 8115946"/>
              <a:gd name="connsiteY4" fmla="*/ 0 h 4031673"/>
              <a:gd name="connsiteX0" fmla="*/ 0 w 8115946"/>
              <a:gd name="connsiteY0" fmla="*/ 4031673 h 4031673"/>
              <a:gd name="connsiteX1" fmla="*/ 8115946 w 8115946"/>
              <a:gd name="connsiteY1" fmla="*/ 0 h 4031673"/>
              <a:gd name="connsiteX2" fmla="*/ 8115946 w 8115946"/>
              <a:gd name="connsiteY2" fmla="*/ 4031673 h 4031673"/>
              <a:gd name="connsiteX3" fmla="*/ 0 w 8115946"/>
              <a:gd name="connsiteY3" fmla="*/ 4031673 h 4031673"/>
              <a:gd name="connsiteX0" fmla="*/ 0 w 8115946"/>
              <a:gd name="connsiteY0" fmla="*/ 3004978 h 3004978"/>
              <a:gd name="connsiteX1" fmla="*/ 8115946 w 8115946"/>
              <a:gd name="connsiteY1" fmla="*/ 0 h 3004978"/>
              <a:gd name="connsiteX2" fmla="*/ 8115946 w 8115946"/>
              <a:gd name="connsiteY2" fmla="*/ 3004978 h 3004978"/>
              <a:gd name="connsiteX3" fmla="*/ 0 w 8115946"/>
              <a:gd name="connsiteY3" fmla="*/ 3004978 h 3004978"/>
            </a:gdLst>
            <a:ahLst/>
            <a:cxnLst>
              <a:cxn ang="0">
                <a:pos x="connsiteX0" y="connsiteY0"/>
              </a:cxn>
              <a:cxn ang="0">
                <a:pos x="connsiteX1" y="connsiteY1"/>
              </a:cxn>
              <a:cxn ang="0">
                <a:pos x="connsiteX2" y="connsiteY2"/>
              </a:cxn>
              <a:cxn ang="0">
                <a:pos x="connsiteX3" y="connsiteY3"/>
              </a:cxn>
            </a:cxnLst>
            <a:rect l="l" t="t" r="r" b="b"/>
            <a:pathLst>
              <a:path w="8115946" h="3004978">
                <a:moveTo>
                  <a:pt x="0" y="3004978"/>
                </a:moveTo>
                <a:lnTo>
                  <a:pt x="8115946" y="0"/>
                </a:lnTo>
                <a:lnTo>
                  <a:pt x="8115946" y="3004978"/>
                </a:lnTo>
                <a:lnTo>
                  <a:pt x="0" y="3004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324000" y="1512000"/>
            <a:ext cx="6471655" cy="1828800"/>
          </a:xfrm>
        </p:spPr>
        <p:txBody>
          <a:bodyPr anchor="t">
            <a:normAutofit/>
          </a:bodyPr>
          <a:lstStyle>
            <a:lvl1pPr algn="l">
              <a:lnSpc>
                <a:spcPct val="100000"/>
              </a:lnSpc>
              <a:defRPr sz="8000">
                <a:solidFill>
                  <a:schemeClr val="tx1"/>
                </a:solidFill>
              </a:defRPr>
            </a:lvl1pPr>
          </a:lstStyle>
          <a:p>
            <a:r>
              <a:rPr lang="en-US" dirty="0"/>
              <a:t>Thank you </a:t>
            </a:r>
            <a:endParaRPr lang="en-GB" dirty="0"/>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324000" y="4539916"/>
            <a:ext cx="5824218" cy="1524000"/>
          </a:xfrm>
        </p:spPr>
        <p:txBody>
          <a:bodyPr anchor="t">
            <a:normAutofit/>
          </a:bodyPr>
          <a:lstStyle>
            <a:lvl1pPr marL="0" indent="0" algn="l">
              <a:lnSpc>
                <a:spcPts val="2600"/>
              </a:lnSpc>
              <a:spcAft>
                <a:spcPts val="0"/>
              </a:spcAft>
              <a:buNone/>
              <a:defRPr sz="23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Picture 7">
            <a:extLst>
              <a:ext uri="{FF2B5EF4-FFF2-40B4-BE49-F238E27FC236}">
                <a16:creationId xmlns:a16="http://schemas.microsoft.com/office/drawing/2014/main" id="{7F8A8120-51F4-46B7-B96F-CA08454A3B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413" y="432000"/>
            <a:ext cx="1451826" cy="461797"/>
          </a:xfrm>
          <a:prstGeom prst="rect">
            <a:avLst/>
          </a:prstGeom>
        </p:spPr>
      </p:pic>
    </p:spTree>
    <p:extLst>
      <p:ext uri="{BB962C8B-B14F-4D97-AF65-F5344CB8AC3E}">
        <p14:creationId xmlns:p14="http://schemas.microsoft.com/office/powerpoint/2010/main" val="366021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tx1"/>
        </a:solidFill>
        <a:effectLst/>
      </p:bgPr>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D4E73083-47C9-4E49-91DE-C8924F18D8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0724"/>
          <a:stretch/>
        </p:blipFill>
        <p:spPr>
          <a:xfrm>
            <a:off x="-1" y="4795665"/>
            <a:ext cx="6471656" cy="2062335"/>
          </a:xfrm>
          <a:prstGeom prst="rect">
            <a:avLst/>
          </a:prstGeom>
        </p:spPr>
      </p:pic>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324000" y="1512000"/>
            <a:ext cx="6471655" cy="1828800"/>
          </a:xfrm>
        </p:spPr>
        <p:txBody>
          <a:bodyPr anchor="t">
            <a:normAutofit/>
          </a:bodyPr>
          <a:lstStyle>
            <a:lvl1pPr algn="l">
              <a:lnSpc>
                <a:spcPts val="5400"/>
              </a:lnSpc>
              <a:defRPr sz="5400">
                <a:solidFill>
                  <a:schemeClr val="bg2"/>
                </a:solidFill>
              </a:defRPr>
            </a:lvl1pPr>
          </a:lstStyle>
          <a:p>
            <a:r>
              <a:rPr lang="en-US" dirty="0"/>
              <a:t>Click to edit </a:t>
            </a:r>
            <a:br>
              <a:rPr lang="en-US" dirty="0"/>
            </a:br>
            <a:r>
              <a:rPr lang="en-US" dirty="0"/>
              <a:t>Master title style</a:t>
            </a:r>
            <a:endParaRPr lang="en-GB" dirty="0"/>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324001" y="3564000"/>
            <a:ext cx="5858591" cy="1231665"/>
          </a:xfrm>
        </p:spPr>
        <p:txBody>
          <a:bodyPr anchor="t"/>
          <a:lstStyle>
            <a:lvl1pPr marL="0" indent="0" algn="l">
              <a:lnSpc>
                <a:spcPts val="2600"/>
              </a:lnSpc>
              <a:spcAft>
                <a:spcPts val="0"/>
              </a:spcAft>
              <a:buNone/>
              <a:defRPr sz="2300">
                <a:solidFill>
                  <a:schemeClr val="bg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5" name="Picture 4" descr="A picture containing object&#10;&#10;Description automatically generated">
            <a:extLst>
              <a:ext uri="{FF2B5EF4-FFF2-40B4-BE49-F238E27FC236}">
                <a16:creationId xmlns:a16="http://schemas.microsoft.com/office/drawing/2014/main" id="{E35F2474-A589-4D8F-B026-0FF43989B1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8000" y="432000"/>
            <a:ext cx="1450800" cy="461471"/>
          </a:xfrm>
          <a:prstGeom prst="rect">
            <a:avLst/>
          </a:prstGeom>
        </p:spPr>
      </p:pic>
      <p:sp>
        <p:nvSpPr>
          <p:cNvPr id="10" name="Text Placeholder 8">
            <a:extLst>
              <a:ext uri="{FF2B5EF4-FFF2-40B4-BE49-F238E27FC236}">
                <a16:creationId xmlns:a16="http://schemas.microsoft.com/office/drawing/2014/main" id="{59C21F9B-0480-4FC1-BBB3-D6FB0BE634E2}"/>
              </a:ext>
            </a:extLst>
          </p:cNvPr>
          <p:cNvSpPr>
            <a:spLocks noGrp="1"/>
          </p:cNvSpPr>
          <p:nvPr>
            <p:ph type="body" sz="quarter" idx="11"/>
          </p:nvPr>
        </p:nvSpPr>
        <p:spPr>
          <a:xfrm>
            <a:off x="324000" y="5066568"/>
            <a:ext cx="5312302" cy="396000"/>
          </a:xfrm>
        </p:spPr>
        <p:txBody>
          <a:bodyPr>
            <a:normAutofit/>
          </a:bodyPr>
          <a:lstStyle>
            <a:lvl1pPr>
              <a:lnSpc>
                <a:spcPts val="2300"/>
              </a:lnSpc>
              <a:spcAft>
                <a:spcPts val="0"/>
              </a:spcAft>
              <a:defRPr sz="2300" b="1">
                <a:solidFill>
                  <a:schemeClr val="bg2"/>
                </a:solidFill>
                <a:latin typeface="+mn-lt"/>
              </a:defRPr>
            </a:lvl1pPr>
            <a:lvl2pPr marL="0" indent="0">
              <a:buNone/>
              <a:defRPr/>
            </a:lvl2pPr>
          </a:lstStyle>
          <a:p>
            <a:pPr lvl="0"/>
            <a:r>
              <a:rPr lang="en-US"/>
              <a:t>Click to edit Master text styles</a:t>
            </a:r>
          </a:p>
        </p:txBody>
      </p:sp>
      <p:sp>
        <p:nvSpPr>
          <p:cNvPr id="13" name="Date Placeholder 3">
            <a:extLst>
              <a:ext uri="{FF2B5EF4-FFF2-40B4-BE49-F238E27FC236}">
                <a16:creationId xmlns:a16="http://schemas.microsoft.com/office/drawing/2014/main" id="{1D040357-EE02-493E-9905-757842B67287}"/>
              </a:ext>
            </a:extLst>
          </p:cNvPr>
          <p:cNvSpPr>
            <a:spLocks noGrp="1"/>
          </p:cNvSpPr>
          <p:nvPr>
            <p:ph type="dt" sz="half" idx="2"/>
          </p:nvPr>
        </p:nvSpPr>
        <p:spPr>
          <a:xfrm>
            <a:off x="324000" y="5439818"/>
            <a:ext cx="5312304" cy="421362"/>
          </a:xfrm>
          <a:prstGeom prst="rect">
            <a:avLst/>
          </a:prstGeom>
        </p:spPr>
        <p:txBody>
          <a:bodyPr vert="horz" lIns="0" tIns="0" rIns="0" bIns="0" rtlCol="0" anchor="t"/>
          <a:lstStyle>
            <a:lvl1pPr algn="l">
              <a:lnSpc>
                <a:spcPts val="2300"/>
              </a:lnSpc>
              <a:defRPr sz="2300">
                <a:solidFill>
                  <a:schemeClr val="bg2"/>
                </a:solidFill>
              </a:defRPr>
            </a:lvl1pPr>
          </a:lstStyle>
          <a:p>
            <a:r>
              <a:rPr lang="en-US"/>
              <a:t>14 May 2021</a:t>
            </a:r>
            <a:endParaRPr lang="en-GB" dirty="0"/>
          </a:p>
        </p:txBody>
      </p:sp>
    </p:spTree>
    <p:extLst>
      <p:ext uri="{BB962C8B-B14F-4D97-AF65-F5344CB8AC3E}">
        <p14:creationId xmlns:p14="http://schemas.microsoft.com/office/powerpoint/2010/main" val="84790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78BA8E31-0851-4E3A-B753-B88AEA2B61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0724"/>
          <a:stretch/>
        </p:blipFill>
        <p:spPr>
          <a:xfrm>
            <a:off x="-1" y="4795665"/>
            <a:ext cx="6471656" cy="2062335"/>
          </a:xfrm>
          <a:prstGeom prst="rect">
            <a:avLst/>
          </a:prstGeom>
        </p:spPr>
      </p:pic>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324000" y="1512000"/>
            <a:ext cx="6471655" cy="1828800"/>
          </a:xfrm>
        </p:spPr>
        <p:txBody>
          <a:bodyPr anchor="t">
            <a:normAutofit/>
          </a:bodyPr>
          <a:lstStyle>
            <a:lvl1pPr algn="l">
              <a:lnSpc>
                <a:spcPts val="5400"/>
              </a:lnSpc>
              <a:defRPr sz="5400">
                <a:solidFill>
                  <a:schemeClr val="tx1"/>
                </a:solidFill>
              </a:defRPr>
            </a:lvl1pPr>
          </a:lstStyle>
          <a:p>
            <a:r>
              <a:rPr lang="en-US" dirty="0"/>
              <a:t>Click to edit </a:t>
            </a:r>
            <a:br>
              <a:rPr lang="en-US" dirty="0"/>
            </a:br>
            <a:r>
              <a:rPr lang="en-US" dirty="0"/>
              <a:t>Master title style</a:t>
            </a:r>
            <a:endParaRPr lang="en-GB" dirty="0"/>
          </a:p>
        </p:txBody>
      </p:sp>
      <p:sp>
        <p:nvSpPr>
          <p:cNvPr id="8" name="Subtitle 2">
            <a:extLst>
              <a:ext uri="{FF2B5EF4-FFF2-40B4-BE49-F238E27FC236}">
                <a16:creationId xmlns:a16="http://schemas.microsoft.com/office/drawing/2014/main" id="{1223B28A-7A54-4D24-868E-4890A440AC70}"/>
              </a:ext>
            </a:extLst>
          </p:cNvPr>
          <p:cNvSpPr>
            <a:spLocks noGrp="1"/>
          </p:cNvSpPr>
          <p:nvPr>
            <p:ph type="subTitle" idx="1"/>
          </p:nvPr>
        </p:nvSpPr>
        <p:spPr>
          <a:xfrm>
            <a:off x="324001" y="3564000"/>
            <a:ext cx="6471654" cy="1231665"/>
          </a:xfrm>
        </p:spPr>
        <p:txBody>
          <a:bodyPr anchor="t"/>
          <a:lstStyle>
            <a:lvl1pPr marL="0" indent="0" algn="l">
              <a:lnSpc>
                <a:spcPts val="2600"/>
              </a:lnSpc>
              <a:spcAft>
                <a:spcPts val="0"/>
              </a:spcAft>
              <a:buNone/>
              <a:defRPr sz="23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9" name="Picture 8">
            <a:extLst>
              <a:ext uri="{FF2B5EF4-FFF2-40B4-BE49-F238E27FC236}">
                <a16:creationId xmlns:a16="http://schemas.microsoft.com/office/drawing/2014/main" id="{21F1FD8D-F29F-483F-820A-2DBD68F747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8413" y="432000"/>
            <a:ext cx="1451826" cy="461797"/>
          </a:xfrm>
          <a:prstGeom prst="rect">
            <a:avLst/>
          </a:prstGeom>
        </p:spPr>
      </p:pic>
      <p:sp>
        <p:nvSpPr>
          <p:cNvPr id="17" name="Text Placeholder 8">
            <a:extLst>
              <a:ext uri="{FF2B5EF4-FFF2-40B4-BE49-F238E27FC236}">
                <a16:creationId xmlns:a16="http://schemas.microsoft.com/office/drawing/2014/main" id="{8E6F2E81-880B-46F8-95BA-982D35AC059B}"/>
              </a:ext>
            </a:extLst>
          </p:cNvPr>
          <p:cNvSpPr>
            <a:spLocks noGrp="1"/>
          </p:cNvSpPr>
          <p:nvPr>
            <p:ph type="body" sz="quarter" idx="11"/>
          </p:nvPr>
        </p:nvSpPr>
        <p:spPr>
          <a:xfrm>
            <a:off x="324000" y="5066568"/>
            <a:ext cx="5312302" cy="396000"/>
          </a:xfrm>
        </p:spPr>
        <p:txBody>
          <a:bodyPr>
            <a:normAutofit/>
          </a:bodyPr>
          <a:lstStyle>
            <a:lvl1pPr>
              <a:lnSpc>
                <a:spcPts val="2300"/>
              </a:lnSpc>
              <a:spcAft>
                <a:spcPts val="0"/>
              </a:spcAft>
              <a:defRPr sz="2300" b="1">
                <a:solidFill>
                  <a:schemeClr val="tx1"/>
                </a:solidFill>
                <a:latin typeface="+mn-lt"/>
              </a:defRPr>
            </a:lvl1pPr>
            <a:lvl2pPr marL="0" indent="0">
              <a:buNone/>
              <a:defRPr/>
            </a:lvl2pPr>
          </a:lstStyle>
          <a:p>
            <a:pPr lvl="0"/>
            <a:r>
              <a:rPr lang="en-US"/>
              <a:t>Click to edit Master text styles</a:t>
            </a:r>
          </a:p>
        </p:txBody>
      </p:sp>
      <p:sp>
        <p:nvSpPr>
          <p:cNvPr id="18" name="Date Placeholder 3">
            <a:extLst>
              <a:ext uri="{FF2B5EF4-FFF2-40B4-BE49-F238E27FC236}">
                <a16:creationId xmlns:a16="http://schemas.microsoft.com/office/drawing/2014/main" id="{DE07E881-79AC-4425-9932-D254D5E76F5E}"/>
              </a:ext>
            </a:extLst>
          </p:cNvPr>
          <p:cNvSpPr>
            <a:spLocks noGrp="1"/>
          </p:cNvSpPr>
          <p:nvPr>
            <p:ph type="dt" sz="half" idx="2"/>
          </p:nvPr>
        </p:nvSpPr>
        <p:spPr>
          <a:xfrm>
            <a:off x="324000" y="5439818"/>
            <a:ext cx="5312304" cy="421362"/>
          </a:xfrm>
          <a:prstGeom prst="rect">
            <a:avLst/>
          </a:prstGeom>
        </p:spPr>
        <p:txBody>
          <a:bodyPr vert="horz" lIns="0" tIns="0" rIns="0" bIns="0" rtlCol="0" anchor="t"/>
          <a:lstStyle>
            <a:lvl1pPr algn="l">
              <a:lnSpc>
                <a:spcPts val="2300"/>
              </a:lnSpc>
              <a:defRPr sz="2300">
                <a:solidFill>
                  <a:schemeClr val="tx1"/>
                </a:solidFill>
              </a:defRPr>
            </a:lvl1pPr>
          </a:lstStyle>
          <a:p>
            <a:r>
              <a:rPr lang="en-US"/>
              <a:t>14 May 2021</a:t>
            </a:r>
            <a:endParaRPr lang="en-GB" dirty="0"/>
          </a:p>
        </p:txBody>
      </p:sp>
    </p:spTree>
    <p:extLst>
      <p:ext uri="{BB962C8B-B14F-4D97-AF65-F5344CB8AC3E}">
        <p14:creationId xmlns:p14="http://schemas.microsoft.com/office/powerpoint/2010/main" val="176076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2"/>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5A00AE4-81C5-423C-90A6-D5186E2D2422}"/>
              </a:ext>
            </a:extLst>
          </p:cNvPr>
          <p:cNvSpPr>
            <a:spLocks noGrp="1"/>
          </p:cNvSpPr>
          <p:nvPr>
            <p:ph type="ftr" sz="quarter" idx="11"/>
          </p:nvPr>
        </p:nvSpPr>
        <p:spPr>
          <a:xfrm>
            <a:off x="2511000" y="6332401"/>
            <a:ext cx="3629758" cy="365125"/>
          </a:xfrm>
        </p:spPr>
        <p:txBody>
          <a:bodyPr/>
          <a:lstStyle>
            <a:lvl1pPr>
              <a:defRPr>
                <a:solidFill>
                  <a:schemeClr val="tx1"/>
                </a:solidFill>
              </a:defRPr>
            </a:lvl1pPr>
          </a:lstStyle>
          <a:p>
            <a:endParaRPr lang="en-GB"/>
          </a:p>
        </p:txBody>
      </p:sp>
      <p:sp>
        <p:nvSpPr>
          <p:cNvPr id="12" name="Slide Number Placeholder 5">
            <a:extLst>
              <a:ext uri="{FF2B5EF4-FFF2-40B4-BE49-F238E27FC236}">
                <a16:creationId xmlns:a16="http://schemas.microsoft.com/office/drawing/2014/main" id="{6F253C2C-7E7E-422C-91D3-BB13AF1EA331}"/>
              </a:ext>
            </a:extLst>
          </p:cNvPr>
          <p:cNvSpPr>
            <a:spLocks noGrp="1"/>
          </p:cNvSpPr>
          <p:nvPr>
            <p:ph type="sldNum" sz="quarter" idx="12"/>
          </p:nvPr>
        </p:nvSpPr>
        <p:spPr>
          <a:xfrm>
            <a:off x="6457950" y="6332401"/>
            <a:ext cx="2378232" cy="365125"/>
          </a:xfrm>
        </p:spPr>
        <p:txBody>
          <a:bodyPr/>
          <a:lstStyle>
            <a:lvl1pPr>
              <a:defRPr>
                <a:solidFill>
                  <a:schemeClr val="tx1"/>
                </a:solidFill>
              </a:defRPr>
            </a:lvl1pPr>
          </a:lstStyle>
          <a:p>
            <a:fld id="{85452B25-2BA5-41FF-9718-90E0D58FDD67}" type="slidenum">
              <a:rPr lang="en-GB" smtClean="0"/>
              <a:pPr/>
              <a:t>‹#›</a:t>
            </a:fld>
            <a:endParaRPr lang="en-GB"/>
          </a:p>
        </p:txBody>
      </p:sp>
      <p:sp>
        <p:nvSpPr>
          <p:cNvPr id="13" name="TextBox 12">
            <a:extLst>
              <a:ext uri="{FF2B5EF4-FFF2-40B4-BE49-F238E27FC236}">
                <a16:creationId xmlns:a16="http://schemas.microsoft.com/office/drawing/2014/main" id="{F28024A0-9C32-4803-848F-16E406AEA3B3}"/>
              </a:ext>
            </a:extLst>
          </p:cNvPr>
          <p:cNvSpPr txBox="1"/>
          <p:nvPr userDrawn="1"/>
        </p:nvSpPr>
        <p:spPr>
          <a:xfrm>
            <a:off x="324000" y="6330805"/>
            <a:ext cx="1701632" cy="365125"/>
          </a:xfrm>
          <a:prstGeom prst="rect">
            <a:avLst/>
          </a:prstGeom>
          <a:noFill/>
        </p:spPr>
        <p:txBody>
          <a:bodyPr wrap="square" lIns="0" tIns="0" rIns="0" bIns="0" rtlCol="0" anchor="ctr" anchorCtr="0">
            <a:noAutofit/>
          </a:bodyPr>
          <a:lstStyle/>
          <a:p>
            <a:r>
              <a:rPr lang="en-GB" sz="1000" b="1" dirty="0">
                <a:solidFill>
                  <a:schemeClr val="tx1"/>
                </a:solidFill>
              </a:rPr>
              <a:t>Money and Pensions Service</a:t>
            </a:r>
          </a:p>
        </p:txBody>
      </p:sp>
      <p:sp>
        <p:nvSpPr>
          <p:cNvPr id="14" name="Title 1">
            <a:extLst>
              <a:ext uri="{FF2B5EF4-FFF2-40B4-BE49-F238E27FC236}">
                <a16:creationId xmlns:a16="http://schemas.microsoft.com/office/drawing/2014/main" id="{9287E5CD-33E5-4D7C-95BF-1ABDF8B3B4E5}"/>
              </a:ext>
            </a:extLst>
          </p:cNvPr>
          <p:cNvSpPr>
            <a:spLocks noGrp="1"/>
          </p:cNvSpPr>
          <p:nvPr>
            <p:ph type="ctrTitle" hasCustomPrompt="1"/>
          </p:nvPr>
        </p:nvSpPr>
        <p:spPr>
          <a:xfrm>
            <a:off x="324000" y="1512000"/>
            <a:ext cx="6471655" cy="1828800"/>
          </a:xfrm>
        </p:spPr>
        <p:txBody>
          <a:bodyPr anchor="t">
            <a:normAutofit/>
          </a:bodyPr>
          <a:lstStyle>
            <a:lvl1pPr algn="l">
              <a:lnSpc>
                <a:spcPts val="5400"/>
              </a:lnSpc>
              <a:defRPr sz="5400">
                <a:solidFill>
                  <a:schemeClr val="tx1"/>
                </a:solidFill>
              </a:defRPr>
            </a:lvl1pPr>
          </a:lstStyle>
          <a:p>
            <a:r>
              <a:rPr lang="en-US" dirty="0"/>
              <a:t>Click to edit </a:t>
            </a:r>
            <a:br>
              <a:rPr lang="en-US" dirty="0"/>
            </a:br>
            <a:r>
              <a:rPr lang="en-US" dirty="0"/>
              <a:t>Master title style</a:t>
            </a:r>
            <a:endParaRPr lang="en-GB" dirty="0"/>
          </a:p>
        </p:txBody>
      </p:sp>
      <p:sp>
        <p:nvSpPr>
          <p:cNvPr id="15" name="Subtitle 2">
            <a:extLst>
              <a:ext uri="{FF2B5EF4-FFF2-40B4-BE49-F238E27FC236}">
                <a16:creationId xmlns:a16="http://schemas.microsoft.com/office/drawing/2014/main" id="{3CCD5053-13C6-44CC-94CD-6F657D98BE62}"/>
              </a:ext>
            </a:extLst>
          </p:cNvPr>
          <p:cNvSpPr>
            <a:spLocks noGrp="1"/>
          </p:cNvSpPr>
          <p:nvPr>
            <p:ph type="subTitle" idx="1"/>
          </p:nvPr>
        </p:nvSpPr>
        <p:spPr>
          <a:xfrm>
            <a:off x="324001" y="3564000"/>
            <a:ext cx="5858591" cy="1224544"/>
          </a:xfrm>
        </p:spPr>
        <p:txBody>
          <a:bodyPr anchor="t"/>
          <a:lstStyle>
            <a:lvl1pPr marL="0" indent="0" algn="l">
              <a:lnSpc>
                <a:spcPts val="2600"/>
              </a:lnSpc>
              <a:spcAft>
                <a:spcPts val="0"/>
              </a:spcAft>
              <a:buNone/>
              <a:defRPr sz="23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7" name="Picture 6">
            <a:extLst>
              <a:ext uri="{FF2B5EF4-FFF2-40B4-BE49-F238E27FC236}">
                <a16:creationId xmlns:a16="http://schemas.microsoft.com/office/drawing/2014/main" id="{CFCE566C-D7B1-45F8-B5D9-FC487B80CF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413" y="432000"/>
            <a:ext cx="1451826" cy="461797"/>
          </a:xfrm>
          <a:prstGeom prst="rect">
            <a:avLst/>
          </a:prstGeom>
        </p:spPr>
      </p:pic>
    </p:spTree>
    <p:extLst>
      <p:ext uri="{BB962C8B-B14F-4D97-AF65-F5344CB8AC3E}">
        <p14:creationId xmlns:p14="http://schemas.microsoft.com/office/powerpoint/2010/main" val="352416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CFEEC47-9C30-484B-ACCE-34B3527740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1" t="10740" r="25184" b="-1638"/>
          <a:stretch/>
        </p:blipFill>
        <p:spPr>
          <a:xfrm>
            <a:off x="5433851" y="0"/>
            <a:ext cx="3710149" cy="5540644"/>
          </a:xfrm>
          <a:prstGeom prst="rect">
            <a:avLst/>
          </a:prstGeom>
        </p:spPr>
      </p:pic>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324000" y="997527"/>
            <a:ext cx="4825312" cy="3884439"/>
          </a:xfrm>
        </p:spPr>
        <p:txBody>
          <a:bodyPr anchor="t">
            <a:normAutofit/>
          </a:bodyPr>
          <a:lstStyle>
            <a:lvl1pPr marL="166688" indent="-166688" algn="l">
              <a:lnSpc>
                <a:spcPts val="3200"/>
              </a:lnSpc>
              <a:defRPr sz="3000" b="0">
                <a:solidFill>
                  <a:schemeClr val="tx1"/>
                </a:solidFill>
              </a:defRPr>
            </a:lvl1pPr>
          </a:lstStyle>
          <a:p>
            <a:r>
              <a:rPr lang="en-US" dirty="0"/>
              <a:t>“Click to edit </a:t>
            </a:r>
            <a:br>
              <a:rPr lang="en-US" dirty="0"/>
            </a:br>
            <a:r>
              <a:rPr lang="en-US" dirty="0"/>
              <a:t>Master title style</a:t>
            </a:r>
            <a:endParaRPr lang="en-GB" dirty="0"/>
          </a:p>
        </p:txBody>
      </p:sp>
      <p:sp>
        <p:nvSpPr>
          <p:cNvPr id="8" name="Subtitle 2">
            <a:extLst>
              <a:ext uri="{FF2B5EF4-FFF2-40B4-BE49-F238E27FC236}">
                <a16:creationId xmlns:a16="http://schemas.microsoft.com/office/drawing/2014/main" id="{1223B28A-7A54-4D24-868E-4890A440AC70}"/>
              </a:ext>
            </a:extLst>
          </p:cNvPr>
          <p:cNvSpPr>
            <a:spLocks noGrp="1"/>
          </p:cNvSpPr>
          <p:nvPr>
            <p:ph type="subTitle" idx="1"/>
          </p:nvPr>
        </p:nvSpPr>
        <p:spPr>
          <a:xfrm>
            <a:off x="501383" y="5005953"/>
            <a:ext cx="4647929" cy="1069383"/>
          </a:xfrm>
        </p:spPr>
        <p:txBody>
          <a:bodyPr anchor="t"/>
          <a:lstStyle>
            <a:lvl1pPr marL="0" indent="0" algn="l">
              <a:lnSpc>
                <a:spcPts val="1950"/>
              </a:lnSpc>
              <a:spcAft>
                <a:spcPts val="0"/>
              </a:spcAft>
              <a:buNone/>
              <a:defRPr sz="1725">
                <a:solidFill>
                  <a:schemeClr val="accent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Footer Placeholder 4">
            <a:extLst>
              <a:ext uri="{FF2B5EF4-FFF2-40B4-BE49-F238E27FC236}">
                <a16:creationId xmlns:a16="http://schemas.microsoft.com/office/drawing/2014/main" id="{F5A00AE4-81C5-423C-90A6-D5186E2D2422}"/>
              </a:ext>
            </a:extLst>
          </p:cNvPr>
          <p:cNvSpPr>
            <a:spLocks noGrp="1"/>
          </p:cNvSpPr>
          <p:nvPr>
            <p:ph type="ftr" sz="quarter" idx="11"/>
          </p:nvPr>
        </p:nvSpPr>
        <p:spPr>
          <a:xfrm>
            <a:off x="2511000" y="6332401"/>
            <a:ext cx="3629758" cy="365125"/>
          </a:xfrm>
        </p:spPr>
        <p:txBody>
          <a:bodyPr/>
          <a:lstStyle>
            <a:lvl1pPr>
              <a:defRPr>
                <a:solidFill>
                  <a:schemeClr val="tx1"/>
                </a:solidFill>
              </a:defRPr>
            </a:lvl1pPr>
          </a:lstStyle>
          <a:p>
            <a:endParaRPr lang="en-GB"/>
          </a:p>
        </p:txBody>
      </p:sp>
      <p:sp>
        <p:nvSpPr>
          <p:cNvPr id="12" name="Slide Number Placeholder 5">
            <a:extLst>
              <a:ext uri="{FF2B5EF4-FFF2-40B4-BE49-F238E27FC236}">
                <a16:creationId xmlns:a16="http://schemas.microsoft.com/office/drawing/2014/main" id="{6F253C2C-7E7E-422C-91D3-BB13AF1EA331}"/>
              </a:ext>
            </a:extLst>
          </p:cNvPr>
          <p:cNvSpPr>
            <a:spLocks noGrp="1"/>
          </p:cNvSpPr>
          <p:nvPr>
            <p:ph type="sldNum" sz="quarter" idx="12"/>
          </p:nvPr>
        </p:nvSpPr>
        <p:spPr>
          <a:xfrm>
            <a:off x="6457950" y="6332401"/>
            <a:ext cx="2378232" cy="365125"/>
          </a:xfrm>
        </p:spPr>
        <p:txBody>
          <a:bodyPr/>
          <a:lstStyle>
            <a:lvl1pPr>
              <a:defRPr>
                <a:solidFill>
                  <a:schemeClr val="tx1"/>
                </a:solidFill>
              </a:defRPr>
            </a:lvl1pPr>
          </a:lstStyle>
          <a:p>
            <a:fld id="{85452B25-2BA5-41FF-9718-90E0D58FDD67}" type="slidenum">
              <a:rPr lang="en-GB" smtClean="0"/>
              <a:pPr/>
              <a:t>‹#›</a:t>
            </a:fld>
            <a:endParaRPr lang="en-GB"/>
          </a:p>
        </p:txBody>
      </p:sp>
      <p:sp>
        <p:nvSpPr>
          <p:cNvPr id="10" name="TextBox 9">
            <a:extLst>
              <a:ext uri="{FF2B5EF4-FFF2-40B4-BE49-F238E27FC236}">
                <a16:creationId xmlns:a16="http://schemas.microsoft.com/office/drawing/2014/main" id="{5FF663C8-6EC2-495A-AA99-CF2B74BCFD9C}"/>
              </a:ext>
            </a:extLst>
          </p:cNvPr>
          <p:cNvSpPr txBox="1"/>
          <p:nvPr userDrawn="1"/>
        </p:nvSpPr>
        <p:spPr>
          <a:xfrm>
            <a:off x="324000" y="6330805"/>
            <a:ext cx="1701632" cy="365125"/>
          </a:xfrm>
          <a:prstGeom prst="rect">
            <a:avLst/>
          </a:prstGeom>
          <a:noFill/>
        </p:spPr>
        <p:txBody>
          <a:bodyPr wrap="square" lIns="0" tIns="0" rIns="0" bIns="0" rtlCol="0" anchor="ctr" anchorCtr="0">
            <a:noAutofit/>
          </a:bodyPr>
          <a:lstStyle/>
          <a:p>
            <a:r>
              <a:rPr lang="en-GB" sz="1000" b="1" dirty="0">
                <a:solidFill>
                  <a:schemeClr val="tx1"/>
                </a:solidFill>
              </a:rPr>
              <a:t>Money and Pensions Service</a:t>
            </a:r>
          </a:p>
        </p:txBody>
      </p:sp>
    </p:spTree>
    <p:extLst>
      <p:ext uri="{BB962C8B-B14F-4D97-AF65-F5344CB8AC3E}">
        <p14:creationId xmlns:p14="http://schemas.microsoft.com/office/powerpoint/2010/main" val="266591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Box 7">
            <a:extLst>
              <a:ext uri="{FF2B5EF4-FFF2-40B4-BE49-F238E27FC236}">
                <a16:creationId xmlns:a16="http://schemas.microsoft.com/office/drawing/2014/main" id="{AA722298-4BB7-46DF-B506-E5B6BA1F4914}"/>
              </a:ext>
            </a:extLst>
          </p:cNvPr>
          <p:cNvSpPr txBox="1"/>
          <p:nvPr userDrawn="1"/>
        </p:nvSpPr>
        <p:spPr>
          <a:xfrm>
            <a:off x="324000" y="6330805"/>
            <a:ext cx="1701632" cy="365125"/>
          </a:xfrm>
          <a:prstGeom prst="rect">
            <a:avLst/>
          </a:prstGeom>
          <a:noFill/>
        </p:spPr>
        <p:txBody>
          <a:bodyPr wrap="square" lIns="0" tIns="0" rIns="0" bIns="0" rtlCol="0" anchor="ctr" anchorCtr="0">
            <a:noAutofit/>
          </a:bodyPr>
          <a:lstStyle/>
          <a:p>
            <a:r>
              <a:rPr lang="en-GB" sz="1000" b="1" dirty="0">
                <a:solidFill>
                  <a:schemeClr val="bg2"/>
                </a:solidFill>
              </a:rPr>
              <a:t>Money and Pensions Service</a:t>
            </a:r>
          </a:p>
        </p:txBody>
      </p:sp>
      <p:pic>
        <p:nvPicPr>
          <p:cNvPr id="7" name="Picture 6" descr="A picture containing object&#10;&#10;Description automatically generated">
            <a:extLst>
              <a:ext uri="{FF2B5EF4-FFF2-40B4-BE49-F238E27FC236}">
                <a16:creationId xmlns:a16="http://schemas.microsoft.com/office/drawing/2014/main" id="{3E20BDFC-48AA-4184-9894-4C48F0108E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000" y="432000"/>
            <a:ext cx="1450800" cy="461471"/>
          </a:xfrm>
          <a:prstGeom prst="rect">
            <a:avLst/>
          </a:prstGeom>
        </p:spPr>
      </p:pic>
    </p:spTree>
    <p:extLst>
      <p:ext uri="{BB962C8B-B14F-4D97-AF65-F5344CB8AC3E}">
        <p14:creationId xmlns:p14="http://schemas.microsoft.com/office/powerpoint/2010/main" val="68372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amp; Pull-ou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6105442" y="1978025"/>
            <a:ext cx="2730188" cy="4198938"/>
          </a:xfrm>
        </p:spPr>
        <p:txBody>
          <a:bodyPr>
            <a:normAutofit/>
          </a:bodyPr>
          <a:lstStyle>
            <a:lvl1pPr>
              <a:lnSpc>
                <a:spcPts val="2700"/>
              </a:lnSpc>
              <a:spcAft>
                <a:spcPts val="0"/>
              </a:spcAft>
              <a:defRPr sz="2400">
                <a:solidFill>
                  <a:schemeClr val="bg2"/>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8E228F7C-8A02-4885-BA00-56CD177858DA}"/>
              </a:ext>
            </a:extLst>
          </p:cNvPr>
          <p:cNvSpPr>
            <a:spLocks noGrp="1"/>
          </p:cNvSpPr>
          <p:nvPr>
            <p:ph sz="quarter" idx="14"/>
          </p:nvPr>
        </p:nvSpPr>
        <p:spPr>
          <a:xfrm>
            <a:off x="323850" y="1978025"/>
            <a:ext cx="5645983" cy="4198938"/>
          </a:xfrm>
        </p:spPr>
        <p:txBody>
          <a:bodyPr numCol="2" spcCol="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Box 8">
            <a:extLst>
              <a:ext uri="{FF2B5EF4-FFF2-40B4-BE49-F238E27FC236}">
                <a16:creationId xmlns:a16="http://schemas.microsoft.com/office/drawing/2014/main" id="{1A347AAC-88AD-4CB5-ADB9-0D5713AD0406}"/>
              </a:ext>
            </a:extLst>
          </p:cNvPr>
          <p:cNvSpPr txBox="1"/>
          <p:nvPr userDrawn="1"/>
        </p:nvSpPr>
        <p:spPr>
          <a:xfrm>
            <a:off x="324000" y="6330805"/>
            <a:ext cx="1701632" cy="365125"/>
          </a:xfrm>
          <a:prstGeom prst="rect">
            <a:avLst/>
          </a:prstGeom>
          <a:noFill/>
        </p:spPr>
        <p:txBody>
          <a:bodyPr wrap="square" lIns="0" tIns="0" rIns="0" bIns="0" rtlCol="0" anchor="ctr" anchorCtr="0">
            <a:noAutofit/>
          </a:bodyPr>
          <a:lstStyle/>
          <a:p>
            <a:r>
              <a:rPr lang="en-GB" sz="1000" b="1" dirty="0">
                <a:solidFill>
                  <a:schemeClr val="bg2"/>
                </a:solidFill>
              </a:rPr>
              <a:t>Money and Pensions Service</a:t>
            </a:r>
          </a:p>
        </p:txBody>
      </p:sp>
      <p:pic>
        <p:nvPicPr>
          <p:cNvPr id="11" name="Picture 10" descr="A picture containing object&#10;&#10;Description automatically generated">
            <a:extLst>
              <a:ext uri="{FF2B5EF4-FFF2-40B4-BE49-F238E27FC236}">
                <a16:creationId xmlns:a16="http://schemas.microsoft.com/office/drawing/2014/main" id="{8003B4A8-F082-4B4B-A5B2-3584508B4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000" y="432000"/>
            <a:ext cx="1450800" cy="461471"/>
          </a:xfrm>
          <a:prstGeom prst="rect">
            <a:avLst/>
          </a:prstGeom>
        </p:spPr>
      </p:pic>
    </p:spTree>
    <p:extLst>
      <p:ext uri="{BB962C8B-B14F-4D97-AF65-F5344CB8AC3E}">
        <p14:creationId xmlns:p14="http://schemas.microsoft.com/office/powerpoint/2010/main" val="167511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amp; Pull-ou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324000" y="1978702"/>
            <a:ext cx="5005990" cy="4198261"/>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6105442" y="1978025"/>
            <a:ext cx="2730188" cy="4198938"/>
          </a:xfrm>
        </p:spPr>
        <p:txBody>
          <a:bodyPr>
            <a:normAutofit/>
          </a:bodyPr>
          <a:lstStyle>
            <a:lvl1pPr>
              <a:lnSpc>
                <a:spcPts val="2700"/>
              </a:lnSpc>
              <a:spcAft>
                <a:spcPts val="0"/>
              </a:spcAft>
              <a:defRPr sz="2400">
                <a:solidFill>
                  <a:schemeClr val="bg2"/>
                </a:solidFill>
              </a:defRPr>
            </a:lvl1pPr>
          </a:lstStyle>
          <a:p>
            <a:pPr lvl="0"/>
            <a:r>
              <a:rPr lang="en-US"/>
              <a:t>Click to edit Master text styles</a:t>
            </a:r>
          </a:p>
        </p:txBody>
      </p:sp>
      <p:sp>
        <p:nvSpPr>
          <p:cNvPr id="9" name="TextBox 8">
            <a:extLst>
              <a:ext uri="{FF2B5EF4-FFF2-40B4-BE49-F238E27FC236}">
                <a16:creationId xmlns:a16="http://schemas.microsoft.com/office/drawing/2014/main" id="{3175D654-FF08-4475-B1DD-D021218DB57C}"/>
              </a:ext>
            </a:extLst>
          </p:cNvPr>
          <p:cNvSpPr txBox="1"/>
          <p:nvPr userDrawn="1"/>
        </p:nvSpPr>
        <p:spPr>
          <a:xfrm>
            <a:off x="324000" y="6330805"/>
            <a:ext cx="1701632" cy="365125"/>
          </a:xfrm>
          <a:prstGeom prst="rect">
            <a:avLst/>
          </a:prstGeom>
          <a:noFill/>
        </p:spPr>
        <p:txBody>
          <a:bodyPr wrap="square" lIns="0" tIns="0" rIns="0" bIns="0" rtlCol="0" anchor="ctr" anchorCtr="0">
            <a:noAutofit/>
          </a:bodyPr>
          <a:lstStyle/>
          <a:p>
            <a:r>
              <a:rPr lang="en-GB" sz="1000" b="1" dirty="0">
                <a:solidFill>
                  <a:schemeClr val="bg2"/>
                </a:solidFill>
              </a:rPr>
              <a:t>Money and Pensions Service</a:t>
            </a:r>
          </a:p>
        </p:txBody>
      </p:sp>
      <p:pic>
        <p:nvPicPr>
          <p:cNvPr id="10" name="Picture 9" descr="A picture containing object&#10;&#10;Description automatically generated">
            <a:extLst>
              <a:ext uri="{FF2B5EF4-FFF2-40B4-BE49-F238E27FC236}">
                <a16:creationId xmlns:a16="http://schemas.microsoft.com/office/drawing/2014/main" id="{8CA44E98-6A4A-458A-89F0-2A706E2389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000" y="432000"/>
            <a:ext cx="1450800" cy="461471"/>
          </a:xfrm>
          <a:prstGeom prst="rect">
            <a:avLst/>
          </a:prstGeom>
        </p:spPr>
      </p:pic>
    </p:spTree>
    <p:extLst>
      <p:ext uri="{BB962C8B-B14F-4D97-AF65-F5344CB8AC3E}">
        <p14:creationId xmlns:p14="http://schemas.microsoft.com/office/powerpoint/2010/main" val="206931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71C4C-51C8-4FFC-8D12-3D58CB670702}"/>
              </a:ext>
            </a:extLst>
          </p:cNvPr>
          <p:cNvSpPr>
            <a:spLocks noGrp="1"/>
          </p:cNvSpPr>
          <p:nvPr>
            <p:ph type="title"/>
          </p:nvPr>
        </p:nvSpPr>
        <p:spPr>
          <a:xfrm>
            <a:off x="324001" y="479686"/>
            <a:ext cx="5816757" cy="1211003"/>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C1C74E6-3069-4AF9-909E-66FE76319F82}"/>
              </a:ext>
            </a:extLst>
          </p:cNvPr>
          <p:cNvSpPr>
            <a:spLocks noGrp="1"/>
          </p:cNvSpPr>
          <p:nvPr>
            <p:ph type="body" idx="1"/>
          </p:nvPr>
        </p:nvSpPr>
        <p:spPr>
          <a:xfrm>
            <a:off x="324000" y="1978702"/>
            <a:ext cx="8211800" cy="4198261"/>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068E74DA-CABA-4BC6-A84E-2723ACD0DFC9}"/>
              </a:ext>
            </a:extLst>
          </p:cNvPr>
          <p:cNvSpPr>
            <a:spLocks noGrp="1"/>
          </p:cNvSpPr>
          <p:nvPr>
            <p:ph type="ftr" sz="quarter" idx="3"/>
          </p:nvPr>
        </p:nvSpPr>
        <p:spPr>
          <a:xfrm>
            <a:off x="2511000" y="6332401"/>
            <a:ext cx="3629758" cy="365125"/>
          </a:xfrm>
          <a:prstGeom prst="rect">
            <a:avLst/>
          </a:prstGeom>
        </p:spPr>
        <p:txBody>
          <a:bodyPr vert="horz" lIns="0" tIns="0" rIns="0" bIns="0" rtlCol="0" anchor="ctr" anchorCtr="0"/>
          <a:lstStyle>
            <a:lvl1pPr algn="l">
              <a:defRPr sz="1000">
                <a:solidFill>
                  <a:schemeClr val="bg2"/>
                </a:solidFill>
                <a:latin typeface="+mj-lt"/>
              </a:defRPr>
            </a:lvl1pPr>
          </a:lstStyle>
          <a:p>
            <a:endParaRPr lang="en-GB" dirty="0"/>
          </a:p>
        </p:txBody>
      </p:sp>
      <p:sp>
        <p:nvSpPr>
          <p:cNvPr id="6" name="Slide Number Placeholder 5">
            <a:extLst>
              <a:ext uri="{FF2B5EF4-FFF2-40B4-BE49-F238E27FC236}">
                <a16:creationId xmlns:a16="http://schemas.microsoft.com/office/drawing/2014/main" id="{CFF6EEAC-C347-40C1-8936-FAD5B6EF3686}"/>
              </a:ext>
            </a:extLst>
          </p:cNvPr>
          <p:cNvSpPr>
            <a:spLocks noGrp="1"/>
          </p:cNvSpPr>
          <p:nvPr>
            <p:ph type="sldNum" sz="quarter" idx="4"/>
          </p:nvPr>
        </p:nvSpPr>
        <p:spPr>
          <a:xfrm>
            <a:off x="6457950" y="6332401"/>
            <a:ext cx="2378232" cy="365125"/>
          </a:xfrm>
          <a:prstGeom prst="rect">
            <a:avLst/>
          </a:prstGeom>
        </p:spPr>
        <p:txBody>
          <a:bodyPr vert="horz" lIns="0" tIns="0" rIns="0" bIns="0" rtlCol="0" anchor="ctr" anchorCtr="0"/>
          <a:lstStyle>
            <a:lvl1pPr algn="r">
              <a:defRPr sz="1000" b="1">
                <a:solidFill>
                  <a:schemeClr val="bg2"/>
                </a:solidFill>
                <a:latin typeface="+mj-lt"/>
              </a:defRPr>
            </a:lvl1pPr>
          </a:lstStyle>
          <a:p>
            <a:fld id="{85452B25-2BA5-41FF-9718-90E0D58FDD67}" type="slidenum">
              <a:rPr lang="en-GB" smtClean="0"/>
              <a:pPr/>
              <a:t>‹#›</a:t>
            </a:fld>
            <a:endParaRPr lang="en-GB" dirty="0"/>
          </a:p>
        </p:txBody>
      </p:sp>
    </p:spTree>
    <p:extLst>
      <p:ext uri="{BB962C8B-B14F-4D97-AF65-F5344CB8AC3E}">
        <p14:creationId xmlns:p14="http://schemas.microsoft.com/office/powerpoint/2010/main" val="783470877"/>
      </p:ext>
    </p:extLst>
  </p:cSld>
  <p:clrMap bg1="dk1" tx1="lt1" bg2="dk2" tx2="lt2" accent1="accent1" accent2="accent2" accent3="accent3" accent4="accent4" accent5="accent5" accent6="accent6" hlink="hlink" folHlink="folHlink"/>
  <p:sldLayoutIdLst>
    <p:sldLayoutId id="2147483661" r:id="rId1"/>
    <p:sldLayoutId id="2147483667" r:id="rId2"/>
    <p:sldLayoutId id="2147483663" r:id="rId3"/>
    <p:sldLayoutId id="2147483664" r:id="rId4"/>
    <p:sldLayoutId id="2147483665" r:id="rId5"/>
    <p:sldLayoutId id="2147483666" r:id="rId6"/>
    <p:sldLayoutId id="2147483662"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p:txStyles>
    <p:titleStyle>
      <a:lvl1pPr algn="l" defTabSz="685800" rtl="0" eaLnBrk="1" latinLnBrk="0" hangingPunct="1">
        <a:lnSpc>
          <a:spcPts val="3200"/>
        </a:lnSpc>
        <a:spcBef>
          <a:spcPct val="0"/>
        </a:spcBef>
        <a:buNone/>
        <a:defRPr sz="30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ts val="18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1pPr>
      <a:lvl2pPr marL="0" indent="0" algn="l" defTabSz="685800" rtl="0" eaLnBrk="1" latinLnBrk="0" hangingPunct="1">
        <a:lnSpc>
          <a:spcPts val="1800"/>
        </a:lnSpc>
        <a:spcBef>
          <a:spcPts val="0"/>
        </a:spcBef>
        <a:spcAft>
          <a:spcPts val="600"/>
        </a:spcAft>
        <a:buFont typeface="Arial" panose="020B0604020202020204" pitchFamily="34" charset="0"/>
        <a:buNone/>
        <a:defRPr sz="1600" kern="1200">
          <a:solidFill>
            <a:schemeClr val="bg1">
              <a:lumMod val="85000"/>
              <a:lumOff val="15000"/>
            </a:schemeClr>
          </a:solidFill>
          <a:latin typeface="+mn-lt"/>
          <a:ea typeface="+mn-ea"/>
          <a:cs typeface="+mn-cs"/>
        </a:defRPr>
      </a:lvl2pPr>
      <a:lvl3pPr marL="163116" indent="-163116" algn="l" defTabSz="685800" rtl="0" eaLnBrk="1" latinLnBrk="0" hangingPunct="1">
        <a:lnSpc>
          <a:spcPts val="1800"/>
        </a:lnSpc>
        <a:spcBef>
          <a:spcPts val="0"/>
        </a:spcBef>
        <a:spcAft>
          <a:spcPts val="600"/>
        </a:spcAft>
        <a:buFont typeface="Arial" panose="020B0604020202020204" pitchFamily="34" charset="0"/>
        <a:buChar char="•"/>
        <a:defRPr sz="1600" kern="1200">
          <a:solidFill>
            <a:schemeClr val="bg1">
              <a:lumMod val="85000"/>
              <a:lumOff val="15000"/>
            </a:schemeClr>
          </a:solidFill>
          <a:latin typeface="+mn-lt"/>
          <a:ea typeface="+mn-ea"/>
          <a:cs typeface="+mn-cs"/>
        </a:defRPr>
      </a:lvl3pPr>
      <a:lvl4pPr marL="324000" indent="-161925" algn="l" defTabSz="685800" rtl="0" eaLnBrk="1" latinLnBrk="0" hangingPunct="1">
        <a:lnSpc>
          <a:spcPts val="1800"/>
        </a:lnSpc>
        <a:spcBef>
          <a:spcPts val="0"/>
        </a:spcBef>
        <a:spcAft>
          <a:spcPts val="600"/>
        </a:spcAft>
        <a:buFont typeface="Arial" panose="020B0604020202020204" pitchFamily="34" charset="0"/>
        <a:buChar char="•"/>
        <a:defRPr sz="1600" kern="1200">
          <a:solidFill>
            <a:schemeClr val="bg1">
              <a:lumMod val="85000"/>
              <a:lumOff val="15000"/>
            </a:schemeClr>
          </a:solidFill>
          <a:latin typeface="+mn-lt"/>
          <a:ea typeface="+mn-ea"/>
          <a:cs typeface="+mn-cs"/>
        </a:defRPr>
      </a:lvl4pPr>
      <a:lvl5pPr marL="513000" indent="-162000" algn="l" defTabSz="685800" rtl="0" eaLnBrk="1" latinLnBrk="0" hangingPunct="1">
        <a:lnSpc>
          <a:spcPts val="1800"/>
        </a:lnSpc>
        <a:spcBef>
          <a:spcPts val="0"/>
        </a:spcBef>
        <a:spcAft>
          <a:spcPts val="600"/>
        </a:spcAft>
        <a:buFont typeface="Arial" panose="020B0604020202020204" pitchFamily="34" charset="0"/>
        <a:buChar char="•"/>
        <a:defRPr sz="1600" kern="1200">
          <a:solidFill>
            <a:schemeClr val="bg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find-pension-contact-detail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pensionsadvisoryservice.org.uk/content/publications-files/uploads/Spotlight_Combining_Pensions.pdf" TargetMode="External"/><Relationship Id="rId4" Type="http://schemas.openxmlformats.org/officeDocument/2006/relationships/hyperlink" Target="https://www.pensionsadvisoryservice.org.uk/content/publications-files/uploads/Spotlight_Tracing_Your_Pension.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register.fca.org.uk/s/"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moneyadviceservice.org.uk/en/tools/pension-calculator" TargetMode="External"/><Relationship Id="rId3" Type="http://schemas.openxmlformats.org/officeDocument/2006/relationships/image" Target="../media/image15.jpg"/><Relationship Id="rId7" Type="http://schemas.openxmlformats.org/officeDocument/2006/relationships/hyperlink" Target="https://www.moneyadviceservice.org.uk/en/categories/saving-and-investing"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s://www.moneyadviceservice.org.uk/en/tools/budget-planner" TargetMode="External"/><Relationship Id="rId5" Type="http://schemas.openxmlformats.org/officeDocument/2006/relationships/hyperlink" Target="https://www.moneyadviceservice.org.uk/en" TargetMode="External"/><Relationship Id="rId4" Type="http://schemas.openxmlformats.org/officeDocument/2006/relationships/hyperlink" Target="https://directory.moneyadviceservice.org.uk/en" TargetMode="External"/><Relationship Id="rId9" Type="http://schemas.openxmlformats.org/officeDocument/2006/relationships/hyperlink" Target="https://www.moneyadviceservice.org.uk/en/articles/when-can-i-afford-to-retir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retirementlivingstandards.org.u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moneyadviceservice.org.uk/en/tools/budget-planner" TargetMode="External"/><Relationship Id="rId4" Type="http://schemas.openxmlformats.org/officeDocument/2006/relationships/hyperlink" Target="https://www.moneyadviceservice.org.uk/en/tools/pension-calculato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state-pension-age"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www.gov.uk/check-state-pens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9742-DA1B-4811-A7B4-0CFEF5EEE10B}"/>
              </a:ext>
            </a:extLst>
          </p:cNvPr>
          <p:cNvSpPr>
            <a:spLocks noGrp="1"/>
          </p:cNvSpPr>
          <p:nvPr>
            <p:ph type="ctrTitle"/>
          </p:nvPr>
        </p:nvSpPr>
        <p:spPr/>
        <p:txBody>
          <a:bodyPr>
            <a:normAutofit fontScale="90000"/>
          </a:bodyPr>
          <a:lstStyle/>
          <a:p>
            <a:br>
              <a:rPr lang="en-GB" dirty="0"/>
            </a:br>
            <a:br>
              <a:rPr lang="en-GB" dirty="0"/>
            </a:br>
            <a:r>
              <a:rPr lang="en-GB" dirty="0"/>
              <a:t>UCL</a:t>
            </a:r>
          </a:p>
        </p:txBody>
      </p:sp>
      <p:sp>
        <p:nvSpPr>
          <p:cNvPr id="4" name="Text Placeholder 3">
            <a:extLst>
              <a:ext uri="{FF2B5EF4-FFF2-40B4-BE49-F238E27FC236}">
                <a16:creationId xmlns:a16="http://schemas.microsoft.com/office/drawing/2014/main" id="{317D79B7-6528-4222-BA67-B4651AFA9A5F}"/>
              </a:ext>
            </a:extLst>
          </p:cNvPr>
          <p:cNvSpPr>
            <a:spLocks noGrp="1"/>
          </p:cNvSpPr>
          <p:nvPr>
            <p:ph type="body" sz="quarter" idx="11"/>
          </p:nvPr>
        </p:nvSpPr>
        <p:spPr/>
        <p:txBody>
          <a:bodyPr/>
          <a:lstStyle/>
          <a:p>
            <a:r>
              <a:rPr lang="en-GB" dirty="0"/>
              <a:t>Cath Laycock and Megan Green</a:t>
            </a:r>
          </a:p>
        </p:txBody>
      </p:sp>
      <p:sp>
        <p:nvSpPr>
          <p:cNvPr id="11" name="Date Placeholder 10">
            <a:extLst>
              <a:ext uri="{FF2B5EF4-FFF2-40B4-BE49-F238E27FC236}">
                <a16:creationId xmlns:a16="http://schemas.microsoft.com/office/drawing/2014/main" id="{D6FA0A01-352B-4CEC-A1B3-678FF2CC7CA6}"/>
              </a:ext>
            </a:extLst>
          </p:cNvPr>
          <p:cNvSpPr>
            <a:spLocks noGrp="1"/>
          </p:cNvSpPr>
          <p:nvPr>
            <p:ph type="dt" sz="half" idx="2"/>
          </p:nvPr>
        </p:nvSpPr>
        <p:spPr/>
        <p:txBody>
          <a:bodyPr/>
          <a:lstStyle/>
          <a:p>
            <a:r>
              <a:rPr lang="en-US"/>
              <a:t>14 May 2021</a:t>
            </a:r>
            <a:endParaRPr lang="en-GB" dirty="0"/>
          </a:p>
        </p:txBody>
      </p:sp>
      <p:sp>
        <p:nvSpPr>
          <p:cNvPr id="6" name="Subtitle 5">
            <a:extLst>
              <a:ext uri="{FF2B5EF4-FFF2-40B4-BE49-F238E27FC236}">
                <a16:creationId xmlns:a16="http://schemas.microsoft.com/office/drawing/2014/main" id="{C12096C3-BAD3-4577-A3B6-44C55BED4626}"/>
              </a:ext>
            </a:extLst>
          </p:cNvPr>
          <p:cNvSpPr>
            <a:spLocks noGrp="1"/>
          </p:cNvSpPr>
          <p:nvPr>
            <p:ph type="subTitle" idx="1"/>
          </p:nvPr>
        </p:nvSpPr>
        <p:spPr/>
        <p:txBody>
          <a:bodyPr/>
          <a:lstStyle/>
          <a:p>
            <a:r>
              <a:rPr lang="en-GB" dirty="0"/>
              <a:t>(Almost) everything you ever wanted to know about pensions</a:t>
            </a:r>
          </a:p>
        </p:txBody>
      </p:sp>
    </p:spTree>
    <p:extLst>
      <p:ext uri="{BB962C8B-B14F-4D97-AF65-F5344CB8AC3E}">
        <p14:creationId xmlns:p14="http://schemas.microsoft.com/office/powerpoint/2010/main" val="3166817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8488-BB3D-4E7B-A204-5C55B0B41306}"/>
              </a:ext>
            </a:extLst>
          </p:cNvPr>
          <p:cNvSpPr>
            <a:spLocks noGrp="1"/>
          </p:cNvSpPr>
          <p:nvPr>
            <p:ph type="title"/>
          </p:nvPr>
        </p:nvSpPr>
        <p:spPr/>
        <p:txBody>
          <a:bodyPr/>
          <a:lstStyle/>
          <a:p>
            <a:r>
              <a:rPr lang="en-GB" dirty="0"/>
              <a:t>Options for accessing money from DC pensions</a:t>
            </a:r>
          </a:p>
        </p:txBody>
      </p:sp>
      <p:sp>
        <p:nvSpPr>
          <p:cNvPr id="4" name="Slide Number Placeholder 3">
            <a:extLst>
              <a:ext uri="{FF2B5EF4-FFF2-40B4-BE49-F238E27FC236}">
                <a16:creationId xmlns:a16="http://schemas.microsoft.com/office/drawing/2014/main" id="{5F9E0D2F-00A6-4229-A588-63420616FA20}"/>
              </a:ext>
            </a:extLst>
          </p:cNvPr>
          <p:cNvSpPr>
            <a:spLocks noGrp="1"/>
          </p:cNvSpPr>
          <p:nvPr>
            <p:ph type="sldNum" sz="quarter" idx="12"/>
          </p:nvPr>
        </p:nvSpPr>
        <p:spPr/>
        <p:txBody>
          <a:bodyPr/>
          <a:lstStyle/>
          <a:p>
            <a:fld id="{85452B25-2BA5-41FF-9718-90E0D58FDD67}" type="slidenum">
              <a:rPr lang="en-GB" smtClean="0"/>
              <a:t>10</a:t>
            </a:fld>
            <a:endParaRPr lang="en-GB"/>
          </a:p>
        </p:txBody>
      </p:sp>
      <p:pic>
        <p:nvPicPr>
          <p:cNvPr id="11" name="Picture 10">
            <a:extLst>
              <a:ext uri="{FF2B5EF4-FFF2-40B4-BE49-F238E27FC236}">
                <a16:creationId xmlns:a16="http://schemas.microsoft.com/office/drawing/2014/main" id="{97908C06-3B4E-43B6-93E0-F1D2A2794C09}"/>
              </a:ext>
            </a:extLst>
          </p:cNvPr>
          <p:cNvPicPr>
            <a:picLocks noChangeAspect="1"/>
          </p:cNvPicPr>
          <p:nvPr/>
        </p:nvPicPr>
        <p:blipFill>
          <a:blip r:embed="rId3"/>
          <a:stretch>
            <a:fillRect/>
          </a:stretch>
        </p:blipFill>
        <p:spPr>
          <a:xfrm>
            <a:off x="180943" y="1690689"/>
            <a:ext cx="8782114" cy="4001289"/>
          </a:xfrm>
          <a:prstGeom prst="rect">
            <a:avLst/>
          </a:prstGeom>
        </p:spPr>
      </p:pic>
      <p:sp>
        <p:nvSpPr>
          <p:cNvPr id="13" name="TextBox 12">
            <a:extLst>
              <a:ext uri="{FF2B5EF4-FFF2-40B4-BE49-F238E27FC236}">
                <a16:creationId xmlns:a16="http://schemas.microsoft.com/office/drawing/2014/main" id="{833AE8D6-82C4-4F29-915E-18DD624E1497}"/>
              </a:ext>
            </a:extLst>
          </p:cNvPr>
          <p:cNvSpPr txBox="1"/>
          <p:nvPr/>
        </p:nvSpPr>
        <p:spPr>
          <a:xfrm>
            <a:off x="355850" y="5873781"/>
            <a:ext cx="8270140" cy="523220"/>
          </a:xfrm>
          <a:prstGeom prst="rect">
            <a:avLst/>
          </a:prstGeom>
          <a:noFill/>
        </p:spPr>
        <p:txBody>
          <a:bodyPr wrap="square" rtlCol="0">
            <a:spAutoFit/>
          </a:bodyPr>
          <a:lstStyle/>
          <a:p>
            <a:r>
              <a:rPr lang="en-GB" sz="1400" dirty="0">
                <a:solidFill>
                  <a:schemeClr val="bg2"/>
                </a:solidFill>
              </a:rPr>
              <a:t>A free Pension Wise appointment is available for anyone over age 50 with a DC pension to discuss these options in more detail </a:t>
            </a:r>
          </a:p>
        </p:txBody>
      </p:sp>
    </p:spTree>
    <p:extLst>
      <p:ext uri="{BB962C8B-B14F-4D97-AF65-F5344CB8AC3E}">
        <p14:creationId xmlns:p14="http://schemas.microsoft.com/office/powerpoint/2010/main" val="229447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posing for the camera&#10;&#10;Description automatically generated">
            <a:extLst>
              <a:ext uri="{FF2B5EF4-FFF2-40B4-BE49-F238E27FC236}">
                <a16:creationId xmlns:a16="http://schemas.microsoft.com/office/drawing/2014/main" id="{213FA1BD-0EF0-4963-A10E-1F25586C4B1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696" r="11696"/>
          <a:stretch>
            <a:fillRect/>
          </a:stretch>
        </p:blipFill>
        <p:spPr>
          <a:xfrm>
            <a:off x="4629150" y="9008"/>
            <a:ext cx="4514850" cy="6858000"/>
          </a:xfrm>
        </p:spPr>
      </p:pic>
      <p:sp>
        <p:nvSpPr>
          <p:cNvPr id="2" name="Title 1">
            <a:extLst>
              <a:ext uri="{FF2B5EF4-FFF2-40B4-BE49-F238E27FC236}">
                <a16:creationId xmlns:a16="http://schemas.microsoft.com/office/drawing/2014/main" id="{FADD763B-3553-4574-AC9B-C682C4B0D059}"/>
              </a:ext>
            </a:extLst>
          </p:cNvPr>
          <p:cNvSpPr>
            <a:spLocks noGrp="1"/>
          </p:cNvSpPr>
          <p:nvPr>
            <p:ph type="title"/>
          </p:nvPr>
        </p:nvSpPr>
        <p:spPr/>
        <p:txBody>
          <a:bodyPr>
            <a:normAutofit fontScale="90000"/>
          </a:bodyPr>
          <a:lstStyle/>
          <a:p>
            <a:r>
              <a:rPr lang="en-GB" dirty="0"/>
              <a:t>How much can you pay into a pension scheme each year?</a:t>
            </a:r>
          </a:p>
        </p:txBody>
      </p:sp>
      <p:sp>
        <p:nvSpPr>
          <p:cNvPr id="3" name="Content Placeholder 2">
            <a:extLst>
              <a:ext uri="{FF2B5EF4-FFF2-40B4-BE49-F238E27FC236}">
                <a16:creationId xmlns:a16="http://schemas.microsoft.com/office/drawing/2014/main" id="{61895F27-68A0-4050-9309-2E581287CF3B}"/>
              </a:ext>
            </a:extLst>
          </p:cNvPr>
          <p:cNvSpPr>
            <a:spLocks noGrp="1"/>
          </p:cNvSpPr>
          <p:nvPr>
            <p:ph idx="1"/>
          </p:nvPr>
        </p:nvSpPr>
        <p:spPr>
          <a:xfrm>
            <a:off x="324001" y="1788260"/>
            <a:ext cx="4119413" cy="4447261"/>
          </a:xfrm>
        </p:spPr>
        <p:txBody>
          <a:bodyPr>
            <a:normAutofit/>
          </a:bodyPr>
          <a:lstStyle/>
          <a:p>
            <a:pPr marL="285750" indent="-285750" fontAlgn="base">
              <a:spcAft>
                <a:spcPts val="0"/>
              </a:spcAft>
              <a:buFont typeface="Arial" panose="020B0604020202020204" pitchFamily="34" charset="0"/>
              <a:buChar char="•"/>
            </a:pPr>
            <a:r>
              <a:rPr lang="en-US" dirty="0"/>
              <a:t>£3,600 or 100% of your gross earnings (subject to the Annual Allowance which is currently £40,000). </a:t>
            </a:r>
          </a:p>
          <a:p>
            <a:pPr marL="285750" indent="-285750" fontAlgn="base">
              <a:spcAft>
                <a:spcPts val="0"/>
              </a:spcAft>
              <a:buFont typeface="Arial" panose="020B0604020202020204" pitchFamily="34" charset="0"/>
              <a:buChar char="•"/>
            </a:pPr>
            <a:endParaRPr lang="en-US" dirty="0"/>
          </a:p>
          <a:p>
            <a:pPr marL="285750" indent="-285750" fontAlgn="base">
              <a:spcAft>
                <a:spcPts val="0"/>
              </a:spcAft>
              <a:buFont typeface="Arial" panose="020B0604020202020204" pitchFamily="34" charset="0"/>
              <a:buChar char="•"/>
            </a:pPr>
            <a:r>
              <a:rPr lang="en-US" dirty="0"/>
              <a:t>In certain circumstances you may be able to ‘carry forward’ any unused allowance.</a:t>
            </a:r>
          </a:p>
          <a:p>
            <a:pPr fontAlgn="base">
              <a:spcAft>
                <a:spcPts val="0"/>
              </a:spcAft>
            </a:pPr>
            <a:endParaRPr lang="en-US" dirty="0"/>
          </a:p>
          <a:p>
            <a:pPr marL="285750" indent="-285750" fontAlgn="base">
              <a:spcAft>
                <a:spcPts val="0"/>
              </a:spcAft>
              <a:buFont typeface="Arial" panose="020B0604020202020204" pitchFamily="34" charset="0"/>
              <a:buChar char="•"/>
            </a:pPr>
            <a:r>
              <a:rPr lang="en-US" dirty="0"/>
              <a:t>Be careful - your employer’s contributions count towards the Annual Allowance.  </a:t>
            </a:r>
          </a:p>
          <a:p>
            <a:pPr marL="285750" indent="-285750" fontAlgn="base">
              <a:spcAft>
                <a:spcPts val="0"/>
              </a:spcAft>
              <a:buFont typeface="Arial" panose="020B0604020202020204" pitchFamily="34" charset="0"/>
              <a:buChar char="•"/>
            </a:pPr>
            <a:endParaRPr lang="en-US" dirty="0"/>
          </a:p>
          <a:p>
            <a:pPr marL="285750" indent="-285750" fontAlgn="base">
              <a:spcAft>
                <a:spcPts val="0"/>
              </a:spcAft>
              <a:buFont typeface="Arial" panose="020B0604020202020204" pitchFamily="34" charset="0"/>
              <a:buChar char="•"/>
            </a:pPr>
            <a:r>
              <a:rPr lang="en-US" dirty="0"/>
              <a:t>You can pay into more than one pension scheme if you want to.</a:t>
            </a:r>
          </a:p>
          <a:p>
            <a:pPr fontAlgn="base">
              <a:spcAft>
                <a:spcPts val="0"/>
              </a:spcAft>
            </a:pPr>
            <a:endParaRPr lang="en-US" dirty="0"/>
          </a:p>
          <a:p>
            <a:pPr marL="285750" indent="-285750" fontAlgn="base">
              <a:spcAft>
                <a:spcPts val="0"/>
              </a:spcAft>
              <a:buFont typeface="Arial" panose="020B0604020202020204" pitchFamily="34" charset="0"/>
              <a:buChar char="•"/>
            </a:pPr>
            <a:r>
              <a:rPr lang="en-US" dirty="0"/>
              <a:t>The rules are complicated – contact us to discuss your personal situation.</a:t>
            </a:r>
          </a:p>
          <a:p>
            <a:pPr marL="285750" indent="-285750" fontAlgn="base">
              <a:spcAft>
                <a:spcPts val="0"/>
              </a:spcAft>
              <a:buFont typeface="Arial" panose="020B0604020202020204" pitchFamily="34" charset="0"/>
              <a:buChar char="•"/>
            </a:pPr>
            <a:endParaRPr lang="en-US" dirty="0"/>
          </a:p>
          <a:p>
            <a:pPr marL="285750" indent="-285750" fontAlgn="base">
              <a:spcAft>
                <a:spcPts val="0"/>
              </a:spcAft>
              <a:buFont typeface="Arial" panose="020B0604020202020204" pitchFamily="34" charset="0"/>
              <a:buChar char="•"/>
            </a:pPr>
            <a:r>
              <a:rPr lang="en-US" dirty="0"/>
              <a:t>There is also a ‘Lifetime Allowance’ on pension savings which can receive tax relief - £1,073,100. </a:t>
            </a:r>
          </a:p>
          <a:p>
            <a:pPr fontAlgn="base">
              <a:spcAft>
                <a:spcPts val="0"/>
              </a:spcAft>
            </a:pPr>
            <a:endParaRPr lang="en-US" b="1" dirty="0"/>
          </a:p>
        </p:txBody>
      </p:sp>
      <p:sp>
        <p:nvSpPr>
          <p:cNvPr id="4" name="Slide Number Placeholder 3">
            <a:extLst>
              <a:ext uri="{FF2B5EF4-FFF2-40B4-BE49-F238E27FC236}">
                <a16:creationId xmlns:a16="http://schemas.microsoft.com/office/drawing/2014/main" id="{651862A6-0B62-4C48-A12A-614F164E7DB5}"/>
              </a:ext>
            </a:extLst>
          </p:cNvPr>
          <p:cNvSpPr>
            <a:spLocks noGrp="1"/>
          </p:cNvSpPr>
          <p:nvPr>
            <p:ph type="sldNum" sz="quarter" idx="12"/>
          </p:nvPr>
        </p:nvSpPr>
        <p:spPr/>
        <p:txBody>
          <a:bodyPr/>
          <a:lstStyle/>
          <a:p>
            <a:fld id="{85452B25-2BA5-41FF-9718-90E0D58FDD67}" type="slidenum">
              <a:rPr lang="en-GB" smtClean="0"/>
              <a:t>11</a:t>
            </a:fld>
            <a:endParaRPr lang="en-GB"/>
          </a:p>
        </p:txBody>
      </p:sp>
    </p:spTree>
    <p:extLst>
      <p:ext uri="{BB962C8B-B14F-4D97-AF65-F5344CB8AC3E}">
        <p14:creationId xmlns:p14="http://schemas.microsoft.com/office/powerpoint/2010/main" val="53673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E6AB-674A-4D51-9899-F73A2E156EDA}"/>
              </a:ext>
            </a:extLst>
          </p:cNvPr>
          <p:cNvSpPr>
            <a:spLocks noGrp="1"/>
          </p:cNvSpPr>
          <p:nvPr>
            <p:ph type="title"/>
          </p:nvPr>
        </p:nvSpPr>
        <p:spPr/>
        <p:txBody>
          <a:bodyPr>
            <a:normAutofit fontScale="90000"/>
          </a:bodyPr>
          <a:lstStyle/>
          <a:p>
            <a:r>
              <a:rPr lang="en-US" dirty="0"/>
              <a:t>How does paying pension contributions by salary sacrifice work?</a:t>
            </a:r>
            <a:endParaRPr lang="en-GB" dirty="0"/>
          </a:p>
        </p:txBody>
      </p:sp>
      <p:sp>
        <p:nvSpPr>
          <p:cNvPr id="4" name="Slide Number Placeholder 3">
            <a:extLst>
              <a:ext uri="{FF2B5EF4-FFF2-40B4-BE49-F238E27FC236}">
                <a16:creationId xmlns:a16="http://schemas.microsoft.com/office/drawing/2014/main" id="{46C73607-00FC-4C5C-86E9-E6A01C2651CF}"/>
              </a:ext>
            </a:extLst>
          </p:cNvPr>
          <p:cNvSpPr>
            <a:spLocks noGrp="1"/>
          </p:cNvSpPr>
          <p:nvPr>
            <p:ph type="sldNum" sz="quarter" idx="12"/>
          </p:nvPr>
        </p:nvSpPr>
        <p:spPr/>
        <p:txBody>
          <a:bodyPr/>
          <a:lstStyle/>
          <a:p>
            <a:fld id="{85452B25-2BA5-41FF-9718-90E0D58FDD67}" type="slidenum">
              <a:rPr lang="en-GB" smtClean="0"/>
              <a:t>12</a:t>
            </a:fld>
            <a:endParaRPr lang="en-GB"/>
          </a:p>
        </p:txBody>
      </p:sp>
      <p:sp>
        <p:nvSpPr>
          <p:cNvPr id="12" name="Rectangle 11">
            <a:extLst>
              <a:ext uri="{FF2B5EF4-FFF2-40B4-BE49-F238E27FC236}">
                <a16:creationId xmlns:a16="http://schemas.microsoft.com/office/drawing/2014/main" id="{8E63566A-5CFB-4E4F-BE2F-6D3245FD9472}"/>
              </a:ext>
            </a:extLst>
          </p:cNvPr>
          <p:cNvSpPr/>
          <p:nvPr/>
        </p:nvSpPr>
        <p:spPr>
          <a:xfrm>
            <a:off x="197771" y="1762295"/>
            <a:ext cx="3725592" cy="27656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Eric (without salary sacrifice)</a:t>
            </a:r>
            <a:endParaRPr lang="en-US" dirty="0">
              <a:solidFill>
                <a:schemeClr val="accent1"/>
              </a:solidFill>
            </a:endParaRPr>
          </a:p>
          <a:p>
            <a:r>
              <a:rPr lang="en-US" dirty="0">
                <a:solidFill>
                  <a:schemeClr val="accent1"/>
                </a:solidFill>
              </a:rPr>
              <a:t>Gross pay			£1,000</a:t>
            </a:r>
          </a:p>
          <a:p>
            <a:r>
              <a:rPr lang="en-US" dirty="0">
                <a:solidFill>
                  <a:schemeClr val="accent1"/>
                </a:solidFill>
                <a:cs typeface="Calibri"/>
              </a:rPr>
              <a:t>Less pension contribution      (£100)</a:t>
            </a:r>
          </a:p>
          <a:p>
            <a:r>
              <a:rPr lang="en-US" dirty="0">
                <a:solidFill>
                  <a:schemeClr val="accent1"/>
                </a:solidFill>
                <a:cs typeface="Calibri"/>
              </a:rPr>
              <a:t>Less NI @ 12%                          (£120)</a:t>
            </a:r>
          </a:p>
          <a:p>
            <a:r>
              <a:rPr lang="en-US" dirty="0">
                <a:solidFill>
                  <a:schemeClr val="accent1"/>
                </a:solidFill>
                <a:cs typeface="Calibri"/>
              </a:rPr>
              <a:t> </a:t>
            </a:r>
          </a:p>
          <a:p>
            <a:r>
              <a:rPr lang="en-US" dirty="0">
                <a:solidFill>
                  <a:schemeClr val="accent1"/>
                </a:solidFill>
                <a:cs typeface="Calibri"/>
              </a:rPr>
              <a:t>Taxable pay                                £900</a:t>
            </a:r>
          </a:p>
          <a:p>
            <a:r>
              <a:rPr lang="en-US" dirty="0">
                <a:solidFill>
                  <a:schemeClr val="accent1"/>
                </a:solidFill>
              </a:rPr>
              <a:t>Less tax @ 20%		(£180)</a:t>
            </a:r>
          </a:p>
        </p:txBody>
      </p:sp>
      <p:sp>
        <p:nvSpPr>
          <p:cNvPr id="14" name="Rectangle 13">
            <a:extLst>
              <a:ext uri="{FF2B5EF4-FFF2-40B4-BE49-F238E27FC236}">
                <a16:creationId xmlns:a16="http://schemas.microsoft.com/office/drawing/2014/main" id="{C7FF97C3-051E-4730-9F10-8ADAF51B4DC8}"/>
              </a:ext>
            </a:extLst>
          </p:cNvPr>
          <p:cNvSpPr/>
          <p:nvPr/>
        </p:nvSpPr>
        <p:spPr>
          <a:xfrm>
            <a:off x="4471387" y="1762295"/>
            <a:ext cx="4364795" cy="27656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Ernie (with salary sacrifice)</a:t>
            </a:r>
            <a:endParaRPr lang="en-US" dirty="0">
              <a:solidFill>
                <a:schemeClr val="accent1"/>
              </a:solidFill>
            </a:endParaRPr>
          </a:p>
          <a:p>
            <a:r>
              <a:rPr lang="en-US" dirty="0">
                <a:solidFill>
                  <a:schemeClr val="accent1"/>
                </a:solidFill>
              </a:rPr>
              <a:t>Gross pay			£1,000</a:t>
            </a:r>
            <a:endParaRPr lang="en-US" dirty="0">
              <a:solidFill>
                <a:schemeClr val="accent1"/>
              </a:solidFill>
              <a:cs typeface="Calibri"/>
            </a:endParaRPr>
          </a:p>
          <a:p>
            <a:r>
              <a:rPr lang="en-US" dirty="0">
                <a:solidFill>
                  <a:schemeClr val="accent1"/>
                </a:solidFill>
              </a:rPr>
              <a:t>Less sacrifice pension	(£100)</a:t>
            </a:r>
            <a:endParaRPr lang="en-US" dirty="0">
              <a:solidFill>
                <a:schemeClr val="accent1"/>
              </a:solidFill>
              <a:cs typeface="Calibri"/>
            </a:endParaRPr>
          </a:p>
          <a:p>
            <a:endParaRPr lang="en-US" dirty="0">
              <a:solidFill>
                <a:schemeClr val="accent1"/>
              </a:solidFill>
            </a:endParaRPr>
          </a:p>
          <a:p>
            <a:r>
              <a:rPr lang="en-US" dirty="0">
                <a:solidFill>
                  <a:schemeClr val="accent1"/>
                </a:solidFill>
              </a:rPr>
              <a:t>Actual Pay		£900</a:t>
            </a:r>
            <a:endParaRPr lang="en-US" dirty="0">
              <a:solidFill>
                <a:schemeClr val="accent1"/>
              </a:solidFill>
              <a:cs typeface="Calibri"/>
            </a:endParaRPr>
          </a:p>
          <a:p>
            <a:r>
              <a:rPr lang="en-US" dirty="0">
                <a:solidFill>
                  <a:schemeClr val="accent1"/>
                </a:solidFill>
              </a:rPr>
              <a:t>Less Tax @ 20%		(£180)</a:t>
            </a:r>
            <a:endParaRPr lang="en-US" dirty="0">
              <a:solidFill>
                <a:schemeClr val="accent1"/>
              </a:solidFill>
              <a:cs typeface="Calibri"/>
            </a:endParaRPr>
          </a:p>
          <a:p>
            <a:r>
              <a:rPr lang="en-US" dirty="0">
                <a:solidFill>
                  <a:schemeClr val="accent1"/>
                </a:solidFill>
              </a:rPr>
              <a:t>Less NI @12%		(£108)</a:t>
            </a:r>
            <a:endParaRPr lang="en-GB" dirty="0">
              <a:solidFill>
                <a:schemeClr val="accent1"/>
              </a:solidFill>
            </a:endParaRPr>
          </a:p>
        </p:txBody>
      </p:sp>
      <p:pic>
        <p:nvPicPr>
          <p:cNvPr id="15" name="Picture 14">
            <a:extLst>
              <a:ext uri="{FF2B5EF4-FFF2-40B4-BE49-F238E27FC236}">
                <a16:creationId xmlns:a16="http://schemas.microsoft.com/office/drawing/2014/main" id="{ED90B347-B7E6-4AC3-B25E-61E90ECE4913}"/>
              </a:ext>
            </a:extLst>
          </p:cNvPr>
          <p:cNvPicPr>
            <a:picLocks noChangeAspect="1"/>
          </p:cNvPicPr>
          <p:nvPr/>
        </p:nvPicPr>
        <p:blipFill>
          <a:blip r:embed="rId3"/>
          <a:stretch>
            <a:fillRect/>
          </a:stretch>
        </p:blipFill>
        <p:spPr>
          <a:xfrm>
            <a:off x="139637" y="4929487"/>
            <a:ext cx="8950310" cy="1001338"/>
          </a:xfrm>
          <a:prstGeom prst="rect">
            <a:avLst/>
          </a:prstGeom>
        </p:spPr>
      </p:pic>
    </p:spTree>
    <p:extLst>
      <p:ext uri="{BB962C8B-B14F-4D97-AF65-F5344CB8AC3E}">
        <p14:creationId xmlns:p14="http://schemas.microsoft.com/office/powerpoint/2010/main" val="264164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CACF-3971-4488-8C76-457EEA394703}"/>
              </a:ext>
            </a:extLst>
          </p:cNvPr>
          <p:cNvSpPr>
            <a:spLocks noGrp="1"/>
          </p:cNvSpPr>
          <p:nvPr>
            <p:ph type="title"/>
          </p:nvPr>
        </p:nvSpPr>
        <p:spPr/>
        <p:txBody>
          <a:bodyPr/>
          <a:lstStyle/>
          <a:p>
            <a:r>
              <a:rPr lang="en-GB" dirty="0"/>
              <a:t>Tracing old pensions</a:t>
            </a:r>
          </a:p>
        </p:txBody>
      </p:sp>
      <p:sp>
        <p:nvSpPr>
          <p:cNvPr id="3" name="Content Placeholder 2">
            <a:extLst>
              <a:ext uri="{FF2B5EF4-FFF2-40B4-BE49-F238E27FC236}">
                <a16:creationId xmlns:a16="http://schemas.microsoft.com/office/drawing/2014/main" id="{3FA9A20B-F614-4569-BA87-39468CB117FF}"/>
              </a:ext>
            </a:extLst>
          </p:cNvPr>
          <p:cNvSpPr>
            <a:spLocks noGrp="1"/>
          </p:cNvSpPr>
          <p:nvPr>
            <p:ph idx="1"/>
          </p:nvPr>
        </p:nvSpPr>
        <p:spPr>
          <a:xfrm>
            <a:off x="324001" y="1514745"/>
            <a:ext cx="8211800" cy="4755426"/>
          </a:xfrm>
        </p:spPr>
        <p:txBody>
          <a:bodyPr>
            <a:normAutofit/>
          </a:bodyPr>
          <a:lstStyle/>
          <a:p>
            <a:pPr marL="285750" indent="-285750">
              <a:buFont typeface="Arial" panose="020B0604020202020204" pitchFamily="34" charset="0"/>
              <a:buChar char="•"/>
            </a:pPr>
            <a:r>
              <a:rPr lang="en-GB" dirty="0"/>
              <a:t>It is estimated that there are £20 billion of lost pensions.</a:t>
            </a:r>
          </a:p>
          <a:p>
            <a:pPr marL="285750" indent="-285750">
              <a:buFont typeface="Arial" panose="020B0604020202020204" pitchFamily="34" charset="0"/>
              <a:buChar char="•"/>
            </a:pPr>
            <a:r>
              <a:rPr lang="en-GB" dirty="0"/>
              <a:t>People are likely to change jobs 11 times during their career.</a:t>
            </a:r>
          </a:p>
          <a:p>
            <a:pPr marL="285750" indent="-285750">
              <a:buFont typeface="Arial" panose="020B0604020202020204" pitchFamily="34" charset="0"/>
              <a:buChar char="•"/>
            </a:pPr>
            <a:r>
              <a:rPr lang="en-GB" dirty="0"/>
              <a:t>Ideally you should keep your pension providers up to date with your address.  Lots of providers now offer online access to monitor your pensions.</a:t>
            </a:r>
          </a:p>
          <a:p>
            <a:pPr marL="285750" indent="-285750">
              <a:buFont typeface="Arial" panose="020B0604020202020204" pitchFamily="34" charset="0"/>
              <a:buChar char="•"/>
            </a:pPr>
            <a:r>
              <a:rPr lang="en-GB" dirty="0"/>
              <a:t>If you don’t have current contact details the ‘Find pension contact details’ tool on the Gov.uk web site may be of help: </a:t>
            </a:r>
            <a:r>
              <a:rPr lang="en-GB" dirty="0">
                <a:hlinkClick r:id="rId3"/>
              </a:rPr>
              <a:t>https://www.gov.uk/find-pension-contact-details</a:t>
            </a:r>
            <a:endParaRPr lang="en-GB" dirty="0"/>
          </a:p>
          <a:p>
            <a:endParaRPr lang="en-GB" dirty="0"/>
          </a:p>
          <a:p>
            <a:pPr marL="285750" indent="-285750">
              <a:buFont typeface="Arial" panose="020B0604020202020204" pitchFamily="34" charset="0"/>
              <a:buChar char="•"/>
            </a:pPr>
            <a:r>
              <a:rPr lang="en-GB" b="1" dirty="0"/>
              <a:t>These pensions will be held for you until you are at least age 55 and can start to access them. You can leave them where they are or choose to transfer them to a different pension scheme – for example, if you wanted to combine all your pensions into one place.</a:t>
            </a:r>
          </a:p>
          <a:p>
            <a:endParaRPr lang="en-GB" dirty="0"/>
          </a:p>
          <a:p>
            <a:r>
              <a:rPr lang="en-GB" dirty="0"/>
              <a:t>See our Spotlights ‘Tracing your Pension’ and ‘Combining Pensions’ for more help and tips </a:t>
            </a:r>
          </a:p>
          <a:p>
            <a:r>
              <a:rPr lang="en-GB" dirty="0">
                <a:hlinkClick r:id="rId4"/>
              </a:rPr>
              <a:t>https://www.pensionsadvisoryservice.org.uk/content/publications-files/uploads/Spotlight_Tracing_Your_Pension.pdf</a:t>
            </a:r>
            <a:endParaRPr lang="en-GB" dirty="0"/>
          </a:p>
          <a:p>
            <a:r>
              <a:rPr lang="en-GB" dirty="0">
                <a:hlinkClick r:id="rId5"/>
              </a:rPr>
              <a:t>https://www.pensionsadvisoryservice.org.uk/content/publications-files/uploads/Spotlight_Combining_Pensions.pdf</a:t>
            </a:r>
            <a:r>
              <a:rPr lang="en-GB" dirty="0"/>
              <a:t> </a:t>
            </a:r>
          </a:p>
          <a:p>
            <a:endParaRPr lang="en-GB" dirty="0"/>
          </a:p>
        </p:txBody>
      </p:sp>
      <p:sp>
        <p:nvSpPr>
          <p:cNvPr id="4" name="Slide Number Placeholder 3">
            <a:extLst>
              <a:ext uri="{FF2B5EF4-FFF2-40B4-BE49-F238E27FC236}">
                <a16:creationId xmlns:a16="http://schemas.microsoft.com/office/drawing/2014/main" id="{6C407F34-57ED-4B35-BFC8-7C4C9C8B0472}"/>
              </a:ext>
            </a:extLst>
          </p:cNvPr>
          <p:cNvSpPr>
            <a:spLocks noGrp="1"/>
          </p:cNvSpPr>
          <p:nvPr>
            <p:ph type="sldNum" sz="quarter" idx="12"/>
          </p:nvPr>
        </p:nvSpPr>
        <p:spPr/>
        <p:txBody>
          <a:bodyPr/>
          <a:lstStyle/>
          <a:p>
            <a:fld id="{85452B25-2BA5-41FF-9718-90E0D58FDD67}" type="slidenum">
              <a:rPr lang="en-GB" smtClean="0"/>
              <a:t>13</a:t>
            </a:fld>
            <a:endParaRPr lang="en-GB"/>
          </a:p>
        </p:txBody>
      </p:sp>
    </p:spTree>
    <p:extLst>
      <p:ext uri="{BB962C8B-B14F-4D97-AF65-F5344CB8AC3E}">
        <p14:creationId xmlns:p14="http://schemas.microsoft.com/office/powerpoint/2010/main" val="412940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in a blue shirt&#10;&#10;Description automatically generated">
            <a:extLst>
              <a:ext uri="{FF2B5EF4-FFF2-40B4-BE49-F238E27FC236}">
                <a16:creationId xmlns:a16="http://schemas.microsoft.com/office/drawing/2014/main" id="{BF7D01C8-07A6-404B-B67A-F414DAC299A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396" r="13396"/>
          <a:stretch>
            <a:fillRect/>
          </a:stretch>
        </p:blipFill>
        <p:spPr/>
      </p:pic>
      <p:sp>
        <p:nvSpPr>
          <p:cNvPr id="2" name="Title 1">
            <a:extLst>
              <a:ext uri="{FF2B5EF4-FFF2-40B4-BE49-F238E27FC236}">
                <a16:creationId xmlns:a16="http://schemas.microsoft.com/office/drawing/2014/main" id="{FADD763B-3553-4574-AC9B-C682C4B0D059}"/>
              </a:ext>
            </a:extLst>
          </p:cNvPr>
          <p:cNvSpPr>
            <a:spLocks noGrp="1"/>
          </p:cNvSpPr>
          <p:nvPr>
            <p:ph type="title"/>
          </p:nvPr>
        </p:nvSpPr>
        <p:spPr/>
        <p:txBody>
          <a:bodyPr/>
          <a:lstStyle/>
          <a:p>
            <a:r>
              <a:rPr lang="en-GB" dirty="0"/>
              <a:t>Pension Scams and how to spot them</a:t>
            </a:r>
          </a:p>
        </p:txBody>
      </p:sp>
      <p:sp>
        <p:nvSpPr>
          <p:cNvPr id="3" name="Content Placeholder 2">
            <a:extLst>
              <a:ext uri="{FF2B5EF4-FFF2-40B4-BE49-F238E27FC236}">
                <a16:creationId xmlns:a16="http://schemas.microsoft.com/office/drawing/2014/main" id="{61895F27-68A0-4050-9309-2E581287CF3B}"/>
              </a:ext>
            </a:extLst>
          </p:cNvPr>
          <p:cNvSpPr>
            <a:spLocks noGrp="1"/>
          </p:cNvSpPr>
          <p:nvPr>
            <p:ph idx="1"/>
          </p:nvPr>
        </p:nvSpPr>
        <p:spPr/>
        <p:txBody>
          <a:bodyPr/>
          <a:lstStyle/>
          <a:p>
            <a:pPr marL="285750" indent="-285750">
              <a:buFont typeface="Arial" panose="020B0604020202020204" pitchFamily="34" charset="0"/>
              <a:buChar char="•"/>
            </a:pPr>
            <a:r>
              <a:rPr lang="en-US" dirty="0"/>
              <a:t>Contacted out of the blue</a:t>
            </a:r>
          </a:p>
          <a:p>
            <a:pPr marL="285750" indent="-285750">
              <a:buFont typeface="Arial" panose="020B0604020202020204" pitchFamily="34" charset="0"/>
              <a:buChar char="•"/>
            </a:pPr>
            <a:r>
              <a:rPr lang="en-US" dirty="0"/>
              <a:t>Applying pressure to make a decision quickly</a:t>
            </a:r>
          </a:p>
          <a:p>
            <a:pPr marL="285750" indent="-285750">
              <a:buFont typeface="Arial" panose="020B0604020202020204" pitchFamily="34" charset="0"/>
              <a:buChar char="•"/>
            </a:pPr>
            <a:r>
              <a:rPr lang="en-US" dirty="0"/>
              <a:t>Guaranteeing high investment returns</a:t>
            </a:r>
          </a:p>
          <a:p>
            <a:pPr marL="285750" indent="-285750">
              <a:buFont typeface="Arial" panose="020B0604020202020204" pitchFamily="34" charset="0"/>
              <a:buChar char="•"/>
            </a:pPr>
            <a:r>
              <a:rPr lang="en-US" dirty="0"/>
              <a:t>Promising access to your pension before the age of 55</a:t>
            </a:r>
          </a:p>
          <a:p>
            <a:pPr marL="285750" indent="-285750">
              <a:buFont typeface="Arial" panose="020B0604020202020204" pitchFamily="34" charset="0"/>
              <a:buChar char="•"/>
            </a:pPr>
            <a:r>
              <a:rPr lang="en-US" dirty="0"/>
              <a:t>Offer of one-off investments, time-bounds offers, upfront cash incentives, free pension reviews, legal loopholes of government initiatives</a:t>
            </a:r>
          </a:p>
          <a:p>
            <a:pPr marL="285750" indent="-285750">
              <a:buFont typeface="Arial" panose="020B0604020202020204" pitchFamily="34" charset="0"/>
              <a:buChar char="•"/>
            </a:pPr>
            <a:r>
              <a:rPr lang="en-US" dirty="0"/>
              <a:t>Little or nothing in the way of contact names, addresses or phone numbers</a:t>
            </a:r>
          </a:p>
          <a:p>
            <a:pPr marL="285750" indent="-285750">
              <a:buFont typeface="Arial" panose="020B0604020202020204" pitchFamily="34" charset="0"/>
              <a:buChar char="•"/>
            </a:pPr>
            <a:endParaRPr lang="en-US" dirty="0"/>
          </a:p>
          <a:p>
            <a:pPr algn="ctr"/>
            <a:r>
              <a:rPr lang="en-US" sz="2400" b="1" dirty="0"/>
              <a:t>IF IT SOUNDS TOO GOOD TO BE TRUE, IT NORMALLY IS</a:t>
            </a:r>
            <a:r>
              <a:rPr lang="en-US" dirty="0"/>
              <a:t> </a:t>
            </a:r>
            <a:endParaRPr lang="en-GB" dirty="0"/>
          </a:p>
        </p:txBody>
      </p:sp>
      <p:sp>
        <p:nvSpPr>
          <p:cNvPr id="4" name="Slide Number Placeholder 3">
            <a:extLst>
              <a:ext uri="{FF2B5EF4-FFF2-40B4-BE49-F238E27FC236}">
                <a16:creationId xmlns:a16="http://schemas.microsoft.com/office/drawing/2014/main" id="{96204834-EB57-42BB-825A-8CFEB26FF299}"/>
              </a:ext>
            </a:extLst>
          </p:cNvPr>
          <p:cNvSpPr>
            <a:spLocks noGrp="1"/>
          </p:cNvSpPr>
          <p:nvPr>
            <p:ph type="sldNum" sz="quarter" idx="12"/>
          </p:nvPr>
        </p:nvSpPr>
        <p:spPr/>
        <p:txBody>
          <a:bodyPr/>
          <a:lstStyle/>
          <a:p>
            <a:fld id="{85452B25-2BA5-41FF-9718-90E0D58FDD67}" type="slidenum">
              <a:rPr lang="en-GB" smtClean="0"/>
              <a:pPr/>
              <a:t>14</a:t>
            </a:fld>
            <a:endParaRPr lang="en-GB"/>
          </a:p>
        </p:txBody>
      </p:sp>
    </p:spTree>
    <p:extLst>
      <p:ext uri="{BB962C8B-B14F-4D97-AF65-F5344CB8AC3E}">
        <p14:creationId xmlns:p14="http://schemas.microsoft.com/office/powerpoint/2010/main" val="277160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DB31-3680-4B9C-98FE-B8C53FB3C68F}"/>
              </a:ext>
            </a:extLst>
          </p:cNvPr>
          <p:cNvSpPr>
            <a:spLocks noGrp="1"/>
          </p:cNvSpPr>
          <p:nvPr>
            <p:ph type="title"/>
          </p:nvPr>
        </p:nvSpPr>
        <p:spPr/>
        <p:txBody>
          <a:bodyPr/>
          <a:lstStyle/>
          <a:p>
            <a:r>
              <a:rPr lang="en-GB" dirty="0"/>
              <a:t>How to protect yourself from a pension scam</a:t>
            </a:r>
          </a:p>
        </p:txBody>
      </p:sp>
      <p:sp>
        <p:nvSpPr>
          <p:cNvPr id="3" name="Content Placeholder 2">
            <a:extLst>
              <a:ext uri="{FF2B5EF4-FFF2-40B4-BE49-F238E27FC236}">
                <a16:creationId xmlns:a16="http://schemas.microsoft.com/office/drawing/2014/main" id="{891A7ECB-06B1-4EB8-8403-5C46EE15EEDC}"/>
              </a:ext>
            </a:extLst>
          </p:cNvPr>
          <p:cNvSpPr>
            <a:spLocks noGrp="1"/>
          </p:cNvSpPr>
          <p:nvPr>
            <p:ph idx="1"/>
          </p:nvPr>
        </p:nvSpPr>
        <p:spPr/>
        <p:txBody>
          <a:bodyPr>
            <a:normAutofit/>
          </a:bodyPr>
          <a:lstStyle/>
          <a:p>
            <a:r>
              <a:rPr lang="en-GB" dirty="0"/>
              <a:t>There are a number of things you can do:</a:t>
            </a:r>
          </a:p>
          <a:p>
            <a:pPr marL="342900" indent="-342900">
              <a:buFont typeface="+mj-lt"/>
              <a:buAutoNum type="arabicPeriod"/>
            </a:pPr>
            <a:r>
              <a:rPr lang="en-US" sz="1600" b="1" dirty="0"/>
              <a:t>Make sure anyone giving you financial advice is approved and regulated by the Financial Conduct Authority (FCA): </a:t>
            </a:r>
            <a:r>
              <a:rPr lang="en-US" sz="1600" b="1" dirty="0">
                <a:hlinkClick r:id="rId3"/>
              </a:rPr>
              <a:t>https://register.fca.org.uk/s/</a:t>
            </a:r>
            <a:r>
              <a:rPr lang="en-US" sz="1600" b="1" dirty="0"/>
              <a:t> </a:t>
            </a:r>
          </a:p>
          <a:p>
            <a:pPr marL="342900" indent="-342900">
              <a:buFont typeface="+mj-lt"/>
              <a:buAutoNum type="arabicPeriod"/>
            </a:pPr>
            <a:endParaRPr lang="en-GB" sz="1600" b="1" dirty="0"/>
          </a:p>
          <a:p>
            <a:pPr marL="342900" indent="-342900">
              <a:buFont typeface="+mj-lt"/>
              <a:buAutoNum type="arabicPeriod"/>
            </a:pPr>
            <a:r>
              <a:rPr lang="en-US" sz="1600" b="1" dirty="0"/>
              <a:t>You should ask the scheme that you are transferring from to check the new scheme's HMRC registration - they can make sure if it is a legitimate scheme</a:t>
            </a:r>
          </a:p>
          <a:p>
            <a:pPr marL="342900" indent="-342900">
              <a:buFont typeface="+mj-lt"/>
              <a:buAutoNum type="arabicPeriod"/>
            </a:pPr>
            <a:endParaRPr lang="en-GB" sz="1600" b="1" dirty="0"/>
          </a:p>
          <a:p>
            <a:pPr marL="342900" indent="-342900">
              <a:buFont typeface="+mj-lt"/>
              <a:buAutoNum type="arabicPeriod"/>
            </a:pPr>
            <a:r>
              <a:rPr lang="en-US" sz="1600" b="1" dirty="0"/>
              <a:t>Never be rushed into making a decision</a:t>
            </a:r>
          </a:p>
          <a:p>
            <a:pPr marL="342900" indent="-342900">
              <a:buFont typeface="+mj-lt"/>
              <a:buAutoNum type="arabicPeriod"/>
            </a:pPr>
            <a:endParaRPr lang="en-US" sz="1600" b="1" dirty="0">
              <a:cs typeface="Calibri"/>
            </a:endParaRPr>
          </a:p>
          <a:p>
            <a:pPr marL="342900" indent="-342900">
              <a:buFont typeface="+mj-lt"/>
              <a:buAutoNum type="arabicPeriod"/>
            </a:pPr>
            <a:r>
              <a:rPr lang="en-US" sz="1600" b="1" dirty="0"/>
              <a:t>Don’t proceed unless you are absolutely certain your money will be safe because once you transfer it’s often too late</a:t>
            </a:r>
          </a:p>
        </p:txBody>
      </p:sp>
      <p:sp>
        <p:nvSpPr>
          <p:cNvPr id="4" name="Slide Number Placeholder 3">
            <a:extLst>
              <a:ext uri="{FF2B5EF4-FFF2-40B4-BE49-F238E27FC236}">
                <a16:creationId xmlns:a16="http://schemas.microsoft.com/office/drawing/2014/main" id="{7225D7AA-12BD-4518-A831-8B46CD7A7905}"/>
              </a:ext>
            </a:extLst>
          </p:cNvPr>
          <p:cNvSpPr>
            <a:spLocks noGrp="1"/>
          </p:cNvSpPr>
          <p:nvPr>
            <p:ph type="sldNum" sz="quarter" idx="12"/>
          </p:nvPr>
        </p:nvSpPr>
        <p:spPr/>
        <p:txBody>
          <a:bodyPr/>
          <a:lstStyle/>
          <a:p>
            <a:fld id="{85452B25-2BA5-41FF-9718-90E0D58FDD67}" type="slidenum">
              <a:rPr lang="en-GB" smtClean="0"/>
              <a:t>15</a:t>
            </a:fld>
            <a:endParaRPr lang="en-GB"/>
          </a:p>
        </p:txBody>
      </p:sp>
      <p:sp>
        <p:nvSpPr>
          <p:cNvPr id="5" name="Text Placeholder 4">
            <a:extLst>
              <a:ext uri="{FF2B5EF4-FFF2-40B4-BE49-F238E27FC236}">
                <a16:creationId xmlns:a16="http://schemas.microsoft.com/office/drawing/2014/main" id="{646BEF03-2A53-4FFE-A89C-D6ABDF58FB9B}"/>
              </a:ext>
            </a:extLst>
          </p:cNvPr>
          <p:cNvSpPr>
            <a:spLocks noGrp="1"/>
          </p:cNvSpPr>
          <p:nvPr>
            <p:ph type="body" sz="quarter" idx="13"/>
          </p:nvPr>
        </p:nvSpPr>
        <p:spPr>
          <a:solidFill>
            <a:schemeClr val="bg2"/>
          </a:solidFill>
        </p:spPr>
        <p:txBody>
          <a:bodyPr/>
          <a:lstStyle/>
          <a:p>
            <a:pPr algn="ctr"/>
            <a:endParaRPr lang="en-US" sz="2800" b="1" dirty="0">
              <a:solidFill>
                <a:schemeClr val="tx1"/>
              </a:solidFill>
            </a:endParaRPr>
          </a:p>
          <a:p>
            <a:pPr algn="ctr"/>
            <a:r>
              <a:rPr lang="en-US" sz="2400" b="1" dirty="0">
                <a:solidFill>
                  <a:schemeClr val="tx1"/>
                </a:solidFill>
              </a:rPr>
              <a:t>The Government has now banned cold calling in connections to pension.</a:t>
            </a:r>
          </a:p>
          <a:p>
            <a:pPr algn="ctr"/>
            <a:endParaRPr lang="en-US" sz="2400" b="1" dirty="0">
              <a:solidFill>
                <a:schemeClr val="tx1"/>
              </a:solidFill>
            </a:endParaRPr>
          </a:p>
          <a:p>
            <a:pPr algn="ctr"/>
            <a:r>
              <a:rPr lang="en-US" sz="2400" b="1" dirty="0">
                <a:solidFill>
                  <a:schemeClr val="tx1"/>
                </a:solidFill>
              </a:rPr>
              <a:t>If you’re contacted you should let the Information Commissioners Office know</a:t>
            </a:r>
            <a:r>
              <a:rPr lang="en-US" sz="2400" dirty="0">
                <a:solidFill>
                  <a:schemeClr val="tx1"/>
                </a:solidFill>
              </a:rPr>
              <a:t>.</a:t>
            </a:r>
            <a:endParaRPr lang="en-GB" sz="2400" dirty="0">
              <a:solidFill>
                <a:schemeClr val="tx1"/>
              </a:solidFill>
            </a:endParaRPr>
          </a:p>
          <a:p>
            <a:endParaRPr lang="en-GB" dirty="0"/>
          </a:p>
        </p:txBody>
      </p:sp>
    </p:spTree>
    <p:extLst>
      <p:ext uri="{BB962C8B-B14F-4D97-AF65-F5344CB8AC3E}">
        <p14:creationId xmlns:p14="http://schemas.microsoft.com/office/powerpoint/2010/main" val="342161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9013-EE51-4EA3-A569-24D464155C60}"/>
              </a:ext>
            </a:extLst>
          </p:cNvPr>
          <p:cNvSpPr>
            <a:spLocks noGrp="1"/>
          </p:cNvSpPr>
          <p:nvPr>
            <p:ph type="title"/>
          </p:nvPr>
        </p:nvSpPr>
        <p:spPr/>
        <p:txBody>
          <a:bodyPr/>
          <a:lstStyle/>
          <a:p>
            <a:r>
              <a:rPr lang="en-GB" dirty="0"/>
              <a:t>How to contact us</a:t>
            </a:r>
          </a:p>
        </p:txBody>
      </p:sp>
      <p:sp>
        <p:nvSpPr>
          <p:cNvPr id="4" name="Slide Number Placeholder 3">
            <a:extLst>
              <a:ext uri="{FF2B5EF4-FFF2-40B4-BE49-F238E27FC236}">
                <a16:creationId xmlns:a16="http://schemas.microsoft.com/office/drawing/2014/main" id="{0A2FD8B2-CFCC-4F23-ABB4-EE46F4EC26AA}"/>
              </a:ext>
            </a:extLst>
          </p:cNvPr>
          <p:cNvSpPr>
            <a:spLocks noGrp="1"/>
          </p:cNvSpPr>
          <p:nvPr>
            <p:ph type="sldNum" sz="quarter" idx="12"/>
          </p:nvPr>
        </p:nvSpPr>
        <p:spPr/>
        <p:txBody>
          <a:bodyPr/>
          <a:lstStyle/>
          <a:p>
            <a:fld id="{85452B25-2BA5-41FF-9718-90E0D58FDD67}" type="slidenum">
              <a:rPr lang="en-GB" smtClean="0"/>
              <a:t>16</a:t>
            </a:fld>
            <a:endParaRPr lang="en-GB"/>
          </a:p>
        </p:txBody>
      </p:sp>
      <p:graphicFrame>
        <p:nvGraphicFramePr>
          <p:cNvPr id="5" name="Table 4">
            <a:extLst>
              <a:ext uri="{FF2B5EF4-FFF2-40B4-BE49-F238E27FC236}">
                <a16:creationId xmlns:a16="http://schemas.microsoft.com/office/drawing/2014/main" id="{39AAE298-0A35-4056-BCBF-CB5101A03CBD}"/>
              </a:ext>
            </a:extLst>
          </p:cNvPr>
          <p:cNvGraphicFramePr>
            <a:graphicFrameLocks noGrp="1"/>
          </p:cNvGraphicFramePr>
          <p:nvPr>
            <p:extLst>
              <p:ext uri="{D42A27DB-BD31-4B8C-83A1-F6EECF244321}">
                <p14:modId xmlns:p14="http://schemas.microsoft.com/office/powerpoint/2010/main" val="1475458943"/>
              </p:ext>
            </p:extLst>
          </p:nvPr>
        </p:nvGraphicFramePr>
        <p:xfrm>
          <a:off x="139637" y="1263231"/>
          <a:ext cx="8896257" cy="4259204"/>
        </p:xfrm>
        <a:graphic>
          <a:graphicData uri="http://schemas.openxmlformats.org/drawingml/2006/table">
            <a:tbl>
              <a:tblPr firstRow="1" bandRow="1">
                <a:tableStyleId>{5C22544A-7EE6-4342-B048-85BDC9FD1C3A}</a:tableStyleId>
              </a:tblPr>
              <a:tblGrid>
                <a:gridCol w="3322844">
                  <a:extLst>
                    <a:ext uri="{9D8B030D-6E8A-4147-A177-3AD203B41FA5}">
                      <a16:colId xmlns:a16="http://schemas.microsoft.com/office/drawing/2014/main" val="1347846501"/>
                    </a:ext>
                  </a:extLst>
                </a:gridCol>
                <a:gridCol w="2925259">
                  <a:extLst>
                    <a:ext uri="{9D8B030D-6E8A-4147-A177-3AD203B41FA5}">
                      <a16:colId xmlns:a16="http://schemas.microsoft.com/office/drawing/2014/main" val="4225975318"/>
                    </a:ext>
                  </a:extLst>
                </a:gridCol>
                <a:gridCol w="2648154">
                  <a:extLst>
                    <a:ext uri="{9D8B030D-6E8A-4147-A177-3AD203B41FA5}">
                      <a16:colId xmlns:a16="http://schemas.microsoft.com/office/drawing/2014/main" val="3763627682"/>
                    </a:ext>
                  </a:extLst>
                </a:gridCol>
              </a:tblGrid>
              <a:tr h="518151">
                <a:tc>
                  <a:txBody>
                    <a:bodyPr/>
                    <a:lstStyle/>
                    <a:p>
                      <a:r>
                        <a:rPr lang="en-US" sz="2100" dirty="0"/>
                        <a:t>Pensions Guidance</a:t>
                      </a:r>
                      <a:endParaRPr lang="en-GB" sz="2100" dirty="0"/>
                    </a:p>
                  </a:txBody>
                  <a:tcPr marL="106762" marR="106762" marT="53381" marB="53381"/>
                </a:tc>
                <a:tc>
                  <a:txBody>
                    <a:bodyPr/>
                    <a:lstStyle/>
                    <a:p>
                      <a:r>
                        <a:rPr lang="en-US" sz="2100"/>
                        <a:t>Money Guidance</a:t>
                      </a:r>
                      <a:endParaRPr lang="en-GB" sz="2100"/>
                    </a:p>
                  </a:txBody>
                  <a:tcPr marL="106762" marR="106762" marT="53381" marB="53381"/>
                </a:tc>
                <a:tc>
                  <a:txBody>
                    <a:bodyPr/>
                    <a:lstStyle/>
                    <a:p>
                      <a:r>
                        <a:rPr lang="en-US" sz="2100"/>
                        <a:t>Pension Wise</a:t>
                      </a:r>
                      <a:endParaRPr lang="en-GB" sz="2100"/>
                    </a:p>
                  </a:txBody>
                  <a:tcPr marL="106762" marR="106762" marT="53381" marB="53381"/>
                </a:tc>
                <a:extLst>
                  <a:ext uri="{0D108BD9-81ED-4DB2-BD59-A6C34878D82A}">
                    <a16:rowId xmlns:a16="http://schemas.microsoft.com/office/drawing/2014/main" val="3756145606"/>
                  </a:ext>
                </a:extLst>
              </a:tr>
              <a:tr h="1585540">
                <a:tc>
                  <a:txBody>
                    <a:bodyPr/>
                    <a:lstStyle/>
                    <a:p>
                      <a:r>
                        <a:rPr lang="en-US" sz="1800" dirty="0">
                          <a:solidFill>
                            <a:schemeClr val="accent1"/>
                          </a:solidFill>
                        </a:rPr>
                        <a:t>Helpline: 0800 011 3797</a:t>
                      </a:r>
                    </a:p>
                    <a:p>
                      <a:pPr lvl="0">
                        <a:buNone/>
                      </a:pPr>
                      <a:r>
                        <a:rPr lang="en-US" sz="1800" dirty="0">
                          <a:solidFill>
                            <a:schemeClr val="accent1"/>
                          </a:solidFill>
                        </a:rPr>
                        <a:t>Plus</a:t>
                      </a:r>
                    </a:p>
                    <a:p>
                      <a:pPr lvl="0">
                        <a:buNone/>
                      </a:pPr>
                      <a:r>
                        <a:rPr lang="en-US" sz="1800" dirty="0">
                          <a:solidFill>
                            <a:schemeClr val="accent1"/>
                          </a:solidFill>
                        </a:rPr>
                        <a:t>Webchat </a:t>
                      </a:r>
                    </a:p>
                    <a:p>
                      <a:pPr lvl="0">
                        <a:buNone/>
                      </a:pPr>
                      <a:r>
                        <a:rPr lang="en-US" sz="1800" dirty="0">
                          <a:solidFill>
                            <a:schemeClr val="accent1"/>
                          </a:solidFill>
                        </a:rPr>
                        <a:t>Online Enquiry Form </a:t>
                      </a:r>
                    </a:p>
                    <a:p>
                      <a:pPr lvl="0">
                        <a:buNone/>
                      </a:pPr>
                      <a:r>
                        <a:rPr lang="en-US" sz="1800" dirty="0">
                          <a:solidFill>
                            <a:schemeClr val="accent1"/>
                          </a:solidFill>
                        </a:rPr>
                        <a:t>via our website</a:t>
                      </a:r>
                    </a:p>
                  </a:txBody>
                  <a:tcPr marL="106762" marR="106762" marT="53381" marB="53381">
                    <a:solidFill>
                      <a:srgbClr val="CBE0F3"/>
                    </a:solidFill>
                  </a:tcPr>
                </a:tc>
                <a:tc>
                  <a:txBody>
                    <a:bodyPr/>
                    <a:lstStyle/>
                    <a:p>
                      <a:r>
                        <a:rPr lang="en-US" sz="1800">
                          <a:solidFill>
                            <a:schemeClr val="accent1"/>
                          </a:solidFill>
                        </a:rPr>
                        <a:t>Helpline: 0800 138 7777</a:t>
                      </a:r>
                      <a:endParaRPr lang="en-GB" sz="1800">
                        <a:solidFill>
                          <a:schemeClr val="accent1"/>
                        </a:solidFill>
                      </a:endParaRPr>
                    </a:p>
                  </a:txBody>
                  <a:tcPr marL="106762" marR="106762" marT="53381" marB="53381">
                    <a:solidFill>
                      <a:srgbClr val="CBE0F3"/>
                    </a:solidFill>
                  </a:tcPr>
                </a:tc>
                <a:tc>
                  <a:txBody>
                    <a:bodyPr/>
                    <a:lstStyle/>
                    <a:p>
                      <a:r>
                        <a:rPr lang="en-US" sz="1800">
                          <a:solidFill>
                            <a:schemeClr val="accent1"/>
                          </a:solidFill>
                        </a:rPr>
                        <a:t>To book a Pension Wise appointment, call 0800 138 3944 or online via website</a:t>
                      </a:r>
                      <a:endParaRPr lang="en-GB" sz="1800">
                        <a:solidFill>
                          <a:schemeClr val="accent1"/>
                        </a:solidFill>
                      </a:endParaRPr>
                    </a:p>
                  </a:txBody>
                  <a:tcPr marL="106762" marR="106762" marT="53381" marB="53381">
                    <a:solidFill>
                      <a:srgbClr val="CBE0F3"/>
                    </a:solidFill>
                  </a:tcPr>
                </a:tc>
                <a:extLst>
                  <a:ext uri="{0D108BD9-81ED-4DB2-BD59-A6C34878D82A}">
                    <a16:rowId xmlns:a16="http://schemas.microsoft.com/office/drawing/2014/main" val="2903365143"/>
                  </a:ext>
                </a:extLst>
              </a:tr>
              <a:tr h="1233203">
                <a:tc>
                  <a:txBody>
                    <a:bodyPr/>
                    <a:lstStyle/>
                    <a:p>
                      <a:r>
                        <a:rPr lang="en-US" sz="1800" dirty="0">
                          <a:solidFill>
                            <a:schemeClr val="accent1"/>
                          </a:solidFill>
                        </a:rPr>
                        <a:t>Monday to Friday, 9am to 5pm</a:t>
                      </a:r>
                      <a:endParaRPr lang="en-GB" sz="1800" dirty="0">
                        <a:solidFill>
                          <a:schemeClr val="accent1"/>
                        </a:solidFill>
                      </a:endParaRPr>
                    </a:p>
                  </a:txBody>
                  <a:tcPr marL="106762" marR="106762" marT="53381" marB="53381">
                    <a:solidFill>
                      <a:srgbClr val="CBE0F3"/>
                    </a:solidFill>
                  </a:tcPr>
                </a:tc>
                <a:tc>
                  <a:txBody>
                    <a:bodyPr/>
                    <a:lstStyle/>
                    <a:p>
                      <a:r>
                        <a:rPr lang="en-US" sz="1800">
                          <a:solidFill>
                            <a:schemeClr val="accent1"/>
                          </a:solidFill>
                        </a:rPr>
                        <a:t>Monday to Friday, 8am to 6pm</a:t>
                      </a:r>
                      <a:endParaRPr lang="en-GB" sz="1800">
                        <a:solidFill>
                          <a:schemeClr val="accent1"/>
                        </a:solidFill>
                      </a:endParaRPr>
                    </a:p>
                  </a:txBody>
                  <a:tcPr marL="106762" marR="106762" marT="53381" marB="53381">
                    <a:solidFill>
                      <a:srgbClr val="CBE0F3"/>
                    </a:solidFill>
                  </a:tcPr>
                </a:tc>
                <a:tc>
                  <a:txBody>
                    <a:bodyPr/>
                    <a:lstStyle/>
                    <a:p>
                      <a:r>
                        <a:rPr lang="en-US" sz="1800">
                          <a:solidFill>
                            <a:schemeClr val="accent1"/>
                          </a:solidFill>
                        </a:rPr>
                        <a:t>Monday to Friday, 8am to 8pm</a:t>
                      </a:r>
                    </a:p>
                    <a:p>
                      <a:pPr lvl="0">
                        <a:buNone/>
                      </a:pPr>
                      <a:r>
                        <a:rPr lang="en-US" sz="1800">
                          <a:solidFill>
                            <a:schemeClr val="accent1"/>
                          </a:solidFill>
                        </a:rPr>
                        <a:t>Saturday 9am-1pm</a:t>
                      </a:r>
                    </a:p>
                  </a:txBody>
                  <a:tcPr marL="106762" marR="106762" marT="53381" marB="53381">
                    <a:solidFill>
                      <a:srgbClr val="CBE0F3"/>
                    </a:solidFill>
                  </a:tcPr>
                </a:tc>
                <a:extLst>
                  <a:ext uri="{0D108BD9-81ED-4DB2-BD59-A6C34878D82A}">
                    <a16:rowId xmlns:a16="http://schemas.microsoft.com/office/drawing/2014/main" val="1328173359"/>
                  </a:ext>
                </a:extLst>
              </a:tr>
              <a:tr h="922310">
                <a:tc>
                  <a:txBody>
                    <a:bodyPr/>
                    <a:lstStyle/>
                    <a:p>
                      <a:r>
                        <a:rPr lang="en-US" sz="1800">
                          <a:solidFill>
                            <a:schemeClr val="accent1"/>
                          </a:solidFill>
                        </a:rPr>
                        <a:t>pensionsadvisoryservice.org.uk</a:t>
                      </a:r>
                      <a:endParaRPr lang="en-GB" sz="1800">
                        <a:solidFill>
                          <a:schemeClr val="accent1"/>
                        </a:solidFill>
                      </a:endParaRPr>
                    </a:p>
                  </a:txBody>
                  <a:tcPr marL="106762" marR="106762" marT="53381" marB="53381">
                    <a:solidFill>
                      <a:srgbClr val="CBE0F3"/>
                    </a:solidFill>
                  </a:tcPr>
                </a:tc>
                <a:tc>
                  <a:txBody>
                    <a:bodyPr/>
                    <a:lstStyle/>
                    <a:p>
                      <a:r>
                        <a:rPr lang="en-US" sz="1800">
                          <a:solidFill>
                            <a:schemeClr val="accent1"/>
                          </a:solidFill>
                        </a:rPr>
                        <a:t>moneyadviceservice.org.uk</a:t>
                      </a:r>
                      <a:endParaRPr lang="en-GB" sz="1800">
                        <a:solidFill>
                          <a:schemeClr val="accent1"/>
                        </a:solidFill>
                      </a:endParaRPr>
                    </a:p>
                  </a:txBody>
                  <a:tcPr marL="106762" marR="106762" marT="53381" marB="53381">
                    <a:solidFill>
                      <a:srgbClr val="CBE0F3"/>
                    </a:solidFill>
                  </a:tcPr>
                </a:tc>
                <a:tc>
                  <a:txBody>
                    <a:bodyPr/>
                    <a:lstStyle/>
                    <a:p>
                      <a:r>
                        <a:rPr lang="en-US" sz="1800" dirty="0">
                          <a:solidFill>
                            <a:schemeClr val="accent1"/>
                          </a:solidFill>
                        </a:rPr>
                        <a:t>pensionwise.gov.uk</a:t>
                      </a:r>
                      <a:endParaRPr lang="en-GB" sz="1800" dirty="0">
                        <a:solidFill>
                          <a:schemeClr val="accent1"/>
                        </a:solidFill>
                      </a:endParaRPr>
                    </a:p>
                  </a:txBody>
                  <a:tcPr marL="106762" marR="106762" marT="53381" marB="53381">
                    <a:solidFill>
                      <a:srgbClr val="CBE0F3"/>
                    </a:solidFill>
                  </a:tcPr>
                </a:tc>
                <a:extLst>
                  <a:ext uri="{0D108BD9-81ED-4DB2-BD59-A6C34878D82A}">
                    <a16:rowId xmlns:a16="http://schemas.microsoft.com/office/drawing/2014/main" val="1013225941"/>
                  </a:ext>
                </a:extLst>
              </a:tr>
            </a:tbl>
          </a:graphicData>
        </a:graphic>
      </p:graphicFrame>
    </p:spTree>
    <p:extLst>
      <p:ext uri="{BB962C8B-B14F-4D97-AF65-F5344CB8AC3E}">
        <p14:creationId xmlns:p14="http://schemas.microsoft.com/office/powerpoint/2010/main" val="398704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 up of a person&#10;&#10;Description automatically generated">
            <a:extLst>
              <a:ext uri="{FF2B5EF4-FFF2-40B4-BE49-F238E27FC236}">
                <a16:creationId xmlns:a16="http://schemas.microsoft.com/office/drawing/2014/main" id="{2DD5653E-B348-498C-B22B-A445CE4B1C9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072" r="12072"/>
          <a:stretch>
            <a:fillRect/>
          </a:stretch>
        </p:blipFill>
        <p:spPr/>
      </p:pic>
      <p:sp>
        <p:nvSpPr>
          <p:cNvPr id="2" name="Title 1">
            <a:extLst>
              <a:ext uri="{FF2B5EF4-FFF2-40B4-BE49-F238E27FC236}">
                <a16:creationId xmlns:a16="http://schemas.microsoft.com/office/drawing/2014/main" id="{FADD763B-3553-4574-AC9B-C682C4B0D059}"/>
              </a:ext>
            </a:extLst>
          </p:cNvPr>
          <p:cNvSpPr>
            <a:spLocks noGrp="1"/>
          </p:cNvSpPr>
          <p:nvPr>
            <p:ph type="title"/>
          </p:nvPr>
        </p:nvSpPr>
        <p:spPr>
          <a:xfrm>
            <a:off x="324001" y="491491"/>
            <a:ext cx="4119413" cy="801282"/>
          </a:xfrm>
        </p:spPr>
        <p:txBody>
          <a:bodyPr/>
          <a:lstStyle/>
          <a:p>
            <a:r>
              <a:rPr lang="en-GB" dirty="0"/>
              <a:t>Other useful links:</a:t>
            </a:r>
          </a:p>
        </p:txBody>
      </p:sp>
      <p:sp>
        <p:nvSpPr>
          <p:cNvPr id="3" name="Content Placeholder 2">
            <a:extLst>
              <a:ext uri="{FF2B5EF4-FFF2-40B4-BE49-F238E27FC236}">
                <a16:creationId xmlns:a16="http://schemas.microsoft.com/office/drawing/2014/main" id="{61895F27-68A0-4050-9309-2E581287CF3B}"/>
              </a:ext>
            </a:extLst>
          </p:cNvPr>
          <p:cNvSpPr>
            <a:spLocks noGrp="1"/>
          </p:cNvSpPr>
          <p:nvPr>
            <p:ph idx="1"/>
          </p:nvPr>
        </p:nvSpPr>
        <p:spPr>
          <a:xfrm>
            <a:off x="378293" y="1327847"/>
            <a:ext cx="4119413" cy="1370289"/>
          </a:xfrm>
        </p:spPr>
        <p:txBody>
          <a:bodyPr/>
          <a:lstStyle/>
          <a:p>
            <a:pPr>
              <a:lnSpc>
                <a:spcPct val="100000"/>
              </a:lnSpc>
              <a:spcAft>
                <a:spcPts val="0"/>
              </a:spcAft>
            </a:pPr>
            <a:r>
              <a:rPr lang="en-GB" dirty="0"/>
              <a:t>Find a financial adviser</a:t>
            </a:r>
            <a:endParaRPr lang="en-GB" dirty="0">
              <a:cs typeface="Calibri"/>
            </a:endParaRPr>
          </a:p>
          <a:p>
            <a:pPr>
              <a:lnSpc>
                <a:spcPct val="100000"/>
              </a:lnSpc>
              <a:spcAft>
                <a:spcPts val="0"/>
              </a:spcAft>
            </a:pPr>
            <a:r>
              <a:rPr lang="en-GB" dirty="0">
                <a:ea typeface="+mn-lt"/>
                <a:cs typeface="+mn-lt"/>
                <a:hlinkClick r:id="rId4">
                  <a:extLst>
                    <a:ext uri="{A12FA001-AC4F-418D-AE19-62706E023703}">
                      <ahyp:hlinkClr xmlns:ahyp="http://schemas.microsoft.com/office/drawing/2018/hyperlinkcolor" val="tx"/>
                    </a:ext>
                  </a:extLst>
                </a:hlinkClick>
              </a:rPr>
              <a:t>https://directory.moneyadviceservice.org.uk/en</a:t>
            </a:r>
            <a:endParaRPr lang="en-GB" dirty="0">
              <a:ea typeface="+mn-lt"/>
              <a:cs typeface="+mn-lt"/>
            </a:endParaRPr>
          </a:p>
          <a:p>
            <a:pPr>
              <a:lnSpc>
                <a:spcPct val="100000"/>
              </a:lnSpc>
              <a:spcAft>
                <a:spcPts val="0"/>
              </a:spcAft>
            </a:pPr>
            <a:endParaRPr lang="en-GB" dirty="0">
              <a:ea typeface="+mn-lt"/>
              <a:cs typeface="+mn-lt"/>
            </a:endParaRPr>
          </a:p>
          <a:p>
            <a:pPr>
              <a:lnSpc>
                <a:spcPct val="100000"/>
              </a:lnSpc>
              <a:spcAft>
                <a:spcPts val="0"/>
              </a:spcAft>
            </a:pPr>
            <a:r>
              <a:rPr lang="en-GB" dirty="0"/>
              <a:t>Money Advice Service (MAS)</a:t>
            </a:r>
            <a:endParaRPr lang="en-GB" dirty="0">
              <a:cs typeface="Calibri"/>
            </a:endParaRPr>
          </a:p>
          <a:p>
            <a:pPr>
              <a:lnSpc>
                <a:spcPct val="100000"/>
              </a:lnSpc>
              <a:spcAft>
                <a:spcPts val="0"/>
              </a:spcAft>
            </a:pPr>
            <a:r>
              <a:rPr lang="en-GB" dirty="0">
                <a:hlinkClick r:id="rId5">
                  <a:extLst>
                    <a:ext uri="{A12FA001-AC4F-418D-AE19-62706E023703}">
                      <ahyp:hlinkClr xmlns:ahyp="http://schemas.microsoft.com/office/drawing/2018/hyperlinkcolor" val="tx"/>
                    </a:ext>
                  </a:extLst>
                </a:hlinkClick>
              </a:rPr>
              <a:t>https://www.moneyadviceservice.org.uk/en</a:t>
            </a:r>
            <a:endParaRPr lang="en-GB" dirty="0">
              <a:ea typeface="+mn-lt"/>
              <a:cs typeface="+mn-lt"/>
            </a:endParaRPr>
          </a:p>
          <a:p>
            <a:pPr>
              <a:lnSpc>
                <a:spcPct val="100000"/>
              </a:lnSpc>
              <a:spcAft>
                <a:spcPts val="0"/>
              </a:spcAft>
            </a:pPr>
            <a:endParaRPr lang="en-GB" dirty="0">
              <a:ea typeface="+mn-lt"/>
              <a:cs typeface="+mn-lt"/>
            </a:endParaRPr>
          </a:p>
          <a:p>
            <a:pPr>
              <a:lnSpc>
                <a:spcPct val="100000"/>
              </a:lnSpc>
              <a:spcAft>
                <a:spcPts val="0"/>
              </a:spcAft>
            </a:pPr>
            <a:endParaRPr lang="en-GB" dirty="0">
              <a:ea typeface="+mn-lt"/>
              <a:cs typeface="+mn-lt"/>
            </a:endParaRPr>
          </a:p>
          <a:p>
            <a:pPr>
              <a:lnSpc>
                <a:spcPct val="100000"/>
              </a:lnSpc>
              <a:spcAft>
                <a:spcPts val="0"/>
              </a:spcAft>
            </a:pPr>
            <a:endParaRPr lang="en-GB" dirty="0"/>
          </a:p>
        </p:txBody>
      </p:sp>
      <p:sp>
        <p:nvSpPr>
          <p:cNvPr id="10" name="Content Placeholder 9">
            <a:extLst>
              <a:ext uri="{FF2B5EF4-FFF2-40B4-BE49-F238E27FC236}">
                <a16:creationId xmlns:a16="http://schemas.microsoft.com/office/drawing/2014/main" id="{48D7E661-B831-4364-A68E-C03147A95226}"/>
              </a:ext>
            </a:extLst>
          </p:cNvPr>
          <p:cNvSpPr>
            <a:spLocks noGrp="1"/>
          </p:cNvSpPr>
          <p:nvPr>
            <p:ph idx="14"/>
          </p:nvPr>
        </p:nvSpPr>
        <p:spPr/>
        <p:txBody>
          <a:bodyPr>
            <a:normAutofit fontScale="92500" lnSpcReduction="20000"/>
          </a:bodyPr>
          <a:lstStyle/>
          <a:p>
            <a:pPr>
              <a:lnSpc>
                <a:spcPct val="100000"/>
              </a:lnSpc>
              <a:spcAft>
                <a:spcPts val="0"/>
              </a:spcAft>
            </a:pPr>
            <a:r>
              <a:rPr lang="en-GB" dirty="0"/>
              <a:t>MAS Budget Planner</a:t>
            </a:r>
          </a:p>
          <a:p>
            <a:pPr>
              <a:lnSpc>
                <a:spcPct val="100000"/>
              </a:lnSpc>
              <a:spcAft>
                <a:spcPts val="0"/>
              </a:spcAft>
            </a:pPr>
            <a:r>
              <a:rPr lang="en-GB" dirty="0">
                <a:hlinkClick r:id="rId6">
                  <a:extLst>
                    <a:ext uri="{A12FA001-AC4F-418D-AE19-62706E023703}">
                      <ahyp:hlinkClr xmlns:ahyp="http://schemas.microsoft.com/office/drawing/2018/hyperlinkcolor" val="tx"/>
                    </a:ext>
                  </a:extLst>
                </a:hlinkClick>
              </a:rPr>
              <a:t>https://www.moneyadviceservice.org.uk/en/tools/budget-planner</a:t>
            </a:r>
            <a:r>
              <a:rPr lang="en-GB" dirty="0"/>
              <a:t> </a:t>
            </a:r>
            <a:br>
              <a:rPr lang="en-GB" dirty="0"/>
            </a:br>
            <a:endParaRPr lang="en-GB" dirty="0"/>
          </a:p>
          <a:p>
            <a:pPr>
              <a:lnSpc>
                <a:spcPct val="100000"/>
              </a:lnSpc>
              <a:spcAft>
                <a:spcPts val="0"/>
              </a:spcAft>
            </a:pPr>
            <a:r>
              <a:rPr lang="en-GB" dirty="0"/>
              <a:t>MAS Saving and Investing</a:t>
            </a:r>
            <a:endParaRPr lang="en-GB" dirty="0">
              <a:cs typeface="Calibri"/>
            </a:endParaRPr>
          </a:p>
          <a:p>
            <a:pPr>
              <a:lnSpc>
                <a:spcPct val="100000"/>
              </a:lnSpc>
              <a:spcAft>
                <a:spcPts val="0"/>
              </a:spcAft>
            </a:pPr>
            <a:r>
              <a:rPr lang="en-GB" dirty="0">
                <a:hlinkClick r:id="rId7">
                  <a:extLst>
                    <a:ext uri="{A12FA001-AC4F-418D-AE19-62706E023703}">
                      <ahyp:hlinkClr xmlns:ahyp="http://schemas.microsoft.com/office/drawing/2018/hyperlinkcolor" val="tx"/>
                    </a:ext>
                  </a:extLst>
                </a:hlinkClick>
              </a:rPr>
              <a:t>https://www.moneyadviceservice.org.uk/en/categories/saving-and-investing</a:t>
            </a:r>
            <a:br>
              <a:rPr lang="en-GB" dirty="0"/>
            </a:br>
            <a:endParaRPr lang="en-GB" dirty="0"/>
          </a:p>
          <a:p>
            <a:pPr>
              <a:lnSpc>
                <a:spcPct val="100000"/>
              </a:lnSpc>
              <a:spcAft>
                <a:spcPts val="0"/>
              </a:spcAft>
            </a:pPr>
            <a:r>
              <a:rPr lang="en-GB" dirty="0"/>
              <a:t>MAS Pensions Calculator</a:t>
            </a:r>
            <a:endParaRPr lang="en-GB" dirty="0">
              <a:cs typeface="Calibri"/>
            </a:endParaRPr>
          </a:p>
          <a:p>
            <a:pPr>
              <a:lnSpc>
                <a:spcPct val="100000"/>
              </a:lnSpc>
              <a:spcAft>
                <a:spcPts val="0"/>
              </a:spcAft>
            </a:pPr>
            <a:r>
              <a:rPr lang="en-GB" dirty="0">
                <a:hlinkClick r:id="rId8">
                  <a:extLst>
                    <a:ext uri="{A12FA001-AC4F-418D-AE19-62706E023703}">
                      <ahyp:hlinkClr xmlns:ahyp="http://schemas.microsoft.com/office/drawing/2018/hyperlinkcolor" val="tx"/>
                    </a:ext>
                  </a:extLst>
                </a:hlinkClick>
              </a:rPr>
              <a:t>https://www.moneyadviceservice.org.uk/en/tools/pension-calculator</a:t>
            </a:r>
            <a:br>
              <a:rPr lang="en-GB" dirty="0"/>
            </a:br>
            <a:endParaRPr lang="en-GB" dirty="0"/>
          </a:p>
          <a:p>
            <a:pPr>
              <a:lnSpc>
                <a:spcPct val="100000"/>
              </a:lnSpc>
              <a:spcAft>
                <a:spcPts val="0"/>
              </a:spcAft>
            </a:pPr>
            <a:r>
              <a:rPr lang="en-GB" dirty="0"/>
              <a:t>MAS Retirement Planner</a:t>
            </a:r>
            <a:endParaRPr lang="en-GB" dirty="0">
              <a:cs typeface="Calibri"/>
            </a:endParaRPr>
          </a:p>
          <a:p>
            <a:pPr>
              <a:lnSpc>
                <a:spcPct val="100000"/>
              </a:lnSpc>
              <a:spcAft>
                <a:spcPts val="0"/>
              </a:spcAft>
            </a:pPr>
            <a:r>
              <a:rPr lang="en-GB" dirty="0">
                <a:hlinkClick r:id="rId9">
                  <a:extLst>
                    <a:ext uri="{A12FA001-AC4F-418D-AE19-62706E023703}">
                      <ahyp:hlinkClr xmlns:ahyp="http://schemas.microsoft.com/office/drawing/2018/hyperlinkcolor" val="tx"/>
                    </a:ext>
                  </a:extLst>
                </a:hlinkClick>
              </a:rPr>
              <a:t>https://www.moneyadviceservice.org.uk/en/articles/when-can-i-afford-to-retire</a:t>
            </a:r>
            <a:endParaRPr lang="en-GB" dirty="0"/>
          </a:p>
        </p:txBody>
      </p:sp>
      <p:sp>
        <p:nvSpPr>
          <p:cNvPr id="34" name="Text Placeholder 33">
            <a:extLst>
              <a:ext uri="{FF2B5EF4-FFF2-40B4-BE49-F238E27FC236}">
                <a16:creationId xmlns:a16="http://schemas.microsoft.com/office/drawing/2014/main" id="{6B1C288E-C3F6-4678-8AC7-A591902A85F4}"/>
              </a:ext>
            </a:extLst>
          </p:cNvPr>
          <p:cNvSpPr>
            <a:spLocks noGrp="1"/>
          </p:cNvSpPr>
          <p:nvPr>
            <p:ph type="body" sz="quarter" idx="15"/>
          </p:nvPr>
        </p:nvSpPr>
        <p:spPr/>
        <p:txBody>
          <a:bodyPr/>
          <a:lstStyle/>
          <a:p>
            <a:r>
              <a:rPr lang="en-GB" dirty="0"/>
              <a:t>Money and Pensions Service</a:t>
            </a:r>
          </a:p>
        </p:txBody>
      </p:sp>
      <p:sp>
        <p:nvSpPr>
          <p:cNvPr id="4" name="Slide Number Placeholder 3">
            <a:extLst>
              <a:ext uri="{FF2B5EF4-FFF2-40B4-BE49-F238E27FC236}">
                <a16:creationId xmlns:a16="http://schemas.microsoft.com/office/drawing/2014/main" id="{63AAB654-5BE3-44FF-9E8F-DCD64AEF6E26}"/>
              </a:ext>
            </a:extLst>
          </p:cNvPr>
          <p:cNvSpPr>
            <a:spLocks noGrp="1"/>
          </p:cNvSpPr>
          <p:nvPr>
            <p:ph type="sldNum" sz="quarter" idx="12"/>
          </p:nvPr>
        </p:nvSpPr>
        <p:spPr/>
        <p:txBody>
          <a:bodyPr/>
          <a:lstStyle/>
          <a:p>
            <a:fld id="{85452B25-2BA5-41FF-9718-90E0D58FDD67}" type="slidenum">
              <a:rPr lang="en-GB" smtClean="0"/>
              <a:pPr/>
              <a:t>17</a:t>
            </a:fld>
            <a:endParaRPr lang="en-GB"/>
          </a:p>
        </p:txBody>
      </p:sp>
    </p:spTree>
    <p:extLst>
      <p:ext uri="{BB962C8B-B14F-4D97-AF65-F5344CB8AC3E}">
        <p14:creationId xmlns:p14="http://schemas.microsoft.com/office/powerpoint/2010/main" val="2627606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08E8-1093-49FD-9108-4FBB080FB358}"/>
              </a:ext>
            </a:extLst>
          </p:cNvPr>
          <p:cNvSpPr>
            <a:spLocks noGrp="1"/>
          </p:cNvSpPr>
          <p:nvPr>
            <p:ph type="ctrTitle"/>
          </p:nvPr>
        </p:nvSpPr>
        <p:spPr/>
        <p:txBody>
          <a:bodyPr/>
          <a:lstStyle/>
          <a:p>
            <a:r>
              <a:rPr lang="en-GB" dirty="0"/>
              <a:t>Thank you</a:t>
            </a:r>
          </a:p>
        </p:txBody>
      </p:sp>
      <p:sp>
        <p:nvSpPr>
          <p:cNvPr id="3" name="Subtitle 2">
            <a:extLst>
              <a:ext uri="{FF2B5EF4-FFF2-40B4-BE49-F238E27FC236}">
                <a16:creationId xmlns:a16="http://schemas.microsoft.com/office/drawing/2014/main" id="{A1397FAC-685E-435B-A16F-6648E5F37846}"/>
              </a:ext>
            </a:extLst>
          </p:cNvPr>
          <p:cNvSpPr>
            <a:spLocks noGrp="1"/>
          </p:cNvSpPr>
          <p:nvPr>
            <p:ph type="subTitle" idx="1"/>
          </p:nvPr>
        </p:nvSpPr>
        <p:spPr/>
        <p:txBody>
          <a:bodyPr>
            <a:normAutofit/>
          </a:bodyPr>
          <a:lstStyle/>
          <a:p>
            <a:r>
              <a:rPr lang="en-GB" sz="4000" dirty="0"/>
              <a:t>Any questions?</a:t>
            </a:r>
          </a:p>
        </p:txBody>
      </p:sp>
    </p:spTree>
    <p:extLst>
      <p:ext uri="{BB962C8B-B14F-4D97-AF65-F5344CB8AC3E}">
        <p14:creationId xmlns:p14="http://schemas.microsoft.com/office/powerpoint/2010/main" val="372015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ED02-2757-4281-B9FA-1876DE7453B1}"/>
              </a:ext>
            </a:extLst>
          </p:cNvPr>
          <p:cNvSpPr>
            <a:spLocks noGrp="1"/>
          </p:cNvSpPr>
          <p:nvPr>
            <p:ph type="title"/>
          </p:nvPr>
        </p:nvSpPr>
        <p:spPr/>
        <p:txBody>
          <a:bodyPr/>
          <a:lstStyle/>
          <a:p>
            <a:r>
              <a:rPr lang="en-GB" dirty="0"/>
              <a:t>Introducing the Money and Pensions Service (</a:t>
            </a:r>
            <a:r>
              <a:rPr lang="en-GB" dirty="0" err="1"/>
              <a:t>MaPS</a:t>
            </a:r>
            <a:r>
              <a:rPr lang="en-GB" dirty="0"/>
              <a:t>)</a:t>
            </a:r>
          </a:p>
        </p:txBody>
      </p:sp>
      <p:sp>
        <p:nvSpPr>
          <p:cNvPr id="3" name="Content Placeholder 2">
            <a:extLst>
              <a:ext uri="{FF2B5EF4-FFF2-40B4-BE49-F238E27FC236}">
                <a16:creationId xmlns:a16="http://schemas.microsoft.com/office/drawing/2014/main" id="{031762E4-E413-47C4-B01D-073264F378F7}"/>
              </a:ext>
            </a:extLst>
          </p:cNvPr>
          <p:cNvSpPr>
            <a:spLocks noGrp="1"/>
          </p:cNvSpPr>
          <p:nvPr>
            <p:ph idx="1"/>
          </p:nvPr>
        </p:nvSpPr>
        <p:spPr>
          <a:xfrm>
            <a:off x="324001" y="1582312"/>
            <a:ext cx="5005990" cy="4198261"/>
          </a:xfrm>
        </p:spPr>
        <p:txBody>
          <a:bodyPr/>
          <a:lstStyle/>
          <a:p>
            <a:pPr marL="0" lvl="2" indent="0">
              <a:buNone/>
            </a:pPr>
            <a:r>
              <a:rPr lang="en-US" dirty="0">
                <a:solidFill>
                  <a:schemeClr val="bg2"/>
                </a:solidFill>
              </a:rPr>
              <a:t>Established in 2019 by Government, we bring together the three providers of financial guidance, with our five core functions being:</a:t>
            </a:r>
          </a:p>
          <a:p>
            <a:pPr marL="0" lvl="2" indent="0">
              <a:buNone/>
            </a:pPr>
            <a:endParaRPr lang="en-US" dirty="0">
              <a:solidFill>
                <a:schemeClr val="bg2"/>
              </a:solidFill>
            </a:endParaRPr>
          </a:p>
          <a:p>
            <a:pPr marL="342900" lvl="2" indent="-342900">
              <a:buFont typeface="+mj-lt"/>
              <a:buAutoNum type="arabicPeriod"/>
            </a:pPr>
            <a:r>
              <a:rPr lang="en-US" b="1" dirty="0">
                <a:solidFill>
                  <a:schemeClr val="bg2"/>
                </a:solidFill>
              </a:rPr>
              <a:t>Pension guidance</a:t>
            </a:r>
          </a:p>
          <a:p>
            <a:pPr marL="342900" lvl="2" indent="-342900">
              <a:buFont typeface="+mj-lt"/>
              <a:buAutoNum type="arabicPeriod"/>
            </a:pPr>
            <a:r>
              <a:rPr lang="en-US" dirty="0">
                <a:solidFill>
                  <a:schemeClr val="bg2"/>
                </a:solidFill>
              </a:rPr>
              <a:t>Debt advice</a:t>
            </a:r>
          </a:p>
          <a:p>
            <a:pPr marL="342900" lvl="2" indent="-342900">
              <a:buFont typeface="+mj-lt"/>
              <a:buAutoNum type="arabicPeriod"/>
            </a:pPr>
            <a:r>
              <a:rPr lang="en-US" dirty="0">
                <a:solidFill>
                  <a:schemeClr val="bg2"/>
                </a:solidFill>
              </a:rPr>
              <a:t>Money guidance</a:t>
            </a:r>
          </a:p>
          <a:p>
            <a:pPr marL="342900" lvl="2" indent="-342900">
              <a:buFont typeface="+mj-lt"/>
              <a:buAutoNum type="arabicPeriod"/>
            </a:pPr>
            <a:r>
              <a:rPr lang="en-US" dirty="0">
                <a:solidFill>
                  <a:schemeClr val="bg2"/>
                </a:solidFill>
              </a:rPr>
              <a:t>Consumer protection</a:t>
            </a:r>
          </a:p>
          <a:p>
            <a:pPr marL="342900" lvl="2" indent="-342900">
              <a:buFont typeface="+mj-lt"/>
              <a:buAutoNum type="arabicPeriod"/>
            </a:pPr>
            <a:r>
              <a:rPr lang="en-US" dirty="0">
                <a:solidFill>
                  <a:schemeClr val="bg2"/>
                </a:solidFill>
              </a:rPr>
              <a:t>Strategy</a:t>
            </a:r>
          </a:p>
          <a:p>
            <a:endParaRPr lang="en-GB" dirty="0"/>
          </a:p>
          <a:p>
            <a:r>
              <a:rPr lang="en-GB" dirty="0"/>
              <a:t>From June 2021, our three existing consumer brands will be combined to become </a:t>
            </a:r>
          </a:p>
        </p:txBody>
      </p:sp>
      <p:pic>
        <p:nvPicPr>
          <p:cNvPr id="6" name="Picture 5">
            <a:extLst>
              <a:ext uri="{FF2B5EF4-FFF2-40B4-BE49-F238E27FC236}">
                <a16:creationId xmlns:a16="http://schemas.microsoft.com/office/drawing/2014/main" id="{0D1B3C0F-51C7-40B8-B5A2-63B0E4CF511E}"/>
              </a:ext>
            </a:extLst>
          </p:cNvPr>
          <p:cNvPicPr>
            <a:picLocks noChangeAspect="1"/>
          </p:cNvPicPr>
          <p:nvPr/>
        </p:nvPicPr>
        <p:blipFill>
          <a:blip r:embed="rId3"/>
          <a:stretch>
            <a:fillRect/>
          </a:stretch>
        </p:blipFill>
        <p:spPr>
          <a:xfrm>
            <a:off x="5890405" y="1532840"/>
            <a:ext cx="2929594" cy="693139"/>
          </a:xfrm>
          <a:prstGeom prst="rect">
            <a:avLst/>
          </a:prstGeom>
        </p:spPr>
      </p:pic>
      <p:pic>
        <p:nvPicPr>
          <p:cNvPr id="7" name="Picture 6">
            <a:extLst>
              <a:ext uri="{FF2B5EF4-FFF2-40B4-BE49-F238E27FC236}">
                <a16:creationId xmlns:a16="http://schemas.microsoft.com/office/drawing/2014/main" id="{8AC111C8-AD3B-4BAB-BD63-34E1EC084AAA}"/>
              </a:ext>
            </a:extLst>
          </p:cNvPr>
          <p:cNvPicPr>
            <a:picLocks noChangeAspect="1"/>
          </p:cNvPicPr>
          <p:nvPr/>
        </p:nvPicPr>
        <p:blipFill>
          <a:blip r:embed="rId4"/>
          <a:stretch>
            <a:fillRect/>
          </a:stretch>
        </p:blipFill>
        <p:spPr>
          <a:xfrm>
            <a:off x="5393573" y="2471815"/>
            <a:ext cx="3657217" cy="1726120"/>
          </a:xfrm>
          <a:prstGeom prst="rect">
            <a:avLst/>
          </a:prstGeom>
        </p:spPr>
      </p:pic>
      <p:pic>
        <p:nvPicPr>
          <p:cNvPr id="8" name="Picture 7">
            <a:extLst>
              <a:ext uri="{FF2B5EF4-FFF2-40B4-BE49-F238E27FC236}">
                <a16:creationId xmlns:a16="http://schemas.microsoft.com/office/drawing/2014/main" id="{3DEAF2D0-0649-4DAC-A82E-DB90D79AA946}"/>
              </a:ext>
            </a:extLst>
          </p:cNvPr>
          <p:cNvPicPr>
            <a:picLocks noChangeAspect="1"/>
          </p:cNvPicPr>
          <p:nvPr/>
        </p:nvPicPr>
        <p:blipFill>
          <a:blip r:embed="rId5"/>
          <a:stretch>
            <a:fillRect/>
          </a:stretch>
        </p:blipFill>
        <p:spPr>
          <a:xfrm>
            <a:off x="5764875" y="4508161"/>
            <a:ext cx="2805145" cy="1757013"/>
          </a:xfrm>
          <a:prstGeom prst="rect">
            <a:avLst/>
          </a:prstGeom>
        </p:spPr>
      </p:pic>
      <p:pic>
        <p:nvPicPr>
          <p:cNvPr id="9" name="Picture 2">
            <a:extLst>
              <a:ext uri="{FF2B5EF4-FFF2-40B4-BE49-F238E27FC236}">
                <a16:creationId xmlns:a16="http://schemas.microsoft.com/office/drawing/2014/main" id="{8422F2AA-E6A8-4E05-8D80-A80FC82C95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1286" y="5101641"/>
            <a:ext cx="2162387" cy="470394"/>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B29A694C-755F-4663-8D37-7B92EA4CF3F1}"/>
              </a:ext>
            </a:extLst>
          </p:cNvPr>
          <p:cNvSpPr>
            <a:spLocks noGrp="1"/>
          </p:cNvSpPr>
          <p:nvPr>
            <p:ph type="sldNum" sz="quarter" idx="12"/>
          </p:nvPr>
        </p:nvSpPr>
        <p:spPr/>
        <p:txBody>
          <a:bodyPr/>
          <a:lstStyle/>
          <a:p>
            <a:fld id="{85452B25-2BA5-41FF-9718-90E0D58FDD67}" type="slidenum">
              <a:rPr lang="en-GB" smtClean="0"/>
              <a:t>2</a:t>
            </a:fld>
            <a:endParaRPr lang="en-GB"/>
          </a:p>
        </p:txBody>
      </p:sp>
    </p:spTree>
    <p:extLst>
      <p:ext uri="{BB962C8B-B14F-4D97-AF65-F5344CB8AC3E}">
        <p14:creationId xmlns:p14="http://schemas.microsoft.com/office/powerpoint/2010/main" val="338300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4711-EA47-460B-8DF0-BA98E734CBFF}"/>
              </a:ext>
            </a:extLst>
          </p:cNvPr>
          <p:cNvSpPr>
            <a:spLocks noGrp="1"/>
          </p:cNvSpPr>
          <p:nvPr>
            <p:ph type="title"/>
          </p:nvPr>
        </p:nvSpPr>
        <p:spPr/>
        <p:txBody>
          <a:bodyPr/>
          <a:lstStyle/>
          <a:p>
            <a:r>
              <a:rPr lang="en-GB" dirty="0"/>
              <a:t>Disclaimer</a:t>
            </a:r>
          </a:p>
        </p:txBody>
      </p:sp>
      <p:sp>
        <p:nvSpPr>
          <p:cNvPr id="3" name="Content Placeholder 2">
            <a:extLst>
              <a:ext uri="{FF2B5EF4-FFF2-40B4-BE49-F238E27FC236}">
                <a16:creationId xmlns:a16="http://schemas.microsoft.com/office/drawing/2014/main" id="{42F39CE8-3AF7-4B06-BC84-2922C459C57D}"/>
              </a:ext>
            </a:extLst>
          </p:cNvPr>
          <p:cNvSpPr>
            <a:spLocks noGrp="1"/>
          </p:cNvSpPr>
          <p:nvPr>
            <p:ph idx="1"/>
          </p:nvPr>
        </p:nvSpPr>
        <p:spPr/>
        <p:txBody>
          <a:bodyPr/>
          <a:lstStyle/>
          <a:p>
            <a:pPr fontAlgn="base"/>
            <a:r>
              <a:rPr lang="en-US" b="1" dirty="0"/>
              <a:t>All the information and guidance provided by </a:t>
            </a:r>
            <a:r>
              <a:rPr lang="en-US" b="1" dirty="0" err="1"/>
              <a:t>MaPS</a:t>
            </a:r>
            <a:r>
              <a:rPr lang="en-US" b="1" dirty="0"/>
              <a:t> is an opinion in good faith based </a:t>
            </a:r>
            <a:r>
              <a:rPr lang="en-GB" b="1" dirty="0"/>
              <a:t>on our current understanding of the relevant issues and current pension rules.</a:t>
            </a:r>
            <a:endParaRPr lang="en-US" dirty="0"/>
          </a:p>
          <a:p>
            <a:pPr fontAlgn="base"/>
            <a:r>
              <a:rPr lang="en-US" dirty="0"/>
              <a:t>​</a:t>
            </a:r>
          </a:p>
          <a:p>
            <a:pPr fontAlgn="base"/>
            <a:r>
              <a:rPr lang="en-US" b="1" dirty="0"/>
              <a:t>We will not provide any information or guidance that could be construed as regulated financial advice and do not provide detailed tax information.</a:t>
            </a:r>
            <a:r>
              <a:rPr lang="en-US" dirty="0"/>
              <a:t>​</a:t>
            </a:r>
          </a:p>
          <a:p>
            <a:pPr fontAlgn="base"/>
            <a:r>
              <a:rPr lang="en-US" dirty="0"/>
              <a:t>​</a:t>
            </a:r>
          </a:p>
          <a:p>
            <a:pPr fontAlgn="base"/>
            <a:r>
              <a:rPr lang="en-US" b="1" dirty="0"/>
              <a:t>Any opinions expressed by </a:t>
            </a:r>
            <a:r>
              <a:rPr lang="en-US" b="1" dirty="0" err="1"/>
              <a:t>MaPS</a:t>
            </a:r>
            <a:r>
              <a:rPr lang="en-US" b="1" dirty="0"/>
              <a:t> should not be regarded as grounds for legal action.</a:t>
            </a:r>
            <a:endParaRPr lang="en-GB" dirty="0"/>
          </a:p>
          <a:p>
            <a:pPr lvl="1"/>
            <a:endParaRPr lang="en-GB" b="1" dirty="0"/>
          </a:p>
          <a:p>
            <a:endParaRPr lang="en-GB" dirty="0"/>
          </a:p>
        </p:txBody>
      </p:sp>
      <p:sp>
        <p:nvSpPr>
          <p:cNvPr id="4" name="Slide Number Placeholder 3">
            <a:extLst>
              <a:ext uri="{FF2B5EF4-FFF2-40B4-BE49-F238E27FC236}">
                <a16:creationId xmlns:a16="http://schemas.microsoft.com/office/drawing/2014/main" id="{2CC0F726-2B53-482C-8EB8-FA333F73BCB1}"/>
              </a:ext>
            </a:extLst>
          </p:cNvPr>
          <p:cNvSpPr>
            <a:spLocks noGrp="1"/>
          </p:cNvSpPr>
          <p:nvPr>
            <p:ph type="sldNum" sz="quarter" idx="12"/>
          </p:nvPr>
        </p:nvSpPr>
        <p:spPr/>
        <p:txBody>
          <a:bodyPr/>
          <a:lstStyle/>
          <a:p>
            <a:fld id="{85452B25-2BA5-41FF-9718-90E0D58FDD67}" type="slidenum">
              <a:rPr lang="en-GB" smtClean="0"/>
              <a:t>3</a:t>
            </a:fld>
            <a:endParaRPr lang="en-GB"/>
          </a:p>
        </p:txBody>
      </p:sp>
    </p:spTree>
    <p:extLst>
      <p:ext uri="{BB962C8B-B14F-4D97-AF65-F5344CB8AC3E}">
        <p14:creationId xmlns:p14="http://schemas.microsoft.com/office/powerpoint/2010/main" val="124343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40BA-BEB5-44DB-9252-259060003D8D}"/>
              </a:ext>
            </a:extLst>
          </p:cNvPr>
          <p:cNvSpPr>
            <a:spLocks noGrp="1"/>
          </p:cNvSpPr>
          <p:nvPr>
            <p:ph type="ctrTitle"/>
          </p:nvPr>
        </p:nvSpPr>
        <p:spPr>
          <a:xfrm>
            <a:off x="549221" y="930166"/>
            <a:ext cx="6471655" cy="1082554"/>
          </a:xfrm>
        </p:spPr>
        <p:txBody>
          <a:bodyPr>
            <a:normAutofit fontScale="90000"/>
          </a:bodyPr>
          <a:lstStyle/>
          <a:p>
            <a:r>
              <a:rPr lang="en-GB" dirty="0"/>
              <a:t>What we’ll focus on today</a:t>
            </a:r>
          </a:p>
        </p:txBody>
      </p:sp>
      <p:sp>
        <p:nvSpPr>
          <p:cNvPr id="3" name="Subtitle 2">
            <a:extLst>
              <a:ext uri="{FF2B5EF4-FFF2-40B4-BE49-F238E27FC236}">
                <a16:creationId xmlns:a16="http://schemas.microsoft.com/office/drawing/2014/main" id="{D246E32D-D36F-47DA-8B8B-01A0B7CFDD78}"/>
              </a:ext>
            </a:extLst>
          </p:cNvPr>
          <p:cNvSpPr>
            <a:spLocks noGrp="1"/>
          </p:cNvSpPr>
          <p:nvPr>
            <p:ph type="subTitle" idx="1"/>
          </p:nvPr>
        </p:nvSpPr>
        <p:spPr>
          <a:xfrm>
            <a:off x="324000" y="2432394"/>
            <a:ext cx="5858591" cy="3495440"/>
          </a:xfrm>
        </p:spPr>
        <p:txBody>
          <a:bodyPr>
            <a:normAutofit/>
          </a:bodyPr>
          <a:lstStyle/>
          <a:p>
            <a:pPr marL="285750" indent="-285750">
              <a:buFont typeface="Arial" panose="020B0604020202020204" pitchFamily="34" charset="0"/>
              <a:buChar char="•"/>
            </a:pPr>
            <a:r>
              <a:rPr lang="en-GB" b="1" dirty="0"/>
              <a:t>How much money will you need in retirement?</a:t>
            </a:r>
          </a:p>
          <a:p>
            <a:pPr marL="285750" indent="-285750">
              <a:buFont typeface="Arial" panose="020B0604020202020204" pitchFamily="34" charset="0"/>
              <a:buChar char="•"/>
            </a:pPr>
            <a:r>
              <a:rPr lang="en-GB" b="1" dirty="0"/>
              <a:t>The State pension</a:t>
            </a:r>
          </a:p>
          <a:p>
            <a:pPr marL="285750" indent="-285750">
              <a:buFont typeface="Arial" panose="020B0604020202020204" pitchFamily="34" charset="0"/>
              <a:buChar char="•"/>
            </a:pPr>
            <a:r>
              <a:rPr lang="en-GB" b="1" dirty="0"/>
              <a:t>Why save into a private pension?</a:t>
            </a:r>
          </a:p>
          <a:p>
            <a:pPr marL="285750" indent="-285750">
              <a:buFont typeface="Arial" panose="020B0604020202020204" pitchFamily="34" charset="0"/>
              <a:buChar char="•"/>
            </a:pPr>
            <a:r>
              <a:rPr lang="en-GB" b="1" dirty="0"/>
              <a:t>Types of private pension schemes</a:t>
            </a:r>
          </a:p>
          <a:p>
            <a:pPr marL="285750" indent="-285750">
              <a:buFont typeface="Arial" panose="020B0604020202020204" pitchFamily="34" charset="0"/>
              <a:buChar char="•"/>
            </a:pPr>
            <a:r>
              <a:rPr lang="en-GB" b="1" dirty="0"/>
              <a:t>How much can you pay into a pension?</a:t>
            </a:r>
          </a:p>
          <a:p>
            <a:pPr marL="285750" indent="-285750">
              <a:buFont typeface="Arial" panose="020B0604020202020204" pitchFamily="34" charset="0"/>
              <a:buChar char="•"/>
            </a:pPr>
            <a:r>
              <a:rPr lang="en-GB" b="1" dirty="0"/>
              <a:t>How does salary sacrifice work?</a:t>
            </a:r>
          </a:p>
          <a:p>
            <a:pPr marL="285750" indent="-285750">
              <a:buFont typeface="Arial" panose="020B0604020202020204" pitchFamily="34" charset="0"/>
              <a:buChar char="•"/>
            </a:pPr>
            <a:r>
              <a:rPr lang="en-GB" b="1" dirty="0"/>
              <a:t>Tracing old pensions</a:t>
            </a:r>
          </a:p>
          <a:p>
            <a:pPr marL="285750" indent="-285750">
              <a:buFont typeface="Arial" panose="020B0604020202020204" pitchFamily="34" charset="0"/>
              <a:buChar char="•"/>
            </a:pPr>
            <a:r>
              <a:rPr lang="en-GB" b="1" dirty="0"/>
              <a:t>Beware of scams – how to avoid losing your pension savings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endParaRPr lang="en-GB" dirty="0"/>
          </a:p>
        </p:txBody>
      </p:sp>
      <p:sp>
        <p:nvSpPr>
          <p:cNvPr id="4" name="Slide Number Placeholder 3">
            <a:extLst>
              <a:ext uri="{FF2B5EF4-FFF2-40B4-BE49-F238E27FC236}">
                <a16:creationId xmlns:a16="http://schemas.microsoft.com/office/drawing/2014/main" id="{F0C3568E-51C5-48FC-B203-33ECB052811D}"/>
              </a:ext>
            </a:extLst>
          </p:cNvPr>
          <p:cNvSpPr>
            <a:spLocks noGrp="1"/>
          </p:cNvSpPr>
          <p:nvPr>
            <p:ph type="sldNum" sz="quarter" idx="12"/>
          </p:nvPr>
        </p:nvSpPr>
        <p:spPr/>
        <p:txBody>
          <a:bodyPr/>
          <a:lstStyle/>
          <a:p>
            <a:fld id="{85452B25-2BA5-41FF-9718-90E0D58FDD67}" type="slidenum">
              <a:rPr lang="en-GB" smtClean="0"/>
              <a:pPr/>
              <a:t>4</a:t>
            </a:fld>
            <a:endParaRPr lang="en-GB"/>
          </a:p>
        </p:txBody>
      </p:sp>
    </p:spTree>
    <p:extLst>
      <p:ext uri="{BB962C8B-B14F-4D97-AF65-F5344CB8AC3E}">
        <p14:creationId xmlns:p14="http://schemas.microsoft.com/office/powerpoint/2010/main" val="269491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AB65-FAC6-4F9A-9EBB-5602FE4CB127}"/>
              </a:ext>
            </a:extLst>
          </p:cNvPr>
          <p:cNvSpPr>
            <a:spLocks noGrp="1"/>
          </p:cNvSpPr>
          <p:nvPr>
            <p:ph type="title"/>
          </p:nvPr>
        </p:nvSpPr>
        <p:spPr/>
        <p:txBody>
          <a:bodyPr/>
          <a:lstStyle/>
          <a:p>
            <a:r>
              <a:rPr lang="en-GB" dirty="0"/>
              <a:t>How much money will you need in retirement?</a:t>
            </a:r>
          </a:p>
        </p:txBody>
      </p:sp>
      <p:sp>
        <p:nvSpPr>
          <p:cNvPr id="3" name="Content Placeholder 2">
            <a:extLst>
              <a:ext uri="{FF2B5EF4-FFF2-40B4-BE49-F238E27FC236}">
                <a16:creationId xmlns:a16="http://schemas.microsoft.com/office/drawing/2014/main" id="{8449598A-A62B-42E1-B577-67CBAF3CCFD8}"/>
              </a:ext>
            </a:extLst>
          </p:cNvPr>
          <p:cNvSpPr>
            <a:spLocks noGrp="1"/>
          </p:cNvSpPr>
          <p:nvPr>
            <p:ph idx="1"/>
          </p:nvPr>
        </p:nvSpPr>
        <p:spPr>
          <a:xfrm>
            <a:off x="324000" y="1418897"/>
            <a:ext cx="8211800" cy="4913504"/>
          </a:xfrm>
        </p:spPr>
        <p:txBody>
          <a:bodyPr>
            <a:normAutofit/>
          </a:bodyPr>
          <a:lstStyle/>
          <a:p>
            <a:r>
              <a:rPr lang="en-GB" b="1" dirty="0"/>
              <a:t>The answer to this question differs for everyone and will depend on your circumstances.</a:t>
            </a:r>
            <a:endParaRPr lang="en-GB" dirty="0"/>
          </a:p>
          <a:p>
            <a:r>
              <a:rPr lang="en-GB" dirty="0"/>
              <a:t>Research published in 2018 set out three suggested levels of expenditure in retirement: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sz="1400" dirty="0"/>
              <a:t>Read more here: </a:t>
            </a:r>
            <a:r>
              <a:rPr lang="en-US" sz="1400" dirty="0">
                <a:hlinkClick r:id="rId3"/>
              </a:rPr>
              <a:t>https://www.retirementlivingstandards.org.uk/</a:t>
            </a:r>
            <a:br>
              <a:rPr lang="en-US" dirty="0"/>
            </a:br>
            <a:r>
              <a:rPr lang="en-GB" dirty="0"/>
              <a:t> </a:t>
            </a:r>
            <a:br>
              <a:rPr lang="en-GB" dirty="0"/>
            </a:br>
            <a:r>
              <a:rPr lang="en-GB" dirty="0"/>
              <a:t>See what you’re on track to get using this Money Advice Service calculator: </a:t>
            </a:r>
            <a:r>
              <a:rPr lang="en-GB" dirty="0">
                <a:hlinkClick r:id="rId4"/>
              </a:rPr>
              <a:t>https://www.moneyadviceservice.org.uk/en/tools/pension-calculator</a:t>
            </a:r>
            <a:r>
              <a:rPr lang="en-GB" dirty="0"/>
              <a:t> </a:t>
            </a:r>
          </a:p>
          <a:p>
            <a:r>
              <a:rPr lang="en-GB" dirty="0"/>
              <a:t>Plan your budget: </a:t>
            </a:r>
            <a:r>
              <a:rPr lang="en-GB" dirty="0">
                <a:hlinkClick r:id="rId5"/>
              </a:rPr>
              <a:t>https://www.moneyadviceservice.org.uk/en/tools/budget-planner</a:t>
            </a:r>
            <a:r>
              <a:rPr lang="en-GB" dirty="0"/>
              <a:t> </a:t>
            </a:r>
            <a:br>
              <a:rPr lang="en-GB" dirty="0"/>
            </a:br>
            <a:endParaRPr lang="en-GB" dirty="0"/>
          </a:p>
          <a:p>
            <a:r>
              <a:rPr lang="en-GB" dirty="0"/>
              <a:t>How will you fund your retirement?  State Pension, Private Pensions or something else?....</a:t>
            </a:r>
          </a:p>
        </p:txBody>
      </p:sp>
      <p:sp>
        <p:nvSpPr>
          <p:cNvPr id="4" name="Slide Number Placeholder 3">
            <a:extLst>
              <a:ext uri="{FF2B5EF4-FFF2-40B4-BE49-F238E27FC236}">
                <a16:creationId xmlns:a16="http://schemas.microsoft.com/office/drawing/2014/main" id="{A1BD1E06-3C78-4B41-B487-6D5C8FCF6507}"/>
              </a:ext>
            </a:extLst>
          </p:cNvPr>
          <p:cNvSpPr>
            <a:spLocks noGrp="1"/>
          </p:cNvSpPr>
          <p:nvPr>
            <p:ph type="sldNum" sz="quarter" idx="12"/>
          </p:nvPr>
        </p:nvSpPr>
        <p:spPr/>
        <p:txBody>
          <a:bodyPr/>
          <a:lstStyle/>
          <a:p>
            <a:fld id="{85452B25-2BA5-41FF-9718-90E0D58FDD67}" type="slidenum">
              <a:rPr lang="en-GB" smtClean="0"/>
              <a:t>5</a:t>
            </a:fld>
            <a:endParaRPr lang="en-GB"/>
          </a:p>
        </p:txBody>
      </p:sp>
      <p:pic>
        <p:nvPicPr>
          <p:cNvPr id="6" name="Picture 5">
            <a:extLst>
              <a:ext uri="{FF2B5EF4-FFF2-40B4-BE49-F238E27FC236}">
                <a16:creationId xmlns:a16="http://schemas.microsoft.com/office/drawing/2014/main" id="{A6513BB2-BFA8-43A8-8D21-A8721E772D9F}"/>
              </a:ext>
            </a:extLst>
          </p:cNvPr>
          <p:cNvPicPr>
            <a:picLocks noChangeAspect="1"/>
          </p:cNvPicPr>
          <p:nvPr/>
        </p:nvPicPr>
        <p:blipFill>
          <a:blip r:embed="rId6"/>
          <a:stretch>
            <a:fillRect/>
          </a:stretch>
        </p:blipFill>
        <p:spPr>
          <a:xfrm>
            <a:off x="608200" y="2036182"/>
            <a:ext cx="6629448" cy="2362217"/>
          </a:xfrm>
          <a:prstGeom prst="rect">
            <a:avLst/>
          </a:prstGeom>
        </p:spPr>
      </p:pic>
    </p:spTree>
    <p:extLst>
      <p:ext uri="{BB962C8B-B14F-4D97-AF65-F5344CB8AC3E}">
        <p14:creationId xmlns:p14="http://schemas.microsoft.com/office/powerpoint/2010/main" val="243905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346325-677A-4AF0-B040-56C15B39CC76}"/>
              </a:ext>
            </a:extLst>
          </p:cNvPr>
          <p:cNvSpPr>
            <a:spLocks noGrp="1"/>
          </p:cNvSpPr>
          <p:nvPr>
            <p:ph type="title"/>
          </p:nvPr>
        </p:nvSpPr>
        <p:spPr>
          <a:xfrm>
            <a:off x="324001" y="479686"/>
            <a:ext cx="5816757" cy="443253"/>
          </a:xfrm>
        </p:spPr>
        <p:txBody>
          <a:bodyPr>
            <a:normAutofit/>
          </a:bodyPr>
          <a:lstStyle/>
          <a:p>
            <a:r>
              <a:rPr lang="en-GB" dirty="0"/>
              <a:t>The State Pension</a:t>
            </a:r>
            <a:endParaRPr lang="en-GB" dirty="0">
              <a:cs typeface="Calibri"/>
            </a:endParaRPr>
          </a:p>
        </p:txBody>
      </p:sp>
      <p:sp>
        <p:nvSpPr>
          <p:cNvPr id="6" name="Content Placeholder 5">
            <a:extLst>
              <a:ext uri="{FF2B5EF4-FFF2-40B4-BE49-F238E27FC236}">
                <a16:creationId xmlns:a16="http://schemas.microsoft.com/office/drawing/2014/main" id="{B7ED2E7D-CFC4-4939-9282-BED03A8C7719}"/>
              </a:ext>
            </a:extLst>
          </p:cNvPr>
          <p:cNvSpPr>
            <a:spLocks noGrp="1"/>
          </p:cNvSpPr>
          <p:nvPr>
            <p:ph idx="1"/>
          </p:nvPr>
        </p:nvSpPr>
        <p:spPr>
          <a:xfrm>
            <a:off x="321576" y="1064302"/>
            <a:ext cx="8554235" cy="5363525"/>
          </a:xfrm>
        </p:spPr>
        <p:txBody>
          <a:bodyPr>
            <a:normAutofit/>
          </a:bodyPr>
          <a:lstStyle/>
          <a:p>
            <a:pPr marL="285750" indent="-285750">
              <a:lnSpc>
                <a:spcPct val="120000"/>
              </a:lnSpc>
              <a:spcAft>
                <a:spcPts val="0"/>
              </a:spcAft>
              <a:buFont typeface="Arial" panose="020B0604020202020204" pitchFamily="34" charset="0"/>
              <a:buChar char="•"/>
            </a:pPr>
            <a:r>
              <a:rPr lang="en-US" b="0" dirty="0"/>
              <a:t>A new State Pension was introduced for those reaching State Pension Age on or after 6 April 2016.</a:t>
            </a:r>
          </a:p>
          <a:p>
            <a:pPr>
              <a:lnSpc>
                <a:spcPct val="120000"/>
              </a:lnSpc>
              <a:spcAft>
                <a:spcPts val="0"/>
              </a:spcAft>
            </a:pPr>
            <a:endParaRPr lang="en-US" b="0" dirty="0"/>
          </a:p>
          <a:p>
            <a:pPr marL="285750" indent="-285750">
              <a:lnSpc>
                <a:spcPct val="120000"/>
              </a:lnSpc>
              <a:spcAft>
                <a:spcPts val="0"/>
              </a:spcAft>
              <a:buFont typeface="Arial" panose="020B0604020202020204" pitchFamily="34" charset="0"/>
              <a:buChar char="•"/>
            </a:pPr>
            <a:r>
              <a:rPr lang="en-US" b="0" dirty="0"/>
              <a:t>The full State Pension is currently </a:t>
            </a:r>
            <a:r>
              <a:rPr lang="en-US" dirty="0"/>
              <a:t>£179.60 a week</a:t>
            </a:r>
            <a:r>
              <a:rPr lang="en-US" b="0" dirty="0"/>
              <a:t> (£9,339 per year) - far below what most people say they hope to retire on.</a:t>
            </a:r>
          </a:p>
          <a:p>
            <a:pPr marL="285750" indent="-285750">
              <a:lnSpc>
                <a:spcPct val="120000"/>
              </a:lnSpc>
              <a:spcAft>
                <a:spcPts val="0"/>
              </a:spcAft>
              <a:buFont typeface="Arial" panose="020B0604020202020204" pitchFamily="34" charset="0"/>
              <a:buChar char="•"/>
            </a:pPr>
            <a:endParaRPr lang="en-US" b="0" dirty="0"/>
          </a:p>
          <a:p>
            <a:pPr marL="285750" indent="-285750">
              <a:lnSpc>
                <a:spcPct val="120000"/>
              </a:lnSpc>
              <a:spcAft>
                <a:spcPts val="0"/>
              </a:spcAft>
              <a:buFont typeface="Arial" panose="020B0604020202020204" pitchFamily="34" charset="0"/>
              <a:buChar char="•"/>
            </a:pPr>
            <a:r>
              <a:rPr lang="en-US" b="0" dirty="0"/>
              <a:t>The State Pension is paid according to your National Insurance record only – it is not possible to rely on your spouse/civil partner’s record.</a:t>
            </a:r>
          </a:p>
          <a:p>
            <a:pPr marL="285750" indent="-285750">
              <a:lnSpc>
                <a:spcPct val="120000"/>
              </a:lnSpc>
              <a:spcAft>
                <a:spcPts val="0"/>
              </a:spcAft>
              <a:buFont typeface="Arial" panose="020B0604020202020204" pitchFamily="34" charset="0"/>
              <a:buChar char="•"/>
            </a:pPr>
            <a:endParaRPr lang="en-US" b="0" dirty="0"/>
          </a:p>
          <a:p>
            <a:pPr marL="285750" indent="-285750">
              <a:lnSpc>
                <a:spcPct val="120000"/>
              </a:lnSpc>
              <a:spcAft>
                <a:spcPts val="0"/>
              </a:spcAft>
              <a:buFont typeface="Arial" panose="020B0604020202020204" pitchFamily="34" charset="0"/>
              <a:buChar char="•"/>
            </a:pPr>
            <a:r>
              <a:rPr lang="en-US" b="0" dirty="0"/>
              <a:t>You will need at least 35 years of qualifying NI contributions to receive the full State Pension.</a:t>
            </a:r>
          </a:p>
          <a:p>
            <a:pPr marL="285750" indent="-285750">
              <a:lnSpc>
                <a:spcPct val="120000"/>
              </a:lnSpc>
              <a:spcAft>
                <a:spcPts val="0"/>
              </a:spcAft>
              <a:buFont typeface="Arial" panose="020B0604020202020204" pitchFamily="34" charset="0"/>
              <a:buChar char="•"/>
            </a:pPr>
            <a:endParaRPr lang="en-US" b="0" dirty="0"/>
          </a:p>
          <a:p>
            <a:pPr marL="285750" indent="-285750">
              <a:lnSpc>
                <a:spcPct val="120000"/>
              </a:lnSpc>
              <a:spcAft>
                <a:spcPts val="0"/>
              </a:spcAft>
              <a:buFont typeface="Arial" panose="020B0604020202020204" pitchFamily="34" charset="0"/>
              <a:buChar char="•"/>
            </a:pPr>
            <a:r>
              <a:rPr lang="en-US" b="0" dirty="0"/>
              <a:t>You can find out your own State Pension Age here: </a:t>
            </a:r>
            <a:r>
              <a:rPr lang="en-US" b="0" dirty="0">
                <a:hlinkClick r:id="rId3"/>
              </a:rPr>
              <a:t>https://www.gov.uk/state-pension-age</a:t>
            </a:r>
            <a:r>
              <a:rPr lang="en-US" b="0" dirty="0"/>
              <a:t>.  For example, a 30-year-old cannot expect to receive their State Pension until their 68</a:t>
            </a:r>
            <a:r>
              <a:rPr lang="en-US" b="0" baseline="30000" dirty="0"/>
              <a:t>th</a:t>
            </a:r>
            <a:r>
              <a:rPr lang="en-US" b="0" dirty="0"/>
              <a:t> birthday.  </a:t>
            </a:r>
          </a:p>
          <a:p>
            <a:pPr marL="285750" indent="-285750">
              <a:lnSpc>
                <a:spcPct val="120000"/>
              </a:lnSpc>
              <a:spcAft>
                <a:spcPts val="0"/>
              </a:spcAft>
              <a:buFont typeface="Arial" panose="020B0604020202020204" pitchFamily="34" charset="0"/>
              <a:buChar char="•"/>
            </a:pPr>
            <a:endParaRPr lang="en-US" b="0" dirty="0"/>
          </a:p>
          <a:p>
            <a:pPr marL="285750" indent="-285750">
              <a:lnSpc>
                <a:spcPct val="120000"/>
              </a:lnSpc>
              <a:spcAft>
                <a:spcPts val="0"/>
              </a:spcAft>
              <a:buFont typeface="Arial" panose="020B0604020202020204" pitchFamily="34" charset="0"/>
              <a:buChar char="•"/>
            </a:pPr>
            <a:r>
              <a:rPr lang="en-US" b="0" dirty="0"/>
              <a:t>You can request a State Pension forecast online to see your current position </a:t>
            </a:r>
            <a:r>
              <a:rPr lang="en-US" b="0" i="1" dirty="0"/>
              <a:t>(</a:t>
            </a:r>
            <a:r>
              <a:rPr lang="en-US" b="0" i="1" dirty="0">
                <a:solidFill>
                  <a:schemeClr val="bg2"/>
                </a:solidFill>
              </a:rPr>
              <a:t>a Government Gateway or </a:t>
            </a:r>
            <a:r>
              <a:rPr lang="en-US" b="0" i="1" dirty="0" err="1">
                <a:solidFill>
                  <a:schemeClr val="bg2"/>
                </a:solidFill>
              </a:rPr>
              <a:t>Gov.uk.verify</a:t>
            </a:r>
            <a:r>
              <a:rPr lang="en-US" b="0" i="1" dirty="0">
                <a:solidFill>
                  <a:schemeClr val="bg2"/>
                </a:solidFill>
              </a:rPr>
              <a:t> account is required </a:t>
            </a:r>
            <a:r>
              <a:rPr lang="en-US" b="0" i="1" dirty="0">
                <a:solidFill>
                  <a:schemeClr val="bg2"/>
                </a:solidFill>
                <a:hlinkClick r:id="rId4">
                  <a:extLst>
                    <a:ext uri="{A12FA001-AC4F-418D-AE19-62706E023703}">
                      <ahyp:hlinkClr xmlns:ahyp="http://schemas.microsoft.com/office/drawing/2018/hyperlinkcolor" val="tx"/>
                    </a:ext>
                  </a:extLst>
                </a:hlinkClick>
              </a:rPr>
              <a:t>https://www.gov.uk/check-state-pension</a:t>
            </a:r>
            <a:r>
              <a:rPr lang="en-US" b="0" i="1" dirty="0">
                <a:solidFill>
                  <a:schemeClr val="bg2"/>
                </a:solidFill>
              </a:rPr>
              <a:t>).</a:t>
            </a:r>
          </a:p>
          <a:p>
            <a:pPr marL="285750" indent="-285750">
              <a:lnSpc>
                <a:spcPct val="120000"/>
              </a:lnSpc>
              <a:spcAft>
                <a:spcPts val="0"/>
              </a:spcAft>
              <a:buFont typeface="Arial" panose="020B0604020202020204" pitchFamily="34" charset="0"/>
              <a:buChar char="•"/>
            </a:pPr>
            <a:endParaRPr lang="en-US" b="0" i="1" dirty="0"/>
          </a:p>
          <a:p>
            <a:pPr marL="285750" indent="-285750">
              <a:lnSpc>
                <a:spcPct val="120000"/>
              </a:lnSpc>
              <a:spcAft>
                <a:spcPts val="0"/>
              </a:spcAft>
              <a:buFont typeface="Arial" panose="020B0604020202020204" pitchFamily="34" charset="0"/>
              <a:buChar char="•"/>
            </a:pPr>
            <a:r>
              <a:rPr lang="en-US" b="0" dirty="0"/>
              <a:t>If there are any gaps in your NI record then you may be able to pay voluntary NI contributions to top up your State Pension.  </a:t>
            </a:r>
            <a:endParaRPr lang="en-US" b="0" dirty="0">
              <a:solidFill>
                <a:schemeClr val="bg2"/>
              </a:solidFill>
            </a:endParaRPr>
          </a:p>
          <a:p>
            <a:pPr marL="285750" indent="-285750">
              <a:lnSpc>
                <a:spcPct val="120000"/>
              </a:lnSpc>
              <a:spcAft>
                <a:spcPts val="0"/>
              </a:spcAft>
              <a:buFont typeface="Arial" panose="020B0604020202020204" pitchFamily="34" charset="0"/>
              <a:buChar char="•"/>
            </a:pPr>
            <a:endParaRPr lang="en-US" b="0" i="1" dirty="0">
              <a:solidFill>
                <a:schemeClr val="bg2"/>
              </a:solidFill>
            </a:endParaRPr>
          </a:p>
          <a:p>
            <a:pPr marL="285750" indent="-285750">
              <a:lnSpc>
                <a:spcPct val="120000"/>
              </a:lnSpc>
              <a:spcAft>
                <a:spcPts val="0"/>
              </a:spcAft>
              <a:buFont typeface="Arial" panose="020B0604020202020204" pitchFamily="34" charset="0"/>
              <a:buChar char="•"/>
            </a:pPr>
            <a:endParaRPr lang="en-US" b="0" i="1" dirty="0">
              <a:solidFill>
                <a:schemeClr val="bg2"/>
              </a:solidFill>
            </a:endParaRPr>
          </a:p>
        </p:txBody>
      </p:sp>
      <p:sp>
        <p:nvSpPr>
          <p:cNvPr id="2" name="Slide Number Placeholder 1">
            <a:extLst>
              <a:ext uri="{FF2B5EF4-FFF2-40B4-BE49-F238E27FC236}">
                <a16:creationId xmlns:a16="http://schemas.microsoft.com/office/drawing/2014/main" id="{DB69B2FF-DB5E-4332-A545-E2A6D3989250}"/>
              </a:ext>
            </a:extLst>
          </p:cNvPr>
          <p:cNvSpPr>
            <a:spLocks noGrp="1"/>
          </p:cNvSpPr>
          <p:nvPr>
            <p:ph type="sldNum" sz="quarter" idx="12"/>
          </p:nvPr>
        </p:nvSpPr>
        <p:spPr/>
        <p:txBody>
          <a:bodyPr/>
          <a:lstStyle/>
          <a:p>
            <a:fld id="{85452B25-2BA5-41FF-9718-90E0D58FDD67}" type="slidenum">
              <a:rPr lang="en-GB" smtClean="0"/>
              <a:t>6</a:t>
            </a:fld>
            <a:endParaRPr lang="en-GB" dirty="0"/>
          </a:p>
        </p:txBody>
      </p:sp>
    </p:spTree>
    <p:extLst>
      <p:ext uri="{BB962C8B-B14F-4D97-AF65-F5344CB8AC3E}">
        <p14:creationId xmlns:p14="http://schemas.microsoft.com/office/powerpoint/2010/main" val="375705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346325-677A-4AF0-B040-56C15B39CC76}"/>
              </a:ext>
            </a:extLst>
          </p:cNvPr>
          <p:cNvSpPr>
            <a:spLocks noGrp="1"/>
          </p:cNvSpPr>
          <p:nvPr>
            <p:ph type="title"/>
          </p:nvPr>
        </p:nvSpPr>
        <p:spPr>
          <a:xfrm>
            <a:off x="324001" y="479686"/>
            <a:ext cx="5816757" cy="443253"/>
          </a:xfrm>
        </p:spPr>
        <p:txBody>
          <a:bodyPr>
            <a:normAutofit/>
          </a:bodyPr>
          <a:lstStyle/>
          <a:p>
            <a:r>
              <a:rPr lang="en-GB" dirty="0">
                <a:cs typeface="Calibri"/>
              </a:rPr>
              <a:t>Why save into a private pension?</a:t>
            </a:r>
          </a:p>
        </p:txBody>
      </p:sp>
      <p:sp>
        <p:nvSpPr>
          <p:cNvPr id="6" name="Content Placeholder 5">
            <a:extLst>
              <a:ext uri="{FF2B5EF4-FFF2-40B4-BE49-F238E27FC236}">
                <a16:creationId xmlns:a16="http://schemas.microsoft.com/office/drawing/2014/main" id="{B7ED2E7D-CFC4-4939-9282-BED03A8C7719}"/>
              </a:ext>
            </a:extLst>
          </p:cNvPr>
          <p:cNvSpPr>
            <a:spLocks noGrp="1"/>
          </p:cNvSpPr>
          <p:nvPr>
            <p:ph idx="1"/>
          </p:nvPr>
        </p:nvSpPr>
        <p:spPr>
          <a:xfrm>
            <a:off x="324001" y="1068806"/>
            <a:ext cx="8554235" cy="5363525"/>
          </a:xfrm>
        </p:spPr>
        <p:txBody>
          <a:bodyPr>
            <a:normAutofit/>
          </a:bodyPr>
          <a:lstStyle/>
          <a:p>
            <a:pPr marL="285750" indent="-285750">
              <a:lnSpc>
                <a:spcPct val="120000"/>
              </a:lnSpc>
              <a:spcAft>
                <a:spcPts val="0"/>
              </a:spcAft>
              <a:buFont typeface="Arial" panose="020B0604020202020204" pitchFamily="34" charset="0"/>
              <a:buChar char="•"/>
            </a:pPr>
            <a:endParaRPr lang="en-US" b="0" i="1" dirty="0">
              <a:solidFill>
                <a:schemeClr val="bg2"/>
              </a:solidFill>
            </a:endParaRPr>
          </a:p>
          <a:p>
            <a:pPr marL="285750" indent="-285750">
              <a:lnSpc>
                <a:spcPct val="120000"/>
              </a:lnSpc>
              <a:spcAft>
                <a:spcPts val="0"/>
              </a:spcAft>
              <a:buFont typeface="Arial" panose="020B0604020202020204" pitchFamily="34" charset="0"/>
              <a:buChar char="•"/>
            </a:pPr>
            <a:r>
              <a:rPr lang="en-US" b="0" dirty="0"/>
              <a:t>A pension is a long-term savings plan designed to help you save money for later life as the State Pension alone is unlikely to be enough. </a:t>
            </a:r>
          </a:p>
          <a:p>
            <a:pPr marL="285750" indent="-285750">
              <a:lnSpc>
                <a:spcPct val="120000"/>
              </a:lnSpc>
              <a:spcAft>
                <a:spcPts val="0"/>
              </a:spcAft>
              <a:buFont typeface="Arial" panose="020B0604020202020204" pitchFamily="34" charset="0"/>
              <a:buChar char="•"/>
            </a:pPr>
            <a:endParaRPr lang="en-US" b="0" dirty="0"/>
          </a:p>
          <a:p>
            <a:pPr marL="285750" indent="-285750">
              <a:lnSpc>
                <a:spcPct val="120000"/>
              </a:lnSpc>
              <a:spcAft>
                <a:spcPts val="0"/>
              </a:spcAft>
              <a:buFont typeface="Arial" panose="020B0604020202020204" pitchFamily="34" charset="0"/>
              <a:buChar char="•"/>
            </a:pPr>
            <a:r>
              <a:rPr lang="en-US" b="0" dirty="0"/>
              <a:t>Your State Pension may not be paid until you are 68 whereas private pensions can be accessed from age 55 (although this may rise to 57 in 2028).  </a:t>
            </a:r>
          </a:p>
          <a:p>
            <a:pPr marL="285750" indent="-285750">
              <a:lnSpc>
                <a:spcPct val="120000"/>
              </a:lnSpc>
              <a:spcAft>
                <a:spcPts val="0"/>
              </a:spcAft>
              <a:buFont typeface="Arial" panose="020B0604020202020204" pitchFamily="34" charset="0"/>
              <a:buChar char="•"/>
            </a:pPr>
            <a:endParaRPr lang="en-US" b="0" dirty="0">
              <a:solidFill>
                <a:schemeClr val="bg1">
                  <a:lumMod val="85000"/>
                  <a:lumOff val="15000"/>
                </a:schemeClr>
              </a:solidFill>
            </a:endParaRPr>
          </a:p>
          <a:p>
            <a:pPr marL="285750" indent="-285750">
              <a:lnSpc>
                <a:spcPct val="120000"/>
              </a:lnSpc>
              <a:spcAft>
                <a:spcPts val="0"/>
              </a:spcAft>
              <a:buFont typeface="Arial" panose="020B0604020202020204" pitchFamily="34" charset="0"/>
              <a:buChar char="•"/>
            </a:pPr>
            <a:r>
              <a:rPr lang="en-US" b="1" dirty="0">
                <a:solidFill>
                  <a:schemeClr val="bg2"/>
                </a:solidFill>
              </a:rPr>
              <a:t>Tax relief </a:t>
            </a:r>
            <a:r>
              <a:rPr lang="en-US" dirty="0">
                <a:solidFill>
                  <a:schemeClr val="bg2"/>
                </a:solidFill>
              </a:rPr>
              <a:t>- </a:t>
            </a:r>
            <a:r>
              <a:rPr lang="en-US" b="0" dirty="0">
                <a:solidFill>
                  <a:schemeClr val="bg2"/>
                </a:solidFill>
              </a:rPr>
              <a:t>some of your money that would have gone to the government as tax goes into your pension instead</a:t>
            </a:r>
            <a:r>
              <a:rPr lang="en-US" b="0" dirty="0"/>
              <a:t>.</a:t>
            </a:r>
          </a:p>
          <a:p>
            <a:pPr marL="285750" indent="-285750">
              <a:lnSpc>
                <a:spcPct val="120000"/>
              </a:lnSpc>
              <a:spcAft>
                <a:spcPts val="0"/>
              </a:spcAft>
              <a:buFont typeface="Arial" panose="020B0604020202020204" pitchFamily="34" charset="0"/>
              <a:buChar char="•"/>
            </a:pPr>
            <a:endParaRPr lang="en-US" b="0" dirty="0"/>
          </a:p>
          <a:p>
            <a:pPr marL="285750" indent="-285750">
              <a:lnSpc>
                <a:spcPct val="120000"/>
              </a:lnSpc>
              <a:spcAft>
                <a:spcPts val="0"/>
              </a:spcAft>
              <a:buFont typeface="Arial" panose="020B0604020202020204" pitchFamily="34" charset="0"/>
              <a:buChar char="•"/>
            </a:pPr>
            <a:r>
              <a:rPr lang="en-US" b="1" dirty="0">
                <a:solidFill>
                  <a:schemeClr val="bg2"/>
                </a:solidFill>
              </a:rPr>
              <a:t>‘Free money’ from your employer </a:t>
            </a:r>
            <a:r>
              <a:rPr lang="en-US" b="0" dirty="0">
                <a:solidFill>
                  <a:schemeClr val="bg2"/>
                </a:solidFill>
              </a:rPr>
              <a:t>– employers are now required to automatically </a:t>
            </a:r>
            <a:r>
              <a:rPr lang="en-US" b="0" dirty="0" err="1">
                <a:solidFill>
                  <a:schemeClr val="bg2"/>
                </a:solidFill>
              </a:rPr>
              <a:t>enrol</a:t>
            </a:r>
            <a:r>
              <a:rPr lang="en-US" b="0" dirty="0">
                <a:solidFill>
                  <a:schemeClr val="bg2"/>
                </a:solidFill>
              </a:rPr>
              <a:t> eligible workers into a pension scheme and pay into their pension.</a:t>
            </a:r>
          </a:p>
          <a:p>
            <a:pPr>
              <a:lnSpc>
                <a:spcPct val="120000"/>
              </a:lnSpc>
              <a:spcAft>
                <a:spcPts val="0"/>
              </a:spcAft>
            </a:pPr>
            <a:endParaRPr lang="en-US" b="0" dirty="0">
              <a:solidFill>
                <a:schemeClr val="bg2"/>
              </a:solidFill>
            </a:endParaRPr>
          </a:p>
          <a:p>
            <a:pPr marL="285750" indent="-285750">
              <a:lnSpc>
                <a:spcPct val="120000"/>
              </a:lnSpc>
              <a:spcAft>
                <a:spcPts val="0"/>
              </a:spcAft>
              <a:buFont typeface="Arial" panose="020B0604020202020204" pitchFamily="34" charset="0"/>
              <a:buChar char="•"/>
            </a:pPr>
            <a:r>
              <a:rPr lang="en-GB" b="0" dirty="0">
                <a:solidFill>
                  <a:srgbClr val="143960"/>
                </a:solidFill>
              </a:rPr>
              <a:t>You may benefit from life cover as a member of the pension scheme (this will depend on the employer/scheme) which will provide a tax-free lump sum if you died whilst still in employment.</a:t>
            </a:r>
          </a:p>
          <a:p>
            <a:pPr>
              <a:lnSpc>
                <a:spcPct val="120000"/>
              </a:lnSpc>
              <a:spcAft>
                <a:spcPts val="0"/>
              </a:spcAft>
            </a:pPr>
            <a:endParaRPr lang="en-GB" b="0" dirty="0">
              <a:solidFill>
                <a:srgbClr val="143960"/>
              </a:solidFill>
            </a:endParaRPr>
          </a:p>
          <a:p>
            <a:pPr marL="285750" indent="-285750">
              <a:lnSpc>
                <a:spcPct val="120000"/>
              </a:lnSpc>
              <a:spcAft>
                <a:spcPts val="0"/>
              </a:spcAft>
              <a:buFont typeface="Arial" panose="020B0604020202020204" pitchFamily="34" charset="0"/>
              <a:buChar char="•"/>
            </a:pPr>
            <a:r>
              <a:rPr lang="en-GB" b="0" dirty="0">
                <a:solidFill>
                  <a:srgbClr val="143960"/>
                </a:solidFill>
              </a:rPr>
              <a:t>If you die before retirement, your beneficiaries may be able to receive some money from your pension and, in certain circumstances, not pay any income tax or inheritance tax.  </a:t>
            </a:r>
          </a:p>
          <a:p>
            <a:pPr>
              <a:lnSpc>
                <a:spcPct val="120000"/>
              </a:lnSpc>
              <a:spcAft>
                <a:spcPts val="0"/>
              </a:spcAft>
            </a:pPr>
            <a:endParaRPr lang="en-GB" b="0" dirty="0">
              <a:solidFill>
                <a:srgbClr val="143960"/>
              </a:solidFill>
            </a:endParaRPr>
          </a:p>
          <a:p>
            <a:pPr marL="285750" indent="-285750">
              <a:lnSpc>
                <a:spcPct val="120000"/>
              </a:lnSpc>
              <a:spcAft>
                <a:spcPts val="0"/>
              </a:spcAft>
              <a:buFont typeface="Arial" panose="020B0604020202020204" pitchFamily="34" charset="0"/>
              <a:buChar char="•"/>
            </a:pPr>
            <a:endParaRPr lang="en-GB" b="0" dirty="0">
              <a:solidFill>
                <a:srgbClr val="143960"/>
              </a:solidFill>
            </a:endParaRPr>
          </a:p>
          <a:p>
            <a:pPr marL="609750" lvl="3" indent="-285750">
              <a:lnSpc>
                <a:spcPct val="120000"/>
              </a:lnSpc>
              <a:spcAft>
                <a:spcPts val="0"/>
              </a:spcAft>
            </a:pPr>
            <a:endParaRPr lang="en-GB" dirty="0">
              <a:solidFill>
                <a:srgbClr val="143960"/>
              </a:solidFill>
            </a:endParaRPr>
          </a:p>
          <a:p>
            <a:pPr lvl="3" indent="0">
              <a:lnSpc>
                <a:spcPct val="120000"/>
              </a:lnSpc>
              <a:spcAft>
                <a:spcPts val="0"/>
              </a:spcAft>
              <a:buNone/>
            </a:pPr>
            <a:endParaRPr lang="en-GB" dirty="0">
              <a:solidFill>
                <a:srgbClr val="143960"/>
              </a:solidFill>
            </a:endParaRPr>
          </a:p>
          <a:p>
            <a:pPr lvl="3" indent="0">
              <a:lnSpc>
                <a:spcPct val="120000"/>
              </a:lnSpc>
              <a:spcAft>
                <a:spcPts val="0"/>
              </a:spcAft>
              <a:buNone/>
            </a:pPr>
            <a:endParaRPr lang="en-US" b="0" i="1" dirty="0">
              <a:solidFill>
                <a:schemeClr val="bg2"/>
              </a:solidFill>
            </a:endParaRPr>
          </a:p>
        </p:txBody>
      </p:sp>
      <p:sp>
        <p:nvSpPr>
          <p:cNvPr id="2" name="Slide Number Placeholder 1">
            <a:extLst>
              <a:ext uri="{FF2B5EF4-FFF2-40B4-BE49-F238E27FC236}">
                <a16:creationId xmlns:a16="http://schemas.microsoft.com/office/drawing/2014/main" id="{DB69B2FF-DB5E-4332-A545-E2A6D3989250}"/>
              </a:ext>
            </a:extLst>
          </p:cNvPr>
          <p:cNvSpPr>
            <a:spLocks noGrp="1"/>
          </p:cNvSpPr>
          <p:nvPr>
            <p:ph type="sldNum" sz="quarter" idx="12"/>
          </p:nvPr>
        </p:nvSpPr>
        <p:spPr/>
        <p:txBody>
          <a:bodyPr/>
          <a:lstStyle/>
          <a:p>
            <a:fld id="{85452B25-2BA5-41FF-9718-90E0D58FDD67}" type="slidenum">
              <a:rPr lang="en-GB" smtClean="0"/>
              <a:t>7</a:t>
            </a:fld>
            <a:endParaRPr lang="en-GB" dirty="0"/>
          </a:p>
        </p:txBody>
      </p:sp>
    </p:spTree>
    <p:extLst>
      <p:ext uri="{BB962C8B-B14F-4D97-AF65-F5344CB8AC3E}">
        <p14:creationId xmlns:p14="http://schemas.microsoft.com/office/powerpoint/2010/main" val="446972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E6AB-674A-4D51-9899-F73A2E156EDA}"/>
              </a:ext>
            </a:extLst>
          </p:cNvPr>
          <p:cNvSpPr>
            <a:spLocks noGrp="1"/>
          </p:cNvSpPr>
          <p:nvPr>
            <p:ph type="title"/>
          </p:nvPr>
        </p:nvSpPr>
        <p:spPr/>
        <p:txBody>
          <a:bodyPr>
            <a:normAutofit/>
          </a:bodyPr>
          <a:lstStyle/>
          <a:p>
            <a:r>
              <a:rPr lang="en-US" dirty="0"/>
              <a:t>Paying into a workplace pension vs</a:t>
            </a:r>
            <a:br>
              <a:rPr lang="en-US" dirty="0"/>
            </a:br>
            <a:r>
              <a:rPr lang="en-US" dirty="0"/>
              <a:t>non-pension savings</a:t>
            </a:r>
            <a:endParaRPr lang="en-GB" dirty="0"/>
          </a:p>
        </p:txBody>
      </p:sp>
      <p:sp>
        <p:nvSpPr>
          <p:cNvPr id="4" name="Slide Number Placeholder 3">
            <a:extLst>
              <a:ext uri="{FF2B5EF4-FFF2-40B4-BE49-F238E27FC236}">
                <a16:creationId xmlns:a16="http://schemas.microsoft.com/office/drawing/2014/main" id="{46C73607-00FC-4C5C-86E9-E6A01C2651CF}"/>
              </a:ext>
            </a:extLst>
          </p:cNvPr>
          <p:cNvSpPr>
            <a:spLocks noGrp="1"/>
          </p:cNvSpPr>
          <p:nvPr>
            <p:ph type="sldNum" sz="quarter" idx="12"/>
          </p:nvPr>
        </p:nvSpPr>
        <p:spPr/>
        <p:txBody>
          <a:bodyPr/>
          <a:lstStyle/>
          <a:p>
            <a:fld id="{85452B25-2BA5-41FF-9718-90E0D58FDD67}" type="slidenum">
              <a:rPr lang="en-GB" smtClean="0"/>
              <a:t>8</a:t>
            </a:fld>
            <a:endParaRPr lang="en-GB"/>
          </a:p>
        </p:txBody>
      </p:sp>
      <p:pic>
        <p:nvPicPr>
          <p:cNvPr id="13" name="Picture 12">
            <a:extLst>
              <a:ext uri="{FF2B5EF4-FFF2-40B4-BE49-F238E27FC236}">
                <a16:creationId xmlns:a16="http://schemas.microsoft.com/office/drawing/2014/main" id="{45CF920A-1E8B-4A9D-BD6E-65AEA1D52EAF}"/>
              </a:ext>
            </a:extLst>
          </p:cNvPr>
          <p:cNvPicPr>
            <a:picLocks noChangeAspect="1"/>
          </p:cNvPicPr>
          <p:nvPr/>
        </p:nvPicPr>
        <p:blipFill>
          <a:blip r:embed="rId3"/>
          <a:stretch>
            <a:fillRect/>
          </a:stretch>
        </p:blipFill>
        <p:spPr>
          <a:xfrm>
            <a:off x="0" y="1485798"/>
            <a:ext cx="9144000" cy="4032133"/>
          </a:xfrm>
          <a:prstGeom prst="rect">
            <a:avLst/>
          </a:prstGeom>
        </p:spPr>
      </p:pic>
    </p:spTree>
    <p:extLst>
      <p:ext uri="{BB962C8B-B14F-4D97-AF65-F5344CB8AC3E}">
        <p14:creationId xmlns:p14="http://schemas.microsoft.com/office/powerpoint/2010/main" val="184145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69C3-DC77-4DCA-8257-B453C09E9163}"/>
              </a:ext>
            </a:extLst>
          </p:cNvPr>
          <p:cNvSpPr>
            <a:spLocks noGrp="1"/>
          </p:cNvSpPr>
          <p:nvPr>
            <p:ph type="title"/>
          </p:nvPr>
        </p:nvSpPr>
        <p:spPr/>
        <p:txBody>
          <a:bodyPr/>
          <a:lstStyle/>
          <a:p>
            <a:r>
              <a:rPr lang="en-GB" dirty="0"/>
              <a:t>What type of private pensions are there?</a:t>
            </a:r>
          </a:p>
        </p:txBody>
      </p:sp>
      <p:sp>
        <p:nvSpPr>
          <p:cNvPr id="4" name="Slide Number Placeholder 3">
            <a:extLst>
              <a:ext uri="{FF2B5EF4-FFF2-40B4-BE49-F238E27FC236}">
                <a16:creationId xmlns:a16="http://schemas.microsoft.com/office/drawing/2014/main" id="{FCFC96D9-5C17-493D-A90B-6820DFD5DC39}"/>
              </a:ext>
            </a:extLst>
          </p:cNvPr>
          <p:cNvSpPr>
            <a:spLocks noGrp="1"/>
          </p:cNvSpPr>
          <p:nvPr>
            <p:ph type="sldNum" sz="quarter" idx="12"/>
          </p:nvPr>
        </p:nvSpPr>
        <p:spPr/>
        <p:txBody>
          <a:bodyPr/>
          <a:lstStyle/>
          <a:p>
            <a:fld id="{85452B25-2BA5-41FF-9718-90E0D58FDD67}" type="slidenum">
              <a:rPr lang="en-GB" smtClean="0"/>
              <a:t>9</a:t>
            </a:fld>
            <a:endParaRPr lang="en-GB"/>
          </a:p>
        </p:txBody>
      </p:sp>
      <p:graphicFrame>
        <p:nvGraphicFramePr>
          <p:cNvPr id="9" name="Content Placeholder 5">
            <a:extLst>
              <a:ext uri="{FF2B5EF4-FFF2-40B4-BE49-F238E27FC236}">
                <a16:creationId xmlns:a16="http://schemas.microsoft.com/office/drawing/2014/main" id="{FD5393F9-1050-4741-9D4F-0FB5FBA4F9E3}"/>
              </a:ext>
            </a:extLst>
          </p:cNvPr>
          <p:cNvGraphicFramePr>
            <a:graphicFrameLocks noGrp="1"/>
          </p:cNvGraphicFramePr>
          <p:nvPr>
            <p:ph idx="1"/>
            <p:extLst>
              <p:ext uri="{D42A27DB-BD31-4B8C-83A1-F6EECF244321}">
                <p14:modId xmlns:p14="http://schemas.microsoft.com/office/powerpoint/2010/main" val="587620843"/>
              </p:ext>
            </p:extLst>
          </p:nvPr>
        </p:nvGraphicFramePr>
        <p:xfrm>
          <a:off x="525624" y="2113486"/>
          <a:ext cx="8092752" cy="3506329"/>
        </p:xfrm>
        <a:graphic>
          <a:graphicData uri="http://schemas.openxmlformats.org/drawingml/2006/table">
            <a:tbl>
              <a:tblPr firstRow="1" bandRow="1">
                <a:tableStyleId>{5C22544A-7EE6-4342-B048-85BDC9FD1C3A}</a:tableStyleId>
              </a:tblPr>
              <a:tblGrid>
                <a:gridCol w="2023188">
                  <a:extLst>
                    <a:ext uri="{9D8B030D-6E8A-4147-A177-3AD203B41FA5}">
                      <a16:colId xmlns:a16="http://schemas.microsoft.com/office/drawing/2014/main" val="4152613983"/>
                    </a:ext>
                  </a:extLst>
                </a:gridCol>
                <a:gridCol w="2023188">
                  <a:extLst>
                    <a:ext uri="{9D8B030D-6E8A-4147-A177-3AD203B41FA5}">
                      <a16:colId xmlns:a16="http://schemas.microsoft.com/office/drawing/2014/main" val="212740197"/>
                    </a:ext>
                  </a:extLst>
                </a:gridCol>
                <a:gridCol w="4046376">
                  <a:extLst>
                    <a:ext uri="{9D8B030D-6E8A-4147-A177-3AD203B41FA5}">
                      <a16:colId xmlns:a16="http://schemas.microsoft.com/office/drawing/2014/main" val="2585057840"/>
                    </a:ext>
                  </a:extLst>
                </a:gridCol>
              </a:tblGrid>
              <a:tr h="35752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none" dirty="0"/>
                        <a:t>Defined Benefit (DB)</a:t>
                      </a:r>
                    </a:p>
                  </a:txBody>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none" dirty="0"/>
                        <a:t>Defined Contribution (DC)</a:t>
                      </a:r>
                    </a:p>
                  </a:txBody>
                  <a:tcPr/>
                </a:tc>
                <a:extLst>
                  <a:ext uri="{0D108BD9-81ED-4DB2-BD59-A6C34878D82A}">
                    <a16:rowId xmlns:a16="http://schemas.microsoft.com/office/drawing/2014/main" val="969399921"/>
                  </a:ext>
                </a:extLst>
              </a:tr>
              <a:tr h="3575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bg2"/>
                          </a:solidFill>
                        </a:rPr>
                        <a:t>Occupational/workplace arrangements</a:t>
                      </a:r>
                    </a:p>
                  </a:txBody>
                  <a:tcPr/>
                </a:tc>
                <a:tc h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bg2"/>
                          </a:solidFill>
                        </a:rPr>
                        <a:t>Occupational/workplace and personal arrangements*</a:t>
                      </a:r>
                    </a:p>
                  </a:txBody>
                  <a:tcPr/>
                </a:tc>
                <a:extLst>
                  <a:ext uri="{0D108BD9-81ED-4DB2-BD59-A6C34878D82A}">
                    <a16:rowId xmlns:a16="http://schemas.microsoft.com/office/drawing/2014/main" val="4286291260"/>
                  </a:ext>
                </a:extLst>
              </a:tr>
              <a:tr h="3575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bg2"/>
                          </a:solidFill>
                        </a:rPr>
                        <a:t>Employer takes investment risk – no risk to member</a:t>
                      </a:r>
                      <a:endParaRPr lang="en-GB" b="0" i="0" dirty="0">
                        <a:solidFill>
                          <a:schemeClr val="bg2"/>
                        </a:solidFill>
                      </a:endParaRPr>
                    </a:p>
                  </a:txBody>
                  <a:tcPr/>
                </a:tc>
                <a:tc hMerge="1">
                  <a:txBody>
                    <a:bodyPr/>
                    <a:lstStyle/>
                    <a:p>
                      <a:endParaRPr lang="en-GB" i="1" dirty="0"/>
                    </a:p>
                  </a:txBody>
                  <a:tcPr/>
                </a:tc>
                <a:tc>
                  <a:txBody>
                    <a:bodyPr/>
                    <a:lstStyle/>
                    <a:p>
                      <a:r>
                        <a:rPr lang="en-GB" b="0" dirty="0">
                          <a:solidFill>
                            <a:schemeClr val="bg2"/>
                          </a:solidFill>
                        </a:rPr>
                        <a:t>Member takes investment risk</a:t>
                      </a:r>
                    </a:p>
                  </a:txBody>
                  <a:tcPr/>
                </a:tc>
                <a:extLst>
                  <a:ext uri="{0D108BD9-81ED-4DB2-BD59-A6C34878D82A}">
                    <a16:rowId xmlns:a16="http://schemas.microsoft.com/office/drawing/2014/main" val="3763925271"/>
                  </a:ext>
                </a:extLst>
              </a:tr>
              <a:tr h="357520">
                <a:tc>
                  <a:txBody>
                    <a:bodyPr/>
                    <a:lstStyle/>
                    <a:p>
                      <a:r>
                        <a:rPr lang="en-GB" b="1" dirty="0">
                          <a:solidFill>
                            <a:schemeClr val="bg2"/>
                          </a:solidFill>
                        </a:rPr>
                        <a:t>Final salary </a:t>
                      </a:r>
                    </a:p>
                  </a:txBody>
                  <a:tcPr/>
                </a:tc>
                <a:tc>
                  <a:txBody>
                    <a:bodyPr/>
                    <a:lstStyle/>
                    <a:p>
                      <a:r>
                        <a:rPr lang="en-GB" b="1" dirty="0">
                          <a:solidFill>
                            <a:schemeClr val="bg2"/>
                          </a:solidFill>
                        </a:rPr>
                        <a:t>Career Average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bg2"/>
                          </a:solidFill>
                        </a:rPr>
                        <a:t>Also referred to as money purchase schemes</a:t>
                      </a:r>
                    </a:p>
                  </a:txBody>
                  <a:tcPr/>
                </a:tc>
                <a:extLst>
                  <a:ext uri="{0D108BD9-81ED-4DB2-BD59-A6C34878D82A}">
                    <a16:rowId xmlns:a16="http://schemas.microsoft.com/office/drawing/2014/main" val="1375546129"/>
                  </a:ext>
                </a:extLst>
              </a:tr>
              <a:tr h="839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bg2"/>
                          </a:solidFill>
                        </a:rPr>
                        <a:t>Pension based on pensionable salary and service at retirement age</a:t>
                      </a:r>
                    </a:p>
                  </a:txBody>
                  <a:tcPr/>
                </a:tc>
                <a:tc>
                  <a:txBody>
                    <a:bodyPr/>
                    <a:lstStyle/>
                    <a:p>
                      <a:r>
                        <a:rPr lang="en-GB" b="0" dirty="0">
                          <a:solidFill>
                            <a:schemeClr val="bg2"/>
                          </a:solidFill>
                        </a:rPr>
                        <a:t>Pension based on average pensionable salary throughout career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bg2"/>
                          </a:solidFill>
                        </a:rPr>
                        <a:t>Pot of money built up and invested in funds of your choice - value dependent upon amount contributed, charges and investment performance</a:t>
                      </a:r>
                    </a:p>
                  </a:txBody>
                  <a:tcPr/>
                </a:tc>
                <a:extLst>
                  <a:ext uri="{0D108BD9-81ED-4DB2-BD59-A6C34878D82A}">
                    <a16:rowId xmlns:a16="http://schemas.microsoft.com/office/drawing/2014/main" val="914446252"/>
                  </a:ext>
                </a:extLst>
              </a:tr>
              <a:tr h="5198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2"/>
                          </a:solidFill>
                        </a:rPr>
                        <a:t>You may be able to take your benefits before the scheme’s normal retirement age (min age 55)</a:t>
                      </a:r>
                    </a:p>
                  </a:txBody>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2"/>
                          </a:solidFill>
                        </a:rPr>
                        <a:t>You can choose the age at which you can take your benefits (after age 55)</a:t>
                      </a:r>
                      <a:endParaRPr lang="en-GB" b="0" dirty="0">
                        <a:solidFill>
                          <a:schemeClr val="bg2"/>
                        </a:solidFill>
                      </a:endParaRPr>
                    </a:p>
                  </a:txBody>
                  <a:tcPr/>
                </a:tc>
                <a:extLst>
                  <a:ext uri="{0D108BD9-81ED-4DB2-BD59-A6C34878D82A}">
                    <a16:rowId xmlns:a16="http://schemas.microsoft.com/office/drawing/2014/main" val="4068283733"/>
                  </a:ext>
                </a:extLst>
              </a:tr>
              <a:tr h="357520">
                <a:tc gridSpan="2">
                  <a:txBody>
                    <a:bodyPr/>
                    <a:lstStyle/>
                    <a:p>
                      <a:r>
                        <a:rPr lang="en-GB" b="0" dirty="0">
                          <a:solidFill>
                            <a:schemeClr val="bg2"/>
                          </a:solidFill>
                        </a:rPr>
                        <a:t>Benefits paid as regular income with the option of a tax-free lump sum</a:t>
                      </a:r>
                    </a:p>
                  </a:txBody>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2"/>
                          </a:solidFill>
                        </a:rPr>
                        <a:t>Usually provides choice as to how benefits can be taken, including option to receive 25% tax-free lump sum</a:t>
                      </a:r>
                      <a:endParaRPr lang="en-GB" b="0" dirty="0">
                        <a:solidFill>
                          <a:schemeClr val="bg2"/>
                        </a:solidFill>
                      </a:endParaRPr>
                    </a:p>
                  </a:txBody>
                  <a:tcPr/>
                </a:tc>
                <a:extLst>
                  <a:ext uri="{0D108BD9-81ED-4DB2-BD59-A6C34878D82A}">
                    <a16:rowId xmlns:a16="http://schemas.microsoft.com/office/drawing/2014/main" val="2377213999"/>
                  </a:ext>
                </a:extLst>
              </a:tr>
            </a:tbl>
          </a:graphicData>
        </a:graphic>
      </p:graphicFrame>
      <p:sp>
        <p:nvSpPr>
          <p:cNvPr id="10" name="TextBox 9">
            <a:extLst>
              <a:ext uri="{FF2B5EF4-FFF2-40B4-BE49-F238E27FC236}">
                <a16:creationId xmlns:a16="http://schemas.microsoft.com/office/drawing/2014/main" id="{AFBAA668-735F-4071-9DFD-6DC164ABDAA1}"/>
              </a:ext>
            </a:extLst>
          </p:cNvPr>
          <p:cNvSpPr txBox="1"/>
          <p:nvPr/>
        </p:nvSpPr>
        <p:spPr>
          <a:xfrm>
            <a:off x="391567" y="1611145"/>
            <a:ext cx="7972504" cy="369332"/>
          </a:xfrm>
          <a:prstGeom prst="rect">
            <a:avLst/>
          </a:prstGeom>
          <a:noFill/>
        </p:spPr>
        <p:txBody>
          <a:bodyPr wrap="none" rtlCol="0">
            <a:spAutoFit/>
          </a:bodyPr>
          <a:lstStyle/>
          <a:p>
            <a:r>
              <a:rPr lang="en-GB" dirty="0">
                <a:solidFill>
                  <a:schemeClr val="bg2"/>
                </a:solidFill>
              </a:rPr>
              <a:t>Both DB and DC schemes are a tax efficient way of saving but they differ in design</a:t>
            </a:r>
          </a:p>
        </p:txBody>
      </p:sp>
      <p:sp>
        <p:nvSpPr>
          <p:cNvPr id="11" name="TextBox 10">
            <a:extLst>
              <a:ext uri="{FF2B5EF4-FFF2-40B4-BE49-F238E27FC236}">
                <a16:creationId xmlns:a16="http://schemas.microsoft.com/office/drawing/2014/main" id="{1FDDD593-A8CE-41D0-9D65-A14589B3E27A}"/>
              </a:ext>
            </a:extLst>
          </p:cNvPr>
          <p:cNvSpPr txBox="1"/>
          <p:nvPr/>
        </p:nvSpPr>
        <p:spPr>
          <a:xfrm>
            <a:off x="4651686" y="5752824"/>
            <a:ext cx="3460799" cy="830997"/>
          </a:xfrm>
          <a:prstGeom prst="rect">
            <a:avLst/>
          </a:prstGeom>
          <a:noFill/>
        </p:spPr>
        <p:txBody>
          <a:bodyPr wrap="square" rtlCol="0">
            <a:spAutoFit/>
          </a:bodyPr>
          <a:lstStyle/>
          <a:p>
            <a:r>
              <a:rPr lang="en-US" sz="1200" dirty="0">
                <a:solidFill>
                  <a:schemeClr val="bg2"/>
                </a:solidFill>
              </a:rPr>
              <a:t>*Other types of DC pensions include:</a:t>
            </a:r>
          </a:p>
          <a:p>
            <a:pPr marL="171450" indent="-171450">
              <a:buFont typeface="Arial" panose="020B0604020202020204" pitchFamily="34" charset="0"/>
              <a:buChar char="•"/>
            </a:pPr>
            <a:r>
              <a:rPr lang="en-US" sz="1200" dirty="0">
                <a:solidFill>
                  <a:schemeClr val="bg2"/>
                </a:solidFill>
              </a:rPr>
              <a:t>Personal pensions</a:t>
            </a:r>
          </a:p>
          <a:p>
            <a:pPr marL="171450" indent="-171450">
              <a:buFont typeface="Arial" panose="020B0604020202020204" pitchFamily="34" charset="0"/>
              <a:buChar char="•"/>
            </a:pPr>
            <a:r>
              <a:rPr lang="en-US" sz="1200" dirty="0">
                <a:solidFill>
                  <a:schemeClr val="bg2"/>
                </a:solidFill>
              </a:rPr>
              <a:t>Self-invested personal pensions (SIPP)</a:t>
            </a:r>
          </a:p>
          <a:p>
            <a:pPr marL="171450" indent="-171450">
              <a:buFont typeface="Arial" panose="020B0604020202020204" pitchFamily="34" charset="0"/>
              <a:buChar char="•"/>
            </a:pPr>
            <a:r>
              <a:rPr lang="en-US" sz="1200" dirty="0">
                <a:solidFill>
                  <a:schemeClr val="bg2"/>
                </a:solidFill>
              </a:rPr>
              <a:t>Stakeholder pensions</a:t>
            </a:r>
          </a:p>
        </p:txBody>
      </p:sp>
    </p:spTree>
    <p:extLst>
      <p:ext uri="{BB962C8B-B14F-4D97-AF65-F5344CB8AC3E}">
        <p14:creationId xmlns:p14="http://schemas.microsoft.com/office/powerpoint/2010/main" val="1362065368"/>
      </p:ext>
    </p:extLst>
  </p:cSld>
  <p:clrMapOvr>
    <a:masterClrMapping/>
  </p:clrMapOvr>
</p:sld>
</file>

<file path=ppt/theme/theme1.xml><?xml version="1.0" encoding="utf-8"?>
<a:theme xmlns:a="http://schemas.openxmlformats.org/drawingml/2006/main" name="MoneyPensionService_Theme">
  <a:themeElements>
    <a:clrScheme name="Money &amp; Pensions Services Theme Colours">
      <a:dk1>
        <a:sysClr val="windowText" lastClr="000000"/>
      </a:dk1>
      <a:lt1>
        <a:sysClr val="window" lastClr="FFFFFF"/>
      </a:lt1>
      <a:dk2>
        <a:srgbClr val="143960"/>
      </a:dk2>
      <a:lt2>
        <a:srgbClr val="EEECE1"/>
      </a:lt2>
      <a:accent1>
        <a:srgbClr val="143960"/>
      </a:accent1>
      <a:accent2>
        <a:srgbClr val="00A4DE"/>
      </a:accent2>
      <a:accent3>
        <a:srgbClr val="EEECE1"/>
      </a:accent3>
      <a:accent4>
        <a:srgbClr val="143960"/>
      </a:accent4>
      <a:accent5>
        <a:srgbClr val="00A4DE"/>
      </a:accent5>
      <a:accent6>
        <a:srgbClr val="D2E8F2"/>
      </a:accent6>
      <a:hlink>
        <a:srgbClr val="000000"/>
      </a:hlink>
      <a:folHlink>
        <a:srgbClr val="00A4DE"/>
      </a:folHlink>
    </a:clrScheme>
    <a:fontScheme name="Money &amp; Pensions Services Theme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6" id="{821462B9-4536-1542-B3D0-3B81BD3A1D31}" vid="{C0743424-BEE2-504A-9440-5DB98478E2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9C9C261376A24C8AFACF6C18D84962" ma:contentTypeVersion="11" ma:contentTypeDescription="Create a new document." ma:contentTypeScope="" ma:versionID="10c91d331697bde3dcf74deed44865b5">
  <xsd:schema xmlns:xsd="http://www.w3.org/2001/XMLSchema" xmlns:xs="http://www.w3.org/2001/XMLSchema" xmlns:p="http://schemas.microsoft.com/office/2006/metadata/properties" xmlns:ns2="193bfff3-9e2a-4802-8cd5-e78859b26394" xmlns:ns3="6d5dc744-b398-412d-96a2-5938cd79ffd8" targetNamespace="http://schemas.microsoft.com/office/2006/metadata/properties" ma:root="true" ma:fieldsID="3d32de5cf731078b178c87b2449dbbd8" ns2:_="" ns3:_="">
    <xsd:import namespace="193bfff3-9e2a-4802-8cd5-e78859b26394"/>
    <xsd:import namespace="6d5dc744-b398-412d-96a2-5938cd79ff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bfff3-9e2a-4802-8cd5-e78859b263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5dc744-b398-412d-96a2-5938cd79ffd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7FC25C-B3CF-4962-82D7-36D6429EE007}">
  <ds:schemaRefs>
    <ds:schemaRef ds:uri="http://purl.org/dc/terms/"/>
    <ds:schemaRef ds:uri="http://schemas.microsoft.com/office/2006/documentManagement/types"/>
    <ds:schemaRef ds:uri="http://purl.org/dc/elements/1.1/"/>
    <ds:schemaRef ds:uri="http://purl.org/dc/dcmitype/"/>
    <ds:schemaRef ds:uri="193bfff3-9e2a-4802-8cd5-e78859b26394"/>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6d5dc744-b398-412d-96a2-5938cd79ffd8"/>
  </ds:schemaRefs>
</ds:datastoreItem>
</file>

<file path=customXml/itemProps2.xml><?xml version="1.0" encoding="utf-8"?>
<ds:datastoreItem xmlns:ds="http://schemas.openxmlformats.org/officeDocument/2006/customXml" ds:itemID="{5D914B38-DE29-438F-9971-FA5E3ACC7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3bfff3-9e2a-4802-8cd5-e78859b26394"/>
    <ds:schemaRef ds:uri="6d5dc744-b398-412d-96a2-5938cd79ff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31AD40-4815-4563-8A48-217226A6ED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MoneyPensionService_Theme</Template>
  <TotalTime>401</TotalTime>
  <Words>2256</Words>
  <Application>Microsoft Macintosh PowerPoint</Application>
  <PresentationFormat>On-screen Show (4:3)</PresentationFormat>
  <Paragraphs>249</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MoneyPensionService_Theme</vt:lpstr>
      <vt:lpstr>  UCL</vt:lpstr>
      <vt:lpstr>Introducing the Money and Pensions Service (MaPS)</vt:lpstr>
      <vt:lpstr>Disclaimer</vt:lpstr>
      <vt:lpstr>What we’ll focus on today</vt:lpstr>
      <vt:lpstr>How much money will you need in retirement?</vt:lpstr>
      <vt:lpstr>The State Pension</vt:lpstr>
      <vt:lpstr>Why save into a private pension?</vt:lpstr>
      <vt:lpstr>Paying into a workplace pension vs non-pension savings</vt:lpstr>
      <vt:lpstr>What type of private pensions are there?</vt:lpstr>
      <vt:lpstr>Options for accessing money from DC pensions</vt:lpstr>
      <vt:lpstr>How much can you pay into a pension scheme each year?</vt:lpstr>
      <vt:lpstr>How does paying pension contributions by salary sacrifice work?</vt:lpstr>
      <vt:lpstr>Tracing old pensions</vt:lpstr>
      <vt:lpstr>Pension Scams and how to spot them</vt:lpstr>
      <vt:lpstr>How to protect yourself from a pension scam</vt:lpstr>
      <vt:lpstr>How to contact us</vt:lpstr>
      <vt:lpstr>Other useful links: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54pt Second line </dc:title>
  <dc:subject>MPS_Brand_implementation_Powerpoints_template_Standard_Bilingual_AW</dc:subject>
  <dc:creator>Ellen Monaghan</dc:creator>
  <cp:keywords/>
  <dc:description/>
  <cp:lastModifiedBy>Brummitt, Sandy</cp:lastModifiedBy>
  <cp:revision>80</cp:revision>
  <dcterms:created xsi:type="dcterms:W3CDTF">2019-04-12T15:37:01Z</dcterms:created>
  <dcterms:modified xsi:type="dcterms:W3CDTF">2021-05-17T10:58:45Z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0x010100EF9C9C261376A24C8AFACF6C18D84962</vt:lpwstr>
  </property>
  <property fmtid="{D5CDD505-2E9C-101B-9397-08002B2CF9AE}" pid="3" name="Order">
    <vt:r8>12200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CPDocumentType">
    <vt:lpwstr/>
  </property>
  <property fmtid="{D5CDD505-2E9C-101B-9397-08002B2CF9AE}" pid="9" name="TaxKeyword">
    <vt:lpwstr/>
  </property>
  <property fmtid="{D5CDD505-2E9C-101B-9397-08002B2CF9AE}" pid="10" name="Topic">
    <vt:lpwstr/>
  </property>
  <property fmtid="{D5CDD505-2E9C-101B-9397-08002B2CF9AE}" pid="11" name="CPDepartment">
    <vt:lpwstr/>
  </property>
  <property fmtid="{D5CDD505-2E9C-101B-9397-08002B2CF9AE}" pid="12" name="_dlc_DocIdItemGuid">
    <vt:lpwstr>e0e70499-fd59-415f-8b86-2048af8f29c0</vt:lpwstr>
  </property>
</Properties>
</file>