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84" r:id="rId5"/>
    <p:sldMasterId id="2147483688" r:id="rId6"/>
  </p:sldMasterIdLst>
  <p:notesMasterIdLst>
    <p:notesMasterId r:id="rId29"/>
  </p:notesMasterIdLst>
  <p:sldIdLst>
    <p:sldId id="330" r:id="rId7"/>
    <p:sldId id="369" r:id="rId8"/>
    <p:sldId id="368" r:id="rId9"/>
    <p:sldId id="347" r:id="rId10"/>
    <p:sldId id="367" r:id="rId11"/>
    <p:sldId id="363" r:id="rId12"/>
    <p:sldId id="339" r:id="rId13"/>
    <p:sldId id="365" r:id="rId14"/>
    <p:sldId id="354" r:id="rId15"/>
    <p:sldId id="355" r:id="rId16"/>
    <p:sldId id="370" r:id="rId17"/>
    <p:sldId id="358" r:id="rId18"/>
    <p:sldId id="359" r:id="rId19"/>
    <p:sldId id="360" r:id="rId20"/>
    <p:sldId id="364" r:id="rId21"/>
    <p:sldId id="362" r:id="rId22"/>
    <p:sldId id="356" r:id="rId23"/>
    <p:sldId id="371" r:id="rId24"/>
    <p:sldId id="346" r:id="rId25"/>
    <p:sldId id="372" r:id="rId26"/>
    <p:sldId id="351" r:id="rId27"/>
    <p:sldId id="34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lie Allen" initials="SA" lastIdx="13" clrIdx="0">
    <p:extLst>
      <p:ext uri="{19B8F6BF-5375-455C-9EA6-DF929625EA0E}">
        <p15:presenceInfo xmlns:p15="http://schemas.microsoft.com/office/powerpoint/2012/main" userId="d4b36b55-e93a-48ce-a818-6de941b0a9f0" providerId="Windows Live"/>
      </p:ext>
    </p:extLst>
  </p:cmAuthor>
  <p:cmAuthor id="2" name="Sallie Allen" initials="SA [2]" lastIdx="47" clrIdx="1">
    <p:extLst>
      <p:ext uri="{19B8F6BF-5375-455C-9EA6-DF929625EA0E}">
        <p15:presenceInfo xmlns:p15="http://schemas.microsoft.com/office/powerpoint/2012/main" userId="S::sallie.allen@theprimacy.com::d4b36b55-e93a-48ce-a818-6de941b0a9f0" providerId="AD"/>
      </p:ext>
    </p:extLst>
  </p:cmAuthor>
  <p:cmAuthor id="3" name="Kristen Ganci" initials="KG" lastIdx="76" clrIdx="2">
    <p:extLst>
      <p:ext uri="{19B8F6BF-5375-455C-9EA6-DF929625EA0E}">
        <p15:presenceInfo xmlns:p15="http://schemas.microsoft.com/office/powerpoint/2012/main" userId="S::kristen.ganci@theprimacy.com::1ad884e8-a0e1-4d08-84d0-78617659ee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9FF"/>
    <a:srgbClr val="0097A9"/>
    <a:srgbClr val="F2FAFB"/>
    <a:srgbClr val="FFA7A7"/>
    <a:srgbClr val="B4C7E7"/>
    <a:srgbClr val="3255A4"/>
    <a:srgbClr val="F6BE00"/>
    <a:srgbClr val="B5BD00"/>
    <a:srgbClr val="EA7600"/>
    <a:srgbClr val="AC14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CDA627-DDD9-4F0E-ABD1-CA9E74E947A4}" v="45" dt="2023-06-20T12:20:58.9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3775" autoAdjust="0"/>
  </p:normalViewPr>
  <p:slideViewPr>
    <p:cSldViewPr snapToGrid="0">
      <p:cViewPr varScale="1">
        <p:scale>
          <a:sx n="73" d="100"/>
          <a:sy n="73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zaffari, Ali" userId="03077a8a-3745-4b98-9884-fce0ff28ba9c" providerId="ADAL" clId="{40CDA627-DDD9-4F0E-ABD1-CA9E74E947A4}"/>
    <pc:docChg chg="undo custSel addSld delSld modSld sldOrd">
      <pc:chgData name="Mozaffari, Ali" userId="03077a8a-3745-4b98-9884-fce0ff28ba9c" providerId="ADAL" clId="{40CDA627-DDD9-4F0E-ABD1-CA9E74E947A4}" dt="2023-06-20T12:20:58.951" v="64"/>
      <pc:docMkLst>
        <pc:docMk/>
      </pc:docMkLst>
      <pc:sldChg chg="del">
        <pc:chgData name="Mozaffari, Ali" userId="03077a8a-3745-4b98-9884-fce0ff28ba9c" providerId="ADAL" clId="{40CDA627-DDD9-4F0E-ABD1-CA9E74E947A4}" dt="2023-06-20T12:18:05.729" v="0" actId="47"/>
        <pc:sldMkLst>
          <pc:docMk/>
          <pc:sldMk cId="191118316" sldId="338"/>
        </pc:sldMkLst>
      </pc:sldChg>
      <pc:sldChg chg="add del">
        <pc:chgData name="Mozaffari, Ali" userId="03077a8a-3745-4b98-9884-fce0ff28ba9c" providerId="ADAL" clId="{40CDA627-DDD9-4F0E-ABD1-CA9E74E947A4}" dt="2023-06-20T12:18:12.481" v="3"/>
        <pc:sldMkLst>
          <pc:docMk/>
          <pc:sldMk cId="591662928" sldId="346"/>
        </pc:sldMkLst>
      </pc:sldChg>
      <pc:sldChg chg="modSp mod">
        <pc:chgData name="Mozaffari, Ali" userId="03077a8a-3745-4b98-9884-fce0ff28ba9c" providerId="ADAL" clId="{40CDA627-DDD9-4F0E-ABD1-CA9E74E947A4}" dt="2023-06-20T12:18:21.762" v="5" actId="20577"/>
        <pc:sldMkLst>
          <pc:docMk/>
          <pc:sldMk cId="3400227039" sldId="351"/>
        </pc:sldMkLst>
        <pc:spChg chg="mod">
          <ac:chgData name="Mozaffari, Ali" userId="03077a8a-3745-4b98-9884-fce0ff28ba9c" providerId="ADAL" clId="{40CDA627-DDD9-4F0E-ABD1-CA9E74E947A4}" dt="2023-06-20T12:18:21.762" v="5" actId="20577"/>
          <ac:spMkLst>
            <pc:docMk/>
            <pc:sldMk cId="3400227039" sldId="351"/>
            <ac:spMk id="7" creationId="{00000000-0000-0000-0000-000000000000}"/>
          </ac:spMkLst>
        </pc:spChg>
      </pc:sldChg>
      <pc:sldChg chg="addSp delSp modSp mod ord modAnim">
        <pc:chgData name="Mozaffari, Ali" userId="03077a8a-3745-4b98-9884-fce0ff28ba9c" providerId="ADAL" clId="{40CDA627-DDD9-4F0E-ABD1-CA9E74E947A4}" dt="2023-06-20T12:20:58.951" v="64"/>
        <pc:sldMkLst>
          <pc:docMk/>
          <pc:sldMk cId="90604084" sldId="368"/>
        </pc:sldMkLst>
        <pc:spChg chg="mod">
          <ac:chgData name="Mozaffari, Ali" userId="03077a8a-3745-4b98-9884-fce0ff28ba9c" providerId="ADAL" clId="{40CDA627-DDD9-4F0E-ABD1-CA9E74E947A4}" dt="2023-06-20T12:19:48.365" v="49" actId="20577"/>
          <ac:spMkLst>
            <pc:docMk/>
            <pc:sldMk cId="90604084" sldId="368"/>
            <ac:spMk id="4" creationId="{3698075E-F91A-8AC9-62BD-A31146E06CC7}"/>
          </ac:spMkLst>
        </pc:spChg>
        <pc:picChg chg="add mod">
          <ac:chgData name="Mozaffari, Ali" userId="03077a8a-3745-4b98-9884-fce0ff28ba9c" providerId="ADAL" clId="{40CDA627-DDD9-4F0E-ABD1-CA9E74E947A4}" dt="2023-06-20T12:20:42.916" v="58" actId="1076"/>
          <ac:picMkLst>
            <pc:docMk/>
            <pc:sldMk cId="90604084" sldId="368"/>
            <ac:picMk id="6" creationId="{1B2A4AAB-A6D3-2048-35DC-83FD46E8F6A3}"/>
          </ac:picMkLst>
        </pc:picChg>
        <pc:picChg chg="add del">
          <ac:chgData name="Mozaffari, Ali" userId="03077a8a-3745-4b98-9884-fce0ff28ba9c" providerId="ADAL" clId="{40CDA627-DDD9-4F0E-ABD1-CA9E74E947A4}" dt="2023-06-20T12:20:07.773" v="51" actId="22"/>
          <ac:picMkLst>
            <pc:docMk/>
            <pc:sldMk cId="90604084" sldId="368"/>
            <ac:picMk id="9" creationId="{2A0FE2EF-EBEA-6BAC-E56B-50E75ED545A7}"/>
          </ac:picMkLst>
        </pc:picChg>
        <pc:picChg chg="add mod">
          <ac:chgData name="Mozaffari, Ali" userId="03077a8a-3745-4b98-9884-fce0ff28ba9c" providerId="ADAL" clId="{40CDA627-DDD9-4F0E-ABD1-CA9E74E947A4}" dt="2023-06-20T12:20:50.463" v="61" actId="14100"/>
          <ac:picMkLst>
            <pc:docMk/>
            <pc:sldMk cId="90604084" sldId="368"/>
            <ac:picMk id="11" creationId="{BCBEA434-2066-F385-014C-ACACE2D78062}"/>
          </ac:picMkLst>
        </pc:picChg>
        <pc:picChg chg="add mod">
          <ac:chgData name="Mozaffari, Ali" userId="03077a8a-3745-4b98-9884-fce0ff28ba9c" providerId="ADAL" clId="{40CDA627-DDD9-4F0E-ABD1-CA9E74E947A4}" dt="2023-06-20T12:20:53.450" v="62" actId="1076"/>
          <ac:picMkLst>
            <pc:docMk/>
            <pc:sldMk cId="90604084" sldId="368"/>
            <ac:picMk id="13" creationId="{51209211-18CA-D864-13F9-F3CC41FF8711}"/>
          </ac:picMkLst>
        </pc:picChg>
      </pc:sldChg>
      <pc:sldChg chg="modSp">
        <pc:chgData name="Mozaffari, Ali" userId="03077a8a-3745-4b98-9884-fce0ff28ba9c" providerId="ADAL" clId="{40CDA627-DDD9-4F0E-ABD1-CA9E74E947A4}" dt="2023-06-20T12:19:41.472" v="27" actId="20577"/>
        <pc:sldMkLst>
          <pc:docMk/>
          <pc:sldMk cId="3505658866" sldId="369"/>
        </pc:sldMkLst>
        <pc:spChg chg="mod">
          <ac:chgData name="Mozaffari, Ali" userId="03077a8a-3745-4b98-9884-fce0ff28ba9c" providerId="ADAL" clId="{40CDA627-DDD9-4F0E-ABD1-CA9E74E947A4}" dt="2023-06-20T12:19:41.472" v="27" actId="20577"/>
          <ac:spMkLst>
            <pc:docMk/>
            <pc:sldMk cId="3505658866" sldId="369"/>
            <ac:spMk id="3" creationId="{C98DC138-4294-2B5F-0EF4-8C8CC4ED53F1}"/>
          </ac:spMkLst>
        </pc:spChg>
      </pc:sldChg>
      <pc:sldChg chg="add del">
        <pc:chgData name="Mozaffari, Ali" userId="03077a8a-3745-4b98-9884-fce0ff28ba9c" providerId="ADAL" clId="{40CDA627-DDD9-4F0E-ABD1-CA9E74E947A4}" dt="2023-06-20T12:18:12.481" v="3"/>
        <pc:sldMkLst>
          <pc:docMk/>
          <pc:sldMk cId="1435505068" sldId="3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86F36-78CF-CC49-A1F5-C286CB0B885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5F755-C6C7-FC43-92CC-63FB0132E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13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natsci.org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prstClr val="black"/>
                </a:solidFill>
                <a:latin typeface="Helvetica"/>
                <a:hlinkClick r:id="rId3"/>
              </a:rPr>
              <a:t>www.socnatsci.org</a:t>
            </a:r>
            <a:endParaRPr lang="en-GB" sz="1200" dirty="0">
              <a:solidFill>
                <a:prstClr val="black"/>
              </a:solidFill>
              <a:latin typeface="Helvetica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F755-C6C7-FC43-92CC-63FB0132E0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66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030EF6-7203-1741-8F29-8C130DD4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962" t="19601" r="13352" b="502"/>
          <a:stretch/>
        </p:blipFill>
        <p:spPr>
          <a:xfrm>
            <a:off x="6290823" y="2559224"/>
            <a:ext cx="5901178" cy="429877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D77C0-CE7C-1D4A-B517-40683BD75E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746" y="4955388"/>
            <a:ext cx="6782358" cy="48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[ Subject </a:t>
            </a:r>
            <a:r>
              <a:rPr lang="en-US" dirty="0" err="1"/>
              <a:t>eg</a:t>
            </a:r>
            <a:r>
              <a:rPr lang="en-US" dirty="0"/>
              <a:t> Biomedical Sciences ]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762B2B70-0BD4-8DFA-222A-6226A2101D61}"/>
              </a:ext>
            </a:extLst>
          </p:cNvPr>
          <p:cNvGrpSpPr/>
          <p:nvPr userDrawn="1"/>
        </p:nvGrpSpPr>
        <p:grpSpPr>
          <a:xfrm>
            <a:off x="860866" y="1601632"/>
            <a:ext cx="5549618" cy="3003991"/>
            <a:chOff x="351561" y="1624571"/>
            <a:chExt cx="5549618" cy="3003991"/>
          </a:xfrm>
        </p:grpSpPr>
        <p:sp>
          <p:nvSpPr>
            <p:cNvPr id="11" name="Title 5">
              <a:extLst>
                <a:ext uri="{FF2B5EF4-FFF2-40B4-BE49-F238E27FC236}">
                  <a16:creationId xmlns:a16="http://schemas.microsoft.com/office/drawing/2014/main" id="{B00F7379-5815-FB4C-8227-C7581D16DF8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1561" y="1624571"/>
              <a:ext cx="4192159" cy="1385950"/>
            </a:xfrm>
            <a:prstGeom prst="rect">
              <a:avLst/>
            </a:prstGeom>
            <a:effectLst/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2500"/>
                </a:lnSpc>
              </a:pPr>
              <a:r>
                <a:rPr lang="en-US" sz="8500" b="1" i="0" spc="-300" dirty="0">
                  <a:solidFill>
                    <a:schemeClr val="tx1"/>
                  </a:solidFill>
                  <a:latin typeface="Arial" panose="020B0604020202020204" pitchFamily="34" charset="0"/>
                  <a:ea typeface="12 pt. Helvetica* 75 Bold   074" panose="02000503000000020004" pitchFamily="2" charset="0"/>
                  <a:cs typeface="Arial" panose="020B0604020202020204" pitchFamily="34" charset="0"/>
                </a:rPr>
                <a:t>Natural </a:t>
              </a:r>
            </a:p>
          </p:txBody>
        </p:sp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2586ADCE-E291-DA4C-8DFF-33AB4BA26E6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974173" y="3023066"/>
              <a:ext cx="3927006" cy="1605496"/>
            </a:xfrm>
            <a:prstGeom prst="rect">
              <a:avLst/>
            </a:prstGeom>
            <a:effectLst/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2500"/>
                </a:lnSpc>
              </a:pPr>
              <a:r>
                <a:rPr lang="en-US" sz="7000" b="1" i="0" spc="-300" dirty="0">
                  <a:solidFill>
                    <a:schemeClr val="tx1"/>
                  </a:solidFill>
                  <a:latin typeface="Arial" panose="020B0604020202020204" pitchFamily="34" charset="0"/>
                  <a:ea typeface="12 pt. Helvetica* 75 Bold   074" panose="02000503000000020004" pitchFamily="2" charset="0"/>
                  <a:cs typeface="Arial" panose="020B0604020202020204" pitchFamily="34" charset="0"/>
                </a:rPr>
                <a:t>Sciences</a:t>
              </a: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5A4B3675-3AC4-664B-9EF3-10CA21619AC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1208" y="3616113"/>
              <a:ext cx="1682926" cy="769167"/>
            </a:xfrm>
            <a:prstGeom prst="rect">
              <a:avLst/>
            </a:prstGeom>
            <a:effectLst/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endParaRPr lang="en-US" sz="5200" b="1" i="0" spc="0" dirty="0">
                <a:solidFill>
                  <a:srgbClr val="0097A9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/>
          <a:srcRect t="371" b="-1847"/>
          <a:stretch/>
        </p:blipFill>
        <p:spPr>
          <a:xfrm>
            <a:off x="0" y="0"/>
            <a:ext cx="12192000" cy="135318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5ED67E-19E2-8F4B-A9D6-2565F61E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746" y="5441676"/>
            <a:ext cx="6782358" cy="48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97A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[ Speaker Name ]</a:t>
            </a:r>
          </a:p>
        </p:txBody>
      </p:sp>
    </p:spTree>
    <p:extLst>
      <p:ext uri="{BB962C8B-B14F-4D97-AF65-F5344CB8AC3E}">
        <p14:creationId xmlns:p14="http://schemas.microsoft.com/office/powerpoint/2010/main" val="390910365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1col-Title-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7">
            <a:extLst>
              <a:ext uri="{FF2B5EF4-FFF2-40B4-BE49-F238E27FC236}">
                <a16:creationId xmlns:a16="http://schemas.microsoft.com/office/drawing/2014/main" id="{595B2C41-40B9-B983-AA97-96D2B1B0DE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6" name="Marcador de gráfico 5">
            <a:extLst>
              <a:ext uri="{FF2B5EF4-FFF2-40B4-BE49-F238E27FC236}">
                <a16:creationId xmlns:a16="http://schemas.microsoft.com/office/drawing/2014/main" id="{B773A404-1778-C6C9-9048-58B4351EF3EB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226297" y="1725441"/>
            <a:ext cx="5670428" cy="48068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[ Insert chart/graph here. Aim to keep colours consistent with this presentation</a:t>
            </a:r>
          </a:p>
          <a:p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Bright blue: #0097A9;</a:t>
            </a:r>
            <a:b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Tint of bright blue: #F2FAFB;</a:t>
            </a:r>
            <a:b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Grey: 25% black, #CCCCCC;</a:t>
            </a:r>
            <a:b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Light grey: 5% black, #F2F2F2; </a:t>
            </a:r>
            <a:b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Black and white. ]</a:t>
            </a:r>
            <a:endParaRPr lang="en-GB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1B43E622-6397-2902-EA9D-8B4001ED7F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571" y="1725441"/>
            <a:ext cx="5097135" cy="48068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</p:spTree>
    <p:extLst>
      <p:ext uri="{BB962C8B-B14F-4D97-AF65-F5344CB8AC3E}">
        <p14:creationId xmlns:p14="http://schemas.microsoft.com/office/powerpoint/2010/main" val="30416139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col-Title-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212959-29C1-4447-81D1-56CAEE7854B5}"/>
              </a:ext>
            </a:extLst>
          </p:cNvPr>
          <p:cNvSpPr/>
          <p:nvPr userDrawn="1"/>
        </p:nvSpPr>
        <p:spPr>
          <a:xfrm>
            <a:off x="1" y="0"/>
            <a:ext cx="369948" cy="6858000"/>
          </a:xfrm>
          <a:prstGeom prst="rec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7">
            <a:extLst>
              <a:ext uri="{FF2B5EF4-FFF2-40B4-BE49-F238E27FC236}">
                <a16:creationId xmlns:a16="http://schemas.microsoft.com/office/drawing/2014/main" id="{595B2C41-40B9-B983-AA97-96D2B1B0DE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90180AAD-940D-1562-54E3-7603996026E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01491755"/>
              </p:ext>
            </p:extLst>
          </p:nvPr>
        </p:nvGraphicFramePr>
        <p:xfrm>
          <a:off x="6226295" y="1717696"/>
          <a:ext cx="5670333" cy="4857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111">
                  <a:extLst>
                    <a:ext uri="{9D8B030D-6E8A-4147-A177-3AD203B41FA5}">
                      <a16:colId xmlns:a16="http://schemas.microsoft.com/office/drawing/2014/main" val="1779761405"/>
                    </a:ext>
                  </a:extLst>
                </a:gridCol>
                <a:gridCol w="1890111">
                  <a:extLst>
                    <a:ext uri="{9D8B030D-6E8A-4147-A177-3AD203B41FA5}">
                      <a16:colId xmlns:a16="http://schemas.microsoft.com/office/drawing/2014/main" val="424180983"/>
                    </a:ext>
                  </a:extLst>
                </a:gridCol>
                <a:gridCol w="1890111">
                  <a:extLst>
                    <a:ext uri="{9D8B030D-6E8A-4147-A177-3AD203B41FA5}">
                      <a16:colId xmlns:a16="http://schemas.microsoft.com/office/drawing/2014/main" val="338533591"/>
                    </a:ext>
                  </a:extLst>
                </a:gridCol>
              </a:tblGrid>
              <a:tr h="61071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Arial Bold</a:t>
                      </a:r>
                    </a:p>
                  </a:txBody>
                  <a:tcPr anchor="b">
                    <a:solidFill>
                      <a:srgbClr val="0097A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Arial Bold</a:t>
                      </a:r>
                    </a:p>
                  </a:txBody>
                  <a:tcPr anchor="b">
                    <a:solidFill>
                      <a:srgbClr val="0097A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Arial Bold</a:t>
                      </a:r>
                    </a:p>
                  </a:txBody>
                  <a:tcPr anchor="b">
                    <a:solidFill>
                      <a:srgbClr val="0097A9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697083"/>
                  </a:ext>
                </a:extLst>
              </a:tr>
              <a:tr h="1061724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Arial Regular</a:t>
                      </a:r>
                    </a:p>
                  </a:txBody>
                  <a:tcPr>
                    <a:solidFill>
                      <a:srgbClr val="F2FAFB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Arial Regular</a:t>
                      </a:r>
                    </a:p>
                  </a:txBody>
                  <a:tcPr>
                    <a:solidFill>
                      <a:srgbClr val="F2FAFB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Arial Regular</a:t>
                      </a:r>
                    </a:p>
                  </a:txBody>
                  <a:tcPr>
                    <a:solidFill>
                      <a:srgbClr val="F2FAFB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397528"/>
                  </a:ext>
                </a:extLst>
              </a:tr>
              <a:tr h="1061724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2FAFB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solidFill>
                      <a:srgbClr val="F2FAFB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2FAFB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957957"/>
                  </a:ext>
                </a:extLst>
              </a:tr>
              <a:tr h="1061724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2FAFB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solidFill>
                      <a:srgbClr val="F2FAFB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2FAFB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423447"/>
                  </a:ext>
                </a:extLst>
              </a:tr>
              <a:tr h="1061724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2FAFB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solidFill>
                      <a:srgbClr val="F2FAFB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2FAFB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976296"/>
                  </a:ext>
                </a:extLst>
              </a:tr>
            </a:tbl>
          </a:graphicData>
        </a:graphic>
      </p:graphicFrame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0391B36D-EDE2-2FE6-A41E-376AC4EDD0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571" y="1725441"/>
            <a:ext cx="5097135" cy="48068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</p:spTree>
    <p:extLst>
      <p:ext uri="{BB962C8B-B14F-4D97-AF65-F5344CB8AC3E}">
        <p14:creationId xmlns:p14="http://schemas.microsoft.com/office/powerpoint/2010/main" val="72611922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col-Title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C142B1-9EAE-6245-9890-7CF418CE8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571" y="1725441"/>
            <a:ext cx="5344339" cy="4882015"/>
          </a:xfrm>
          <a:prstGeom prst="rect">
            <a:avLst/>
          </a:prstGeom>
        </p:spPr>
        <p:txBody>
          <a:bodyPr lIns="0" tIns="0" rIns="0" bIns="0" numCol="1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Bullets – Arial Bold </a:t>
            </a:r>
            <a:br>
              <a:rPr lang="en-US" dirty="0"/>
            </a:br>
            <a:r>
              <a:rPr lang="en-US" dirty="0"/>
              <a:t>(Subsequent levels Regular)</a:t>
            </a:r>
          </a:p>
          <a:p>
            <a:pPr lvl="1"/>
            <a:r>
              <a:rPr lang="en-US" dirty="0"/>
              <a:t>Second level – Arial</a:t>
            </a:r>
          </a:p>
          <a:p>
            <a:pPr lvl="2"/>
            <a:r>
              <a:rPr lang="en-US" dirty="0"/>
              <a:t>Third level – Arial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8F0242D-42DC-85AF-355E-0894AAE3FF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5387" y="1725441"/>
            <a:ext cx="5344339" cy="4882015"/>
          </a:xfrm>
          <a:prstGeom prst="rect">
            <a:avLst/>
          </a:prstGeom>
        </p:spPr>
        <p:txBody>
          <a:bodyPr lIns="0" tIns="0" rIns="0" bIns="0" numCol="1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Bullets – Arial Bold </a:t>
            </a:r>
            <a:br>
              <a:rPr lang="en-US" dirty="0"/>
            </a:br>
            <a:r>
              <a:rPr lang="en-US" dirty="0"/>
              <a:t>(Subsequent levels Regular)</a:t>
            </a:r>
          </a:p>
          <a:p>
            <a:pPr lvl="1"/>
            <a:r>
              <a:rPr lang="en-US" dirty="0"/>
              <a:t>Second level – Arial</a:t>
            </a:r>
          </a:p>
          <a:p>
            <a:pPr lvl="2"/>
            <a:r>
              <a:rPr lang="en-US" dirty="0"/>
              <a:t>Third level – Arial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249F061-87A8-5912-7133-126CBB5AE4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4694138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col-Title-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C142B1-9EAE-6245-9890-7CF418CE8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571" y="1725441"/>
            <a:ext cx="5344339" cy="48068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352E570-DFE7-3EAF-2FF6-50B1F441D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7914" y="1725441"/>
            <a:ext cx="5344339" cy="4806879"/>
          </a:xfrm>
          <a:prstGeom prst="rect">
            <a:avLst/>
          </a:prstGeom>
          <a:solidFill>
            <a:srgbClr val="F2FAFB"/>
          </a:solidFill>
        </p:spPr>
        <p:txBody>
          <a:bodyPr lIns="72000" tIns="36000" rIns="72000" bIns="36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12B4EF1-96A5-8DA0-2937-BA2722B25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8324488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3col-Title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C142B1-9EAE-6245-9890-7CF418CE8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571" y="1725441"/>
            <a:ext cx="3515537" cy="4875769"/>
          </a:xfrm>
          <a:prstGeom prst="rect">
            <a:avLst/>
          </a:prstGeom>
          <a:solidFill>
            <a:srgbClr val="F2FAFB"/>
          </a:solidFill>
        </p:spPr>
        <p:txBody>
          <a:bodyPr lIns="72000" tIns="36000" rIns="72000" bIns="36000" numCol="1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Bullets – Arial Bold </a:t>
            </a:r>
            <a:br>
              <a:rPr lang="en-US" dirty="0"/>
            </a:br>
            <a:r>
              <a:rPr lang="en-US" dirty="0"/>
              <a:t>(Subsequent levels Regular)</a:t>
            </a:r>
          </a:p>
          <a:p>
            <a:pPr lvl="1"/>
            <a:r>
              <a:rPr lang="en-US" dirty="0"/>
              <a:t>Second level – Arial</a:t>
            </a:r>
          </a:p>
          <a:p>
            <a:pPr lvl="2"/>
            <a:r>
              <a:rPr lang="en-US" dirty="0"/>
              <a:t>Third level – Arial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5C77678D-2A08-1D07-644A-F34A559A0A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6379" y="1725441"/>
            <a:ext cx="3515537" cy="4875769"/>
          </a:xfrm>
          <a:prstGeom prst="rect">
            <a:avLst/>
          </a:prstGeom>
          <a:solidFill>
            <a:srgbClr val="F2FAFB"/>
          </a:solidFill>
        </p:spPr>
        <p:txBody>
          <a:bodyPr lIns="72000" tIns="36000" rIns="72000" bIns="36000" numCol="1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Bullets – Arial Bold </a:t>
            </a:r>
            <a:br>
              <a:rPr lang="en-US" dirty="0"/>
            </a:br>
            <a:r>
              <a:rPr lang="en-US" dirty="0"/>
              <a:t>(Subsequent levels Regular)</a:t>
            </a:r>
          </a:p>
          <a:p>
            <a:pPr lvl="1"/>
            <a:r>
              <a:rPr lang="en-US" dirty="0"/>
              <a:t>Second level – Arial</a:t>
            </a:r>
          </a:p>
          <a:p>
            <a:pPr lvl="2"/>
            <a:r>
              <a:rPr lang="en-US" dirty="0"/>
              <a:t>Third level – Arial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E48632EF-2126-C473-9A1D-577FA334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4187" y="1725441"/>
            <a:ext cx="3515537" cy="4875769"/>
          </a:xfrm>
          <a:prstGeom prst="rect">
            <a:avLst/>
          </a:prstGeom>
          <a:solidFill>
            <a:srgbClr val="F2FAFB"/>
          </a:solidFill>
        </p:spPr>
        <p:txBody>
          <a:bodyPr lIns="72000" tIns="36000" rIns="72000" bIns="36000" numCol="1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Bullets – Arial Bold </a:t>
            </a:r>
            <a:br>
              <a:rPr lang="en-US" dirty="0"/>
            </a:br>
            <a:r>
              <a:rPr lang="en-US" dirty="0"/>
              <a:t>(Subsequent levels Regular)</a:t>
            </a:r>
          </a:p>
          <a:p>
            <a:pPr lvl="1"/>
            <a:r>
              <a:rPr lang="en-US" dirty="0"/>
              <a:t>Second level – Arial</a:t>
            </a:r>
          </a:p>
          <a:p>
            <a:pPr lvl="2"/>
            <a:r>
              <a:rPr lang="en-US" dirty="0"/>
              <a:t>Third level – Arial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685070A3-1EA4-EB94-5341-692E394699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2096199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3col-Title-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C142B1-9EAE-6245-9890-7CF418CE8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571" y="1725441"/>
            <a:ext cx="3515537" cy="4806879"/>
          </a:xfrm>
          <a:prstGeom prst="rect">
            <a:avLst/>
          </a:prstGeom>
          <a:solidFill>
            <a:srgbClr val="F2FAFB"/>
          </a:solidFill>
        </p:spPr>
        <p:txBody>
          <a:bodyPr lIns="72000" tIns="36000" rIns="72000" bIns="36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529F5CD-6CC7-AD1A-85B3-D38F4467F9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4831" y="1725441"/>
            <a:ext cx="3515537" cy="4806879"/>
          </a:xfrm>
          <a:prstGeom prst="rect">
            <a:avLst/>
          </a:prstGeom>
          <a:solidFill>
            <a:srgbClr val="F2FAFB"/>
          </a:solidFill>
        </p:spPr>
        <p:txBody>
          <a:bodyPr lIns="72000" tIns="36000" rIns="72000" bIns="36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450F4306-A131-B19B-0259-F501725185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090" y="1725441"/>
            <a:ext cx="3515537" cy="4806879"/>
          </a:xfrm>
          <a:prstGeom prst="rect">
            <a:avLst/>
          </a:prstGeom>
          <a:solidFill>
            <a:srgbClr val="F2FAFB"/>
          </a:solidFill>
        </p:spPr>
        <p:txBody>
          <a:bodyPr lIns="72000" tIns="36000" rIns="72000" bIns="36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3469708-B767-3B03-1885-7874CEF68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85066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3col-Title-BodyCopy-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C142B1-9EAE-6245-9890-7CF418CE8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571" y="3984189"/>
            <a:ext cx="3515537" cy="2548131"/>
          </a:xfrm>
          <a:prstGeom prst="rect">
            <a:avLst/>
          </a:prstGeom>
          <a:solidFill>
            <a:srgbClr val="F2FAFB"/>
          </a:solidFill>
        </p:spPr>
        <p:txBody>
          <a:bodyPr lIns="72000" tIns="36000" rIns="72000" bIns="36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529F5CD-6CC7-AD1A-85B3-D38F4467F9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4831" y="3984189"/>
            <a:ext cx="3515537" cy="2548131"/>
          </a:xfrm>
          <a:prstGeom prst="rect">
            <a:avLst/>
          </a:prstGeom>
          <a:solidFill>
            <a:srgbClr val="F2FAFB"/>
          </a:solidFill>
        </p:spPr>
        <p:txBody>
          <a:bodyPr lIns="72000" tIns="36000" rIns="72000" bIns="36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450F4306-A131-B19B-0259-F501725185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090" y="3984189"/>
            <a:ext cx="3515537" cy="2548131"/>
          </a:xfrm>
          <a:prstGeom prst="rect">
            <a:avLst/>
          </a:prstGeom>
          <a:solidFill>
            <a:srgbClr val="F2FAFB"/>
          </a:solidFill>
        </p:spPr>
        <p:txBody>
          <a:bodyPr lIns="72000" tIns="36000" rIns="72000" bIns="36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3469708-B767-3B03-1885-7874CEF68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906520A-5F9D-3708-6762-7A2739926D3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363" y="1725613"/>
            <a:ext cx="3516312" cy="2019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11" name="Marcador de posición de imagen 7">
            <a:extLst>
              <a:ext uri="{FF2B5EF4-FFF2-40B4-BE49-F238E27FC236}">
                <a16:creationId xmlns:a16="http://schemas.microsoft.com/office/drawing/2014/main" id="{72C23B47-83E7-2CA5-FFB3-95370DFF6B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24056" y="1725613"/>
            <a:ext cx="3516312" cy="2019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12" name="Marcador de posición de imagen 7">
            <a:extLst>
              <a:ext uri="{FF2B5EF4-FFF2-40B4-BE49-F238E27FC236}">
                <a16:creationId xmlns:a16="http://schemas.microsoft.com/office/drawing/2014/main" id="{309711BC-F543-B44B-917D-DFF876E2A5A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0702" y="1728897"/>
            <a:ext cx="3516312" cy="2019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</p:spTree>
    <p:extLst>
      <p:ext uri="{BB962C8B-B14F-4D97-AF65-F5344CB8AC3E}">
        <p14:creationId xmlns:p14="http://schemas.microsoft.com/office/powerpoint/2010/main" val="21395188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3col-Title-BodyCopy-Images-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C142B1-9EAE-6245-9890-7CF418CE8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571" y="3984189"/>
            <a:ext cx="3515537" cy="2548131"/>
          </a:xfrm>
          <a:prstGeom prst="rect">
            <a:avLst/>
          </a:prstGeom>
          <a:solidFill>
            <a:srgbClr val="F2FAFB"/>
          </a:solidFill>
        </p:spPr>
        <p:txBody>
          <a:bodyPr lIns="72000" tIns="36000" rIns="72000" bIns="36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529F5CD-6CC7-AD1A-85B3-D38F4467F9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4831" y="1725613"/>
            <a:ext cx="3515537" cy="2548131"/>
          </a:xfrm>
          <a:prstGeom prst="rect">
            <a:avLst/>
          </a:prstGeom>
          <a:solidFill>
            <a:srgbClr val="F2FAFB"/>
          </a:solidFill>
        </p:spPr>
        <p:txBody>
          <a:bodyPr lIns="72000" tIns="36000" rIns="72000" bIns="36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450F4306-A131-B19B-0259-F501725185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090" y="3984189"/>
            <a:ext cx="3515537" cy="2548131"/>
          </a:xfrm>
          <a:prstGeom prst="rect">
            <a:avLst/>
          </a:prstGeom>
          <a:solidFill>
            <a:srgbClr val="F2FAFB"/>
          </a:solidFill>
        </p:spPr>
        <p:txBody>
          <a:bodyPr lIns="72000" tIns="36000" rIns="72000" bIns="36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3469708-B767-3B03-1885-7874CEF68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906520A-5F9D-3708-6762-7A2739926D3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363" y="1725613"/>
            <a:ext cx="3516312" cy="2019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11" name="Marcador de posición de imagen 7">
            <a:extLst>
              <a:ext uri="{FF2B5EF4-FFF2-40B4-BE49-F238E27FC236}">
                <a16:creationId xmlns:a16="http://schemas.microsoft.com/office/drawing/2014/main" id="{72C23B47-83E7-2CA5-FFB3-95370DFF6B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24056" y="4513020"/>
            <a:ext cx="3516312" cy="2019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12" name="Marcador de posición de imagen 7">
            <a:extLst>
              <a:ext uri="{FF2B5EF4-FFF2-40B4-BE49-F238E27FC236}">
                <a16:creationId xmlns:a16="http://schemas.microsoft.com/office/drawing/2014/main" id="{309711BC-F543-B44B-917D-DFF876E2A5A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0702" y="1728897"/>
            <a:ext cx="3516312" cy="2019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</p:spTree>
    <p:extLst>
      <p:ext uri="{BB962C8B-B14F-4D97-AF65-F5344CB8AC3E}">
        <p14:creationId xmlns:p14="http://schemas.microsoft.com/office/powerpoint/2010/main" val="343443278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Image-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7">
            <a:extLst>
              <a:ext uri="{FF2B5EF4-FFF2-40B4-BE49-F238E27FC236}">
                <a16:creationId xmlns:a16="http://schemas.microsoft.com/office/drawing/2014/main" id="{03469708-B767-3B03-1885-7874CEF68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906520A-5F9D-3708-6762-7A2739926D3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363" y="1710601"/>
            <a:ext cx="1595631" cy="22889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11" name="Marcador de posición de imagen 7">
            <a:extLst>
              <a:ext uri="{FF2B5EF4-FFF2-40B4-BE49-F238E27FC236}">
                <a16:creationId xmlns:a16="http://schemas.microsoft.com/office/drawing/2014/main" id="{72C23B47-83E7-2CA5-FFB3-95370DFF6B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31630" y="1710603"/>
            <a:ext cx="3516312" cy="22889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12" name="Marcador de posición de imagen 7">
            <a:extLst>
              <a:ext uri="{FF2B5EF4-FFF2-40B4-BE49-F238E27FC236}">
                <a16:creationId xmlns:a16="http://schemas.microsoft.com/office/drawing/2014/main" id="{309711BC-F543-B44B-917D-DFF876E2A5A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272224" y="4248210"/>
            <a:ext cx="1624403" cy="22889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4" name="Marcador de posición de imagen 7">
            <a:extLst>
              <a:ext uri="{FF2B5EF4-FFF2-40B4-BE49-F238E27FC236}">
                <a16:creationId xmlns:a16="http://schemas.microsoft.com/office/drawing/2014/main" id="{ADA13C1B-EE8C-9238-C994-A5190D205C8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975" y="4248210"/>
            <a:ext cx="3516312" cy="22889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9" name="Marcador de posición de imagen 7">
            <a:extLst>
              <a:ext uri="{FF2B5EF4-FFF2-40B4-BE49-F238E27FC236}">
                <a16:creationId xmlns:a16="http://schemas.microsoft.com/office/drawing/2014/main" id="{7854DAAC-EEB5-C90A-1767-D7B0BF4D148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15578" y="4248211"/>
            <a:ext cx="3516312" cy="22889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0E2FDBF1-E382-DD1D-DD3A-436A1D14C5C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80315" y="1710601"/>
            <a:ext cx="3516312" cy="22889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5" name="Marcador de posición de imagen 7">
            <a:extLst>
              <a:ext uri="{FF2B5EF4-FFF2-40B4-BE49-F238E27FC236}">
                <a16:creationId xmlns:a16="http://schemas.microsoft.com/office/drawing/2014/main" id="{C519EF6D-A37A-06F1-36FE-3734418DC15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01927" y="1710601"/>
            <a:ext cx="1624403" cy="22889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13" name="Marcador de posición de imagen 7">
            <a:extLst>
              <a:ext uri="{FF2B5EF4-FFF2-40B4-BE49-F238E27FC236}">
                <a16:creationId xmlns:a16="http://schemas.microsoft.com/office/drawing/2014/main" id="{6427E9B4-CA0E-875B-6B01-AF921B020B6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637731" y="4248210"/>
            <a:ext cx="1624403" cy="22889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6B215106-F58A-1E52-D45E-81EC347AF2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2824" y="3468131"/>
            <a:ext cx="4566259" cy="1114382"/>
          </a:xfrm>
          <a:prstGeom prst="rect">
            <a:avLst/>
          </a:prstGeom>
          <a:solidFill>
            <a:srgbClr val="F6BE00">
              <a:alpha val="70000"/>
            </a:srgbClr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 marL="0" indent="0" algn="ctr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Animation</a:t>
            </a:r>
            <a:r>
              <a:rPr lang="es-ES" dirty="0"/>
              <a:t> note: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set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appear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after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[  DELETE THIS BOX 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580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4" grpId="0" animBg="1"/>
      <p:bldP spid="9" grpId="0" animBg="1"/>
      <p:bldP spid="2" grpId="0" animBg="1"/>
      <p:bldP spid="5" grpId="0" animBg="1"/>
      <p:bldP spid="1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GradDestinations-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7">
            <a:extLst>
              <a:ext uri="{FF2B5EF4-FFF2-40B4-BE49-F238E27FC236}">
                <a16:creationId xmlns:a16="http://schemas.microsoft.com/office/drawing/2014/main" id="{03469708-B767-3B03-1885-7874CEF68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906520A-5F9D-3708-6762-7A2739926D3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364" y="1725613"/>
            <a:ext cx="1742080" cy="1449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11" name="Marcador de posición de imagen 7">
            <a:extLst>
              <a:ext uri="{FF2B5EF4-FFF2-40B4-BE49-F238E27FC236}">
                <a16:creationId xmlns:a16="http://schemas.microsoft.com/office/drawing/2014/main" id="{72C23B47-83E7-2CA5-FFB3-95370DFF6B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25601" y="1725613"/>
            <a:ext cx="1742080" cy="1449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12" name="Marcador de posición de imagen 7">
            <a:extLst>
              <a:ext uri="{FF2B5EF4-FFF2-40B4-BE49-F238E27FC236}">
                <a16:creationId xmlns:a16="http://schemas.microsoft.com/office/drawing/2014/main" id="{309711BC-F543-B44B-917D-DFF876E2A5A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82838" y="1725613"/>
            <a:ext cx="1742080" cy="1449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13" name="Marcador de posición de imagen 7">
            <a:extLst>
              <a:ext uri="{FF2B5EF4-FFF2-40B4-BE49-F238E27FC236}">
                <a16:creationId xmlns:a16="http://schemas.microsoft.com/office/drawing/2014/main" id="{CB2F79A1-993E-DCE2-72BB-8CF6C56EBF0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40075" y="1725613"/>
            <a:ext cx="1742080" cy="1449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14" name="Marcador de posición de imagen 7">
            <a:extLst>
              <a:ext uri="{FF2B5EF4-FFF2-40B4-BE49-F238E27FC236}">
                <a16:creationId xmlns:a16="http://schemas.microsoft.com/office/drawing/2014/main" id="{C233F84A-DFCC-ABDC-071D-F1D92EB610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97312" y="1725613"/>
            <a:ext cx="1742080" cy="1449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15" name="Marcador de posición de imagen 7">
            <a:extLst>
              <a:ext uri="{FF2B5EF4-FFF2-40B4-BE49-F238E27FC236}">
                <a16:creationId xmlns:a16="http://schemas.microsoft.com/office/drawing/2014/main" id="{38D163F1-FAB4-5141-BE1E-924F1829EE9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154547" y="1725613"/>
            <a:ext cx="1742080" cy="1449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4" name="Marcador de posición de imagen 7">
            <a:extLst>
              <a:ext uri="{FF2B5EF4-FFF2-40B4-BE49-F238E27FC236}">
                <a16:creationId xmlns:a16="http://schemas.microsoft.com/office/drawing/2014/main" id="{33D03EDC-FB8C-76AB-B5F7-C1F5E31518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8364" y="3296147"/>
            <a:ext cx="1742080" cy="1449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5" name="Marcador de posición de imagen 7">
            <a:extLst>
              <a:ext uri="{FF2B5EF4-FFF2-40B4-BE49-F238E27FC236}">
                <a16:creationId xmlns:a16="http://schemas.microsoft.com/office/drawing/2014/main" id="{A8A12A45-C3E6-BC3B-55CD-48DBD519CB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25601" y="3296147"/>
            <a:ext cx="1742080" cy="1449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9" name="Marcador de posición de imagen 7">
            <a:extLst>
              <a:ext uri="{FF2B5EF4-FFF2-40B4-BE49-F238E27FC236}">
                <a16:creationId xmlns:a16="http://schemas.microsoft.com/office/drawing/2014/main" id="{EDAF2010-70B2-5F36-75E1-BCC64DA2B9A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582838" y="3296147"/>
            <a:ext cx="1742080" cy="1449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10" name="Marcador de posición de imagen 7">
            <a:extLst>
              <a:ext uri="{FF2B5EF4-FFF2-40B4-BE49-F238E27FC236}">
                <a16:creationId xmlns:a16="http://schemas.microsoft.com/office/drawing/2014/main" id="{2262A6F1-97EC-63FD-D97D-8CE3AA58DA4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40075" y="3296147"/>
            <a:ext cx="1742080" cy="1449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16" name="Marcador de posición de imagen 7">
            <a:extLst>
              <a:ext uri="{FF2B5EF4-FFF2-40B4-BE49-F238E27FC236}">
                <a16:creationId xmlns:a16="http://schemas.microsoft.com/office/drawing/2014/main" id="{000FCE2F-E4DD-E99F-EB09-33F43BE9D21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297312" y="3296147"/>
            <a:ext cx="1742080" cy="1449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18" name="Marcador de posición de imagen 7">
            <a:extLst>
              <a:ext uri="{FF2B5EF4-FFF2-40B4-BE49-F238E27FC236}">
                <a16:creationId xmlns:a16="http://schemas.microsoft.com/office/drawing/2014/main" id="{C2095625-E3F1-8425-EFF3-C78AE982B58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154547" y="3296147"/>
            <a:ext cx="1742080" cy="1449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E972B113-E808-AFEB-1505-E99391B9AA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99467" y="2678339"/>
            <a:ext cx="4566259" cy="1114382"/>
          </a:xfrm>
          <a:prstGeom prst="rect">
            <a:avLst/>
          </a:prstGeom>
          <a:solidFill>
            <a:srgbClr val="F6BE00">
              <a:alpha val="70000"/>
            </a:srgbClr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 marL="0" indent="0" algn="ctr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Animation</a:t>
            </a:r>
            <a:r>
              <a:rPr lang="es-ES" dirty="0"/>
              <a:t> note: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set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appear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after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[  DELETE THIS BOX ]</a:t>
            </a:r>
            <a:endParaRPr lang="en-GB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4C70FC84-080F-4A7F-4245-A6CF31A4AA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570" y="4912906"/>
            <a:ext cx="11028055" cy="1694550"/>
          </a:xfrm>
          <a:prstGeom prst="rect">
            <a:avLst/>
          </a:prstGeom>
        </p:spPr>
        <p:txBody>
          <a:bodyPr lIns="0" tIns="0" rIns="0" bIns="0" numCol="1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Bullets – Arial Bold </a:t>
            </a:r>
            <a:br>
              <a:rPr lang="en-US" dirty="0"/>
            </a:br>
            <a:r>
              <a:rPr lang="en-US" dirty="0"/>
              <a:t>(Subsequent levels Regular)</a:t>
            </a:r>
          </a:p>
          <a:p>
            <a:pPr lvl="1"/>
            <a:r>
              <a:rPr lang="en-US" dirty="0"/>
              <a:t>Second level – Arial</a:t>
            </a:r>
          </a:p>
          <a:p>
            <a:pPr lvl="2"/>
            <a:r>
              <a:rPr lang="en-US" dirty="0"/>
              <a:t>Third level – Arial</a:t>
            </a:r>
          </a:p>
        </p:txBody>
      </p:sp>
    </p:spTree>
    <p:extLst>
      <p:ext uri="{BB962C8B-B14F-4D97-AF65-F5344CB8AC3E}">
        <p14:creationId xmlns:p14="http://schemas.microsoft.com/office/powerpoint/2010/main" val="3476679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" grpId="0" animBg="1"/>
      <p:bldP spid="5" grpId="0" animBg="1"/>
      <p:bldP spid="9" grpId="0" animBg="1"/>
      <p:bldP spid="10" grpId="0" animBg="1"/>
      <p:bldP spid="16" grpId="0" animBg="1"/>
      <p:bldP spid="1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FullPage"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7B6A8D5F-3006-C134-2A16-3F8C32282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1F0343E5-6275-0370-DC5F-13599D532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2824" y="2270433"/>
            <a:ext cx="4566259" cy="1750023"/>
          </a:xfrm>
          <a:prstGeom prst="rect">
            <a:avLst/>
          </a:prstGeom>
          <a:solidFill>
            <a:srgbClr val="F6BE00">
              <a:alpha val="70000"/>
            </a:srgbClr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 marL="0" indent="0" algn="ctr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Right</a:t>
            </a:r>
            <a:r>
              <a:rPr lang="es-ES" dirty="0"/>
              <a:t> </a:t>
            </a:r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background</a:t>
            </a:r>
            <a:r>
              <a:rPr lang="es-ES" dirty="0"/>
              <a:t> and </a:t>
            </a:r>
            <a:r>
              <a:rPr lang="es-ES" dirty="0" err="1"/>
              <a:t>choose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 err="1"/>
              <a:t>Format</a:t>
            </a:r>
            <a:r>
              <a:rPr lang="es-ES" dirty="0"/>
              <a:t> </a:t>
            </a:r>
            <a:r>
              <a:rPr lang="es-ES" dirty="0" err="1"/>
              <a:t>background</a:t>
            </a:r>
            <a:r>
              <a:rPr lang="es-ES" dirty="0"/>
              <a:t>…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change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  <a:p>
            <a:pPr lvl="0"/>
            <a:r>
              <a:rPr lang="es-ES" dirty="0"/>
              <a:t>Pre-</a:t>
            </a:r>
            <a:r>
              <a:rPr lang="es-ES" dirty="0" err="1"/>
              <a:t>cropped</a:t>
            </a:r>
            <a:r>
              <a:rPr lang="es-ES" dirty="0"/>
              <a:t> </a:t>
            </a:r>
            <a:r>
              <a:rPr lang="es-ES" dirty="0" err="1"/>
              <a:t>images</a:t>
            </a:r>
            <a:r>
              <a:rPr lang="es-ES" dirty="0"/>
              <a:t> at </a:t>
            </a:r>
            <a:br>
              <a:rPr lang="es-ES" dirty="0"/>
            </a:br>
            <a:r>
              <a:rPr lang="es-ES" dirty="0"/>
              <a:t>1920(W) x 1080(H) </a:t>
            </a:r>
            <a:r>
              <a:rPr lang="es-ES" dirty="0" err="1"/>
              <a:t>pixels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best</a:t>
            </a:r>
            <a:endParaRPr lang="es-ES" dirty="0"/>
          </a:p>
          <a:p>
            <a:pPr lvl="0"/>
            <a:r>
              <a:rPr lang="es-ES" dirty="0"/>
              <a:t>[ DELETE THIS BOX 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962955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ress/Media-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7">
            <a:extLst>
              <a:ext uri="{FF2B5EF4-FFF2-40B4-BE49-F238E27FC236}">
                <a16:creationId xmlns:a16="http://schemas.microsoft.com/office/drawing/2014/main" id="{03469708-B767-3B03-1885-7874CEF68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906520A-5F9D-3708-6762-7A2739926D3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363" y="1725612"/>
            <a:ext cx="2535731" cy="48911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outerShdw blurRad="130225" dist="38100" dir="2700000" sx="101000" sy="101000" algn="tl" rotWithShape="0">
              <a:prstClr val="black">
                <a:alpha val="5000"/>
              </a:prstClr>
            </a:outerShdw>
          </a:effectLst>
        </p:spPr>
        <p:txBody>
          <a:bodyPr anchor="ctr"/>
          <a:lstStyle>
            <a:lvl1pPr marL="0" indent="0" algn="l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11" name="Marcador de posición de imagen 7">
            <a:extLst>
              <a:ext uri="{FF2B5EF4-FFF2-40B4-BE49-F238E27FC236}">
                <a16:creationId xmlns:a16="http://schemas.microsoft.com/office/drawing/2014/main" id="{72C23B47-83E7-2CA5-FFB3-95370DFF6B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66870" y="1725612"/>
            <a:ext cx="2535731" cy="48911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outerShdw blurRad="130225" dist="38100" dir="2700000" sx="101000" sy="101000" algn="tl" rotWithShape="0">
              <a:prstClr val="black">
                <a:alpha val="5000"/>
              </a:prstClr>
            </a:outerShdw>
          </a:effectLst>
        </p:spPr>
        <p:txBody>
          <a:bodyPr anchor="ctr"/>
          <a:lstStyle>
            <a:lvl1pPr marL="0" indent="0" algn="l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12" name="Marcador de posición de imagen 7">
            <a:extLst>
              <a:ext uri="{FF2B5EF4-FFF2-40B4-BE49-F238E27FC236}">
                <a16:creationId xmlns:a16="http://schemas.microsoft.com/office/drawing/2014/main" id="{309711BC-F543-B44B-917D-DFF876E2A5A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65377" y="1725612"/>
            <a:ext cx="2535731" cy="48911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outerShdw blurRad="130225" dist="38100" dir="2700000" sx="101000" sy="101000" algn="tl" rotWithShape="0">
              <a:prstClr val="black">
                <a:alpha val="5000"/>
              </a:prstClr>
            </a:outerShdw>
          </a:effectLst>
        </p:spPr>
        <p:txBody>
          <a:bodyPr anchor="ctr"/>
          <a:lstStyle>
            <a:lvl1pPr marL="0" indent="0" algn="l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13" name="Marcador de posición de imagen 7">
            <a:extLst>
              <a:ext uri="{FF2B5EF4-FFF2-40B4-BE49-F238E27FC236}">
                <a16:creationId xmlns:a16="http://schemas.microsoft.com/office/drawing/2014/main" id="{CB2F79A1-993E-DCE2-72BB-8CF6C56EBF0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963884" y="1725612"/>
            <a:ext cx="2535731" cy="48911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outerShdw blurRad="130225" dist="38100" dir="2700000" sx="101000" sy="101000" algn="tl" rotWithShape="0">
              <a:prstClr val="black">
                <a:alpha val="5000"/>
              </a:prstClr>
            </a:outerShdw>
          </a:effectLst>
        </p:spPr>
        <p:txBody>
          <a:bodyPr anchor="ctr"/>
          <a:lstStyle>
            <a:lvl1pPr marL="0" indent="0" algn="l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14" name="Marcador de posición de imagen 7">
            <a:extLst>
              <a:ext uri="{FF2B5EF4-FFF2-40B4-BE49-F238E27FC236}">
                <a16:creationId xmlns:a16="http://schemas.microsoft.com/office/drawing/2014/main" id="{C233F84A-DFCC-ABDC-071D-F1D92EB610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662391" y="1725612"/>
            <a:ext cx="2535731" cy="48911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outerShdw blurRad="130225" dist="38100" dir="2700000" sx="101000" sy="101000" algn="tl" rotWithShape="0">
              <a:prstClr val="black">
                <a:alpha val="5000"/>
              </a:prstClr>
            </a:outerShdw>
          </a:effectLst>
        </p:spPr>
        <p:txBody>
          <a:bodyPr anchor="ctr"/>
          <a:lstStyle>
            <a:lvl1pPr marL="0" indent="0" algn="l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15" name="Marcador de posición de imagen 7">
            <a:extLst>
              <a:ext uri="{FF2B5EF4-FFF2-40B4-BE49-F238E27FC236}">
                <a16:creationId xmlns:a16="http://schemas.microsoft.com/office/drawing/2014/main" id="{38D163F1-FAB4-5141-BE1E-924F1829EE9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360896" y="1725612"/>
            <a:ext cx="2535731" cy="48911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outerShdw blurRad="130225" dist="38100" dir="2700000" sx="101000" sy="101000" algn="tl" rotWithShape="0">
              <a:prstClr val="black">
                <a:alpha val="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</a:t>
            </a:r>
            <a:br>
              <a:rPr lang="en-GB" dirty="0"/>
            </a:br>
            <a:r>
              <a:rPr lang="en-GB" dirty="0"/>
              <a:t>choose an </a:t>
            </a:r>
            <a:br>
              <a:rPr lang="en-GB" dirty="0"/>
            </a:br>
            <a:r>
              <a:rPr lang="en-GB" dirty="0"/>
              <a:t>image, or </a:t>
            </a:r>
            <a:br>
              <a:rPr lang="en-GB" dirty="0"/>
            </a:br>
            <a:r>
              <a:rPr lang="en-GB" dirty="0"/>
              <a:t>delete ]</a:t>
            </a:r>
          </a:p>
        </p:txBody>
      </p:sp>
      <p:sp>
        <p:nvSpPr>
          <p:cNvPr id="17" name="Marcador de texto 3">
            <a:extLst>
              <a:ext uri="{FF2B5EF4-FFF2-40B4-BE49-F238E27FC236}">
                <a16:creationId xmlns:a16="http://schemas.microsoft.com/office/drawing/2014/main" id="{8C2B7079-A950-78EE-9A73-8B8FCC4A2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2824" y="2060531"/>
            <a:ext cx="4566259" cy="1114382"/>
          </a:xfrm>
          <a:prstGeom prst="rect">
            <a:avLst/>
          </a:prstGeom>
          <a:solidFill>
            <a:srgbClr val="F6BE00">
              <a:alpha val="70000"/>
            </a:srgbClr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 marL="0" indent="0" algn="ctr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Animation</a:t>
            </a:r>
            <a:r>
              <a:rPr lang="es-ES" dirty="0"/>
              <a:t> note: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set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appear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click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[  DELETE THIS BOX 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88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Quote-Image"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BB0057E-167F-799E-A7B0-15E8BEC61FAA}"/>
              </a:ext>
            </a:extLst>
          </p:cNvPr>
          <p:cNvSpPr/>
          <p:nvPr userDrawn="1"/>
        </p:nvSpPr>
        <p:spPr>
          <a:xfrm>
            <a:off x="6576165" y="732772"/>
            <a:ext cx="5267194" cy="5680553"/>
          </a:xfrm>
          <a:prstGeom prst="rect">
            <a:avLst/>
          </a:prstGeom>
          <a:solidFill>
            <a:srgbClr val="F2F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22A9C26-A84D-20CA-6C00-6437773ACE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0696" y="1042720"/>
            <a:ext cx="4464668" cy="37177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 b="1" i="0">
                <a:solidFill>
                  <a:srgbClr val="0097A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Quote copy – Arial Bold. Quote copy. Quote copy – Arial Bold. Quote copy. Quote copy – Arial Bold. Quote copy.”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CCE5D6DB-27D6-B52F-8DA1-4A4E102C524F}"/>
              </a:ext>
            </a:extLst>
          </p:cNvPr>
          <p:cNvCxnSpPr>
            <a:cxnSpLocks/>
          </p:cNvCxnSpPr>
          <p:nvPr userDrawn="1"/>
        </p:nvCxnSpPr>
        <p:spPr>
          <a:xfrm>
            <a:off x="7140696" y="4961879"/>
            <a:ext cx="44646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7">
            <a:extLst>
              <a:ext uri="{FF2B5EF4-FFF2-40B4-BE49-F238E27FC236}">
                <a16:creationId xmlns:a16="http://schemas.microsoft.com/office/drawing/2014/main" id="{71F7E675-65DE-FD05-69A3-DDDB3E943E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723E02D-B09D-C573-1865-B426362200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0697" y="5109472"/>
            <a:ext cx="4464668" cy="10157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Attribution – Arial regular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60D8FE6-6042-6F45-3E24-0CED6AF37DAF}"/>
              </a:ext>
            </a:extLst>
          </p:cNvPr>
          <p:cNvSpPr txBox="1"/>
          <p:nvPr userDrawn="1"/>
        </p:nvSpPr>
        <p:spPr>
          <a:xfrm>
            <a:off x="6638985" y="886479"/>
            <a:ext cx="460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7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lang="en-GB" sz="6000" b="1" i="0" dirty="0">
              <a:solidFill>
                <a:srgbClr val="0097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3194EE09-4239-AEAC-7F08-B296D2275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4326" y="2226890"/>
            <a:ext cx="4566259" cy="1750023"/>
          </a:xfrm>
          <a:prstGeom prst="rect">
            <a:avLst/>
          </a:prstGeom>
          <a:solidFill>
            <a:srgbClr val="F6BE00">
              <a:alpha val="70000"/>
            </a:srgbClr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 marL="0" indent="0" algn="ctr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Right</a:t>
            </a:r>
            <a:r>
              <a:rPr lang="es-ES" dirty="0"/>
              <a:t> </a:t>
            </a:r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background</a:t>
            </a:r>
            <a:r>
              <a:rPr lang="es-ES" dirty="0"/>
              <a:t> and </a:t>
            </a:r>
            <a:r>
              <a:rPr lang="es-ES" dirty="0" err="1"/>
              <a:t>choose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 err="1"/>
              <a:t>Format</a:t>
            </a:r>
            <a:r>
              <a:rPr lang="es-ES" dirty="0"/>
              <a:t> </a:t>
            </a:r>
            <a:r>
              <a:rPr lang="es-ES" dirty="0" err="1"/>
              <a:t>background</a:t>
            </a:r>
            <a:r>
              <a:rPr lang="es-ES" dirty="0"/>
              <a:t>…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change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  <a:p>
            <a:pPr lvl="0"/>
            <a:r>
              <a:rPr lang="es-ES" dirty="0"/>
              <a:t>Pre-</a:t>
            </a:r>
            <a:r>
              <a:rPr lang="es-ES" dirty="0" err="1"/>
              <a:t>cropped</a:t>
            </a:r>
            <a:r>
              <a:rPr lang="es-ES" dirty="0"/>
              <a:t> </a:t>
            </a:r>
            <a:r>
              <a:rPr lang="es-ES" dirty="0" err="1"/>
              <a:t>images</a:t>
            </a:r>
            <a:r>
              <a:rPr lang="es-ES" dirty="0"/>
              <a:t> at </a:t>
            </a:r>
            <a:br>
              <a:rPr lang="es-ES" dirty="0"/>
            </a:br>
            <a:r>
              <a:rPr lang="es-ES" dirty="0"/>
              <a:t>1920(W) x 1080(H) </a:t>
            </a:r>
            <a:r>
              <a:rPr lang="es-ES" dirty="0" err="1"/>
              <a:t>pixels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best</a:t>
            </a:r>
            <a:endParaRPr lang="es-ES" dirty="0"/>
          </a:p>
          <a:p>
            <a:pPr lvl="0"/>
            <a:r>
              <a:rPr lang="es-ES" dirty="0"/>
              <a:t>[ DELETE THIS BOX 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41008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Next-Steps-Image"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BB0057E-167F-799E-A7B0-15E8BEC61FAA}"/>
              </a:ext>
            </a:extLst>
          </p:cNvPr>
          <p:cNvSpPr/>
          <p:nvPr userDrawn="1"/>
        </p:nvSpPr>
        <p:spPr>
          <a:xfrm>
            <a:off x="6576165" y="732772"/>
            <a:ext cx="5267194" cy="5680553"/>
          </a:xfrm>
          <a:prstGeom prst="rec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DCB3A8-D06D-60F6-EEF4-7C813AA22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3487" y="930445"/>
            <a:ext cx="4761877" cy="69167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Next steps title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22A9C26-A84D-20CA-6C00-6437773ACE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3487" y="1866379"/>
            <a:ext cx="4761877" cy="26451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CCE5D6DB-27D6-B52F-8DA1-4A4E102C524F}"/>
              </a:ext>
            </a:extLst>
          </p:cNvPr>
          <p:cNvCxnSpPr>
            <a:cxnSpLocks/>
          </p:cNvCxnSpPr>
          <p:nvPr userDrawn="1"/>
        </p:nvCxnSpPr>
        <p:spPr>
          <a:xfrm>
            <a:off x="6843487" y="1674227"/>
            <a:ext cx="47618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7">
            <a:extLst>
              <a:ext uri="{FF2B5EF4-FFF2-40B4-BE49-F238E27FC236}">
                <a16:creationId xmlns:a16="http://schemas.microsoft.com/office/drawing/2014/main" id="{71F7E675-65DE-FD05-69A3-DDDB3E943E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67E7D86-6945-0717-EA63-552C787FC4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4326" y="2226890"/>
            <a:ext cx="4566259" cy="1750023"/>
          </a:xfrm>
          <a:prstGeom prst="rect">
            <a:avLst/>
          </a:prstGeom>
          <a:solidFill>
            <a:srgbClr val="F6BE00">
              <a:alpha val="70000"/>
            </a:srgbClr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 marL="0" indent="0" algn="ctr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Right</a:t>
            </a:r>
            <a:r>
              <a:rPr lang="es-ES" dirty="0"/>
              <a:t> </a:t>
            </a:r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background</a:t>
            </a:r>
            <a:r>
              <a:rPr lang="es-ES" dirty="0"/>
              <a:t> and </a:t>
            </a:r>
            <a:r>
              <a:rPr lang="es-ES" dirty="0" err="1"/>
              <a:t>choose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 err="1"/>
              <a:t>Format</a:t>
            </a:r>
            <a:r>
              <a:rPr lang="es-ES" dirty="0"/>
              <a:t> </a:t>
            </a:r>
            <a:r>
              <a:rPr lang="es-ES" dirty="0" err="1"/>
              <a:t>background</a:t>
            </a:r>
            <a:r>
              <a:rPr lang="es-ES" dirty="0"/>
              <a:t>…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change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  <a:p>
            <a:pPr lvl="0"/>
            <a:r>
              <a:rPr lang="es-ES" dirty="0"/>
              <a:t>Pre-</a:t>
            </a:r>
            <a:r>
              <a:rPr lang="es-ES" dirty="0" err="1"/>
              <a:t>cropped</a:t>
            </a:r>
            <a:r>
              <a:rPr lang="es-ES" dirty="0"/>
              <a:t> </a:t>
            </a:r>
            <a:r>
              <a:rPr lang="es-ES" dirty="0" err="1"/>
              <a:t>images</a:t>
            </a:r>
            <a:r>
              <a:rPr lang="es-ES" dirty="0"/>
              <a:t> at </a:t>
            </a:r>
            <a:br>
              <a:rPr lang="es-ES" dirty="0"/>
            </a:br>
            <a:r>
              <a:rPr lang="es-ES" dirty="0"/>
              <a:t>1920(W) x 1080(H) </a:t>
            </a:r>
            <a:r>
              <a:rPr lang="es-ES" dirty="0" err="1"/>
              <a:t>pixels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best</a:t>
            </a:r>
            <a:endParaRPr lang="es-ES" dirty="0"/>
          </a:p>
          <a:p>
            <a:pPr lvl="0"/>
            <a:r>
              <a:rPr lang="es-ES" dirty="0"/>
              <a:t>[ DELETE THIS BOX ]</a:t>
            </a:r>
            <a:endParaRPr lang="en-GB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13D010BC-F1A5-B121-D9AA-2638DE127C6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43487" y="4799665"/>
            <a:ext cx="1325562" cy="132556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QR code ]</a:t>
            </a:r>
          </a:p>
        </p:txBody>
      </p:sp>
    </p:spTree>
    <p:extLst>
      <p:ext uri="{BB962C8B-B14F-4D97-AF65-F5344CB8AC3E}">
        <p14:creationId xmlns:p14="http://schemas.microsoft.com/office/powerpoint/2010/main" val="24587947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030EF6-7203-1741-8F29-8C130DD4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1599" b="8594"/>
          <a:stretch/>
        </p:blipFill>
        <p:spPr>
          <a:xfrm>
            <a:off x="7669161" y="1320800"/>
            <a:ext cx="4522839" cy="55372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D77C0-CE7C-1D4A-B517-40683BD75E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208" y="4929772"/>
            <a:ext cx="6862643" cy="48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[ Subject </a:t>
            </a:r>
            <a:r>
              <a:rPr lang="en-US" err="1"/>
              <a:t>eg</a:t>
            </a:r>
            <a:r>
              <a:rPr lang="en-US"/>
              <a:t> Biomedical Sciences ]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B00F7379-5815-FB4C-8227-C7581D16DF8D}"/>
              </a:ext>
            </a:extLst>
          </p:cNvPr>
          <p:cNvSpPr txBox="1">
            <a:spLocks/>
          </p:cNvSpPr>
          <p:nvPr userDrawn="1"/>
        </p:nvSpPr>
        <p:spPr>
          <a:xfrm>
            <a:off x="351561" y="1624571"/>
            <a:ext cx="8710549" cy="309214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500"/>
              </a:lnSpc>
            </a:pPr>
            <a:r>
              <a:rPr lang="en-US" sz="12500" b="1" i="0" spc="-300">
                <a:solidFill>
                  <a:schemeClr val="tx1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Open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586ADCE-E291-DA4C-8DFF-33AB4BA26E61}"/>
              </a:ext>
            </a:extLst>
          </p:cNvPr>
          <p:cNvSpPr txBox="1">
            <a:spLocks/>
          </p:cNvSpPr>
          <p:nvPr userDrawn="1"/>
        </p:nvSpPr>
        <p:spPr>
          <a:xfrm>
            <a:off x="1974173" y="3023065"/>
            <a:ext cx="4632815" cy="179994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500"/>
              </a:lnSpc>
            </a:pPr>
            <a:r>
              <a:rPr lang="en-US" sz="12500" b="1" i="0" spc="-300">
                <a:solidFill>
                  <a:schemeClr val="tx1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Days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5A4B3675-3AC4-664B-9EF3-10CA21619AC4}"/>
              </a:ext>
            </a:extLst>
          </p:cNvPr>
          <p:cNvSpPr txBox="1">
            <a:spLocks/>
          </p:cNvSpPr>
          <p:nvPr userDrawn="1"/>
        </p:nvSpPr>
        <p:spPr>
          <a:xfrm>
            <a:off x="441208" y="3616113"/>
            <a:ext cx="1682926" cy="76916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200" b="1" i="0" spc="0">
                <a:solidFill>
                  <a:srgbClr val="0097A9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2022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/>
          <a:srcRect t="371" b="-1847"/>
          <a:stretch/>
        </p:blipFill>
        <p:spPr>
          <a:xfrm>
            <a:off x="0" y="0"/>
            <a:ext cx="12192000" cy="135318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5ED67E-19E2-8F4B-A9D6-2565F61E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08" y="5416060"/>
            <a:ext cx="6862643" cy="48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97A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[ Speaker Name ]</a:t>
            </a:r>
          </a:p>
        </p:txBody>
      </p:sp>
    </p:spTree>
    <p:extLst>
      <p:ext uri="{BB962C8B-B14F-4D97-AF65-F5344CB8AC3E}">
        <p14:creationId xmlns:p14="http://schemas.microsoft.com/office/powerpoint/2010/main" val="105000530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A52058-BFCB-1143-B51E-077ED59E28BD}"/>
              </a:ext>
            </a:extLst>
          </p:cNvPr>
          <p:cNvSpPr/>
          <p:nvPr userDrawn="1"/>
        </p:nvSpPr>
        <p:spPr>
          <a:xfrm>
            <a:off x="0" y="0"/>
            <a:ext cx="599257" cy="6858000"/>
          </a:xfrm>
          <a:prstGeom prst="rec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22E37-0C86-4142-A611-EDA0C5305DAC}"/>
              </a:ext>
            </a:extLst>
          </p:cNvPr>
          <p:cNvSpPr txBox="1"/>
          <p:nvPr userDrawn="1"/>
        </p:nvSpPr>
        <p:spPr>
          <a:xfrm rot="16200000">
            <a:off x="-106091" y="6026837"/>
            <a:ext cx="828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UCL \\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6CC908D-F7D5-164A-9511-58D6FF79B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824055" y="3358648"/>
            <a:ext cx="4410694" cy="435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Page Title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F73B1CD-FDF5-D141-BCAB-A1A59C02A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421" y="-178904"/>
            <a:ext cx="2477177" cy="9758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8079959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212959-29C1-4447-81D1-56CAEE7854B5}"/>
              </a:ext>
            </a:extLst>
          </p:cNvPr>
          <p:cNvSpPr/>
          <p:nvPr userDrawn="1"/>
        </p:nvSpPr>
        <p:spPr>
          <a:xfrm>
            <a:off x="0" y="0"/>
            <a:ext cx="599257" cy="6858000"/>
          </a:xfrm>
          <a:prstGeom prst="rec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D65FA-DCEF-7148-83FD-490ABC7F2D70}"/>
              </a:ext>
            </a:extLst>
          </p:cNvPr>
          <p:cNvSpPr txBox="1"/>
          <p:nvPr userDrawn="1"/>
        </p:nvSpPr>
        <p:spPr>
          <a:xfrm rot="16200000">
            <a:off x="-398429" y="5734499"/>
            <a:ext cx="1412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UCL  //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00190C0-8CDE-2F4D-A54C-37522EAE97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608374" y="3142968"/>
            <a:ext cx="3982741" cy="4393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Page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C142B1-9EAE-6245-9890-7CF418CE8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5789" y="2583281"/>
            <a:ext cx="6042967" cy="1112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2204" y="941893"/>
            <a:ext cx="6683221" cy="16413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5500"/>
              </a:lnSpc>
              <a:defRPr sz="6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8FFD281F-7744-5341-8ADC-16CDDA23A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421" y="-178904"/>
            <a:ext cx="2477177" cy="9758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015371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030EF6-7203-1741-8F29-8C130DD4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1599" b="8594"/>
          <a:stretch/>
        </p:blipFill>
        <p:spPr>
          <a:xfrm>
            <a:off x="7669161" y="1320800"/>
            <a:ext cx="4522839" cy="55372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D77C0-CE7C-1D4A-B517-40683BD75E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208" y="4929772"/>
            <a:ext cx="6862643" cy="48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[ Subject </a:t>
            </a:r>
            <a:r>
              <a:rPr lang="en-US" err="1"/>
              <a:t>eg</a:t>
            </a:r>
            <a:r>
              <a:rPr lang="en-US"/>
              <a:t> Biomedical Sciences ]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B00F7379-5815-FB4C-8227-C7581D16DF8D}"/>
              </a:ext>
            </a:extLst>
          </p:cNvPr>
          <p:cNvSpPr txBox="1">
            <a:spLocks/>
          </p:cNvSpPr>
          <p:nvPr userDrawn="1"/>
        </p:nvSpPr>
        <p:spPr>
          <a:xfrm>
            <a:off x="351561" y="1624571"/>
            <a:ext cx="8710549" cy="309214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500"/>
              </a:lnSpc>
            </a:pPr>
            <a:r>
              <a:rPr lang="en-US" sz="12500" b="1" i="0" spc="-300">
                <a:solidFill>
                  <a:schemeClr val="tx1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Open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586ADCE-E291-DA4C-8DFF-33AB4BA26E61}"/>
              </a:ext>
            </a:extLst>
          </p:cNvPr>
          <p:cNvSpPr txBox="1">
            <a:spLocks/>
          </p:cNvSpPr>
          <p:nvPr userDrawn="1"/>
        </p:nvSpPr>
        <p:spPr>
          <a:xfrm>
            <a:off x="1974173" y="3023065"/>
            <a:ext cx="4632815" cy="179994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500"/>
              </a:lnSpc>
            </a:pPr>
            <a:r>
              <a:rPr lang="en-US" sz="12500" b="1" i="0" spc="-300">
                <a:solidFill>
                  <a:schemeClr val="tx1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Days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5A4B3675-3AC4-664B-9EF3-10CA21619AC4}"/>
              </a:ext>
            </a:extLst>
          </p:cNvPr>
          <p:cNvSpPr txBox="1">
            <a:spLocks/>
          </p:cNvSpPr>
          <p:nvPr userDrawn="1"/>
        </p:nvSpPr>
        <p:spPr>
          <a:xfrm>
            <a:off x="441208" y="3616113"/>
            <a:ext cx="1682926" cy="76916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200" b="1" i="0" spc="0">
                <a:solidFill>
                  <a:srgbClr val="0097A9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2022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/>
          <a:srcRect t="371" b="-1847"/>
          <a:stretch/>
        </p:blipFill>
        <p:spPr>
          <a:xfrm>
            <a:off x="0" y="0"/>
            <a:ext cx="12192000" cy="135318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5ED67E-19E2-8F4B-A9D6-2565F61E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08" y="5416060"/>
            <a:ext cx="6862643" cy="48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97A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[ Speaker Name ]</a:t>
            </a:r>
          </a:p>
        </p:txBody>
      </p:sp>
    </p:spTree>
    <p:extLst>
      <p:ext uri="{BB962C8B-B14F-4D97-AF65-F5344CB8AC3E}">
        <p14:creationId xmlns:p14="http://schemas.microsoft.com/office/powerpoint/2010/main" val="372105530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A52058-BFCB-1143-B51E-077ED59E28BD}"/>
              </a:ext>
            </a:extLst>
          </p:cNvPr>
          <p:cNvSpPr/>
          <p:nvPr userDrawn="1"/>
        </p:nvSpPr>
        <p:spPr>
          <a:xfrm>
            <a:off x="0" y="0"/>
            <a:ext cx="599257" cy="6858000"/>
          </a:xfrm>
          <a:prstGeom prst="rec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22E37-0C86-4142-A611-EDA0C5305DAC}"/>
              </a:ext>
            </a:extLst>
          </p:cNvPr>
          <p:cNvSpPr txBox="1"/>
          <p:nvPr userDrawn="1"/>
        </p:nvSpPr>
        <p:spPr>
          <a:xfrm rot="16200000">
            <a:off x="-398429" y="5734499"/>
            <a:ext cx="1412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Why UCL  //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6CC908D-F7D5-164A-9511-58D6FF79B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610079" y="3144673"/>
            <a:ext cx="3982741" cy="435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Page Title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F73B1CD-FDF5-D141-BCAB-A1A59C02A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421" y="-178904"/>
            <a:ext cx="2477177" cy="9758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0901819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212959-29C1-4447-81D1-56CAEE7854B5}"/>
              </a:ext>
            </a:extLst>
          </p:cNvPr>
          <p:cNvSpPr/>
          <p:nvPr userDrawn="1"/>
        </p:nvSpPr>
        <p:spPr>
          <a:xfrm>
            <a:off x="0" y="0"/>
            <a:ext cx="599257" cy="6858000"/>
          </a:xfrm>
          <a:prstGeom prst="rec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D65FA-DCEF-7148-83FD-490ABC7F2D70}"/>
              </a:ext>
            </a:extLst>
          </p:cNvPr>
          <p:cNvSpPr txBox="1"/>
          <p:nvPr userDrawn="1"/>
        </p:nvSpPr>
        <p:spPr>
          <a:xfrm rot="16200000">
            <a:off x="-398429" y="5734499"/>
            <a:ext cx="1412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Why UCL  //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00190C0-8CDE-2F4D-A54C-37522EAE97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608374" y="3142968"/>
            <a:ext cx="3982741" cy="4393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Page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C142B1-9EAE-6245-9890-7CF418CE8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5789" y="2583281"/>
            <a:ext cx="6042967" cy="1112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2204" y="941893"/>
            <a:ext cx="6683221" cy="16413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5500"/>
              </a:lnSpc>
              <a:defRPr sz="6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8FFD281F-7744-5341-8ADC-16CDDA23A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421" y="-178904"/>
            <a:ext cx="2477177" cy="9758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5218612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1col-Title-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C142B1-9EAE-6245-9890-7CF418CE8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571" y="1725441"/>
            <a:ext cx="7277267" cy="48068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7">
            <a:extLst>
              <a:ext uri="{FF2B5EF4-FFF2-40B4-BE49-F238E27FC236}">
                <a16:creationId xmlns:a16="http://schemas.microsoft.com/office/drawing/2014/main" id="{595B2C41-40B9-B983-AA97-96D2B1B0DE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4" name="Marcador de posición de imagen 7">
            <a:extLst>
              <a:ext uri="{FF2B5EF4-FFF2-40B4-BE49-F238E27FC236}">
                <a16:creationId xmlns:a16="http://schemas.microsoft.com/office/drawing/2014/main" id="{87A6EFF7-2993-9444-B493-218F7F55C9D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0702" y="1728897"/>
            <a:ext cx="3516312" cy="2019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5" name="Marcador de posición de imagen 7">
            <a:extLst>
              <a:ext uri="{FF2B5EF4-FFF2-40B4-BE49-F238E27FC236}">
                <a16:creationId xmlns:a16="http://schemas.microsoft.com/office/drawing/2014/main" id="{5438874C-7804-C487-683A-1C6DCB8159D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0702" y="4006062"/>
            <a:ext cx="1595631" cy="22889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</p:spTree>
    <p:extLst>
      <p:ext uri="{BB962C8B-B14F-4D97-AF65-F5344CB8AC3E}">
        <p14:creationId xmlns:p14="http://schemas.microsoft.com/office/powerpoint/2010/main" val="3851478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Image-Page"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BB0057E-167F-799E-A7B0-15E8BEC61FAA}"/>
              </a:ext>
            </a:extLst>
          </p:cNvPr>
          <p:cNvSpPr/>
          <p:nvPr userDrawn="1"/>
        </p:nvSpPr>
        <p:spPr>
          <a:xfrm>
            <a:off x="598516" y="5317299"/>
            <a:ext cx="11592741" cy="1540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DCB3A8-D06D-60F6-EEF4-7C813AA22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73" y="5433552"/>
            <a:ext cx="8186124" cy="116766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A4E659A-1928-8730-5E65-2342626DAC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0DD8DAA5-FC4B-CA84-B589-9E6937BA2B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2870" y="2226890"/>
            <a:ext cx="4566259" cy="1750023"/>
          </a:xfrm>
          <a:prstGeom prst="rect">
            <a:avLst/>
          </a:prstGeom>
          <a:solidFill>
            <a:srgbClr val="F6BE00">
              <a:alpha val="70000"/>
            </a:srgbClr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 marL="0" indent="0" algn="ctr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Right</a:t>
            </a:r>
            <a:r>
              <a:rPr lang="es-ES" dirty="0"/>
              <a:t> </a:t>
            </a:r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background</a:t>
            </a:r>
            <a:r>
              <a:rPr lang="es-ES" dirty="0"/>
              <a:t> and </a:t>
            </a:r>
            <a:r>
              <a:rPr lang="es-ES" dirty="0" err="1"/>
              <a:t>choose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 err="1"/>
              <a:t>Format</a:t>
            </a:r>
            <a:r>
              <a:rPr lang="es-ES" dirty="0"/>
              <a:t> </a:t>
            </a:r>
            <a:r>
              <a:rPr lang="es-ES" dirty="0" err="1"/>
              <a:t>background</a:t>
            </a:r>
            <a:r>
              <a:rPr lang="es-ES" dirty="0"/>
              <a:t>…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change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  <a:p>
            <a:pPr lvl="0"/>
            <a:r>
              <a:rPr lang="es-ES" dirty="0"/>
              <a:t>Pre-</a:t>
            </a:r>
            <a:r>
              <a:rPr lang="es-ES" dirty="0" err="1"/>
              <a:t>cropped</a:t>
            </a:r>
            <a:r>
              <a:rPr lang="es-ES" dirty="0"/>
              <a:t> </a:t>
            </a:r>
            <a:r>
              <a:rPr lang="es-ES" dirty="0" err="1"/>
              <a:t>images</a:t>
            </a:r>
            <a:r>
              <a:rPr lang="es-ES" dirty="0"/>
              <a:t> at </a:t>
            </a:r>
            <a:br>
              <a:rPr lang="es-ES" dirty="0"/>
            </a:br>
            <a:r>
              <a:rPr lang="es-ES" dirty="0"/>
              <a:t>1920(W) x 1080(H) </a:t>
            </a:r>
            <a:r>
              <a:rPr lang="es-ES" dirty="0" err="1"/>
              <a:t>pixels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best</a:t>
            </a:r>
            <a:endParaRPr lang="es-ES" dirty="0"/>
          </a:p>
          <a:p>
            <a:pPr lvl="0"/>
            <a:r>
              <a:rPr lang="es-ES" dirty="0"/>
              <a:t>[ DELETE THIS BOX ]</a:t>
            </a:r>
            <a:endParaRPr lang="en-GB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C2B13D-B759-11AE-B00A-A2B29E4D97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903" t="13031" r="10192" b="14221"/>
          <a:stretch/>
        </p:blipFill>
        <p:spPr>
          <a:xfrm>
            <a:off x="9728461" y="5433552"/>
            <a:ext cx="2318994" cy="139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1688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Boxout-Image-Page"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BB0057E-167F-799E-A7B0-15E8BEC61FAA}"/>
              </a:ext>
            </a:extLst>
          </p:cNvPr>
          <p:cNvSpPr/>
          <p:nvPr userDrawn="1"/>
        </p:nvSpPr>
        <p:spPr>
          <a:xfrm>
            <a:off x="6576165" y="732772"/>
            <a:ext cx="5267194" cy="5680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DCB3A8-D06D-60F6-EEF4-7C813AA22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3487" y="930445"/>
            <a:ext cx="4761877" cy="69167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22A9C26-A84D-20CA-6C00-6437773ACE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3487" y="1866378"/>
            <a:ext cx="4761877" cy="348849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CCE5D6DB-27D6-B52F-8DA1-4A4E102C524F}"/>
              </a:ext>
            </a:extLst>
          </p:cNvPr>
          <p:cNvCxnSpPr>
            <a:cxnSpLocks/>
          </p:cNvCxnSpPr>
          <p:nvPr userDrawn="1"/>
        </p:nvCxnSpPr>
        <p:spPr>
          <a:xfrm>
            <a:off x="6843487" y="1674227"/>
            <a:ext cx="47618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7">
            <a:extLst>
              <a:ext uri="{FF2B5EF4-FFF2-40B4-BE49-F238E27FC236}">
                <a16:creationId xmlns:a16="http://schemas.microsoft.com/office/drawing/2014/main" id="{71F7E675-65DE-FD05-69A3-DDDB3E943E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4B39107E-D6B6-069E-B9DD-79C2D4E072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4326" y="2226890"/>
            <a:ext cx="4566259" cy="1750023"/>
          </a:xfrm>
          <a:prstGeom prst="rect">
            <a:avLst/>
          </a:prstGeom>
          <a:solidFill>
            <a:srgbClr val="F6BE00">
              <a:alpha val="70000"/>
            </a:srgbClr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 marL="0" indent="0" algn="ctr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Right</a:t>
            </a:r>
            <a:r>
              <a:rPr lang="es-ES" dirty="0"/>
              <a:t> </a:t>
            </a:r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background</a:t>
            </a:r>
            <a:r>
              <a:rPr lang="es-ES" dirty="0"/>
              <a:t> and </a:t>
            </a:r>
            <a:r>
              <a:rPr lang="es-ES" dirty="0" err="1"/>
              <a:t>choose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 err="1"/>
              <a:t>Format</a:t>
            </a:r>
            <a:r>
              <a:rPr lang="es-ES" dirty="0"/>
              <a:t> </a:t>
            </a:r>
            <a:r>
              <a:rPr lang="es-ES" dirty="0" err="1"/>
              <a:t>background</a:t>
            </a:r>
            <a:r>
              <a:rPr lang="es-ES" dirty="0"/>
              <a:t>…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change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  <a:p>
            <a:pPr lvl="0"/>
            <a:r>
              <a:rPr lang="es-ES" dirty="0"/>
              <a:t>Pre-</a:t>
            </a:r>
            <a:r>
              <a:rPr lang="es-ES" dirty="0" err="1"/>
              <a:t>cropped</a:t>
            </a:r>
            <a:r>
              <a:rPr lang="es-ES" dirty="0"/>
              <a:t> </a:t>
            </a:r>
            <a:r>
              <a:rPr lang="es-ES" dirty="0" err="1"/>
              <a:t>images</a:t>
            </a:r>
            <a:r>
              <a:rPr lang="es-ES" dirty="0"/>
              <a:t> at </a:t>
            </a:r>
            <a:br>
              <a:rPr lang="es-ES" dirty="0"/>
            </a:br>
            <a:r>
              <a:rPr lang="es-ES" dirty="0"/>
              <a:t>1920(W) x 1080(H) </a:t>
            </a:r>
            <a:r>
              <a:rPr lang="es-ES" dirty="0" err="1"/>
              <a:t>pixels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best</a:t>
            </a:r>
            <a:endParaRPr lang="es-ES" dirty="0"/>
          </a:p>
          <a:p>
            <a:pPr lvl="0"/>
            <a:r>
              <a:rPr lang="es-ES" dirty="0"/>
              <a:t>[ DELETE THIS BOX ]</a:t>
            </a:r>
            <a:endParaRPr lang="en-GB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48F6D0-B730-21D0-CEC4-DC508B3B7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903" t="13031" r="10192" b="14221"/>
          <a:stretch/>
        </p:blipFill>
        <p:spPr>
          <a:xfrm>
            <a:off x="10141528" y="5432814"/>
            <a:ext cx="1577140" cy="94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6401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Boxout-Image-Page"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BB0057E-167F-799E-A7B0-15E8BEC61FAA}"/>
              </a:ext>
            </a:extLst>
          </p:cNvPr>
          <p:cNvSpPr/>
          <p:nvPr userDrawn="1"/>
        </p:nvSpPr>
        <p:spPr>
          <a:xfrm>
            <a:off x="6576165" y="732772"/>
            <a:ext cx="5267194" cy="5680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DCB3A8-D06D-60F6-EEF4-7C813AA22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3487" y="930445"/>
            <a:ext cx="4761877" cy="69167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– Arial Bold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22A9C26-A84D-20CA-6C00-6437773ACE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3487" y="1866378"/>
            <a:ext cx="4761877" cy="348849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Body copy – Arial Regular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CCE5D6DB-27D6-B52F-8DA1-4A4E102C524F}"/>
              </a:ext>
            </a:extLst>
          </p:cNvPr>
          <p:cNvCxnSpPr>
            <a:cxnSpLocks/>
          </p:cNvCxnSpPr>
          <p:nvPr userDrawn="1"/>
        </p:nvCxnSpPr>
        <p:spPr>
          <a:xfrm>
            <a:off x="6843487" y="1674227"/>
            <a:ext cx="47618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7">
            <a:extLst>
              <a:ext uri="{FF2B5EF4-FFF2-40B4-BE49-F238E27FC236}">
                <a16:creationId xmlns:a16="http://schemas.microsoft.com/office/drawing/2014/main" id="{71F7E675-65DE-FD05-69A3-DDDB3E943E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248F6D0-B730-21D0-CEC4-DC508B3B7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903" t="13031" r="10192" b="14221"/>
          <a:stretch/>
        </p:blipFill>
        <p:spPr>
          <a:xfrm>
            <a:off x="10141528" y="5432814"/>
            <a:ext cx="1577140" cy="947917"/>
          </a:xfrm>
          <a:prstGeom prst="rect">
            <a:avLst/>
          </a:prstGeom>
        </p:spPr>
      </p:pic>
      <p:sp>
        <p:nvSpPr>
          <p:cNvPr id="12" name="Rectángulo 5">
            <a:extLst>
              <a:ext uri="{FF2B5EF4-FFF2-40B4-BE49-F238E27FC236}">
                <a16:creationId xmlns:a16="http://schemas.microsoft.com/office/drawing/2014/main" id="{E041A92C-4F3A-9C59-8146-E79CD25D9F5A}"/>
              </a:ext>
            </a:extLst>
          </p:cNvPr>
          <p:cNvSpPr/>
          <p:nvPr userDrawn="1"/>
        </p:nvSpPr>
        <p:spPr>
          <a:xfrm>
            <a:off x="704115" y="732771"/>
            <a:ext cx="5267194" cy="5680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8C8E5BB9-D8D9-4A3B-C0BE-DC4E37FB59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6128" y="1866378"/>
            <a:ext cx="4761877" cy="348849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Body copy – Arial Regular</a:t>
            </a:r>
          </a:p>
        </p:txBody>
      </p:sp>
      <p:cxnSp>
        <p:nvCxnSpPr>
          <p:cNvPr id="16" name="Conector recto 3">
            <a:extLst>
              <a:ext uri="{FF2B5EF4-FFF2-40B4-BE49-F238E27FC236}">
                <a16:creationId xmlns:a16="http://schemas.microsoft.com/office/drawing/2014/main" id="{493F972E-BFDC-0AFC-673C-24058978B679}"/>
              </a:ext>
            </a:extLst>
          </p:cNvPr>
          <p:cNvCxnSpPr>
            <a:cxnSpLocks/>
          </p:cNvCxnSpPr>
          <p:nvPr userDrawn="1"/>
        </p:nvCxnSpPr>
        <p:spPr>
          <a:xfrm>
            <a:off x="1096128" y="1674227"/>
            <a:ext cx="47618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Imagen 4">
            <a:extLst>
              <a:ext uri="{FF2B5EF4-FFF2-40B4-BE49-F238E27FC236}">
                <a16:creationId xmlns:a16="http://schemas.microsoft.com/office/drawing/2014/main" id="{28A7C4D3-0435-C647-1FE9-84FF4463A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903" t="13031" r="10192" b="14221"/>
          <a:stretch/>
        </p:blipFill>
        <p:spPr>
          <a:xfrm>
            <a:off x="4394169" y="5432814"/>
            <a:ext cx="1577140" cy="9479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E50E038-8633-DF9C-31F6-2B04A590C868}"/>
              </a:ext>
            </a:extLst>
          </p:cNvPr>
          <p:cNvSpPr txBox="1">
            <a:spLocks/>
          </p:cNvSpPr>
          <p:nvPr userDrawn="1"/>
        </p:nvSpPr>
        <p:spPr>
          <a:xfrm>
            <a:off x="1096128" y="930445"/>
            <a:ext cx="4761877" cy="69167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-15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– Arial Bold</a:t>
            </a:r>
          </a:p>
        </p:txBody>
      </p:sp>
    </p:spTree>
    <p:extLst>
      <p:ext uri="{BB962C8B-B14F-4D97-AF65-F5344CB8AC3E}">
        <p14:creationId xmlns:p14="http://schemas.microsoft.com/office/powerpoint/2010/main" val="375086523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Title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C142B1-9EAE-6245-9890-7CF418CE8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571" y="1725442"/>
            <a:ext cx="7277267" cy="48359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Bullets – Arial Bold (Subsequent levels Regular)</a:t>
            </a:r>
          </a:p>
          <a:p>
            <a:pPr lvl="1"/>
            <a:r>
              <a:rPr lang="en-US" dirty="0"/>
              <a:t>Second level – Arial</a:t>
            </a:r>
          </a:p>
          <a:p>
            <a:pPr lvl="2"/>
            <a:r>
              <a:rPr lang="en-US" dirty="0"/>
              <a:t>Third level – Arial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7">
            <a:extLst>
              <a:ext uri="{FF2B5EF4-FFF2-40B4-BE49-F238E27FC236}">
                <a16:creationId xmlns:a16="http://schemas.microsoft.com/office/drawing/2014/main" id="{0121C58F-D97E-F873-C5BF-A97C6B9131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5" name="Marcador de posición de imagen 7">
            <a:extLst>
              <a:ext uri="{FF2B5EF4-FFF2-40B4-BE49-F238E27FC236}">
                <a16:creationId xmlns:a16="http://schemas.microsoft.com/office/drawing/2014/main" id="{3CF38D2B-9DC8-C24B-8C42-FC6DC8E9BBE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0702" y="1728897"/>
            <a:ext cx="3516312" cy="2019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6" name="Marcador de posición de imagen 7">
            <a:extLst>
              <a:ext uri="{FF2B5EF4-FFF2-40B4-BE49-F238E27FC236}">
                <a16:creationId xmlns:a16="http://schemas.microsoft.com/office/drawing/2014/main" id="{EA99A445-88CF-CD1B-E49C-6B2C080B0B1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0702" y="4006062"/>
            <a:ext cx="1595631" cy="22889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3EEEDE54-1F95-E4DA-F17D-59AB02EFE1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532" y="423512"/>
            <a:ext cx="9213801" cy="987875"/>
          </a:xfrm>
          <a:prstGeom prst="rect">
            <a:avLst/>
          </a:prstGeom>
          <a:solidFill>
            <a:srgbClr val="F6BE00">
              <a:alpha val="70000"/>
            </a:srgbClr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 marL="0" indent="0" algn="l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◀︎ 	</a:t>
            </a:r>
            <a:r>
              <a:rPr lang="es-ES" dirty="0" err="1"/>
              <a:t>Keep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position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top </a:t>
            </a:r>
            <a:r>
              <a:rPr lang="es-ES" dirty="0" err="1"/>
              <a:t>corner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and </a:t>
            </a:r>
            <a:br>
              <a:rPr lang="es-ES" dirty="0"/>
            </a:br>
            <a:r>
              <a:rPr lang="es-ES" dirty="0"/>
              <a:t>	</a:t>
            </a:r>
            <a:r>
              <a:rPr lang="es-ES" dirty="0" err="1"/>
              <a:t>copy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boxes </a:t>
            </a:r>
            <a:r>
              <a:rPr lang="es-ES" dirty="0" err="1"/>
              <a:t>consistent</a:t>
            </a:r>
            <a:r>
              <a:rPr lang="es-ES" dirty="0"/>
              <a:t> </a:t>
            </a:r>
            <a:r>
              <a:rPr lang="es-ES" dirty="0" err="1"/>
              <a:t>across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slides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	[  DELETE THIS BOX ]</a:t>
            </a:r>
            <a:endParaRPr lang="en-GB" dirty="0"/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600E7F13-FB2A-418C-EC08-9D387BA95A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532" y="1574813"/>
            <a:ext cx="1296613" cy="323789"/>
          </a:xfrm>
          <a:prstGeom prst="rect">
            <a:avLst/>
          </a:prstGeom>
          <a:solidFill>
            <a:srgbClr val="F6BE00">
              <a:alpha val="70000"/>
            </a:srgbClr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 marL="0" indent="0" algn="l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◀︎ 	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811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Title-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C142B1-9EAE-6245-9890-7CF418CE8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571" y="1725441"/>
            <a:ext cx="7277267" cy="48068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3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Body copy – Arial Regular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7">
            <a:extLst>
              <a:ext uri="{FF2B5EF4-FFF2-40B4-BE49-F238E27FC236}">
                <a16:creationId xmlns:a16="http://schemas.microsoft.com/office/drawing/2014/main" id="{595B2C41-40B9-B983-AA97-96D2B1B0DE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4" name="Marcador de posición de imagen 7">
            <a:extLst>
              <a:ext uri="{FF2B5EF4-FFF2-40B4-BE49-F238E27FC236}">
                <a16:creationId xmlns:a16="http://schemas.microsoft.com/office/drawing/2014/main" id="{87A6EFF7-2993-9444-B493-218F7F55C9D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0702" y="1728897"/>
            <a:ext cx="3516312" cy="2019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  <p:sp>
        <p:nvSpPr>
          <p:cNvPr id="5" name="Marcador de posición de imagen 7">
            <a:extLst>
              <a:ext uri="{FF2B5EF4-FFF2-40B4-BE49-F238E27FC236}">
                <a16:creationId xmlns:a16="http://schemas.microsoft.com/office/drawing/2014/main" id="{5438874C-7804-C487-683A-1C6DCB8159D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0702" y="4006062"/>
            <a:ext cx="1595631" cy="22889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[ Click to choose an </a:t>
            </a:r>
            <a:br>
              <a:rPr lang="en-GB" dirty="0"/>
            </a:br>
            <a:r>
              <a:rPr lang="en-GB" dirty="0"/>
              <a:t>image, or delete ]</a:t>
            </a:r>
          </a:p>
        </p:txBody>
      </p:sp>
    </p:spTree>
    <p:extLst>
      <p:ext uri="{BB962C8B-B14F-4D97-AF65-F5344CB8AC3E}">
        <p14:creationId xmlns:p14="http://schemas.microsoft.com/office/powerpoint/2010/main" val="1390729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Title-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7">
            <a:extLst>
              <a:ext uri="{FF2B5EF4-FFF2-40B4-BE49-F238E27FC236}">
                <a16:creationId xmlns:a16="http://schemas.microsoft.com/office/drawing/2014/main" id="{595B2C41-40B9-B983-AA97-96D2B1B0DE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90180AAD-940D-1562-54E3-7603996026E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93599323"/>
              </p:ext>
            </p:extLst>
          </p:nvPr>
        </p:nvGraphicFramePr>
        <p:xfrm>
          <a:off x="868571" y="1717696"/>
          <a:ext cx="11028056" cy="4885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7014">
                  <a:extLst>
                    <a:ext uri="{9D8B030D-6E8A-4147-A177-3AD203B41FA5}">
                      <a16:colId xmlns:a16="http://schemas.microsoft.com/office/drawing/2014/main" val="1779761405"/>
                    </a:ext>
                  </a:extLst>
                </a:gridCol>
                <a:gridCol w="2757014">
                  <a:extLst>
                    <a:ext uri="{9D8B030D-6E8A-4147-A177-3AD203B41FA5}">
                      <a16:colId xmlns:a16="http://schemas.microsoft.com/office/drawing/2014/main" val="424180983"/>
                    </a:ext>
                  </a:extLst>
                </a:gridCol>
                <a:gridCol w="2757014">
                  <a:extLst>
                    <a:ext uri="{9D8B030D-6E8A-4147-A177-3AD203B41FA5}">
                      <a16:colId xmlns:a16="http://schemas.microsoft.com/office/drawing/2014/main" val="338533591"/>
                    </a:ext>
                  </a:extLst>
                </a:gridCol>
                <a:gridCol w="2757014">
                  <a:extLst>
                    <a:ext uri="{9D8B030D-6E8A-4147-A177-3AD203B41FA5}">
                      <a16:colId xmlns:a16="http://schemas.microsoft.com/office/drawing/2014/main" val="1102291682"/>
                    </a:ext>
                  </a:extLst>
                </a:gridCol>
              </a:tblGrid>
              <a:tr h="43440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Arial Bold</a:t>
                      </a:r>
                    </a:p>
                  </a:txBody>
                  <a:tcPr anchor="b">
                    <a:solidFill>
                      <a:srgbClr val="0097A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Arial Bold</a:t>
                      </a:r>
                    </a:p>
                  </a:txBody>
                  <a:tcPr anchor="b">
                    <a:solidFill>
                      <a:srgbClr val="0097A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Arial Bold</a:t>
                      </a:r>
                    </a:p>
                  </a:txBody>
                  <a:tcPr anchor="b">
                    <a:solidFill>
                      <a:srgbClr val="0097A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Arial Bold</a:t>
                      </a:r>
                    </a:p>
                  </a:txBody>
                  <a:tcPr anchor="b">
                    <a:solidFill>
                      <a:srgbClr val="0097A9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697083"/>
                  </a:ext>
                </a:extLst>
              </a:tr>
              <a:tr h="1112781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Arial Regular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Arial Regular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Arial Regular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Arial Regular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397528"/>
                  </a:ext>
                </a:extLst>
              </a:tr>
              <a:tr h="1112781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957957"/>
                  </a:ext>
                </a:extLst>
              </a:tr>
              <a:tr h="1112781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423447"/>
                  </a:ext>
                </a:extLst>
              </a:tr>
              <a:tr h="1112781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976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46359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Title-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819A875-E8FD-C544-B858-AF4A36E53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571" y="689466"/>
            <a:ext cx="11028056" cy="5360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4000" b="1" i="0" spc="-1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42D2FE4-2A9F-FC10-2465-0DFACBB88149}"/>
              </a:ext>
            </a:extLst>
          </p:cNvPr>
          <p:cNvCxnSpPr/>
          <p:nvPr userDrawn="1"/>
        </p:nvCxnSpPr>
        <p:spPr>
          <a:xfrm>
            <a:off x="868571" y="1486336"/>
            <a:ext cx="11028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7">
            <a:extLst>
              <a:ext uri="{FF2B5EF4-FFF2-40B4-BE49-F238E27FC236}">
                <a16:creationId xmlns:a16="http://schemas.microsoft.com/office/drawing/2014/main" id="{595B2C41-40B9-B983-AA97-96D2B1B0DE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  <p:sp>
        <p:nvSpPr>
          <p:cNvPr id="6" name="Marcador de gráfico 5">
            <a:extLst>
              <a:ext uri="{FF2B5EF4-FFF2-40B4-BE49-F238E27FC236}">
                <a16:creationId xmlns:a16="http://schemas.microsoft.com/office/drawing/2014/main" id="{B773A404-1778-C6C9-9048-58B4351EF3EB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68363" y="1773238"/>
            <a:ext cx="11028362" cy="48371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[ Insert chart/graph here. Aim to keep colours </a:t>
            </a:r>
            <a:b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consistent with this presentation</a:t>
            </a:r>
          </a:p>
          <a:p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Bright blue: #0097A9;</a:t>
            </a:r>
            <a:b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Tint of bright blue: #F2FAFB;</a:t>
            </a:r>
            <a:b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Grey: 25% black, #CCCCCC;</a:t>
            </a:r>
            <a:b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Light grey: 5% black, #F2F2F2; </a:t>
            </a:r>
            <a:b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Black and white. 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207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20A70E5-1B33-F0CE-0F7C-3386AA0358DC}"/>
              </a:ext>
            </a:extLst>
          </p:cNvPr>
          <p:cNvSpPr/>
          <p:nvPr userDrawn="1"/>
        </p:nvSpPr>
        <p:spPr>
          <a:xfrm>
            <a:off x="0" y="0"/>
            <a:ext cx="599256" cy="6858000"/>
          </a:xfrm>
          <a:prstGeom prst="rec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CFBED3C8-C24A-0D25-27FB-45657B00E76A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0" y="0"/>
            <a:ext cx="12191908" cy="4370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6347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1" r:id="rId2"/>
    <p:sldLayoutId id="2147483655" r:id="rId3"/>
    <p:sldLayoutId id="2147483668" r:id="rId4"/>
    <p:sldLayoutId id="2147483683" r:id="rId5"/>
    <p:sldLayoutId id="2147483650" r:id="rId6"/>
    <p:sldLayoutId id="2147483665" r:id="rId7"/>
    <p:sldLayoutId id="2147483677" r:id="rId8"/>
    <p:sldLayoutId id="2147483681" r:id="rId9"/>
    <p:sldLayoutId id="2147483682" r:id="rId10"/>
    <p:sldLayoutId id="2147483676" r:id="rId11"/>
    <p:sldLayoutId id="2147483666" r:id="rId12"/>
    <p:sldLayoutId id="2147483667" r:id="rId13"/>
    <p:sldLayoutId id="2147483669" r:id="rId14"/>
    <p:sldLayoutId id="2147483670" r:id="rId15"/>
    <p:sldLayoutId id="2147483672" r:id="rId16"/>
    <p:sldLayoutId id="2147483674" r:id="rId17"/>
    <p:sldLayoutId id="2147483675" r:id="rId18"/>
    <p:sldLayoutId id="2147483678" r:id="rId19"/>
    <p:sldLayoutId id="2147483673" r:id="rId20"/>
    <p:sldLayoutId id="2147483680" r:id="rId21"/>
    <p:sldLayoutId id="2147483679" r:id="rId22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9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5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.ucas.com/search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ucl.ac.uk/natural-sciences/" TargetMode="Externa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natsci@ucl.ac.uk" TargetMode="External"/><Relationship Id="rId2" Type="http://schemas.openxmlformats.org/officeDocument/2006/relationships/hyperlink" Target="http://www.ucl.ac.uk/natural-science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l.ac.uk/natural-sciences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16392A-B4BA-0041-90EE-EDFA375F12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Dr Ali Mozaffari</a:t>
            </a:r>
            <a:endParaRPr lang="es-GB" dirty="0"/>
          </a:p>
        </p:txBody>
      </p:sp>
      <p:sp>
        <p:nvSpPr>
          <p:cNvPr id="3" name="TextBox 2"/>
          <p:cNvSpPr txBox="1"/>
          <p:nvPr/>
        </p:nvSpPr>
        <p:spPr>
          <a:xfrm>
            <a:off x="165786" y="177802"/>
            <a:ext cx="344045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/>
                <a:cs typeface="Arial"/>
              </a:rPr>
              <a:t>LONDON’S GLOBAL UNIVERSITY</a:t>
            </a:r>
            <a:endParaRPr lang="en-GB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254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Mathematics for Natural Sciences B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3D803-CC2F-ABD8-D65B-1E8D33CCF6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8571" y="1725441"/>
            <a:ext cx="8677299" cy="2957219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/>
              <a:t>Aimed at students who do not wish to study physics, astrophysics or medical physics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/>
              <a:t>Investigate problems using a combination of analytic and computational approaches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/>
              <a:t>Examine mathematical models of scientific and real-world phenomena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/>
              <a:t>Sustainability and climate focus – e.g. freshwater sustainability, resource use, tipping points</a:t>
            </a:r>
            <a:endParaRPr lang="en-US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Assessed by coursework (no exam)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CF807A42-41D5-E342-509E-D4C157F46B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868571" y="4682660"/>
            <a:ext cx="3114287" cy="2032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F619C4-D0BD-8653-D05A-648B7D8C89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833" y="4848774"/>
            <a:ext cx="2543821" cy="1489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F0ACF-60A9-3534-A929-040E635E89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966" y="4994283"/>
            <a:ext cx="3655070" cy="1322201"/>
          </a:xfrm>
          <a:prstGeom prst="rect">
            <a:avLst/>
          </a:prstGeom>
        </p:spPr>
      </p:pic>
      <p:pic>
        <p:nvPicPr>
          <p:cNvPr id="14" name="Picture 2" descr="logo">
            <a:extLst>
              <a:ext uri="{FF2B5EF4-FFF2-40B4-BE49-F238E27FC236}">
                <a16:creationId xmlns:a16="http://schemas.microsoft.com/office/drawing/2014/main" id="{9D6D3AB1-EA09-729D-DDEB-83F93C475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944" y="376152"/>
            <a:ext cx="1759886" cy="178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374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Programme Structure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B264ED-82B9-473B-8520-041A9DF43A54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6850743" y="1725613"/>
            <a:ext cx="50459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b="1" u="sng" dirty="0">
                <a:solidFill>
                  <a:prstClr val="black"/>
                </a:solidFill>
              </a:rPr>
              <a:t>Year 1 </a:t>
            </a:r>
          </a:p>
          <a:p>
            <a:pPr defTabSz="914377">
              <a:defRPr/>
            </a:pPr>
            <a:r>
              <a:rPr lang="en-GB" b="1" dirty="0">
                <a:solidFill>
                  <a:prstClr val="black"/>
                </a:solidFill>
              </a:rPr>
              <a:t>4</a:t>
            </a:r>
            <a:r>
              <a:rPr lang="en-GB" dirty="0">
                <a:solidFill>
                  <a:prstClr val="black"/>
                </a:solidFill>
              </a:rPr>
              <a:t> “foundation modules” plus maths module in first term.</a:t>
            </a:r>
          </a:p>
          <a:p>
            <a:pPr defTabSz="914377">
              <a:defRPr/>
            </a:pPr>
            <a:r>
              <a:rPr lang="en-GB" b="1" dirty="0">
                <a:solidFill>
                  <a:prstClr val="black"/>
                </a:solidFill>
              </a:rPr>
              <a:t>2</a:t>
            </a:r>
            <a:r>
              <a:rPr lang="en-GB" dirty="0">
                <a:solidFill>
                  <a:prstClr val="black"/>
                </a:solidFill>
              </a:rPr>
              <a:t> core modules for each stream in second term.</a:t>
            </a:r>
          </a:p>
          <a:p>
            <a:pPr defTabSz="914377">
              <a:defRPr/>
            </a:pPr>
            <a:r>
              <a:rPr lang="en-GB" b="1" u="sng" dirty="0">
                <a:solidFill>
                  <a:prstClr val="black"/>
                </a:solidFill>
              </a:rPr>
              <a:t>Year 2 </a:t>
            </a:r>
          </a:p>
          <a:p>
            <a:pPr defTabSz="914377">
              <a:defRPr/>
            </a:pPr>
            <a:r>
              <a:rPr lang="en-GB" b="1" dirty="0">
                <a:solidFill>
                  <a:prstClr val="black"/>
                </a:solidFill>
              </a:rPr>
              <a:t>3</a:t>
            </a:r>
            <a:r>
              <a:rPr lang="en-GB" dirty="0">
                <a:solidFill>
                  <a:prstClr val="black"/>
                </a:solidFill>
              </a:rPr>
              <a:t> core modules for each stream over first and second term.</a:t>
            </a:r>
          </a:p>
          <a:p>
            <a:pPr defTabSz="914377">
              <a:defRPr/>
            </a:pPr>
            <a:r>
              <a:rPr lang="en-GB" dirty="0">
                <a:solidFill>
                  <a:prstClr val="black"/>
                </a:solidFill>
              </a:rPr>
              <a:t>A </a:t>
            </a:r>
            <a:r>
              <a:rPr lang="en-GB" b="1" dirty="0">
                <a:solidFill>
                  <a:prstClr val="black"/>
                </a:solidFill>
              </a:rPr>
              <a:t>core</a:t>
            </a:r>
            <a:r>
              <a:rPr lang="en-GB" dirty="0">
                <a:solidFill>
                  <a:prstClr val="black"/>
                </a:solidFill>
              </a:rPr>
              <a:t> natural sciences module</a:t>
            </a:r>
            <a:r>
              <a:rPr lang="en-GB" b="1" dirty="0">
                <a:solidFill>
                  <a:prstClr val="black"/>
                </a:solidFill>
              </a:rPr>
              <a:t>, </a:t>
            </a:r>
            <a:r>
              <a:rPr lang="en-GB" dirty="0">
                <a:solidFill>
                  <a:prstClr val="black"/>
                </a:solidFill>
              </a:rPr>
              <a:t>either first or second term – students can pick between scientific communication, computing or outreach and public engagement.</a:t>
            </a:r>
          </a:p>
          <a:p>
            <a:pPr defTabSz="914377">
              <a:defRPr/>
            </a:pPr>
            <a:r>
              <a:rPr lang="en-GB" dirty="0">
                <a:solidFill>
                  <a:prstClr val="black"/>
                </a:solidFill>
              </a:rPr>
              <a:t>An </a:t>
            </a:r>
            <a:r>
              <a:rPr lang="en-GB" b="1" dirty="0">
                <a:solidFill>
                  <a:prstClr val="black"/>
                </a:solidFill>
              </a:rPr>
              <a:t>elective </a:t>
            </a:r>
            <a:r>
              <a:rPr lang="en-GB" dirty="0">
                <a:solidFill>
                  <a:prstClr val="black"/>
                </a:solidFill>
              </a:rPr>
              <a:t>module, that students are free to pick (timetable permitting) – typical choices include stream related module or a language module.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62025" y="1725613"/>
          <a:ext cx="5133975" cy="4694236"/>
        </p:xfrm>
        <a:graphic>
          <a:graphicData uri="http://schemas.openxmlformats.org/drawingml/2006/table">
            <a:tbl>
              <a:tblPr firstRow="1" firstCol="1" bandRow="1"/>
              <a:tblGrid>
                <a:gridCol w="1160153">
                  <a:extLst>
                    <a:ext uri="{9D8B030D-6E8A-4147-A177-3AD203B41FA5}">
                      <a16:colId xmlns:a16="http://schemas.microsoft.com/office/drawing/2014/main" val="168100597"/>
                    </a:ext>
                  </a:extLst>
                </a:gridCol>
                <a:gridCol w="2023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9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72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Modules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Years of Consolidation</a:t>
                      </a:r>
                    </a:p>
                  </a:txBody>
                  <a:tcPr marL="106223" marR="106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728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79667" marR="79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Year 1</a:t>
                      </a:r>
                    </a:p>
                  </a:txBody>
                  <a:tcPr marL="106223" marR="106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Year 2</a:t>
                      </a:r>
                    </a:p>
                  </a:txBody>
                  <a:tcPr marL="106223" marR="106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Foundation 1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Stream Choice A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Foundation 2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Foundation 3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Mathematics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Stream Choice B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5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Stream Choice A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5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192314"/>
                  </a:ext>
                </a:extLst>
              </a:tr>
              <a:tr h="7411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Stream Choice B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NatSci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Core Module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Elective Module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759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252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for All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886145-E7BB-427E-E373-C37430101E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8538" y="2344684"/>
            <a:ext cx="5097462" cy="3300519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Understand current inequalities in science – what are the causes and what are the consequences?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What methods and practices are being developed to address some of the issues?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Conduct site visits and hear from experienced practitioners to learn more about creative ways of involving different kinds of people in science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Work in teams to plan, create, and evaluate a science outreach activity</a:t>
            </a:r>
          </a:p>
        </p:txBody>
      </p:sp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2CD1BF3B-4B61-BE66-595D-71F24186F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21" y="2188406"/>
            <a:ext cx="4283529" cy="37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45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Communication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864C8-D4F7-510B-7364-D79D13A3E9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8571" y="1725442"/>
            <a:ext cx="5097135" cy="2465092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Why is it important to communicate science? And how can we do it well?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Develop a better understanding of the distrust in science and scientists felt by some members of society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Work in groups to plan and record an episode of a science-themed podcast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6FED101-0A09-5871-EB65-C704F98AA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864" y="1841266"/>
            <a:ext cx="4127221" cy="1599298"/>
          </a:xfrm>
          <a:prstGeom prst="rect">
            <a:avLst/>
          </a:prstGeom>
        </p:spPr>
      </p:pic>
      <p:pic>
        <p:nvPicPr>
          <p:cNvPr id="6" name="Content Placeholder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A7ACAC-6FDB-1C2E-36C0-4873887D9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810" y="4320233"/>
            <a:ext cx="4127220" cy="1991383"/>
          </a:xfrm>
          <a:prstGeom prst="rect">
            <a:avLst/>
          </a:prstGeom>
        </p:spPr>
      </p:pic>
      <p:pic>
        <p:nvPicPr>
          <p:cNvPr id="7" name="Content Placeholder 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D888243-AFB1-16FE-5269-C82590818B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692" y="4467179"/>
            <a:ext cx="4127225" cy="15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28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DABBAC-0382-1E2D-EA23-54AB1582A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0" dirty="0"/>
              <a:t>Develop practical skills in programming using the Python language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0" dirty="0"/>
              <a:t>Apply techniques to real-world scientific problems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0" dirty="0"/>
              <a:t>The main assessment is a group project in which teams build a simulation of a scientific phenomenon, such as the spread of an epidemic: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for Scientists</a:t>
            </a:r>
            <a:endParaRPr lang="en-GB" dirty="0"/>
          </a:p>
        </p:txBody>
      </p:sp>
      <p:pic>
        <p:nvPicPr>
          <p:cNvPr id="5" name="Picture 4" descr="[video-to-gif output image]">
            <a:extLst>
              <a:ext uri="{FF2B5EF4-FFF2-40B4-BE49-F238E27FC236}">
                <a16:creationId xmlns:a16="http://schemas.microsoft.com/office/drawing/2014/main" id="{2B1D442E-1266-1CC8-012E-E06F7AE45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503" y="4021210"/>
            <a:ext cx="4136010" cy="258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olving the “No friends” math puzzle with a python algorithm | by Emmanuel  Kwakye Nyantakyi | Medium">
            <a:extLst>
              <a:ext uri="{FF2B5EF4-FFF2-40B4-BE49-F238E27FC236}">
                <a16:creationId xmlns:a16="http://schemas.microsoft.com/office/drawing/2014/main" id="{F82239DD-6DCF-1995-1CBB-8E4923844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3452" y="1661163"/>
            <a:ext cx="3192785" cy="27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op 10 Websites to Learn Python Programming for FREE in 2023 | by javinpaul  | Javarevisited | Medium">
            <a:extLst>
              <a:ext uri="{FF2B5EF4-FFF2-40B4-BE49-F238E27FC236}">
                <a16:creationId xmlns:a16="http://schemas.microsoft.com/office/drawing/2014/main" id="{9F300605-4F40-1698-07F4-3E4A09A28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0148" y="4754836"/>
            <a:ext cx="27717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81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Programme Structure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47F40E-F483-4199-AFE4-9E6BF03A972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868363" y="1725613"/>
            <a:ext cx="53727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3 </a:t>
            </a:r>
          </a:p>
          <a:p>
            <a:pPr defTabSz="914377"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 </a:t>
            </a:r>
            <a:r>
              <a:rPr lang="en-GB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modules in the major stream including a scientific critical </a:t>
            </a: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review 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modules in the minor stream.</a:t>
            </a:r>
          </a:p>
          <a:p>
            <a:pPr defTabSz="914377">
              <a:defRPr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7">
              <a:defRPr/>
            </a:pPr>
            <a:r>
              <a:rPr lang="en-GB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4 </a:t>
            </a:r>
          </a:p>
          <a:p>
            <a:pPr defTabSz="914377"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research project - equivalent to </a:t>
            </a:r>
            <a:r>
              <a:rPr lang="en-GB" u="sng" dirty="0">
                <a:solidFill>
                  <a:prstClr val="black"/>
                </a:solidFill>
              </a:rPr>
              <a:t>three to five</a:t>
            </a: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taught modules depending on stream).</a:t>
            </a:r>
          </a:p>
          <a:p>
            <a:pPr defTabSz="914377">
              <a:defRPr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7"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conditional on performance in previous years </a:t>
            </a: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(minimum 60%).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419850" y="1725612"/>
          <a:ext cx="5579661" cy="4951838"/>
        </p:xfrm>
        <a:graphic>
          <a:graphicData uri="http://schemas.openxmlformats.org/drawingml/2006/table">
            <a:tbl>
              <a:tblPr firstRow="1" firstCol="1" bandRow="1"/>
              <a:tblGrid>
                <a:gridCol w="1209675">
                  <a:extLst>
                    <a:ext uri="{9D8B030D-6E8A-4147-A177-3AD203B41FA5}">
                      <a16:colId xmlns:a16="http://schemas.microsoft.com/office/drawing/2014/main" val="168100597"/>
                    </a:ext>
                  </a:extLst>
                </a:gridCol>
                <a:gridCol w="2009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03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74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Modules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55A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Years of Specialisation</a:t>
                      </a:r>
                    </a:p>
                  </a:txBody>
                  <a:tcPr marL="106223" marR="106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55A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30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79667" marR="79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Year 3 (BSc)</a:t>
                      </a:r>
                    </a:p>
                  </a:txBody>
                  <a:tcPr marL="106223" marR="106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55A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Year 4 (</a:t>
                      </a:r>
                      <a:r>
                        <a:rPr lang="en-GB" sz="18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MSci</a:t>
                      </a: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06223" marR="106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55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Major stream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(including literature review)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Major stream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(including research project)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5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Minor stream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192314"/>
                  </a:ext>
                </a:extLst>
              </a:tr>
              <a:tr h="584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16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759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1673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DABBAC-0382-1E2D-EA23-54AB1582A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b="0" dirty="0"/>
              <a:t>A literature review is an essential part of research - a good review can be used to identify and communicate the state of the art in a topic, reveal gaps and contra-indications in understanding, and place the investigator’s own contributions in the context of existing literature. </a:t>
            </a:r>
          </a:p>
          <a:p>
            <a:r>
              <a:rPr lang="en-GB" b="0" dirty="0"/>
              <a:t>Under the supervision of a member of academic staff, students undertake a </a:t>
            </a:r>
            <a:r>
              <a:rPr lang="en-GB" dirty="0"/>
              <a:t>3000 word critical literature review</a:t>
            </a:r>
            <a:r>
              <a:rPr lang="en-GB" b="0" dirty="0"/>
              <a:t> on a topic related to their major stream. </a:t>
            </a:r>
          </a:p>
          <a:p>
            <a:r>
              <a:rPr lang="en-GB" b="0" dirty="0"/>
              <a:t>Interrogate appropriate research databases using search terms to find relevant literature.</a:t>
            </a:r>
          </a:p>
          <a:p>
            <a:r>
              <a:rPr lang="en-GB" b="0" dirty="0"/>
              <a:t>Critically assess the literature and make judgements about research quality.</a:t>
            </a:r>
          </a:p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</a:t>
            </a:r>
            <a:endParaRPr lang="en-GB" dirty="0"/>
          </a:p>
        </p:txBody>
      </p:sp>
      <p:pic>
        <p:nvPicPr>
          <p:cNvPr id="1028" name="Picture 4" descr="How to Write a Stellar Literature Review | Grammarly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8514" y="4497185"/>
            <a:ext cx="3783103" cy="201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Tips for Writing a Literature Review - Lumive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0010" y="1725441"/>
            <a:ext cx="3660113" cy="245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907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Who should apply?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00634C0-9EBB-4A38-BE23-23303EBAD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5316" y="607816"/>
            <a:ext cx="5856684" cy="585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5E8E50-FB0A-481E-8A98-1BDC982EC042}"/>
              </a:ext>
            </a:extLst>
          </p:cNvPr>
          <p:cNvSpPr/>
          <p:nvPr/>
        </p:nvSpPr>
        <p:spPr>
          <a:xfrm>
            <a:off x="831273" y="942110"/>
            <a:ext cx="5209309" cy="531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Students who…</a:t>
            </a:r>
          </a:p>
          <a:p>
            <a:pPr marL="228594" marR="0" lvl="0" indent="-228594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excel in (and enjoy!) more than one area of science</a:t>
            </a:r>
          </a:p>
          <a:p>
            <a:pPr marL="228594" marR="0" lvl="0" indent="-228594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appreciate different perspectives, such as quantum chemistry vs quantum physics vs condensed matter physics</a:t>
            </a:r>
          </a:p>
          <a:p>
            <a:pPr marL="228594" marR="0" lvl="0" indent="-228594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can synthesise understanding at the interface between traditional subjects</a:t>
            </a:r>
          </a:p>
          <a:p>
            <a:pPr marL="228594" marR="0" lvl="0" indent="-228594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are “technically-minded”, and wish to become </a:t>
            </a: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specialists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(not “general scientists”)</a:t>
            </a:r>
          </a:p>
          <a:p>
            <a:pPr marL="228594" marR="0" lvl="0" indent="-228594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are resilient, resourceful and enjoy a challenge</a:t>
            </a:r>
          </a:p>
        </p:txBody>
      </p:sp>
      <p:sp>
        <p:nvSpPr>
          <p:cNvPr id="5" name="Rectangle 4"/>
          <p:cNvSpPr/>
          <p:nvPr/>
        </p:nvSpPr>
        <p:spPr>
          <a:xfrm>
            <a:off x="6971405" y="5354011"/>
            <a:ext cx="1926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Imperceptible blending</a:t>
            </a:r>
          </a:p>
        </p:txBody>
      </p:sp>
    </p:spTree>
    <p:extLst>
      <p:ext uri="{BB962C8B-B14F-4D97-AF65-F5344CB8AC3E}">
        <p14:creationId xmlns:p14="http://schemas.microsoft.com/office/powerpoint/2010/main" val="2936687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C3D6E0-FAAA-48B7-800C-738A436F41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76230" y="6427701"/>
            <a:ext cx="2743200" cy="3651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C7E64-90C2-4596-B153-117683011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dirty="0"/>
              <a:t>Searching on UCAS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653F06-60A9-31D1-2547-ACE35DCD3A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848" y="796702"/>
            <a:ext cx="5191758" cy="5934808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D3FD2D30-748E-226D-39B1-854ACBFB7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95" y="670214"/>
            <a:ext cx="6101797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ts val="8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https://digital.ucas.com/search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72" y="1669672"/>
            <a:ext cx="6014964" cy="418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06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8C1A193-CB07-2BB9-BC3A-1A54C70D81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8571" y="1725441"/>
            <a:ext cx="4298515" cy="4805987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Entry requirements </a:t>
            </a:r>
            <a:r>
              <a:rPr lang="en-GB" b="1" dirty="0"/>
              <a:t>A*AA</a:t>
            </a:r>
            <a:r>
              <a:rPr lang="en-GB" dirty="0"/>
              <a:t> – minimum of two “science subjects” at A-level or equivalent:</a:t>
            </a:r>
          </a:p>
          <a:p>
            <a:pPr>
              <a:spcAft>
                <a:spcPts val="800"/>
              </a:spcAft>
            </a:pPr>
            <a:r>
              <a:rPr lang="en-GB" b="1" dirty="0"/>
              <a:t>Biology, Chemistry, Mathematics, Physics</a:t>
            </a:r>
            <a:endParaRPr lang="en-GB" dirty="0"/>
          </a:p>
          <a:p>
            <a:pPr>
              <a:spcAft>
                <a:spcPts val="800"/>
              </a:spcAft>
            </a:pPr>
            <a:r>
              <a:rPr lang="en-GB" dirty="0"/>
              <a:t>Access UCL – contextual offer can be </a:t>
            </a:r>
            <a:r>
              <a:rPr lang="en-GB" b="1" dirty="0"/>
              <a:t>BBB</a:t>
            </a:r>
            <a:r>
              <a:rPr lang="en-GB" dirty="0"/>
              <a:t> depending on circumstances.</a:t>
            </a:r>
            <a:endParaRPr lang="en-GB" dirty="0">
              <a:solidFill>
                <a:srgbClr val="4D374D"/>
              </a:solidFill>
            </a:endParaRPr>
          </a:p>
          <a:p>
            <a:r>
              <a:rPr lang="en-GB" dirty="0"/>
              <a:t>See website for subject specific entry requirements:</a:t>
            </a:r>
          </a:p>
          <a:p>
            <a:pPr>
              <a:defRPr/>
            </a:pPr>
            <a:r>
              <a:rPr lang="en-US" dirty="0">
                <a:solidFill>
                  <a:srgbClr val="0092C2"/>
                </a:solidFill>
                <a:hlinkClick r:id="rId2"/>
              </a:rPr>
              <a:t>www.ucl.ac.uk/natural-sciences/</a:t>
            </a:r>
            <a:r>
              <a:rPr lang="en-US" dirty="0">
                <a:solidFill>
                  <a:srgbClr val="0092C2"/>
                </a:solidFill>
              </a:rPr>
              <a:t> </a:t>
            </a:r>
            <a:endParaRPr lang="en-GB" dirty="0">
              <a:solidFill>
                <a:srgbClr val="0092C2"/>
              </a:solidFill>
            </a:endParaRPr>
          </a:p>
          <a:p>
            <a:endParaRPr lang="en-GB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Entry Requirements</a:t>
            </a:r>
            <a:br>
              <a:rPr lang="en-GB" dirty="0"/>
            </a:b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086" y="1986698"/>
            <a:ext cx="6729541" cy="42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62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8DC138-4294-2B5F-0EF4-8C8CC4ED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Science Degrees - Physics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6BB90F5-1914-0314-B7D4-5F953A671D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4" y="1590007"/>
            <a:ext cx="3239286" cy="440892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BCB4573-714E-6644-BD7F-BBAB4FE94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214" y="1590007"/>
            <a:ext cx="2916770" cy="51646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7763D3-F49C-9FC2-6791-A4708B5C1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963" y="371746"/>
            <a:ext cx="2623595" cy="638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58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881265-00DC-B5CD-80E3-BA7C577D61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en-GB" sz="2400" b="1" dirty="0">
                <a:latin typeface="Arial"/>
                <a:cs typeface="Arial"/>
              </a:rPr>
              <a:t>Did you know that you might be eligible for a lower grade offer at UCL?</a:t>
            </a:r>
          </a:p>
          <a:p>
            <a:r>
              <a:rPr lang="en-GB" sz="2400" dirty="0">
                <a:latin typeface="Calibri"/>
                <a:cs typeface="Calibri"/>
              </a:rPr>
              <a:t>Go online and search </a:t>
            </a:r>
            <a:r>
              <a:rPr lang="en-GB" sz="2400" b="1" dirty="0">
                <a:solidFill>
                  <a:srgbClr val="7030A0"/>
                </a:solidFill>
                <a:latin typeface="Calibri"/>
                <a:cs typeface="Calibri"/>
              </a:rPr>
              <a:t>Access UCL </a:t>
            </a:r>
            <a:r>
              <a:rPr lang="en-GB" sz="2400" dirty="0">
                <a:latin typeface="Calibri"/>
                <a:cs typeface="Calibri"/>
              </a:rPr>
              <a:t>then enter your school postcode and your home postcode to find out if you’re eligible.  </a:t>
            </a:r>
            <a:endParaRPr lang="en-GB" sz="2400">
              <a:latin typeface="Calibri"/>
            </a:endParaRPr>
          </a:p>
          <a:p>
            <a:endParaRPr lang="en-GB" sz="2400" dirty="0">
              <a:latin typeface="Calibri"/>
              <a:cs typeface="Calibri"/>
            </a:endParaRPr>
          </a:p>
          <a:p>
            <a:endParaRPr lang="en-GB" sz="2400" dirty="0">
              <a:latin typeface="Calibri"/>
              <a:cs typeface="Calibri"/>
            </a:endParaRPr>
          </a:p>
          <a:p>
            <a:endParaRPr lang="en-GB" sz="24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BF54D2-2015-2609-ED26-3D5F8A56F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Access UCL</a:t>
            </a:r>
            <a:endParaRPr lang="en-US"/>
          </a:p>
        </p:txBody>
      </p:sp>
      <p:pic>
        <p:nvPicPr>
          <p:cNvPr id="20" name="Picture 20">
            <a:extLst>
              <a:ext uri="{FF2B5EF4-FFF2-40B4-BE49-F238E27FC236}">
                <a16:creationId xmlns:a16="http://schemas.microsoft.com/office/drawing/2014/main" id="{17E0F732-73F1-8D8C-234C-75F957CB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97" y="4184171"/>
            <a:ext cx="7630509" cy="2260244"/>
          </a:xfrm>
          <a:prstGeom prst="rect">
            <a:avLst/>
          </a:prstGeom>
        </p:spPr>
      </p:pic>
      <p:pic>
        <p:nvPicPr>
          <p:cNvPr id="22" name="Picture 22" descr="A picture containing person, group, posing, line&#10;&#10;Description automatically generated">
            <a:extLst>
              <a:ext uri="{FF2B5EF4-FFF2-40B4-BE49-F238E27FC236}">
                <a16:creationId xmlns:a16="http://schemas.microsoft.com/office/drawing/2014/main" id="{D33C99EE-7E5B-ADCC-296E-AA6A7E7EEA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1090" y="1727930"/>
            <a:ext cx="2743200" cy="41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05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100" dirty="0"/>
              <a:t>Personal Statements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767850" y="464596"/>
            <a:ext cx="11036223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Statements should contain the following: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passion 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why are seeking this course of study?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are you 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what motivates you in your field? Do you have preferred subject(s)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you want to be in five years time 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are you after a solid degree for an industrial / professional / technical career area or seeking further study for research?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much do you know around the edges of your study 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do you read books / the web / journals? ALWAYS come armed with at least a couple of recent articles / news stories to interviews!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will you cope with the transition from school to university 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do you do anything beyond just studying at school?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else will you be doing? 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Gap year? Interest in study abroad?</a:t>
            </a:r>
          </a:p>
        </p:txBody>
      </p:sp>
    </p:spTree>
    <p:extLst>
      <p:ext uri="{BB962C8B-B14F-4D97-AF65-F5344CB8AC3E}">
        <p14:creationId xmlns:p14="http://schemas.microsoft.com/office/powerpoint/2010/main" val="3400227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8C1A193-CB07-2BB9-BC3A-1A54C70D81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8571" y="4171950"/>
            <a:ext cx="11028056" cy="22433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x-none" b="1" dirty="0">
                <a:latin typeface="Arial" charset="0"/>
                <a:hlinkClick r:id="rId2"/>
              </a:rPr>
              <a:t>http://www.ucl.ac.uk/natural-sciences</a:t>
            </a:r>
            <a:endParaRPr lang="en-US" altLang="x-none" b="1" dirty="0"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x-none" b="1" dirty="0">
                <a:latin typeface="Arial" charset="0"/>
              </a:rPr>
              <a:t>Admissions Tutor: Dr Ali Mozaffari</a:t>
            </a:r>
          </a:p>
          <a:p>
            <a:pPr>
              <a:lnSpc>
                <a:spcPct val="150000"/>
              </a:lnSpc>
              <a:defRPr/>
            </a:pPr>
            <a:r>
              <a:rPr lang="en-US" altLang="x-none" b="1" dirty="0">
                <a:latin typeface="Arial" charset="0"/>
              </a:rPr>
              <a:t>email: </a:t>
            </a:r>
            <a:r>
              <a:rPr lang="en-US" altLang="x-none" b="1" dirty="0">
                <a:latin typeface="Arial" charset="0"/>
                <a:hlinkClick r:id="rId3"/>
              </a:rPr>
              <a:t>natsci@ucl.ac.uk</a:t>
            </a:r>
            <a:endParaRPr lang="en-US" altLang="x-none" b="1" dirty="0">
              <a:latin typeface="Arial" charset="0"/>
            </a:endParaRPr>
          </a:p>
          <a:p>
            <a:pPr>
              <a:defRPr/>
            </a:pPr>
            <a:endParaRPr lang="en-US" altLang="x-none" b="1" dirty="0">
              <a:latin typeface="Arial" charset="0"/>
            </a:endParaRPr>
          </a:p>
          <a:p>
            <a:pPr>
              <a:defRPr/>
            </a:pPr>
            <a:endParaRPr lang="en-GB" altLang="x-none" dirty="0">
              <a:latin typeface="Arial" charset="0"/>
            </a:endParaRPr>
          </a:p>
          <a:p>
            <a:pPr>
              <a:defRPr/>
            </a:pPr>
            <a:endParaRPr lang="en-GB" altLang="x-none" b="1" dirty="0">
              <a:latin typeface="Arial" charset="0"/>
            </a:endParaRPr>
          </a:p>
          <a:p>
            <a:endParaRPr lang="en-GB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Information?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600" y="1696455"/>
            <a:ext cx="8912799" cy="207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8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Science Degrees - Chemistry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2A4AAB-A6D3-2048-35DC-83FD46E8F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76" y="1540564"/>
            <a:ext cx="2803648" cy="5088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EA434-2066-F385-014C-ACACE2D78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599" y="1540565"/>
            <a:ext cx="5161698" cy="4696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209211-18CA-D864-13F9-F3CC41FF87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880" y="1023730"/>
            <a:ext cx="3548390" cy="58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4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BSc or </a:t>
            </a:r>
            <a:r>
              <a:rPr lang="en-GB" dirty="0" err="1"/>
              <a:t>Msci</a:t>
            </a:r>
            <a:r>
              <a:rPr lang="en-GB" dirty="0"/>
              <a:t>?</a:t>
            </a:r>
            <a:br>
              <a:rPr lang="en-GB" dirty="0"/>
            </a:b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2219325" y="2476500"/>
            <a:ext cx="8458200" cy="2933700"/>
            <a:chOff x="761549" y="1671811"/>
            <a:chExt cx="10037516" cy="34852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7D4859-6380-46B4-B2BE-0193205F8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549" y="1671811"/>
              <a:ext cx="2607651" cy="213271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4A0218-71FD-4323-BB27-BC509B645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9199" y="1671811"/>
              <a:ext cx="2607651" cy="20799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5DED87-94B3-44A2-82B8-1717FC337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6850" y="1672580"/>
              <a:ext cx="2635317" cy="2078400"/>
            </a:xfrm>
            <a:prstGeom prst="rect">
              <a:avLst/>
            </a:prstGeom>
          </p:spPr>
        </p:pic>
        <p:pic>
          <p:nvPicPr>
            <p:cNvPr id="11" name="Picture 10" descr="A picture containing pool ball&#10;&#10;Description generated with high confidence">
              <a:extLst>
                <a:ext uri="{FF2B5EF4-FFF2-40B4-BE49-F238E27FC236}">
                  <a16:creationId xmlns:a16="http://schemas.microsoft.com/office/drawing/2014/main" id="{A90F785A-6C8D-40A3-87F6-9E0E435CD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2168" y="1671811"/>
              <a:ext cx="2186897" cy="20784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879286" y="3700710"/>
              <a:ext cx="9696889" cy="1456370"/>
              <a:chOff x="879286" y="3700710"/>
              <a:chExt cx="9696889" cy="1456370"/>
            </a:xfrm>
          </p:grpSpPr>
          <p:sp>
            <p:nvSpPr>
              <p:cNvPr id="13" name="Right Bracket 12">
                <a:extLst>
                  <a:ext uri="{FF2B5EF4-FFF2-40B4-BE49-F238E27FC236}">
                    <a16:creationId xmlns:a16="http://schemas.microsoft.com/office/drawing/2014/main" id="{BE0685FF-50EC-42EF-88FB-50EE23974005}"/>
                  </a:ext>
                </a:extLst>
              </p:cNvPr>
              <p:cNvSpPr/>
              <p:nvPr/>
            </p:nvSpPr>
            <p:spPr>
              <a:xfrm rot="5400000">
                <a:off x="4554491" y="25505"/>
                <a:ext cx="237067" cy="7587477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14" name="Right Bracket 13">
                <a:extLst>
                  <a:ext uri="{FF2B5EF4-FFF2-40B4-BE49-F238E27FC236}">
                    <a16:creationId xmlns:a16="http://schemas.microsoft.com/office/drawing/2014/main" id="{185AAB50-2BA2-498A-A33E-EC466FA93995}"/>
                  </a:ext>
                </a:extLst>
              </p:cNvPr>
              <p:cNvSpPr/>
              <p:nvPr/>
            </p:nvSpPr>
            <p:spPr>
              <a:xfrm rot="5400000">
                <a:off x="5609197" y="-297945"/>
                <a:ext cx="237067" cy="9696888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15" name="TextBox 6">
                <a:extLst>
                  <a:ext uri="{FF2B5EF4-FFF2-40B4-BE49-F238E27FC236}">
                    <a16:creationId xmlns:a16="http://schemas.microsoft.com/office/drawing/2014/main" id="{84687AC0-1A38-493B-8EFC-B1F04D8EA5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5372" y="4055072"/>
                <a:ext cx="517384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just" defTabSz="1219170" fontAlgn="base">
                  <a:spcBef>
                    <a:spcPct val="0"/>
                  </a:spcBef>
                  <a:spcAft>
                    <a:spcPts val="800"/>
                  </a:spcAft>
                </a:pPr>
                <a:r>
                  <a:rPr lang="en-GB" altLang="en-US" sz="2000" dirty="0">
                    <a:solidFill>
                      <a:srgbClr val="000000"/>
                    </a:solidFill>
                  </a:rPr>
                  <a:t>Bachelor of Science Degree (BSc)</a:t>
                </a:r>
              </a:p>
            </p:txBody>
          </p:sp>
          <p:sp>
            <p:nvSpPr>
              <p:cNvPr id="16" name="TextBox 6">
                <a:extLst>
                  <a:ext uri="{FF2B5EF4-FFF2-40B4-BE49-F238E27FC236}">
                    <a16:creationId xmlns:a16="http://schemas.microsoft.com/office/drawing/2014/main" id="{5B4A127B-C053-40A1-B438-4068A7F6A2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5371" y="4756970"/>
                <a:ext cx="517384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just" defTabSz="1219170" fontAlgn="base">
                  <a:spcBef>
                    <a:spcPct val="0"/>
                  </a:spcBef>
                  <a:spcAft>
                    <a:spcPts val="800"/>
                  </a:spcAft>
                </a:pPr>
                <a:r>
                  <a:rPr lang="en-GB" altLang="en-US" sz="2000" dirty="0">
                    <a:solidFill>
                      <a:srgbClr val="000000"/>
                    </a:solidFill>
                  </a:rPr>
                  <a:t>Master of Science Degree (</a:t>
                </a:r>
                <a:r>
                  <a:rPr lang="en-GB" altLang="en-US" sz="2000" dirty="0" err="1">
                    <a:solidFill>
                      <a:srgbClr val="000000"/>
                    </a:solidFill>
                  </a:rPr>
                  <a:t>MSci</a:t>
                </a:r>
                <a:r>
                  <a:rPr lang="en-GB" altLang="en-US" sz="2000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9F96BE2-2E5C-47FB-8542-E84EFB44DBDE}"/>
              </a:ext>
            </a:extLst>
          </p:cNvPr>
          <p:cNvSpPr txBox="1"/>
          <p:nvPr/>
        </p:nvSpPr>
        <p:spPr>
          <a:xfrm>
            <a:off x="718443" y="5737082"/>
            <a:ext cx="10847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unsure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normally easier to apply for the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Msci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transfer between the two courses is common place up to the end of term 3 year 3.</a:t>
            </a: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F96BE2-2E5C-47FB-8542-E84EFB44DBDE}"/>
              </a:ext>
            </a:extLst>
          </p:cNvPr>
          <p:cNvSpPr txBox="1"/>
          <p:nvPr/>
        </p:nvSpPr>
        <p:spPr>
          <a:xfrm>
            <a:off x="761549" y="1698638"/>
            <a:ext cx="10847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offer both a BSc programme as well as an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Msci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programme, you can apply for either with the same entry offer:</a:t>
            </a: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859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8C1A193-CB07-2BB9-BC3A-1A54C70D81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8571" y="1725442"/>
            <a:ext cx="11028056" cy="1787016"/>
          </a:xfrm>
        </p:spPr>
        <p:txBody>
          <a:bodyPr/>
          <a:lstStyle/>
          <a:p>
            <a:pPr algn="just" defTabSz="1219170" fontAlgn="base">
              <a:spcBef>
                <a:spcPct val="0"/>
              </a:spcBef>
              <a:spcAft>
                <a:spcPts val="800"/>
              </a:spcAft>
            </a:pPr>
            <a:r>
              <a:rPr lang="en-GB" dirty="0"/>
              <a:t>In a scientific culture that values interdisciplinary research, join a programme that allows you to explore the interaction between traditional disciplines. The Natural Sciences programme combines two areas of specialism chosen from a wide range of sciences.</a:t>
            </a:r>
          </a:p>
          <a:p>
            <a:pPr algn="just" defTabSz="1219170" fontAlgn="base">
              <a:spcBef>
                <a:spcPct val="0"/>
              </a:spcBef>
              <a:spcAft>
                <a:spcPts val="800"/>
              </a:spcAft>
            </a:pPr>
            <a:r>
              <a:rPr lang="en-GB" b="1" dirty="0"/>
              <a:t>Most of your classes take place alongside peers studying a single science, and you will be challenged to produce work comparable to the best students in these disciplines</a:t>
            </a:r>
            <a:r>
              <a:rPr lang="en-GB" dirty="0"/>
              <a:t>.</a:t>
            </a:r>
            <a:endParaRPr lang="en-GB" altLang="en-US" sz="120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Ambition of Natural Sciences</a:t>
            </a:r>
            <a:br>
              <a:rPr lang="en-GB" dirty="0"/>
            </a:b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1ACF48-B61E-4CDA-A698-E583D5D69104}"/>
              </a:ext>
            </a:extLst>
          </p:cNvPr>
          <p:cNvGrpSpPr/>
          <p:nvPr/>
        </p:nvGrpSpPr>
        <p:grpSpPr>
          <a:xfrm>
            <a:off x="1111811" y="4012415"/>
            <a:ext cx="10545930" cy="1581492"/>
            <a:chOff x="223310" y="4048781"/>
            <a:chExt cx="6454405" cy="957254"/>
          </a:xfrm>
        </p:grpSpPr>
        <p:pic>
          <p:nvPicPr>
            <p:cNvPr id="7" name="Shape 108">
              <a:extLst>
                <a:ext uri="{FF2B5EF4-FFF2-40B4-BE49-F238E27FC236}">
                  <a16:creationId xmlns:a16="http://schemas.microsoft.com/office/drawing/2014/main" id="{2541D93E-25EA-4E6B-815E-8103B538C33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28003" y="4069856"/>
              <a:ext cx="936180" cy="936179"/>
            </a:xfrm>
            <a:prstGeom prst="ellipse">
              <a:avLst/>
            </a:prstGeom>
            <a:ln>
              <a:solidFill>
                <a:srgbClr val="E5E3D7"/>
              </a:solidFill>
            </a:ln>
          </p:spPr>
        </p:pic>
        <p:pic>
          <p:nvPicPr>
            <p:cNvPr id="8" name="Shape 109">
              <a:extLst>
                <a:ext uri="{FF2B5EF4-FFF2-40B4-BE49-F238E27FC236}">
                  <a16:creationId xmlns:a16="http://schemas.microsoft.com/office/drawing/2014/main" id="{8C0758E2-CB85-4C1E-8E67-27337993D7B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310" y="4069856"/>
              <a:ext cx="935786" cy="936179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E5E3D7"/>
              </a:solidFill>
            </a:ln>
          </p:spPr>
        </p:pic>
        <p:pic>
          <p:nvPicPr>
            <p:cNvPr id="9" name="Shape 109">
              <a:extLst>
                <a:ext uri="{FF2B5EF4-FFF2-40B4-BE49-F238E27FC236}">
                  <a16:creationId xmlns:a16="http://schemas.microsoft.com/office/drawing/2014/main" id="{E41EA4DC-04DB-4355-AC06-1B9F22469A8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38"/>
            <a:stretch/>
          </p:blipFill>
          <p:spPr>
            <a:xfrm>
              <a:off x="2431477" y="4048782"/>
              <a:ext cx="936180" cy="936179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E5E3D7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7427F4-8F74-4CB5-8452-048A2481DC9E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4950" y="4069854"/>
              <a:ext cx="935999" cy="93599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5E3D7"/>
              </a:solidFill>
            </a:ln>
          </p:spPr>
        </p:pic>
        <p:pic>
          <p:nvPicPr>
            <p:cNvPr id="11" name="Shape 108">
              <a:extLst>
                <a:ext uri="{FF2B5EF4-FFF2-40B4-BE49-F238E27FC236}">
                  <a16:creationId xmlns:a16="http://schemas.microsoft.com/office/drawing/2014/main" id="{B1CF7634-18BE-4A12-AE00-949C09DB451E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8243" y="4048781"/>
              <a:ext cx="936180" cy="936179"/>
            </a:xfrm>
            <a:prstGeom prst="ellipse">
              <a:avLst/>
            </a:prstGeom>
            <a:ln>
              <a:solidFill>
                <a:srgbClr val="E5E3D7"/>
              </a:solidFill>
            </a:ln>
          </p:spPr>
        </p:pic>
        <p:pic>
          <p:nvPicPr>
            <p:cNvPr id="12" name="Picture 11" descr="A picture containing indoor, table, green&#10;&#10;Description generated with high confidence">
              <a:extLst>
                <a:ext uri="{FF2B5EF4-FFF2-40B4-BE49-F238E27FC236}">
                  <a16:creationId xmlns:a16="http://schemas.microsoft.com/office/drawing/2014/main" id="{55B780CE-0035-4A2A-8DC0-A7DFA4D9B9E1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41535" y="4048781"/>
              <a:ext cx="936180" cy="936179"/>
            </a:xfrm>
            <a:prstGeom prst="ellipse">
              <a:avLst/>
            </a:prstGeom>
            <a:ln>
              <a:solidFill>
                <a:srgbClr val="E5E3D7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56621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C7E64-90C2-4596-B153-117683011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dirty="0"/>
              <a:t>An Advert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97F8E9-3D3E-4C65-81ED-E9376E03EE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6"/>
          <a:stretch/>
        </p:blipFill>
        <p:spPr>
          <a:xfrm>
            <a:off x="886489" y="5449147"/>
            <a:ext cx="6262531" cy="1204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585B81-FDA2-4FEB-95A7-F6DEDDA46F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6835" y="1999287"/>
            <a:ext cx="6094027" cy="1337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700" y="611453"/>
            <a:ext cx="3413300" cy="15196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86489" y="489789"/>
            <a:ext cx="7175207" cy="1039693"/>
            <a:chOff x="886489" y="489789"/>
            <a:chExt cx="7175207" cy="103969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A276A6-A040-4377-973F-528A9F5EF6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785"/>
            <a:stretch/>
          </p:blipFill>
          <p:spPr>
            <a:xfrm>
              <a:off x="886489" y="489789"/>
              <a:ext cx="5848722" cy="1032071"/>
            </a:xfrm>
            <a:prstGeom prst="rect">
              <a:avLst/>
            </a:prstGeom>
          </p:spPr>
        </p:pic>
        <p:pic>
          <p:nvPicPr>
            <p:cNvPr id="4099" name="Picture 3" descr="The Open University | TrainingZone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7395"/>
            <a:stretch/>
          </p:blipFill>
          <p:spPr bwMode="auto">
            <a:xfrm>
              <a:off x="6735211" y="566390"/>
              <a:ext cx="1326485" cy="963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886489" y="2820503"/>
            <a:ext cx="6685368" cy="1396715"/>
            <a:chOff x="853005" y="2689323"/>
            <a:chExt cx="6685368" cy="13967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820883-5010-45B9-84EB-412556482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3005" y="2689323"/>
              <a:ext cx="3962744" cy="1396715"/>
            </a:xfrm>
            <a:prstGeom prst="rect">
              <a:avLst/>
            </a:prstGeom>
          </p:spPr>
        </p:pic>
        <p:pic>
          <p:nvPicPr>
            <p:cNvPr id="4101" name="Picture 5" descr="University of Birmingham | ESN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19722" y="3119955"/>
              <a:ext cx="2618651" cy="656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472627" y="3938128"/>
            <a:ext cx="8446023" cy="1435951"/>
            <a:chOff x="3472627" y="3682842"/>
            <a:chExt cx="8446023" cy="14359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AE37CAD-5716-4548-BA9E-0C97966E2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9048" y="3682842"/>
              <a:ext cx="5689602" cy="1435951"/>
            </a:xfrm>
            <a:prstGeom prst="rect">
              <a:avLst/>
            </a:prstGeom>
          </p:spPr>
        </p:pic>
        <p:pic>
          <p:nvPicPr>
            <p:cNvPr id="4103" name="Picture 7" descr="Loughborough University - East Midlands Chamber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72627" y="4241022"/>
              <a:ext cx="2756421" cy="723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7" name="Picture 11" descr="Undergraduate, postgraduate and professional courses | LI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5797" y="5513348"/>
            <a:ext cx="2956203" cy="134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513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Subjects within Natural Sciences</a:t>
            </a:r>
            <a:br>
              <a:rPr lang="en-GB" dirty="0"/>
            </a:b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294758" y="1617767"/>
            <a:ext cx="585096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6772" lvl="1" indent="-342900">
              <a:spcBef>
                <a:spcPts val="0"/>
              </a:spcBef>
              <a:tabLst>
                <a:tab pos="4484576" algn="l"/>
              </a:tabLst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Astrophysics               	</a:t>
            </a:r>
          </a:p>
          <a:p>
            <a:pPr marL="966772" lvl="1" indent="-342900">
              <a:spcBef>
                <a:spcPts val="0"/>
              </a:spcBef>
              <a:tabLst>
                <a:tab pos="4484576" algn="l"/>
              </a:tabLst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Physics 	          	</a:t>
            </a:r>
            <a:endParaRPr lang="en-GB" alt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6772" lvl="1" indent="-342900">
              <a:spcBef>
                <a:spcPts val="0"/>
              </a:spcBef>
              <a:tabLst>
                <a:tab pos="4484576" algn="l"/>
              </a:tabLst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Medical Physics</a:t>
            </a:r>
            <a:endParaRPr lang="en-GB" alt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6772" lvl="1" indent="-342900">
              <a:spcBef>
                <a:spcPts val="0"/>
              </a:spcBef>
              <a:tabLst>
                <a:tab pos="4484576" algn="l"/>
              </a:tabLst>
            </a:pPr>
            <a:endParaRPr lang="en-GB" alt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6772" lvl="1" indent="-342900">
              <a:spcBef>
                <a:spcPts val="0"/>
              </a:spcBef>
              <a:tabLst>
                <a:tab pos="4484576" algn="l"/>
              </a:tabLst>
            </a:pPr>
            <a:r>
              <a:rPr lang="en-GB" alt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Chemistry</a:t>
            </a:r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6772" lvl="1" indent="-342900">
              <a:spcBef>
                <a:spcPts val="0"/>
              </a:spcBef>
              <a:tabLst>
                <a:tab pos="4484576" algn="l"/>
              </a:tabLst>
            </a:pPr>
            <a:r>
              <a:rPr lang="en-GB" alt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Inorganic &amp; Materials Chemistry  </a:t>
            </a: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966772" lvl="1" indent="-342900">
              <a:spcBef>
                <a:spcPts val="0"/>
              </a:spcBef>
              <a:tabLst>
                <a:tab pos="4484576" algn="l"/>
              </a:tabLst>
            </a:pPr>
            <a:r>
              <a:rPr lang="en-GB" alt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Chemistry</a:t>
            </a: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alt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6772" lvl="1" indent="-342900">
              <a:spcBef>
                <a:spcPts val="0"/>
              </a:spcBef>
              <a:tabLst>
                <a:tab pos="4484576" algn="l"/>
              </a:tabLst>
            </a:pPr>
            <a:endParaRPr lang="en-GB" altLang="en-US" sz="22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6772" lvl="1" indent="-342900">
              <a:spcBef>
                <a:spcPts val="0"/>
              </a:spcBef>
              <a:tabLst>
                <a:tab pos="4484576" algn="l"/>
              </a:tabLst>
            </a:pPr>
            <a:r>
              <a:rPr lang="en-GB" altLang="en-US" sz="2200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History, Philosophy and Social Studies of Science</a:t>
            </a:r>
          </a:p>
          <a:p>
            <a:pPr marL="896916" lvl="1" indent="-273044">
              <a:buFont typeface="Arial" panose="020B0604020202020204" pitchFamily="34" charset="0"/>
              <a:buNone/>
              <a:tabLst>
                <a:tab pos="4484576" algn="l"/>
              </a:tabLst>
            </a:pPr>
            <a:endParaRPr lang="en-GB" altLang="en-US" sz="2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45426" y="1617767"/>
            <a:ext cx="62512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29" lvl="1" indent="-342900">
              <a:buFont typeface="Arial" panose="020B0604020202020204" pitchFamily="34" charset="0"/>
              <a:buChar char="•"/>
              <a:tabLst>
                <a:tab pos="5979435" algn="l"/>
              </a:tabLst>
            </a:pPr>
            <a:r>
              <a:rPr lang="en-GB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Sciences</a:t>
            </a:r>
          </a:p>
          <a:p>
            <a:pPr marL="1195887" lvl="1" indent="-364058">
              <a:buFont typeface="Arial" panose="020B0604020202020204" pitchFamily="34" charset="0"/>
              <a:buChar char="•"/>
              <a:tabLst>
                <a:tab pos="5979435" algn="l"/>
              </a:tabLst>
            </a:pPr>
            <a:r>
              <a:rPr lang="en-GB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Neuroscience and Psychology</a:t>
            </a:r>
          </a:p>
          <a:p>
            <a:pPr marL="1195887" lvl="1" indent="-364058">
              <a:buFont typeface="Arial" panose="020B0604020202020204" pitchFamily="34" charset="0"/>
              <a:buChar char="•"/>
              <a:tabLst>
                <a:tab pos="5979435" algn="l"/>
              </a:tabLst>
            </a:pPr>
            <a:r>
              <a:rPr lang="en-GB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&amp; Cell Biology</a:t>
            </a:r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95887" lvl="1" indent="-364058">
              <a:buFont typeface="Arial" panose="020B0604020202020204" pitchFamily="34" charset="0"/>
              <a:buChar char="•"/>
              <a:tabLst>
                <a:tab pos="5979435" algn="l"/>
              </a:tabLst>
            </a:pPr>
            <a:r>
              <a:rPr lang="en-GB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Genetics, Evolution and Environment</a:t>
            </a:r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95887" lvl="1" indent="-364058">
              <a:buFont typeface="Arial" panose="020B0604020202020204" pitchFamily="34" charset="0"/>
              <a:buChar char="•"/>
              <a:tabLst>
                <a:tab pos="5979435" algn="l"/>
              </a:tabLst>
            </a:pPr>
            <a:endParaRPr lang="en-GB" altLang="en-US" sz="2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95887" lvl="1" indent="-364058">
              <a:buFont typeface="Arial" panose="020B0604020202020204" pitchFamily="34" charset="0"/>
              <a:buChar char="•"/>
              <a:tabLst>
                <a:tab pos="5979435" algn="l"/>
              </a:tabLst>
            </a:pPr>
            <a:r>
              <a:rPr lang="en-GB" altLang="en-US" sz="2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Geosciences</a:t>
            </a:r>
          </a:p>
          <a:p>
            <a:pPr marL="1195887" lvl="1" indent="-364058">
              <a:buFont typeface="Arial" panose="020B0604020202020204" pitchFamily="34" charset="0"/>
              <a:buChar char="•"/>
              <a:tabLst>
                <a:tab pos="5979435" algn="l"/>
              </a:tabLst>
            </a:pPr>
            <a:endParaRPr lang="en-GB" altLang="en-US" sz="2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95887" lvl="1" indent="-364058">
              <a:buFont typeface="Arial" panose="020B0604020202020204" pitchFamily="34" charset="0"/>
              <a:buChar char="•"/>
              <a:tabLst>
                <a:tab pos="5979435" algn="l"/>
              </a:tabLst>
            </a:pPr>
            <a:r>
              <a:rPr lang="en-GB" altLang="en-US" sz="22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 &amp; Statistics (ONLY be taken as a minor stream</a:t>
            </a:r>
            <a:r>
              <a:rPr lang="en-GB" altLang="en-US" sz="2200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2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95887" lvl="1" indent="-364058">
              <a:tabLst>
                <a:tab pos="5979435" algn="l"/>
              </a:tabLst>
            </a:pPr>
            <a:endParaRPr lang="en-GB" altLang="en-US" sz="2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9572" y="5164758"/>
            <a:ext cx="112682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tabLst>
                <a:tab pos="4484576" algn="l"/>
              </a:tabLst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Natural Science students 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study 2 core streams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equal study in years 1 &amp; 2, in year 3 they promote one stream to a major stream and taking some modules in the minor stream. </a:t>
            </a:r>
          </a:p>
          <a:p>
            <a:pPr lvl="1">
              <a:tabLst>
                <a:tab pos="4484576" algn="l"/>
              </a:tabLst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tabLst>
                <a:tab pos="4484576" algn="l"/>
              </a:tabLst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Look up all the current stream combinations on our website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www.ucl.ac.uk/natural-sciences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tabLst>
                <a:tab pos="4484576" algn="l"/>
              </a:tabLst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tabLst>
                <a:tab pos="4484576" algn="l"/>
              </a:tabLst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tabLst>
                <a:tab pos="4484576" algn="l"/>
              </a:tabLst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tabLst>
                <a:tab pos="4484576" algn="l"/>
              </a:tabLst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607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Programme Structure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B264ED-82B9-473B-8520-041A9DF43A54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6850743" y="1725613"/>
            <a:ext cx="50459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b="1" u="sng" dirty="0">
                <a:solidFill>
                  <a:prstClr val="black"/>
                </a:solidFill>
              </a:rPr>
              <a:t>Year 1 </a:t>
            </a:r>
          </a:p>
          <a:p>
            <a:pPr defTabSz="914377">
              <a:defRPr/>
            </a:pPr>
            <a:r>
              <a:rPr lang="en-GB" b="1" dirty="0">
                <a:solidFill>
                  <a:prstClr val="black"/>
                </a:solidFill>
              </a:rPr>
              <a:t>4</a:t>
            </a:r>
            <a:r>
              <a:rPr lang="en-GB" dirty="0">
                <a:solidFill>
                  <a:prstClr val="black"/>
                </a:solidFill>
              </a:rPr>
              <a:t> “foundation modules” plus maths module in first term.</a:t>
            </a:r>
          </a:p>
          <a:p>
            <a:pPr defTabSz="914377">
              <a:defRPr/>
            </a:pPr>
            <a:r>
              <a:rPr lang="en-GB" b="1" dirty="0">
                <a:solidFill>
                  <a:prstClr val="black"/>
                </a:solidFill>
              </a:rPr>
              <a:t>2</a:t>
            </a:r>
            <a:r>
              <a:rPr lang="en-GB" dirty="0">
                <a:solidFill>
                  <a:prstClr val="black"/>
                </a:solidFill>
              </a:rPr>
              <a:t> core modules for each stream in second term.</a:t>
            </a:r>
          </a:p>
          <a:p>
            <a:pPr defTabSz="914377">
              <a:defRPr/>
            </a:pPr>
            <a:r>
              <a:rPr lang="en-GB" b="1" u="sng" dirty="0">
                <a:solidFill>
                  <a:prstClr val="black"/>
                </a:solidFill>
              </a:rPr>
              <a:t>Year 2 </a:t>
            </a:r>
          </a:p>
          <a:p>
            <a:pPr defTabSz="914377">
              <a:defRPr/>
            </a:pPr>
            <a:r>
              <a:rPr lang="en-GB" b="1" dirty="0">
                <a:solidFill>
                  <a:prstClr val="black"/>
                </a:solidFill>
              </a:rPr>
              <a:t>3</a:t>
            </a:r>
            <a:r>
              <a:rPr lang="en-GB" dirty="0">
                <a:solidFill>
                  <a:prstClr val="black"/>
                </a:solidFill>
              </a:rPr>
              <a:t> core modules for each stream over first and second term.</a:t>
            </a:r>
          </a:p>
          <a:p>
            <a:pPr defTabSz="914377">
              <a:defRPr/>
            </a:pPr>
            <a:r>
              <a:rPr lang="en-GB" dirty="0">
                <a:solidFill>
                  <a:prstClr val="black"/>
                </a:solidFill>
              </a:rPr>
              <a:t>A </a:t>
            </a:r>
            <a:r>
              <a:rPr lang="en-GB" b="1" dirty="0">
                <a:solidFill>
                  <a:prstClr val="black"/>
                </a:solidFill>
              </a:rPr>
              <a:t>core</a:t>
            </a:r>
            <a:r>
              <a:rPr lang="en-GB" dirty="0">
                <a:solidFill>
                  <a:prstClr val="black"/>
                </a:solidFill>
              </a:rPr>
              <a:t> natural sciences module</a:t>
            </a:r>
            <a:r>
              <a:rPr lang="en-GB" b="1" dirty="0">
                <a:solidFill>
                  <a:prstClr val="black"/>
                </a:solidFill>
              </a:rPr>
              <a:t>, </a:t>
            </a:r>
            <a:r>
              <a:rPr lang="en-GB" dirty="0">
                <a:solidFill>
                  <a:prstClr val="black"/>
                </a:solidFill>
              </a:rPr>
              <a:t>either first or second term – students can pick between scientific communication, computing or outreach and public engagement.</a:t>
            </a:r>
          </a:p>
          <a:p>
            <a:pPr defTabSz="914377">
              <a:defRPr/>
            </a:pPr>
            <a:r>
              <a:rPr lang="en-GB" dirty="0">
                <a:solidFill>
                  <a:prstClr val="black"/>
                </a:solidFill>
              </a:rPr>
              <a:t>An </a:t>
            </a:r>
            <a:r>
              <a:rPr lang="en-GB" b="1" dirty="0">
                <a:solidFill>
                  <a:prstClr val="black"/>
                </a:solidFill>
              </a:rPr>
              <a:t>elective </a:t>
            </a:r>
            <a:r>
              <a:rPr lang="en-GB" dirty="0">
                <a:solidFill>
                  <a:prstClr val="black"/>
                </a:solidFill>
              </a:rPr>
              <a:t>module, that students are free to pick (timetable permitting) – typical choices include stream related module or a language module.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62025" y="1725613"/>
          <a:ext cx="5133975" cy="4694236"/>
        </p:xfrm>
        <a:graphic>
          <a:graphicData uri="http://schemas.openxmlformats.org/drawingml/2006/table">
            <a:tbl>
              <a:tblPr firstRow="1" firstCol="1" bandRow="1"/>
              <a:tblGrid>
                <a:gridCol w="1160153">
                  <a:extLst>
                    <a:ext uri="{9D8B030D-6E8A-4147-A177-3AD203B41FA5}">
                      <a16:colId xmlns:a16="http://schemas.microsoft.com/office/drawing/2014/main" val="168100597"/>
                    </a:ext>
                  </a:extLst>
                </a:gridCol>
                <a:gridCol w="2023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9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72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Modules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Years of Consolidation</a:t>
                      </a:r>
                    </a:p>
                  </a:txBody>
                  <a:tcPr marL="106223" marR="106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728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79667" marR="79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Year 1</a:t>
                      </a:r>
                    </a:p>
                  </a:txBody>
                  <a:tcPr marL="106223" marR="106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Year 2</a:t>
                      </a:r>
                    </a:p>
                  </a:txBody>
                  <a:tcPr marL="106223" marR="1062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Foundation 1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Stream Choice A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Foundation 2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Foundation 3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Mathematics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Stream Choice B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5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Stream Choice A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5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192314"/>
                  </a:ext>
                </a:extLst>
              </a:tr>
              <a:tr h="7411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Stream Choice B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NatSci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Core Module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Elective Module</a:t>
                      </a:r>
                    </a:p>
                  </a:txBody>
                  <a:tcPr marL="106223" marR="106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759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313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698075E-F91A-8AC9-62BD-A31146E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Mathematics for Natural Sciences 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3D803-CC2F-ABD8-D65B-1E8D33CCF6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8571" y="1725441"/>
            <a:ext cx="8677299" cy="2957219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/>
              <a:t>Aimed at students who will study physics, astrophysics or medical physics streams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/>
              <a:t>Develop and extend current understanding in areas such as complex numbers, vectors, matrices, sequences, series, convergence and calculus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/>
              <a:t>Provide practice in mathematical manipulation and problem solving rather than rigorous proofs and derivations.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/>
              <a:t>Start to explore solving mathematical problems using Python coding</a:t>
            </a:r>
            <a:endParaRPr lang="en-US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Assessed by coursework, online quizzes and a short exam</a:t>
            </a:r>
            <a:endParaRPr lang="en-GB" dirty="0"/>
          </a:p>
        </p:txBody>
      </p:sp>
      <p:pic>
        <p:nvPicPr>
          <p:cNvPr id="1026" name="Picture 2" descr="Math: How to Use Complex Numbers and the Complex Plane - Owlcation">
            <a:extLst>
              <a:ext uri="{FF2B5EF4-FFF2-40B4-BE49-F238E27FC236}">
                <a16:creationId xmlns:a16="http://schemas.microsoft.com/office/drawing/2014/main" id="{8D3DC450-7BC5-2F0B-EE30-E7C2BD18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8426" y="4403098"/>
            <a:ext cx="3395147" cy="226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bonacci Sequence">
            <a:extLst>
              <a:ext uri="{FF2B5EF4-FFF2-40B4-BE49-F238E27FC236}">
                <a16:creationId xmlns:a16="http://schemas.microsoft.com/office/drawing/2014/main" id="{0FA37469-CC20-78F6-EDE1-9EA242EF7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427" y="4642550"/>
            <a:ext cx="3168686" cy="196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ynamics of a Lotka–Volterra predator–prey system (a), with associated... |  Download Scientific Diagram">
            <a:extLst>
              <a:ext uri="{FF2B5EF4-FFF2-40B4-BE49-F238E27FC236}">
                <a16:creationId xmlns:a16="http://schemas.microsoft.com/office/drawing/2014/main" id="{76303685-86F8-90F4-C5AF-0225EC13C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2472" y="3558589"/>
            <a:ext cx="3902979" cy="300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670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E56D8D18B4DB47A747924BBC53F6A5" ma:contentTypeVersion="15" ma:contentTypeDescription="Create a new document." ma:contentTypeScope="" ma:versionID="73e690ab82795ea06bc703a9e3bed26a">
  <xsd:schema xmlns:xsd="http://www.w3.org/2001/XMLSchema" xmlns:xs="http://www.w3.org/2001/XMLSchema" xmlns:p="http://schemas.microsoft.com/office/2006/metadata/properties" xmlns:ns2="b9212307-e7bf-44c8-8da5-68cbd6d42c4c" xmlns:ns3="2a9f0e0a-ecb0-484c-8258-40f02b6a50fb" targetNamespace="http://schemas.microsoft.com/office/2006/metadata/properties" ma:root="true" ma:fieldsID="6a501b4a149cbd290a3731ae83e1a19b" ns2:_="" ns3:_="">
    <xsd:import namespace="b9212307-e7bf-44c8-8da5-68cbd6d42c4c"/>
    <xsd:import namespace="2a9f0e0a-ecb0-484c-8258-40f02b6a50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212307-e7bf-44c8-8da5-68cbd6d42c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79a89b1-2c2c-4f7f-9bd7-7914fb13a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9f0e0a-ecb0-484c-8258-40f02b6a50f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c53e8bd-b27c-4ea1-a011-b9445d6257f8}" ma:internalName="TaxCatchAll" ma:showField="CatchAllData" ma:web="2a9f0e0a-ecb0-484c-8258-40f02b6a50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9f0e0a-ecb0-484c-8258-40f02b6a50fb" xsi:nil="true"/>
    <lcf76f155ced4ddcb4097134ff3c332f xmlns="b9212307-e7bf-44c8-8da5-68cbd6d42c4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3A7BCD3-875B-4C51-B62C-0A4A8B7C9E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44AADA-4196-47DA-9942-5860BA8A5C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212307-e7bf-44c8-8da5-68cbd6d42c4c"/>
    <ds:schemaRef ds:uri="2a9f0e0a-ecb0-484c-8258-40f02b6a50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07F773-2E78-4046-97C3-6BF4B4022EDB}">
  <ds:schemaRefs>
    <ds:schemaRef ds:uri="http://purl.org/dc/elements/1.1/"/>
    <ds:schemaRef ds:uri="2a9f0e0a-ecb0-484c-8258-40f02b6a50fb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9212307-e7bf-44c8-8da5-68cbd6d42c4c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1363</Words>
  <Application>Microsoft Office PowerPoint</Application>
  <PresentationFormat>Widescreen</PresentationFormat>
  <Paragraphs>197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ＭＳ Ｐゴシック</vt:lpstr>
      <vt:lpstr>SimSun</vt:lpstr>
      <vt:lpstr>12 pt. Helvetica* 75 Bold   074</vt:lpstr>
      <vt:lpstr>Arial</vt:lpstr>
      <vt:lpstr>Calibri</vt:lpstr>
      <vt:lpstr>Helvetica</vt:lpstr>
      <vt:lpstr>Helvetica Neue</vt:lpstr>
      <vt:lpstr>Office Theme</vt:lpstr>
      <vt:lpstr>1_Office Theme</vt:lpstr>
      <vt:lpstr>2_Office Theme</vt:lpstr>
      <vt:lpstr>PowerPoint Presentation</vt:lpstr>
      <vt:lpstr>Science Degrees - Physics</vt:lpstr>
      <vt:lpstr>Science Degrees - Chemistry</vt:lpstr>
      <vt:lpstr>BSc or Msci? </vt:lpstr>
      <vt:lpstr>The Ambition of Natural Sciences </vt:lpstr>
      <vt:lpstr>PowerPoint Presentation</vt:lpstr>
      <vt:lpstr>Subjects within Natural Sciences </vt:lpstr>
      <vt:lpstr>Programme Structure </vt:lpstr>
      <vt:lpstr>Mathematics for Natural Sciences A</vt:lpstr>
      <vt:lpstr>Mathematics for Natural Sciences B</vt:lpstr>
      <vt:lpstr>Programme Structure </vt:lpstr>
      <vt:lpstr>Science for All</vt:lpstr>
      <vt:lpstr>Science Communication</vt:lpstr>
      <vt:lpstr>Programming for Scientists</vt:lpstr>
      <vt:lpstr>Programme Structure </vt:lpstr>
      <vt:lpstr>Literature Review</vt:lpstr>
      <vt:lpstr>PowerPoint Presentation</vt:lpstr>
      <vt:lpstr>PowerPoint Presentation</vt:lpstr>
      <vt:lpstr>Entry Requirements </vt:lpstr>
      <vt:lpstr>Access UCL</vt:lpstr>
      <vt:lpstr>PowerPoint Presentation</vt:lpstr>
      <vt:lpstr>Further Information?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Rory Morrison</dc:creator>
  <cp:keywords/>
  <dc:description/>
  <cp:lastModifiedBy>Hewlett-Packard Company</cp:lastModifiedBy>
  <cp:revision>75</cp:revision>
  <dcterms:created xsi:type="dcterms:W3CDTF">2020-06-11T14:13:27Z</dcterms:created>
  <dcterms:modified xsi:type="dcterms:W3CDTF">2023-06-21T10:52:09Z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0x010100F8E56D8D18B4DB47A747924BBC53F6A5</vt:lpwstr>
  </property>
</Properties>
</file>