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67" r:id="rId3"/>
    <p:sldId id="260" r:id="rId4"/>
    <p:sldId id="273" r:id="rId5"/>
    <p:sldId id="274" r:id="rId6"/>
    <p:sldId id="275" r:id="rId7"/>
    <p:sldId id="278" r:id="rId8"/>
    <p:sldId id="279" r:id="rId9"/>
    <p:sldId id="261" r:id="rId10"/>
    <p:sldId id="280" r:id="rId11"/>
    <p:sldId id="281" r:id="rId12"/>
    <p:sldId id="282" r:id="rId13"/>
    <p:sldId id="262" r:id="rId14"/>
    <p:sldId id="283" r:id="rId15"/>
    <p:sldId id="263" r:id="rId16"/>
    <p:sldId id="264" r:id="rId17"/>
    <p:sldId id="269" r:id="rId18"/>
    <p:sldId id="265" r:id="rId19"/>
    <p:sldId id="271" r:id="rId20"/>
    <p:sldId id="270" r:id="rId21"/>
    <p:sldId id="272" r:id="rId22"/>
    <p:sldId id="285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EA7600"/>
    <a:srgbClr val="B2B3B2"/>
    <a:srgbClr val="EFA720"/>
    <a:srgbClr val="361C64"/>
    <a:srgbClr val="0C1A44"/>
    <a:srgbClr val="9FD4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88" autoAdjust="0"/>
    <p:restoredTop sz="94733"/>
  </p:normalViewPr>
  <p:slideViewPr>
    <p:cSldViewPr snapToGrid="0" snapToObjects="1">
      <p:cViewPr varScale="1">
        <p:scale>
          <a:sx n="137" d="100"/>
          <a:sy n="137" d="100"/>
        </p:scale>
        <p:origin x="200" y="4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7A848-CEE9-2E4C-88D4-3A15E34C9D1F}" type="datetimeFigureOut">
              <a:rPr lang="en-US" smtClean="0"/>
              <a:t>4/12/19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02AD9B-210B-A545-8A1E-463FED092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55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17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931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4/12/19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4/12/19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33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4/12/19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57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4/12/19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27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4/12/19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74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4/12/19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96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4/12/19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6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4/12/19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59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4/12/19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39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4/12/19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37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4/12/19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14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4/12/19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17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A461-EA6A-5444-9DB9-803F995328F6}" type="datetimeFigureOut">
              <a:rPr lang="en-US" smtClean="0"/>
              <a:t>4/12/19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51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5.emf"/><Relationship Id="rId4" Type="http://schemas.openxmlformats.org/officeDocument/2006/relationships/package" Target="../embeddings/Microsoft_Word_Document.docx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1235075"/>
            <a:chOff x="0" y="-66259"/>
            <a:chExt cx="9144000" cy="1235075"/>
          </a:xfrm>
          <a:solidFill>
            <a:schemeClr val="accent1"/>
          </a:solidFill>
        </p:grpSpPr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  <a:grpFill/>
          </p:spPr>
        </p:pic>
      </p:grp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305741" y="1624693"/>
            <a:ext cx="5781908" cy="2940251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numCol="1" spcCol="7200000">
            <a:noAutofit/>
          </a:bodyPr>
          <a:lstStyle/>
          <a:p>
            <a:r>
              <a:rPr lang="en-GB" sz="280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Debye: how the smallest scales in space control the biggest structures in the Universe</a:t>
            </a:r>
          </a:p>
          <a:p>
            <a:endParaRPr lang="en-GB" sz="3600" baseline="30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GB" sz="2200" dirty="0">
                <a:latin typeface="Arial" charset="0"/>
                <a:ea typeface="Arial" charset="0"/>
                <a:cs typeface="Arial" charset="0"/>
              </a:rPr>
              <a:t>Mission PI: Robert Wicks, </a:t>
            </a:r>
          </a:p>
          <a:p>
            <a:r>
              <a:rPr lang="en-GB" sz="2200" dirty="0">
                <a:latin typeface="Arial" charset="0"/>
                <a:ea typeface="Arial" charset="0"/>
                <a:cs typeface="Arial" charset="0"/>
              </a:rPr>
              <a:t>Co-PI Science: Daniel Verscharen </a:t>
            </a:r>
          </a:p>
          <a:p>
            <a:endParaRPr lang="en-GB" sz="2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05741" y="4564944"/>
            <a:ext cx="2756116" cy="291042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numCol="1" spcCol="7200000" anchor="b" anchorCtr="0">
            <a:noAutofit/>
          </a:bodyPr>
          <a:lstStyle/>
          <a:p>
            <a:r>
              <a:rPr lang="en-GB" sz="1400" dirty="0">
                <a:latin typeface="Arial" charset="0"/>
                <a:ea typeface="Arial" charset="0"/>
                <a:cs typeface="Arial" charset="0"/>
              </a:rPr>
              <a:t>12 April 2019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4124" y="253355"/>
            <a:ext cx="2933495" cy="1692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/>
                <a:cs typeface="Arial"/>
              </a:rPr>
              <a:t>MULLARD SPACE SCIENCE LABORATORY</a:t>
            </a:r>
          </a:p>
        </p:txBody>
      </p:sp>
      <p:pic>
        <p:nvPicPr>
          <p:cNvPr id="3" name="Picture 2" descr="A picture containing sky, building, outdoor, light&#10;&#10;Description automatically generated">
            <a:extLst>
              <a:ext uri="{FF2B5EF4-FFF2-40B4-BE49-F238E27FC236}">
                <a16:creationId xmlns:a16="http://schemas.microsoft.com/office/drawing/2014/main" id="{B02DA632-BEC5-D549-A5BD-CE605052B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043" y="1235075"/>
            <a:ext cx="2782957" cy="3940181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13BC6BA0-D62B-B243-BF1C-C8327B85E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3436"/>
            <a:ext cx="800100" cy="8001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72E8196-1DAE-104B-A65C-0883BFDF070B}"/>
              </a:ext>
            </a:extLst>
          </p:cNvPr>
          <p:cNvGrpSpPr/>
          <p:nvPr/>
        </p:nvGrpSpPr>
        <p:grpSpPr>
          <a:xfrm>
            <a:off x="2166976" y="4399618"/>
            <a:ext cx="3501872" cy="621695"/>
            <a:chOff x="2268461" y="4375353"/>
            <a:chExt cx="3501872" cy="62169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AE80963-62FA-9C4B-B4E0-F5EA08E58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8461" y="4375353"/>
              <a:ext cx="621695" cy="62169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03B2D52-5004-5A4D-A94B-A25FEB97E0CC}"/>
                </a:ext>
              </a:extLst>
            </p:cNvPr>
            <p:cNvSpPr txBox="1"/>
            <p:nvPr/>
          </p:nvSpPr>
          <p:spPr>
            <a:xfrm>
              <a:off x="2757711" y="4455367"/>
              <a:ext cx="30126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@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DebyeMission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3566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02383" y="611172"/>
            <a:ext cx="5901648" cy="788876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/>
        </p:spPr>
        <p:txBody>
          <a:bodyPr lIns="0" tIns="0" rIns="0" bIns="0" numCol="1" spcCol="7200000">
            <a:noAutofit/>
          </a:bodyPr>
          <a:lstStyle/>
          <a:p>
            <a:r>
              <a:rPr lang="en-GB" sz="2400" kern="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Candidate mechanisms for electron heating</a:t>
            </a:r>
            <a:endParaRPr lang="en-GB" sz="2400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2200"/>
              </a:lnSpc>
            </a:pPr>
            <a:endParaRPr lang="en-GB" sz="2800" baseline="30000" dirty="0">
              <a:latin typeface="Helvetica"/>
            </a:endParaRPr>
          </a:p>
          <a:p>
            <a:pPr>
              <a:lnSpc>
                <a:spcPts val="2800"/>
              </a:lnSpc>
            </a:pPr>
            <a:endParaRPr lang="en-GB" sz="3600" baseline="30000" dirty="0">
              <a:latin typeface="Helvetica"/>
            </a:endParaRPr>
          </a:p>
          <a:p>
            <a:pPr>
              <a:lnSpc>
                <a:spcPts val="2800"/>
              </a:lnSpc>
            </a:pPr>
            <a:endParaRPr lang="en-GB" sz="3600" baseline="30000" dirty="0">
              <a:latin typeface="Helvetica"/>
            </a:endParaRPr>
          </a:p>
          <a:p>
            <a:pPr>
              <a:lnSpc>
                <a:spcPts val="2800"/>
              </a:lnSpc>
            </a:pPr>
            <a:r>
              <a:rPr lang="en-GB" sz="3600" baseline="30000" dirty="0">
                <a:latin typeface="Helvetica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A027ED-62F1-8343-8C3E-545ED866B8CC}"/>
              </a:ext>
            </a:extLst>
          </p:cNvPr>
          <p:cNvSpPr/>
          <p:nvPr/>
        </p:nvSpPr>
        <p:spPr>
          <a:xfrm>
            <a:off x="-1" y="1"/>
            <a:ext cx="9144001" cy="4545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5535538A-620F-6E49-83AA-941673234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4575" cy="454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361839-F3B2-7E4E-BC06-B6859A16C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031" y="454575"/>
            <a:ext cx="2939970" cy="4695568"/>
          </a:xfrm>
          <a:prstGeom prst="rect">
            <a:avLst/>
          </a:prstGeom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25126D33-0179-574F-A8FF-2B6135A5E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382" y="1111170"/>
            <a:ext cx="5658580" cy="3852716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/>
        </p:spPr>
        <p:txBody>
          <a:bodyPr lIns="0" tIns="0" rIns="0" bIns="0" numCol="1" spcCol="7200000">
            <a:noAutofit/>
          </a:bodyPr>
          <a:lstStyle/>
          <a:p>
            <a:r>
              <a:rPr lang="en-GB" sz="2000" b="1" dirty="0">
                <a:latin typeface="Arial" charset="0"/>
                <a:ea typeface="Arial" charset="0"/>
                <a:cs typeface="Arial" charset="0"/>
              </a:rPr>
              <a:t>Objective 2:</a:t>
            </a:r>
          </a:p>
          <a:p>
            <a:endParaRPr lang="en-GB" dirty="0">
              <a:latin typeface="Arial" charset="0"/>
              <a:ea typeface="Arial" charset="0"/>
              <a:cs typeface="Arial" charset="0"/>
            </a:endParaRPr>
          </a:p>
          <a:p>
            <a:r>
              <a:rPr lang="en-GB" dirty="0">
                <a:latin typeface="Arial" charset="0"/>
                <a:ea typeface="Arial" charset="0"/>
                <a:cs typeface="Arial" charset="0"/>
              </a:rPr>
              <a:t>Once we understand the nature of electron-scale fluctuations, we must understand their effects on electrons.</a:t>
            </a:r>
          </a:p>
          <a:p>
            <a:endParaRPr lang="en-GB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charset="0"/>
                <a:ea typeface="Arial" charset="0"/>
                <a:cs typeface="Arial" charset="0"/>
              </a:rPr>
              <a:t>Landau damping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charset="0"/>
                <a:ea typeface="Arial" charset="0"/>
                <a:cs typeface="Arial" charset="0"/>
              </a:rPr>
              <a:t>Cyclotron damping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charset="0"/>
                <a:ea typeface="Arial" charset="0"/>
                <a:cs typeface="Arial" charset="0"/>
              </a:rPr>
              <a:t>Stochastic heating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charset="0"/>
                <a:ea typeface="Arial" charset="0"/>
                <a:cs typeface="Arial" charset="0"/>
              </a:rPr>
              <a:t>Reconnection</a:t>
            </a:r>
          </a:p>
          <a:p>
            <a:endParaRPr lang="en-GB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GB" dirty="0">
                <a:latin typeface="Arial" charset="0"/>
                <a:ea typeface="Arial" charset="0"/>
                <a:cs typeface="Arial" charset="0"/>
              </a:rPr>
              <a:t>The dissipation of </a:t>
            </a:r>
            <a:r>
              <a:rPr lang="en-GB" i="1" dirty="0">
                <a:latin typeface="Arial" charset="0"/>
                <a:ea typeface="Arial" charset="0"/>
                <a:cs typeface="Arial" charset="0"/>
              </a:rPr>
              <a:t>electron-scale turbulence </a:t>
            </a:r>
            <a:r>
              <a:rPr lang="en-GB" dirty="0">
                <a:latin typeface="Arial" charset="0"/>
                <a:ea typeface="Arial" charset="0"/>
                <a:cs typeface="Arial" charset="0"/>
              </a:rPr>
              <a:t>affects the plasma’s </a:t>
            </a:r>
            <a:r>
              <a:rPr lang="en-GB" i="1" dirty="0">
                <a:latin typeface="Arial" charset="0"/>
                <a:ea typeface="Arial" charset="0"/>
                <a:cs typeface="Arial" charset="0"/>
              </a:rPr>
              <a:t>behaviour on its largest scales</a:t>
            </a:r>
            <a:r>
              <a:rPr lang="en-GB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endParaRPr lang="en-GB" sz="16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367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02383" y="611172"/>
            <a:ext cx="4253468" cy="788876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/>
        </p:spPr>
        <p:txBody>
          <a:bodyPr lIns="0" tIns="0" rIns="0" bIns="0" numCol="1" spcCol="7200000">
            <a:noAutofit/>
          </a:bodyPr>
          <a:lstStyle/>
          <a:p>
            <a:r>
              <a:rPr lang="en-GB" sz="2400" kern="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Candidate mechanisms and their signatures</a:t>
            </a:r>
            <a:endParaRPr lang="en-GB" sz="2400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2200"/>
              </a:lnSpc>
            </a:pPr>
            <a:endParaRPr lang="en-GB" sz="2800" baseline="30000" dirty="0">
              <a:latin typeface="Helvetica"/>
            </a:endParaRPr>
          </a:p>
          <a:p>
            <a:pPr>
              <a:lnSpc>
                <a:spcPts val="2800"/>
              </a:lnSpc>
            </a:pPr>
            <a:endParaRPr lang="en-GB" sz="3600" baseline="30000" dirty="0">
              <a:latin typeface="Helvetica"/>
            </a:endParaRPr>
          </a:p>
          <a:p>
            <a:pPr>
              <a:lnSpc>
                <a:spcPts val="2800"/>
              </a:lnSpc>
            </a:pPr>
            <a:endParaRPr lang="en-GB" sz="3600" baseline="30000" dirty="0">
              <a:latin typeface="Helvetica"/>
            </a:endParaRPr>
          </a:p>
          <a:p>
            <a:pPr>
              <a:lnSpc>
                <a:spcPts val="2800"/>
              </a:lnSpc>
            </a:pPr>
            <a:r>
              <a:rPr lang="en-GB" sz="3600" baseline="30000" dirty="0">
                <a:latin typeface="Helvetica"/>
              </a:rPr>
              <a:t> 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302382" y="1477736"/>
            <a:ext cx="4138990" cy="3486150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/>
        </p:spPr>
        <p:txBody>
          <a:bodyPr lIns="0" tIns="0" rIns="0" bIns="0" numCol="1" spcCol="7200000">
            <a:noAutofit/>
          </a:bodyPr>
          <a:lstStyle/>
          <a:p>
            <a:r>
              <a:rPr lang="en-GB" dirty="0">
                <a:latin typeface="Arial" charset="0"/>
                <a:ea typeface="Arial" charset="0"/>
                <a:cs typeface="Arial" charset="0"/>
              </a:rPr>
              <a:t>All kinetic mechanisms create characteristic signatures in the electron distribution function.</a:t>
            </a:r>
          </a:p>
          <a:p>
            <a:endParaRPr lang="en-GB" dirty="0">
              <a:latin typeface="Arial" charset="0"/>
              <a:ea typeface="Arial" charset="0"/>
              <a:cs typeface="Arial" charset="0"/>
            </a:endParaRPr>
          </a:p>
          <a:p>
            <a:r>
              <a:rPr lang="en-GB" dirty="0">
                <a:latin typeface="Arial" charset="0"/>
                <a:ea typeface="Arial" charset="0"/>
                <a:cs typeface="Arial" charset="0"/>
              </a:rPr>
              <a:t>We must understand the relative importance of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charset="0"/>
                <a:ea typeface="Arial" charset="0"/>
                <a:cs typeface="Arial" charset="0"/>
              </a:rPr>
              <a:t>collisions,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charset="0"/>
                <a:ea typeface="Arial" charset="0"/>
                <a:cs typeface="Arial" charset="0"/>
              </a:rPr>
              <a:t>expansion,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charset="0"/>
                <a:ea typeface="Arial" charset="0"/>
                <a:cs typeface="Arial" charset="0"/>
              </a:rPr>
              <a:t>instability,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charset="0"/>
                <a:ea typeface="Arial" charset="0"/>
                <a:cs typeface="Arial" charset="0"/>
              </a:rPr>
              <a:t>dissipation</a:t>
            </a:r>
          </a:p>
          <a:p>
            <a:r>
              <a:rPr lang="en-GB" dirty="0">
                <a:latin typeface="Arial" charset="0"/>
                <a:ea typeface="Arial" charset="0"/>
                <a:cs typeface="Arial" charset="0"/>
              </a:rPr>
              <a:t>in the solar wind and extrapolate our results to other astrophysical plasmas.</a:t>
            </a:r>
          </a:p>
          <a:p>
            <a:endParaRPr lang="en-GB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A027ED-62F1-8343-8C3E-545ED866B8CC}"/>
              </a:ext>
            </a:extLst>
          </p:cNvPr>
          <p:cNvSpPr/>
          <p:nvPr/>
        </p:nvSpPr>
        <p:spPr>
          <a:xfrm>
            <a:off x="-1" y="1"/>
            <a:ext cx="9144001" cy="4545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5535538A-620F-6E49-83AA-941673234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4575" cy="454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536BF1-5181-1349-A970-C431B2FF5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151" y="454574"/>
            <a:ext cx="2269847" cy="46889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EF1784-A2F3-1F46-98EF-246F87EC2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4329" y="454937"/>
            <a:ext cx="2269672" cy="468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81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02382" y="698854"/>
            <a:ext cx="8539237" cy="788876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/>
        </p:spPr>
        <p:txBody>
          <a:bodyPr lIns="0" tIns="0" rIns="0" bIns="0" numCol="1" spcCol="7200000">
            <a:noAutofit/>
          </a:bodyPr>
          <a:lstStyle/>
          <a:p>
            <a:pPr>
              <a:lnSpc>
                <a:spcPts val="2200"/>
              </a:lnSpc>
            </a:pPr>
            <a:r>
              <a:rPr lang="en-GB" sz="2400" kern="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Identify the energy-transport mechanisms between fluctuations and electrons</a:t>
            </a:r>
            <a:endParaRPr lang="en-GB" sz="2400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2200"/>
              </a:lnSpc>
            </a:pPr>
            <a:endParaRPr lang="en-GB" sz="2800" baseline="30000" dirty="0">
              <a:latin typeface="Helvetica"/>
            </a:endParaRPr>
          </a:p>
          <a:p>
            <a:pPr>
              <a:lnSpc>
                <a:spcPts val="2800"/>
              </a:lnSpc>
            </a:pPr>
            <a:endParaRPr lang="en-GB" sz="3600" baseline="30000" dirty="0">
              <a:latin typeface="Helvetica"/>
            </a:endParaRPr>
          </a:p>
          <a:p>
            <a:pPr>
              <a:lnSpc>
                <a:spcPts val="2800"/>
              </a:lnSpc>
            </a:pPr>
            <a:endParaRPr lang="en-GB" sz="3600" baseline="30000" dirty="0">
              <a:latin typeface="Helvetica"/>
            </a:endParaRPr>
          </a:p>
          <a:p>
            <a:pPr>
              <a:lnSpc>
                <a:spcPts val="2800"/>
              </a:lnSpc>
            </a:pPr>
            <a:r>
              <a:rPr lang="en-GB" sz="3600" baseline="30000" dirty="0">
                <a:latin typeface="Helvetica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B00F67-4585-5B41-B3B5-69C007728375}"/>
              </a:ext>
            </a:extLst>
          </p:cNvPr>
          <p:cNvSpPr txBox="1"/>
          <p:nvPr/>
        </p:nvSpPr>
        <p:spPr>
          <a:xfrm>
            <a:off x="5604656" y="1971000"/>
            <a:ext cx="3554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Wave-particle correlation method (Chen et al. 2019):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AEBDDF87-5822-974C-A62E-703BA8EBB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646" y="2617331"/>
            <a:ext cx="4985123" cy="25261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94659E8-22C7-7A46-AFD1-9A99402678B2}"/>
              </a:ext>
            </a:extLst>
          </p:cNvPr>
          <p:cNvSpPr/>
          <p:nvPr/>
        </p:nvSpPr>
        <p:spPr>
          <a:xfrm>
            <a:off x="-1" y="1"/>
            <a:ext cx="9144001" cy="4545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5FD8C920-19AB-7348-A573-EA71F67E0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4575" cy="454575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C8339D9B-8157-834E-888A-993BF7EC4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381" y="1366433"/>
            <a:ext cx="3767341" cy="3496394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/>
        </p:spPr>
        <p:txBody>
          <a:bodyPr lIns="0" tIns="0" rIns="0" bIns="0" numCol="1" spcCol="7200000">
            <a:noAutofit/>
          </a:bodyPr>
          <a:lstStyle/>
          <a:p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Requirements: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We require rapid measurements of electric fields and electron pitch-angle distributions and the electric field.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We will measure one electron pitch-angle distribution every 5 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ms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to resolve electron scales.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116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AEBDDF87-5822-974C-A62E-703BA8EBB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182" y="2953907"/>
            <a:ext cx="4389318" cy="2224250"/>
          </a:xfrm>
          <a:prstGeom prst="rect">
            <a:avLst/>
          </a:prstGeom>
        </p:spPr>
      </p:pic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02382" y="698854"/>
            <a:ext cx="6058449" cy="788876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/>
        </p:spPr>
        <p:txBody>
          <a:bodyPr lIns="0" tIns="0" rIns="0" bIns="0" numCol="1" spcCol="7200000">
            <a:noAutofit/>
          </a:bodyPr>
          <a:lstStyle/>
          <a:p>
            <a:pPr>
              <a:lnSpc>
                <a:spcPts val="2200"/>
              </a:lnSpc>
            </a:pPr>
            <a:r>
              <a:rPr lang="en-GB" sz="2400" kern="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Identify the energy-transport mechanisms between fluctuations and electrons</a:t>
            </a:r>
            <a:endParaRPr lang="en-GB" sz="2400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2200"/>
              </a:lnSpc>
            </a:pPr>
            <a:endParaRPr lang="en-GB" sz="2800" baseline="30000" dirty="0">
              <a:latin typeface="Helvetica"/>
            </a:endParaRPr>
          </a:p>
          <a:p>
            <a:pPr>
              <a:lnSpc>
                <a:spcPts val="2800"/>
              </a:lnSpc>
            </a:pPr>
            <a:endParaRPr lang="en-GB" sz="3600" baseline="30000" dirty="0">
              <a:latin typeface="Helvetica"/>
            </a:endParaRPr>
          </a:p>
          <a:p>
            <a:pPr>
              <a:lnSpc>
                <a:spcPts val="2800"/>
              </a:lnSpc>
            </a:pPr>
            <a:endParaRPr lang="en-GB" sz="3600" baseline="30000" dirty="0">
              <a:latin typeface="Helvetica"/>
            </a:endParaRPr>
          </a:p>
          <a:p>
            <a:pPr>
              <a:lnSpc>
                <a:spcPts val="2800"/>
              </a:lnSpc>
            </a:pPr>
            <a:r>
              <a:rPr lang="en-GB" sz="3600" baseline="30000" dirty="0">
                <a:latin typeface="Helvetica"/>
              </a:rPr>
              <a:t> 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302382" y="1366537"/>
            <a:ext cx="4985123" cy="3452406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/>
        </p:spPr>
        <p:txBody>
          <a:bodyPr lIns="0" tIns="0" rIns="0" bIns="0" numCol="1" spcCol="7200000">
            <a:noAutofit/>
          </a:bodyPr>
          <a:lstStyle/>
          <a:p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Requirements:</a:t>
            </a:r>
          </a:p>
          <a:p>
            <a:endParaRPr lang="en-US" sz="12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We require rapid measurements of electric fields and electron pitch-angle distributions and the electric field.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0AAD6B-F0F8-B447-B81D-2EFC13D1F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831" y="2922384"/>
            <a:ext cx="2720266" cy="21543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B00F67-4585-5B41-B3B5-69C007728375}"/>
              </a:ext>
            </a:extLst>
          </p:cNvPr>
          <p:cNvSpPr txBox="1"/>
          <p:nvPr/>
        </p:nvSpPr>
        <p:spPr>
          <a:xfrm>
            <a:off x="214761" y="3467656"/>
            <a:ext cx="14884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Wave-particle correlation method </a:t>
            </a:r>
          </a:p>
          <a:p>
            <a:r>
              <a:rPr lang="en-US" sz="1400" dirty="0"/>
              <a:t>(Chen et al. 2019)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4659E8-22C7-7A46-AFD1-9A99402678B2}"/>
              </a:ext>
            </a:extLst>
          </p:cNvPr>
          <p:cNvSpPr/>
          <p:nvPr/>
        </p:nvSpPr>
        <p:spPr>
          <a:xfrm>
            <a:off x="-1" y="1"/>
            <a:ext cx="9144001" cy="4545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5FD8C920-19AB-7348-A573-EA71F67E0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4575" cy="4545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5A0FE76-270D-E444-AD72-4D8DA4629465}"/>
              </a:ext>
            </a:extLst>
          </p:cNvPr>
          <p:cNvGrpSpPr>
            <a:grpSpLocks noChangeAspect="1"/>
          </p:cNvGrpSpPr>
          <p:nvPr/>
        </p:nvGrpSpPr>
        <p:grpSpPr>
          <a:xfrm>
            <a:off x="6360831" y="617870"/>
            <a:ext cx="2706370" cy="2141221"/>
            <a:chOff x="409921" y="220634"/>
            <a:chExt cx="2708032" cy="2151611"/>
          </a:xfrm>
        </p:grpSpPr>
        <p:sp>
          <p:nvSpPr>
            <p:cNvPr id="11" name="Text Box 140">
              <a:extLst>
                <a:ext uri="{FF2B5EF4-FFF2-40B4-BE49-F238E27FC236}">
                  <a16:creationId xmlns:a16="http://schemas.microsoft.com/office/drawing/2014/main" id="{D4ADC11E-B0FD-DE4E-A3A8-4815D9DE5D39}"/>
                </a:ext>
              </a:extLst>
            </p:cNvPr>
            <p:cNvSpPr txBox="1"/>
            <p:nvPr/>
          </p:nvSpPr>
          <p:spPr>
            <a:xfrm>
              <a:off x="409921" y="1941525"/>
              <a:ext cx="2708032" cy="43072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GB" sz="14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BepiColombo</a:t>
              </a:r>
              <a:r>
                <a:rPr lang="en-GB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/MMO</a:t>
              </a:r>
              <a:r>
                <a:rPr lang="en-US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MEFISTO boom deployer unit.</a:t>
              </a:r>
              <a:endPara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n-GB" sz="1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82033E5-4D0C-884D-9F99-731FDC0DF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0030" y="220634"/>
              <a:ext cx="2459115" cy="1729986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868680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02382" y="698854"/>
            <a:ext cx="8539237" cy="788876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/>
        </p:spPr>
        <p:txBody>
          <a:bodyPr lIns="0" tIns="0" rIns="0" bIns="0" numCol="1" spcCol="7200000">
            <a:noAutofit/>
          </a:bodyPr>
          <a:lstStyle/>
          <a:p>
            <a:pPr>
              <a:lnSpc>
                <a:spcPts val="2200"/>
              </a:lnSpc>
            </a:pPr>
            <a:r>
              <a:rPr lang="en-GB" sz="2400" kern="0" dirty="0">
                <a:solidFill>
                  <a:schemeClr val="accent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Identify energy partitioning and dependence on plasma conditions</a:t>
            </a:r>
            <a:endParaRPr lang="en-GB" sz="24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800"/>
              </a:lnSpc>
            </a:pPr>
            <a:endParaRPr lang="en-GB" sz="3600" baseline="30000" dirty="0">
              <a:latin typeface="Helvetica"/>
            </a:endParaRPr>
          </a:p>
          <a:p>
            <a:pPr>
              <a:lnSpc>
                <a:spcPts val="2800"/>
              </a:lnSpc>
            </a:pPr>
            <a:r>
              <a:rPr lang="en-GB" sz="3600" baseline="30000" dirty="0">
                <a:latin typeface="Helvetica"/>
              </a:rPr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12"/>
              <p:cNvSpPr>
                <a:spLocks noChangeArrowheads="1"/>
              </p:cNvSpPr>
              <p:nvPr/>
            </p:nvSpPr>
            <p:spPr bwMode="auto">
              <a:xfrm>
                <a:off x="302381" y="1481244"/>
                <a:ext cx="4041018" cy="3555879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  <a:effectLst/>
              <a:extLst/>
            </p:spPr>
            <p:txBody>
              <a:bodyPr lIns="0" tIns="0" rIns="0" bIns="0" numCol="1" spcCol="7200000">
                <a:noAutofit/>
              </a:bodyPr>
              <a:lstStyle/>
              <a:p>
                <a:r>
                  <a:rPr lang="en-US" sz="2000" b="1" dirty="0">
                    <a:latin typeface="Arial" charset="0"/>
                    <a:ea typeface="Arial" charset="0"/>
                    <a:cs typeface="Arial" charset="0"/>
                  </a:rPr>
                  <a:t>Objective 3:</a:t>
                </a:r>
                <a:endParaRPr lang="en-US" dirty="0">
                  <a:latin typeface="Arial" charset="0"/>
                  <a:ea typeface="Arial" charset="0"/>
                  <a:cs typeface="Arial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dirty="0">
                    <a:latin typeface="Arial" charset="0"/>
                    <a:ea typeface="Arial" charset="0"/>
                    <a:cs typeface="Arial" charset="0"/>
                  </a:rPr>
                  <a:t>How is energy partitioned between ions and electrons?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dirty="0">
                    <a:latin typeface="Arial" charset="0"/>
                    <a:ea typeface="Arial" charset="0"/>
                    <a:cs typeface="Arial" charset="0"/>
                  </a:rPr>
                  <a:t>How do our results connect to the high-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Arial" charset="0"/>
                        <a:cs typeface="Arial" charset="0"/>
                      </a:rPr>
                      <m:t>𝛽</m:t>
                    </m:r>
                  </m:oMath>
                </a14:m>
                <a:r>
                  <a:rPr lang="en-US" dirty="0">
                    <a:latin typeface="Arial" charset="0"/>
                    <a:ea typeface="Arial" charset="0"/>
                    <a:cs typeface="Arial" charset="0"/>
                  </a:rPr>
                  <a:t> astrophysics regime and the low-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Arial" charset="0"/>
                        <a:cs typeface="Arial" charset="0"/>
                      </a:rPr>
                      <m:t>𝛽</m:t>
                    </m:r>
                  </m:oMath>
                </a14:m>
                <a:r>
                  <a:rPr lang="en-US" dirty="0">
                    <a:latin typeface="Arial" charset="0"/>
                    <a:ea typeface="Arial" charset="0"/>
                    <a:cs typeface="Arial" charset="0"/>
                  </a:rPr>
                  <a:t> lab-plasma regime?</a:t>
                </a:r>
              </a:p>
              <a:p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n-US" sz="16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>
          <p:sp>
            <p:nvSpPr>
              <p:cNvPr id="8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2381" y="1481244"/>
                <a:ext cx="4041018" cy="3555879"/>
              </a:xfrm>
              <a:prstGeom prst="rect">
                <a:avLst/>
              </a:prstGeom>
              <a:blipFill>
                <a:blip r:embed="rId2"/>
                <a:stretch>
                  <a:fillRect l="-4088" t="-2135" r="-3774"/>
                </a:stretch>
              </a:blipFill>
              <a:ln w="9525">
                <a:noFill/>
                <a:prstDash val="sysDot"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E6962A6-3340-A04D-9787-5093AE1D6E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2" r="7988"/>
          <a:stretch/>
        </p:blipFill>
        <p:spPr>
          <a:xfrm>
            <a:off x="4382814" y="1365114"/>
            <a:ext cx="4726073" cy="32336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EC6608C-D264-DA46-BE99-E283DB927E61}"/>
              </a:ext>
            </a:extLst>
          </p:cNvPr>
          <p:cNvSpPr/>
          <p:nvPr/>
        </p:nvSpPr>
        <p:spPr>
          <a:xfrm>
            <a:off x="-1" y="1"/>
            <a:ext cx="9144001" cy="4545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72F1D347-02C2-5448-A484-23AE2F6C7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4575" cy="45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6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302381" y="1434591"/>
            <a:ext cx="4041018" cy="3452406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/>
        </p:spPr>
        <p:txBody>
          <a:bodyPr lIns="0" tIns="0" rIns="0" bIns="0" numCol="1" spcCol="7200000">
            <a:noAutofit/>
          </a:bodyPr>
          <a:lstStyle/>
          <a:p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Requirements:</a:t>
            </a: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We require context measurements (proton and low-frequency magnetic field) and sufficient statistics.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78F086-CED5-9240-B87B-F5A3A4188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07971"/>
            <a:ext cx="2195036" cy="12355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293799-AC19-D44F-8677-149FD43F7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036" y="3057579"/>
            <a:ext cx="2090964" cy="17007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966D0E-19EB-0440-A4E4-9D3FE7136C5F}"/>
              </a:ext>
            </a:extLst>
          </p:cNvPr>
          <p:cNvSpPr txBox="1"/>
          <p:nvPr/>
        </p:nvSpPr>
        <p:spPr>
          <a:xfrm>
            <a:off x="0" y="3477986"/>
            <a:ext cx="2098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CDD097-5E66-454A-BB47-3D5142510E72}"/>
              </a:ext>
            </a:extLst>
          </p:cNvPr>
          <p:cNvSpPr txBox="1"/>
          <p:nvPr/>
        </p:nvSpPr>
        <p:spPr>
          <a:xfrm>
            <a:off x="3186747" y="4720224"/>
            <a:ext cx="2392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FGM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E6962A6-3340-A04D-9787-5093AE1D6E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2" r="7988"/>
          <a:stretch/>
        </p:blipFill>
        <p:spPr>
          <a:xfrm>
            <a:off x="4382814" y="1365114"/>
            <a:ext cx="4726073" cy="32336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EC6608C-D264-DA46-BE99-E283DB927E61}"/>
              </a:ext>
            </a:extLst>
          </p:cNvPr>
          <p:cNvSpPr/>
          <p:nvPr/>
        </p:nvSpPr>
        <p:spPr>
          <a:xfrm>
            <a:off x="-1" y="1"/>
            <a:ext cx="9144001" cy="4545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72F1D347-02C2-5448-A484-23AE2F6C7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54575" cy="454575"/>
          </a:xfrm>
          <a:prstGeom prst="rect">
            <a:avLst/>
          </a:prstGeom>
        </p:spPr>
      </p:pic>
      <p:sp>
        <p:nvSpPr>
          <p:cNvPr id="14" name="Rectangle 12">
            <a:extLst>
              <a:ext uri="{FF2B5EF4-FFF2-40B4-BE49-F238E27FC236}">
                <a16:creationId xmlns:a16="http://schemas.microsoft.com/office/drawing/2014/main" id="{EE64B4D2-E99C-1D49-AA31-5236E70B3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382" y="698854"/>
            <a:ext cx="8539237" cy="788876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/>
        </p:spPr>
        <p:txBody>
          <a:bodyPr lIns="0" tIns="0" rIns="0" bIns="0" numCol="1" spcCol="7200000">
            <a:noAutofit/>
          </a:bodyPr>
          <a:lstStyle/>
          <a:p>
            <a:pPr>
              <a:lnSpc>
                <a:spcPts val="2200"/>
              </a:lnSpc>
            </a:pPr>
            <a:r>
              <a:rPr lang="en-GB" sz="2400" kern="0" dirty="0">
                <a:solidFill>
                  <a:schemeClr val="accent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Identify energy partitioning and dependence on plasma conditions</a:t>
            </a:r>
            <a:endParaRPr lang="en-GB" sz="24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800"/>
              </a:lnSpc>
            </a:pPr>
            <a:endParaRPr lang="en-GB" sz="3600" baseline="30000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0512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02382" y="698854"/>
            <a:ext cx="5647481" cy="1391202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/>
        </p:spPr>
        <p:txBody>
          <a:bodyPr lIns="0" tIns="0" rIns="0" bIns="0" numCol="1" spcCol="7200000">
            <a:noAutofit/>
          </a:bodyPr>
          <a:lstStyle/>
          <a:p>
            <a:pPr>
              <a:lnSpc>
                <a:spcPts val="2200"/>
              </a:lnSpc>
            </a:pPr>
            <a:r>
              <a:rPr lang="en-GB" sz="2400" kern="0" dirty="0">
                <a:solidFill>
                  <a:schemeClr val="accent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Mission configuration and profile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1 Main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SpaceCraft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(MSC) with up to 3 Deployable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SpaceCraft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(DSC) – contributions from NASA and JAXA provide 2 DSC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3FE93F-F2FB-9B45-8D63-BE5C0D41EC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9" b="1"/>
          <a:stretch/>
        </p:blipFill>
        <p:spPr>
          <a:xfrm>
            <a:off x="-1" y="1893456"/>
            <a:ext cx="3931768" cy="325004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CADC36D-6D13-614C-A465-42B5C1C24906}"/>
              </a:ext>
            </a:extLst>
          </p:cNvPr>
          <p:cNvGrpSpPr/>
          <p:nvPr/>
        </p:nvGrpSpPr>
        <p:grpSpPr>
          <a:xfrm>
            <a:off x="4240934" y="2947307"/>
            <a:ext cx="1914937" cy="1861458"/>
            <a:chOff x="3693927" y="1355965"/>
            <a:chExt cx="4419600" cy="35741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2BEFBE0-E59F-6D44-896F-621292742C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288"/>
            <a:stretch/>
          </p:blipFill>
          <p:spPr>
            <a:xfrm>
              <a:off x="3693927" y="1355965"/>
              <a:ext cx="4419600" cy="357419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B87DAE3-4EE6-8C45-AF4A-A6B1799DE800}"/>
                </a:ext>
              </a:extLst>
            </p:cNvPr>
            <p:cNvSpPr/>
            <p:nvPr/>
          </p:nvSpPr>
          <p:spPr>
            <a:xfrm>
              <a:off x="5502729" y="1428750"/>
              <a:ext cx="2610798" cy="13879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E2248FE-B164-034D-846C-96EB74C499A6}"/>
                </a:ext>
              </a:extLst>
            </p:cNvPr>
            <p:cNvSpPr/>
            <p:nvPr/>
          </p:nvSpPr>
          <p:spPr>
            <a:xfrm>
              <a:off x="4408714" y="4035209"/>
              <a:ext cx="3704813" cy="8949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EA8581C-EDB9-0343-B692-D715372D6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038" y="3346634"/>
            <a:ext cx="2593220" cy="16381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AA70CB-EF39-684C-9FC1-373FAC6E0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5871" y="1143895"/>
            <a:ext cx="2801257" cy="14278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03E45A-E29B-A646-AB2D-1F2E3914ECFB}"/>
              </a:ext>
            </a:extLst>
          </p:cNvPr>
          <p:cNvSpPr txBox="1"/>
          <p:nvPr/>
        </p:nvSpPr>
        <p:spPr>
          <a:xfrm>
            <a:off x="6155871" y="755610"/>
            <a:ext cx="2392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NASA DSC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679C3C-2DD3-E449-88D0-53A9B8067533}"/>
              </a:ext>
            </a:extLst>
          </p:cNvPr>
          <p:cNvSpPr txBox="1"/>
          <p:nvPr/>
        </p:nvSpPr>
        <p:spPr>
          <a:xfrm>
            <a:off x="6751864" y="3018244"/>
            <a:ext cx="2392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JAXA DSC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7DC896-EF33-0847-AB3B-B33630EB2B87}"/>
              </a:ext>
            </a:extLst>
          </p:cNvPr>
          <p:cNvSpPr txBox="1"/>
          <p:nvPr/>
        </p:nvSpPr>
        <p:spPr>
          <a:xfrm>
            <a:off x="4240934" y="2582029"/>
            <a:ext cx="2392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ESA DSC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E9DBCD4-5EF4-FE47-B7A4-E8F4F1063F86}"/>
              </a:ext>
            </a:extLst>
          </p:cNvPr>
          <p:cNvSpPr/>
          <p:nvPr/>
        </p:nvSpPr>
        <p:spPr>
          <a:xfrm>
            <a:off x="-1" y="1"/>
            <a:ext cx="9144001" cy="4545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DFC40C4A-8611-3241-9726-547ADA8484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54575" cy="45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96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02383" y="698854"/>
            <a:ext cx="5591846" cy="4035984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/>
        </p:spPr>
        <p:txBody>
          <a:bodyPr lIns="0" tIns="0" rIns="0" bIns="0" numCol="1" spcCol="7200000">
            <a:noAutofit/>
          </a:bodyPr>
          <a:lstStyle/>
          <a:p>
            <a:pPr>
              <a:lnSpc>
                <a:spcPts val="2200"/>
              </a:lnSpc>
            </a:pPr>
            <a:r>
              <a:rPr lang="en-GB" sz="2400" kern="0" dirty="0">
                <a:solidFill>
                  <a:schemeClr val="accent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Mission configuration and profile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1 Main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SpaceCraft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(MSC) with up to 3 Deployable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SpaceCraft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(DSC) – contributions from NASA and JAXA provide 2 DSC.</a:t>
            </a: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Airbus APMAS bus is a structural support ring with integrated propulsion,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comms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, and avionics.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E9DBCD4-5EF4-FE47-B7A4-E8F4F1063F86}"/>
              </a:ext>
            </a:extLst>
          </p:cNvPr>
          <p:cNvSpPr/>
          <p:nvPr/>
        </p:nvSpPr>
        <p:spPr>
          <a:xfrm>
            <a:off x="-1" y="1"/>
            <a:ext cx="9144001" cy="4545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DFC40C4A-8611-3241-9726-547ADA848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4575" cy="454575"/>
          </a:xfrm>
          <a:prstGeom prst="rect">
            <a:avLst/>
          </a:prstGeom>
        </p:spPr>
      </p:pic>
      <p:pic>
        <p:nvPicPr>
          <p:cNvPr id="18" name="Imagen 15" descr="C:\Users\ae056187\AppData\Local\Temp\HiRes_Debye_Assembly_v020\PreviewFile.jpg">
            <a:extLst>
              <a:ext uri="{FF2B5EF4-FFF2-40B4-BE49-F238E27FC236}">
                <a16:creationId xmlns:a16="http://schemas.microsoft.com/office/drawing/2014/main" id="{3DC8A8D3-A59B-414E-BECB-D34FBBED3F47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0" t="15716" r="24105" b="17938"/>
          <a:stretch/>
        </p:blipFill>
        <p:spPr bwMode="auto">
          <a:xfrm>
            <a:off x="5969325" y="454575"/>
            <a:ext cx="3174675" cy="28690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892DF03-B48B-BC41-A325-81DE3664F212}"/>
              </a:ext>
            </a:extLst>
          </p:cNvPr>
          <p:cNvGrpSpPr/>
          <p:nvPr/>
        </p:nvGrpSpPr>
        <p:grpSpPr>
          <a:xfrm>
            <a:off x="227287" y="2842895"/>
            <a:ext cx="2538095" cy="2300605"/>
            <a:chOff x="0" y="0"/>
            <a:chExt cx="2538095" cy="2305694"/>
          </a:xfrm>
        </p:grpSpPr>
        <p:pic>
          <p:nvPicPr>
            <p:cNvPr id="22" name="Imagen 22">
              <a:extLst>
                <a:ext uri="{FF2B5EF4-FFF2-40B4-BE49-F238E27FC236}">
                  <a16:creationId xmlns:a16="http://schemas.microsoft.com/office/drawing/2014/main" id="{1A1746CD-D367-9042-9CBB-E238901FE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538095" cy="18808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Text Box 67">
              <a:extLst>
                <a:ext uri="{FF2B5EF4-FFF2-40B4-BE49-F238E27FC236}">
                  <a16:creationId xmlns:a16="http://schemas.microsoft.com/office/drawing/2014/main" id="{F338DDF4-8C62-6D40-BC47-60AF10FCA1A5}"/>
                </a:ext>
              </a:extLst>
            </p:cNvPr>
            <p:cNvSpPr txBox="1"/>
            <p:nvPr/>
          </p:nvSpPr>
          <p:spPr>
            <a:xfrm>
              <a:off x="0" y="1833743"/>
              <a:ext cx="2527300" cy="47195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GB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Figure 28: APMAS dispenser-structure components.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BC2FD69-CC78-9240-99F0-F03BC9885D17}"/>
              </a:ext>
            </a:extLst>
          </p:cNvPr>
          <p:cNvSpPr/>
          <p:nvPr/>
        </p:nvSpPr>
        <p:spPr>
          <a:xfrm>
            <a:off x="2840478" y="3042692"/>
            <a:ext cx="630352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It is cannot accommodate a large dish antenna and so the data rate is significantly reduced (5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Mbps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However, it is TRL 9 and can carry &gt; 4000 kg, easily meeting ESA requirements.</a:t>
            </a: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Payload and DSC attach via interface rings.</a:t>
            </a:r>
          </a:p>
        </p:txBody>
      </p:sp>
    </p:spTree>
    <p:extLst>
      <p:ext uri="{BB962C8B-B14F-4D97-AF65-F5344CB8AC3E}">
        <p14:creationId xmlns:p14="http://schemas.microsoft.com/office/powerpoint/2010/main" val="1886554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02383" y="698853"/>
            <a:ext cx="3358752" cy="4232376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/>
        </p:spPr>
        <p:txBody>
          <a:bodyPr lIns="0" tIns="0" rIns="0" bIns="0" numCol="1" spcCol="7200000">
            <a:noAutofit/>
          </a:bodyPr>
          <a:lstStyle/>
          <a:p>
            <a:pPr>
              <a:lnSpc>
                <a:spcPts val="2200"/>
              </a:lnSpc>
            </a:pPr>
            <a:r>
              <a:rPr lang="en-GB" sz="2400" kern="0" dirty="0">
                <a:solidFill>
                  <a:schemeClr val="accent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Mission configuration and profile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MSC 1 is a novel design with performance able to support all mission objectives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MSC 2 is an existing design but requires compromise in mission goals.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All components build on strong heritage and have thus high TRL to achieve launch readiness by 2028.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BD4004-C929-6040-B0EF-BC0473C2BBE7}"/>
              </a:ext>
            </a:extLst>
          </p:cNvPr>
          <p:cNvSpPr/>
          <p:nvPr/>
        </p:nvSpPr>
        <p:spPr>
          <a:xfrm>
            <a:off x="-1" y="1"/>
            <a:ext cx="9144001" cy="4545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9C61B787-904F-714B-9166-E082F06B5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4575" cy="454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29C582-B268-2C41-B21D-D785EDEFA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134" y="329314"/>
            <a:ext cx="5482866" cy="4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00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02382" y="698853"/>
            <a:ext cx="5038795" cy="4232376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/>
        </p:spPr>
        <p:txBody>
          <a:bodyPr lIns="0" tIns="0" rIns="0" bIns="0" numCol="1" spcCol="7200000">
            <a:noAutofit/>
          </a:bodyPr>
          <a:lstStyle/>
          <a:p>
            <a:pPr>
              <a:lnSpc>
                <a:spcPts val="2200"/>
              </a:lnSpc>
            </a:pPr>
            <a:r>
              <a:rPr lang="en-GB" sz="2400" kern="0" dirty="0">
                <a:solidFill>
                  <a:schemeClr val="accent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Mission Operations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MSC will insert into L2 orbit, DSC will deploy, then booms and antenna.</a:t>
            </a: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Once health-check is performed, DSC will begin moving away from the MSC at a slow speed.</a:t>
            </a: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Payload will operate for ~12 hours per day</a:t>
            </a: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Data will be telemetered between DSC and MSC every day when payload if OFF.</a:t>
            </a: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Ground contact time depends on MSC design, but we aim for ~ 2 hours/day. Onboard data storage means this can be combined to 4 hours / 2 days, or 6 hours / 3 days.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BD4004-C929-6040-B0EF-BC0473C2BBE7}"/>
              </a:ext>
            </a:extLst>
          </p:cNvPr>
          <p:cNvSpPr/>
          <p:nvPr/>
        </p:nvSpPr>
        <p:spPr>
          <a:xfrm>
            <a:off x="-1" y="1"/>
            <a:ext cx="9144001" cy="4545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9C61B787-904F-714B-9166-E082F06B5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4575" cy="454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AE59A8-F9BC-B141-885D-C9F13F780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177" y="191529"/>
            <a:ext cx="3628720" cy="1795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669E5C-5EE2-9E4A-96F8-1C73D4BEBB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7683" y="3650525"/>
            <a:ext cx="3252214" cy="14929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6ECBEC-3CCB-B746-BC0A-A6C29A889F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9357" y="2012236"/>
            <a:ext cx="3610540" cy="162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26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02382" y="698854"/>
            <a:ext cx="8539237" cy="4273196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/>
        </p:spPr>
        <p:txBody>
          <a:bodyPr lIns="0" tIns="0" rIns="0" bIns="0" numCol="1" spcCol="7200000">
            <a:noAutofit/>
          </a:bodyPr>
          <a:lstStyle/>
          <a:p>
            <a:pPr>
              <a:lnSpc>
                <a:spcPts val="2200"/>
              </a:lnSpc>
            </a:pPr>
            <a:r>
              <a:rPr lang="en-GB" sz="2400" kern="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ESA’s F-class programme</a:t>
            </a:r>
            <a:endParaRPr lang="en-GB" sz="2400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2800"/>
              </a:lnSpc>
            </a:pPr>
            <a:endParaRPr lang="en-GB" sz="3600" baseline="30000" dirty="0">
              <a:latin typeface="Helvetica"/>
            </a:endParaRPr>
          </a:p>
          <a:p>
            <a:pPr>
              <a:lnSpc>
                <a:spcPts val="2800"/>
              </a:lnSpc>
            </a:pPr>
            <a:endParaRPr lang="en-GB" sz="3600" baseline="30000" dirty="0">
              <a:latin typeface="Helvetica"/>
            </a:endParaRPr>
          </a:p>
          <a:p>
            <a:pPr>
              <a:lnSpc>
                <a:spcPts val="2800"/>
              </a:lnSpc>
            </a:pPr>
            <a:r>
              <a:rPr lang="en-GB" sz="3600" baseline="30000" dirty="0">
                <a:latin typeface="Helvetica"/>
              </a:rPr>
              <a:t> 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302382" y="1361060"/>
            <a:ext cx="4506382" cy="3476708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/>
        </p:spPr>
        <p:txBody>
          <a:bodyPr lIns="0" tIns="0" rIns="0" bIns="0" numCol="1" spcCol="7200000">
            <a:no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The F-class (F=fast) will launch as a co-passenger with ARIEL (M4).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Debye is one of six F-class candidates under consideration by ESA.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Proposal deadline: 	20 March 2019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ESA interview:		7 May 2019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Ranking:				July 2019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Selection: 			February 2020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Adoption:			November 2022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Launch:				2028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" y="1"/>
            <a:ext cx="9144001" cy="4545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3E15-D2E5-7E42-901A-2EB9F2DA5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05" t="8857" r="23603" b="6440"/>
          <a:stretch/>
        </p:blipFill>
        <p:spPr>
          <a:xfrm>
            <a:off x="6212863" y="527404"/>
            <a:ext cx="2969284" cy="2714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3EF443-722D-EE48-A9FB-1375D0164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290" y="2699280"/>
            <a:ext cx="1928086" cy="2444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96A968-D716-0F47-80C4-D71F9A28F9EB}"/>
              </a:ext>
            </a:extLst>
          </p:cNvPr>
          <p:cNvSpPr txBox="1"/>
          <p:nvPr/>
        </p:nvSpPr>
        <p:spPr>
          <a:xfrm>
            <a:off x="4675765" y="626027"/>
            <a:ext cx="291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ARIEL (M4) mission: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4FDD92-13D0-E640-A81D-88E0C9F51009}"/>
              </a:ext>
            </a:extLst>
          </p:cNvPr>
          <p:cNvSpPr txBox="1"/>
          <p:nvPr/>
        </p:nvSpPr>
        <p:spPr>
          <a:xfrm>
            <a:off x="6212863" y="4562332"/>
            <a:ext cx="194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Ariane 6 launcher</a:t>
            </a: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C625767D-18FE-2644-B636-424C7DF4B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4575" cy="45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86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02382" y="698853"/>
            <a:ext cx="8566045" cy="4232376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/>
        </p:spPr>
        <p:txBody>
          <a:bodyPr lIns="0" tIns="0" rIns="0" bIns="0" numCol="1" spcCol="7200000">
            <a:noAutofit/>
          </a:bodyPr>
          <a:lstStyle/>
          <a:p>
            <a:pPr>
              <a:lnSpc>
                <a:spcPts val="2200"/>
              </a:lnSpc>
            </a:pPr>
            <a:r>
              <a:rPr lang="en-GB" sz="2400" kern="0" dirty="0">
                <a:solidFill>
                  <a:schemeClr val="accent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Mission Options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BD4004-C929-6040-B0EF-BC0473C2BBE7}"/>
              </a:ext>
            </a:extLst>
          </p:cNvPr>
          <p:cNvSpPr/>
          <p:nvPr/>
        </p:nvSpPr>
        <p:spPr>
          <a:xfrm>
            <a:off x="-1" y="1"/>
            <a:ext cx="9144001" cy="4545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9C61B787-904F-714B-9166-E082F06B5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4575" cy="454575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5AC23CB-D08C-C140-A981-02F341D8CC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6744973"/>
              </p:ext>
            </p:extLst>
          </p:nvPr>
        </p:nvGraphicFramePr>
        <p:xfrm>
          <a:off x="1580977" y="227287"/>
          <a:ext cx="6436621" cy="459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Document" r:id="rId4" imgW="6489700" imgH="4635500" progId="Word.Document.12">
                  <p:embed/>
                </p:oleObj>
              </mc:Choice>
              <mc:Fallback>
                <p:oleObj name="Document" r:id="rId4" imgW="6489700" imgH="4635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0977" y="227287"/>
                        <a:ext cx="6436621" cy="4597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8813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02382" y="698853"/>
            <a:ext cx="5245244" cy="4232376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/>
        </p:spPr>
        <p:txBody>
          <a:bodyPr lIns="0" tIns="0" rIns="0" bIns="0" numCol="1" spcCol="7200000">
            <a:noAutofit/>
          </a:bodyPr>
          <a:lstStyle/>
          <a:p>
            <a:pPr>
              <a:lnSpc>
                <a:spcPts val="2200"/>
              </a:lnSpc>
            </a:pPr>
            <a:r>
              <a:rPr lang="en-GB" sz="2400" kern="0" dirty="0">
                <a:solidFill>
                  <a:schemeClr val="accent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Mission Costs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Debye costs are calculated using the ESA F-class call guidance. </a:t>
            </a: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Gomspace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estimate €8M for E-DSC.</a:t>
            </a: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CNES did not support F-class and so where instrument costs could not be passed to other institutions, ESA will fund the development and AIT of the payload. </a:t>
            </a: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We have €13.1M margin (9.6%) and an industrial reserve of €8.1M. </a:t>
            </a: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Not sure that €72M is enough: ESA may increase this number.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BD4004-C929-6040-B0EF-BC0473C2BBE7}"/>
              </a:ext>
            </a:extLst>
          </p:cNvPr>
          <p:cNvSpPr/>
          <p:nvPr/>
        </p:nvSpPr>
        <p:spPr>
          <a:xfrm>
            <a:off x="-1" y="1"/>
            <a:ext cx="9144001" cy="4545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9C61B787-904F-714B-9166-E082F06B5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4575" cy="454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B2EB86-FB78-9C46-9E17-FCD964F26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506" y="454575"/>
            <a:ext cx="3244614" cy="4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67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02382" y="698853"/>
            <a:ext cx="5314647" cy="4232376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/>
        </p:spPr>
        <p:txBody>
          <a:bodyPr lIns="0" tIns="0" rIns="0" bIns="0" numCol="1" spcCol="7200000">
            <a:noAutofit/>
          </a:bodyPr>
          <a:lstStyle/>
          <a:p>
            <a:pPr>
              <a:lnSpc>
                <a:spcPts val="2200"/>
              </a:lnSpc>
            </a:pPr>
            <a:r>
              <a:rPr lang="en-GB" sz="2400" kern="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Conclusions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8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Debye is a proposed electron-astrophysics mission (to be launched in 2028) to answer the question:</a:t>
            </a:r>
          </a:p>
          <a:p>
            <a:pPr>
              <a:lnSpc>
                <a:spcPts val="2800"/>
              </a:lnSpc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800"/>
              </a:lnSpc>
            </a:pP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How are electrons heated in astrophysical plasmas?</a:t>
            </a:r>
          </a:p>
          <a:p>
            <a:pPr>
              <a:lnSpc>
                <a:spcPts val="2800"/>
              </a:lnSpc>
            </a:pPr>
            <a:endParaRPr lang="en-GB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8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If selected, it will perform multi-point measurements of electron-scale physics to study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how the smallest scales in space control the biggest structures in the Universe.</a:t>
            </a:r>
          </a:p>
          <a:p>
            <a:pPr>
              <a:lnSpc>
                <a:spcPts val="2800"/>
              </a:lnSpc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8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Follow us on Twitter:</a:t>
            </a:r>
          </a:p>
        </p:txBody>
      </p:sp>
      <p:pic>
        <p:nvPicPr>
          <p:cNvPr id="6" name="Picture 5" descr="A picture containing sky, building, outdoor, light&#10;&#10;Description automatically generated">
            <a:extLst>
              <a:ext uri="{FF2B5EF4-FFF2-40B4-BE49-F238E27FC236}">
                <a16:creationId xmlns:a16="http://schemas.microsoft.com/office/drawing/2014/main" id="{7481F7DE-25C4-D043-BA99-6D2C61C27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493" y="323312"/>
            <a:ext cx="3404507" cy="482018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864C95F-C233-ED4F-9CF3-9B7D4C2EDF74}"/>
              </a:ext>
            </a:extLst>
          </p:cNvPr>
          <p:cNvGrpSpPr/>
          <p:nvPr/>
        </p:nvGrpSpPr>
        <p:grpSpPr>
          <a:xfrm>
            <a:off x="2382593" y="4372164"/>
            <a:ext cx="3501872" cy="621695"/>
            <a:chOff x="2268461" y="4375353"/>
            <a:chExt cx="3501872" cy="62169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A21DEA9-3EEB-3A41-93EB-BA747553D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8461" y="4375353"/>
              <a:ext cx="621695" cy="6216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B689F1-B553-4144-9F24-A16FCEEBBF49}"/>
                </a:ext>
              </a:extLst>
            </p:cNvPr>
            <p:cNvSpPr txBox="1"/>
            <p:nvPr/>
          </p:nvSpPr>
          <p:spPr>
            <a:xfrm>
              <a:off x="2757711" y="4455367"/>
              <a:ext cx="30126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@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DebyeMission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3A8522A-4A8C-914E-8886-E23E01C47FB9}"/>
              </a:ext>
            </a:extLst>
          </p:cNvPr>
          <p:cNvSpPr/>
          <p:nvPr/>
        </p:nvSpPr>
        <p:spPr>
          <a:xfrm>
            <a:off x="-1" y="1"/>
            <a:ext cx="9144001" cy="4545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10B00C5A-9974-8E4C-9723-056D82C04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54575" cy="45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58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02380" y="698854"/>
            <a:ext cx="8539237" cy="788876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/>
        </p:spPr>
        <p:txBody>
          <a:bodyPr lIns="0" tIns="0" rIns="0" bIns="0" numCol="1" spcCol="7200000">
            <a:noAutofit/>
          </a:bodyPr>
          <a:lstStyle/>
          <a:p>
            <a:pPr>
              <a:lnSpc>
                <a:spcPts val="2200"/>
              </a:lnSpc>
            </a:pPr>
            <a:r>
              <a:rPr lang="en-GB" sz="2400" kern="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Debye: an electron-astrophysics mission</a:t>
            </a:r>
            <a:endParaRPr lang="en-GB" sz="2400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en-GB" sz="2200" kern="0" dirty="0">
                <a:latin typeface="Arial" charset="0"/>
                <a:ea typeface="Arial" charset="0"/>
                <a:cs typeface="Arial" charset="0"/>
              </a:rPr>
              <a:t>How are electrons heated in astrophysical plasmas?</a:t>
            </a:r>
            <a:endParaRPr lang="en-GB" sz="22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2200"/>
              </a:lnSpc>
            </a:pPr>
            <a:endParaRPr lang="en-GB" sz="2800" baseline="30000" dirty="0">
              <a:latin typeface="Helvetica"/>
            </a:endParaRPr>
          </a:p>
          <a:p>
            <a:pPr>
              <a:lnSpc>
                <a:spcPts val="2800"/>
              </a:lnSpc>
            </a:pPr>
            <a:endParaRPr lang="en-GB" sz="3600" baseline="30000" dirty="0">
              <a:latin typeface="Helvetica"/>
            </a:endParaRPr>
          </a:p>
          <a:p>
            <a:pPr>
              <a:lnSpc>
                <a:spcPts val="2800"/>
              </a:lnSpc>
            </a:pPr>
            <a:endParaRPr lang="en-GB" sz="3600" baseline="30000" dirty="0">
              <a:latin typeface="Helvetica"/>
            </a:endParaRPr>
          </a:p>
          <a:p>
            <a:pPr>
              <a:lnSpc>
                <a:spcPts val="2800"/>
              </a:lnSpc>
            </a:pPr>
            <a:r>
              <a:rPr lang="en-GB" sz="3600" baseline="30000" dirty="0">
                <a:latin typeface="Helvetica"/>
              </a:rPr>
              <a:t> 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302382" y="1653697"/>
            <a:ext cx="4506382" cy="3184071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/>
        </p:spPr>
        <p:txBody>
          <a:bodyPr lIns="0" tIns="0" rIns="0" bIns="0" numCol="1" spcCol="7200000">
            <a:noAutofit/>
          </a:bodyPr>
          <a:lstStyle/>
          <a:p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Objectives:</a:t>
            </a:r>
          </a:p>
          <a:p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O1. 	What is the nature of waves and fluctuations 	at electron scales in astrophysical plasmas?</a:t>
            </a:r>
          </a:p>
          <a:p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O2. 	How do electron-scale waves and 	fluctuations transfer energy to the plasma 	electrons?</a:t>
            </a:r>
          </a:p>
          <a:p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O3. 	How do energy partition and transfer vary 	with plasma conditions?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83BB54-D7EC-0043-B69E-702007A43D1C}"/>
              </a:ext>
            </a:extLst>
          </p:cNvPr>
          <p:cNvSpPr txBox="1"/>
          <p:nvPr/>
        </p:nvSpPr>
        <p:spPr>
          <a:xfrm>
            <a:off x="6731716" y="1321762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Alexandrova</a:t>
            </a:r>
            <a:r>
              <a:rPr lang="en-US" dirty="0"/>
              <a:t> et al. 2009)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E51CE3-8924-2F42-B3FA-864F5E979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764" y="1617194"/>
            <a:ext cx="4335236" cy="35263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B14ED93-5307-7840-B45C-5E5033FF3D2F}"/>
              </a:ext>
            </a:extLst>
          </p:cNvPr>
          <p:cNvSpPr/>
          <p:nvPr/>
        </p:nvSpPr>
        <p:spPr>
          <a:xfrm>
            <a:off x="-1" y="1"/>
            <a:ext cx="9144001" cy="4545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AF79CC82-9CFA-5D4D-9318-4D02F729B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4575" cy="45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3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02382" y="611172"/>
            <a:ext cx="8539237" cy="788876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/>
        </p:spPr>
        <p:txBody>
          <a:bodyPr lIns="0" tIns="0" rIns="0" bIns="0" numCol="1" spcCol="7200000">
            <a:noAutofit/>
          </a:bodyPr>
          <a:lstStyle/>
          <a:p>
            <a:r>
              <a:rPr lang="en-GB" sz="2400" kern="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Debye: an electron-astrophysics mission</a:t>
            </a:r>
            <a:endParaRPr lang="en-GB" sz="2400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en-GB" sz="2200" kern="0" dirty="0">
                <a:latin typeface="Arial" charset="0"/>
                <a:ea typeface="Arial" charset="0"/>
                <a:cs typeface="Arial" charset="0"/>
              </a:rPr>
              <a:t>How are electrons heated in astrophysical plasmas?</a:t>
            </a:r>
            <a:endParaRPr lang="en-GB" sz="22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2200"/>
              </a:lnSpc>
            </a:pPr>
            <a:endParaRPr lang="en-GB" sz="2800" baseline="30000" dirty="0">
              <a:latin typeface="Helvetica"/>
            </a:endParaRPr>
          </a:p>
          <a:p>
            <a:pPr>
              <a:lnSpc>
                <a:spcPts val="2800"/>
              </a:lnSpc>
            </a:pPr>
            <a:endParaRPr lang="en-GB" sz="3600" baseline="30000" dirty="0">
              <a:latin typeface="Helvetica"/>
            </a:endParaRPr>
          </a:p>
          <a:p>
            <a:pPr>
              <a:lnSpc>
                <a:spcPts val="2800"/>
              </a:lnSpc>
            </a:pPr>
            <a:endParaRPr lang="en-GB" sz="3600" baseline="30000" dirty="0">
              <a:latin typeface="Helvetica"/>
            </a:endParaRPr>
          </a:p>
          <a:p>
            <a:pPr>
              <a:lnSpc>
                <a:spcPts val="2800"/>
              </a:lnSpc>
            </a:pPr>
            <a:r>
              <a:rPr lang="en-GB" sz="3600" baseline="30000" dirty="0">
                <a:latin typeface="Helvetica"/>
              </a:rPr>
              <a:t> 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302382" y="1556643"/>
            <a:ext cx="4506382" cy="3281125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/>
        </p:spPr>
        <p:txBody>
          <a:bodyPr lIns="0" tIns="0" rIns="0" bIns="0" numCol="1" spcCol="7200000">
            <a:no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Debye will be the first dedicated electron-astrophysics mission to study the connections between the 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smallest scales in space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and the 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biggest structures in the Universe.</a:t>
            </a:r>
          </a:p>
          <a:p>
            <a:endParaRPr lang="en-US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Debye will measure solar-wind electrons with up to 4 spacecraft at L</a:t>
            </a:r>
            <a:r>
              <a:rPr lang="en-US" baseline="-25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to learn about plasma electrons throughout the Universe.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Debye’s research will be the backbone for astrophysics missions like 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Athena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83BB54-D7EC-0043-B69E-702007A43D1C}"/>
              </a:ext>
            </a:extLst>
          </p:cNvPr>
          <p:cNvSpPr txBox="1"/>
          <p:nvPr/>
        </p:nvSpPr>
        <p:spPr>
          <a:xfrm>
            <a:off x="6739880" y="1853431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(Credit: M. </a:t>
            </a:r>
            <a:r>
              <a:rPr lang="en-US" dirty="0" err="1"/>
              <a:t>Pulupa</a:t>
            </a:r>
            <a:r>
              <a:rPr lang="en-US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333E0B-C6D2-834B-8C3E-F8354EFC1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839" y="2222762"/>
            <a:ext cx="4340161" cy="292073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3A027ED-62F1-8343-8C3E-545ED866B8CC}"/>
              </a:ext>
            </a:extLst>
          </p:cNvPr>
          <p:cNvSpPr/>
          <p:nvPr/>
        </p:nvSpPr>
        <p:spPr>
          <a:xfrm>
            <a:off x="-1" y="1"/>
            <a:ext cx="9144001" cy="4545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5535538A-620F-6E49-83AA-941673234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4575" cy="45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55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02382" y="611172"/>
            <a:ext cx="8539237" cy="788876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/>
        </p:spPr>
        <p:txBody>
          <a:bodyPr lIns="0" tIns="0" rIns="0" bIns="0" numCol="1" spcCol="7200000">
            <a:noAutofit/>
          </a:bodyPr>
          <a:lstStyle/>
          <a:p>
            <a:r>
              <a:rPr lang="en-GB" sz="2400" kern="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Electron-astrophysics: the new frontier</a:t>
            </a:r>
            <a:endParaRPr lang="en-GB" sz="2400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2200"/>
              </a:lnSpc>
            </a:pPr>
            <a:endParaRPr lang="en-GB" sz="2800" baseline="30000" dirty="0">
              <a:latin typeface="Helvetica"/>
            </a:endParaRPr>
          </a:p>
          <a:p>
            <a:pPr>
              <a:lnSpc>
                <a:spcPts val="2800"/>
              </a:lnSpc>
            </a:pPr>
            <a:endParaRPr lang="en-GB" sz="3600" baseline="30000" dirty="0">
              <a:latin typeface="Helvetica"/>
            </a:endParaRPr>
          </a:p>
          <a:p>
            <a:pPr>
              <a:lnSpc>
                <a:spcPts val="2800"/>
              </a:lnSpc>
            </a:pPr>
            <a:endParaRPr lang="en-GB" sz="3600" baseline="30000" dirty="0">
              <a:latin typeface="Helvetica"/>
            </a:endParaRPr>
          </a:p>
          <a:p>
            <a:pPr>
              <a:lnSpc>
                <a:spcPts val="2800"/>
              </a:lnSpc>
            </a:pPr>
            <a:r>
              <a:rPr lang="en-GB" sz="3600" baseline="30000" dirty="0">
                <a:latin typeface="Helvetica"/>
              </a:rPr>
              <a:t> 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302382" y="1088571"/>
            <a:ext cx="3366104" cy="3865346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/>
        </p:spPr>
        <p:txBody>
          <a:bodyPr lIns="0" tIns="0" rIns="0" bIns="0" numCol="1" spcCol="7200000">
            <a:no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Examples for current grand-challenge problems in electron-astrophysics: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Heat transport in the intracluster medium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Ion vs. electron heating in accretion disks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The solar wind provides a unique means for observing electron-kinetic processes and turbulence.</a:t>
            </a:r>
          </a:p>
          <a:p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Debye is designed to be the vehicle to achieve a breakthrough in our understanding.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A027ED-62F1-8343-8C3E-545ED866B8CC}"/>
              </a:ext>
            </a:extLst>
          </p:cNvPr>
          <p:cNvSpPr/>
          <p:nvPr/>
        </p:nvSpPr>
        <p:spPr>
          <a:xfrm>
            <a:off x="-1" y="1"/>
            <a:ext cx="9144001" cy="4545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5535538A-620F-6E49-83AA-941673234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4575" cy="454575"/>
          </a:xfrm>
          <a:prstGeom prst="rect">
            <a:avLst/>
          </a:prstGeom>
        </p:spPr>
      </p:pic>
      <p:pic>
        <p:nvPicPr>
          <p:cNvPr id="9" name="Picture 8" descr="A picture containing sitting, sky, light, monitor&#10;&#10;Description automatically generated">
            <a:extLst>
              <a:ext uri="{FF2B5EF4-FFF2-40B4-BE49-F238E27FC236}">
                <a16:creationId xmlns:a16="http://schemas.microsoft.com/office/drawing/2014/main" id="{BDC1EA9E-48C5-8E40-88B4-44D4A2BF75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59" t="3941" r="4612" b="4762"/>
          <a:stretch/>
        </p:blipFill>
        <p:spPr>
          <a:xfrm>
            <a:off x="3755571" y="1506099"/>
            <a:ext cx="5388429" cy="302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2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02382" y="611172"/>
            <a:ext cx="8539237" cy="454576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/>
        </p:spPr>
        <p:txBody>
          <a:bodyPr lIns="0" tIns="0" rIns="0" bIns="0" numCol="1" spcCol="7200000">
            <a:noAutofit/>
          </a:bodyPr>
          <a:lstStyle/>
          <a:p>
            <a:r>
              <a:rPr lang="en-GB" sz="2400" kern="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Electron-astrophysics: implications for laboratory plasmas</a:t>
            </a:r>
            <a:endParaRPr lang="en-GB" sz="2400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2200"/>
              </a:lnSpc>
            </a:pPr>
            <a:endParaRPr lang="en-GB" sz="2800" baseline="30000" dirty="0">
              <a:latin typeface="Helvetica"/>
            </a:endParaRPr>
          </a:p>
          <a:p>
            <a:pPr>
              <a:lnSpc>
                <a:spcPts val="2800"/>
              </a:lnSpc>
            </a:pPr>
            <a:endParaRPr lang="en-GB" sz="3600" baseline="30000" dirty="0">
              <a:latin typeface="Helvetica"/>
            </a:endParaRPr>
          </a:p>
          <a:p>
            <a:pPr>
              <a:lnSpc>
                <a:spcPts val="2800"/>
              </a:lnSpc>
            </a:pPr>
            <a:endParaRPr lang="en-GB" sz="3600" baseline="30000" dirty="0">
              <a:latin typeface="Helvetica"/>
            </a:endParaRPr>
          </a:p>
          <a:p>
            <a:pPr>
              <a:lnSpc>
                <a:spcPts val="2800"/>
              </a:lnSpc>
            </a:pPr>
            <a:r>
              <a:rPr lang="en-GB" sz="3600" baseline="30000" dirty="0">
                <a:latin typeface="Helvetica"/>
              </a:rPr>
              <a:t> 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302382" y="1222343"/>
            <a:ext cx="3366104" cy="3731573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/>
        </p:spPr>
        <p:txBody>
          <a:bodyPr lIns="0" tIns="0" rIns="0" bIns="0" numCol="1" spcCol="7200000"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Solar-wind turbulence becomes more electrostatic at smaller scales.</a:t>
            </a:r>
          </a:p>
          <a:p>
            <a:pPr>
              <a:spcAft>
                <a:spcPts val="600"/>
              </a:spcAft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Thus it resembles turbulence found in laboratory plasma devices.</a:t>
            </a:r>
          </a:p>
          <a:p>
            <a:pPr>
              <a:spcAft>
                <a:spcPts val="600"/>
              </a:spcAft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For example, Debye will be able to measure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theorised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couplings between whistler-wave and ETG turbulence.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A027ED-62F1-8343-8C3E-545ED866B8CC}"/>
              </a:ext>
            </a:extLst>
          </p:cNvPr>
          <p:cNvSpPr/>
          <p:nvPr/>
        </p:nvSpPr>
        <p:spPr>
          <a:xfrm>
            <a:off x="-1" y="1"/>
            <a:ext cx="9144001" cy="4545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5535538A-620F-6E49-83AA-941673234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4575" cy="454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91546C-B5BE-A14E-8391-8F5CBEDCF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658" y="961232"/>
            <a:ext cx="5042351" cy="34659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DE3B66-26EB-D844-A0FA-57D6A16EF3BF}"/>
              </a:ext>
            </a:extLst>
          </p:cNvPr>
          <p:cNvSpPr txBox="1"/>
          <p:nvPr/>
        </p:nvSpPr>
        <p:spPr>
          <a:xfrm>
            <a:off x="3815137" y="4427136"/>
            <a:ext cx="5042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Simulation of ETG turbulence in the TCV-Tokamak (Credit: Daniel Told).</a:t>
            </a:r>
          </a:p>
        </p:txBody>
      </p:sp>
    </p:spTree>
    <p:extLst>
      <p:ext uri="{BB962C8B-B14F-4D97-AF65-F5344CB8AC3E}">
        <p14:creationId xmlns:p14="http://schemas.microsoft.com/office/powerpoint/2010/main" val="1385515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02382" y="751456"/>
            <a:ext cx="8471227" cy="788876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/>
        </p:spPr>
        <p:txBody>
          <a:bodyPr lIns="0" tIns="0" rIns="0" bIns="0" numCol="1" spcCol="7200000">
            <a:noAutofit/>
          </a:bodyPr>
          <a:lstStyle/>
          <a:p>
            <a:pPr>
              <a:lnSpc>
                <a:spcPts val="2200"/>
              </a:lnSpc>
            </a:pPr>
            <a:r>
              <a:rPr lang="en-GB" sz="2400" kern="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Identify the nature of fluctuations at electron scales</a:t>
            </a:r>
            <a:endParaRPr lang="en-GB" sz="2400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2200"/>
              </a:lnSpc>
            </a:pPr>
            <a:endParaRPr lang="en-GB" sz="2800" baseline="30000" dirty="0">
              <a:latin typeface="Helvetica"/>
            </a:endParaRPr>
          </a:p>
          <a:p>
            <a:pPr>
              <a:lnSpc>
                <a:spcPts val="2800"/>
              </a:lnSpc>
            </a:pPr>
            <a:endParaRPr lang="en-GB" sz="3600" baseline="30000" dirty="0">
              <a:latin typeface="Helvetica"/>
            </a:endParaRPr>
          </a:p>
          <a:p>
            <a:pPr>
              <a:lnSpc>
                <a:spcPts val="2800"/>
              </a:lnSpc>
            </a:pPr>
            <a:endParaRPr lang="en-GB" sz="3600" baseline="30000" dirty="0">
              <a:latin typeface="Helvetica"/>
            </a:endParaRPr>
          </a:p>
          <a:p>
            <a:pPr>
              <a:lnSpc>
                <a:spcPts val="2800"/>
              </a:lnSpc>
            </a:pPr>
            <a:r>
              <a:rPr lang="en-GB" sz="3600" baseline="30000" dirty="0">
                <a:latin typeface="Helvetica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A027ED-62F1-8343-8C3E-545ED866B8CC}"/>
              </a:ext>
            </a:extLst>
          </p:cNvPr>
          <p:cNvSpPr/>
          <p:nvPr/>
        </p:nvSpPr>
        <p:spPr>
          <a:xfrm>
            <a:off x="-1" y="1"/>
            <a:ext cx="9144001" cy="4545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5535538A-620F-6E49-83AA-941673234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4575" cy="454575"/>
          </a:xfrm>
          <a:prstGeom prst="rect">
            <a:avLst/>
          </a:prstGeom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25126D33-0179-574F-A8FF-2B6135A5E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382" y="1145894"/>
            <a:ext cx="4138990" cy="3817992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/>
        </p:spPr>
        <p:txBody>
          <a:bodyPr lIns="0" tIns="0" rIns="0" bIns="0" numCol="1" spcCol="7200000">
            <a:noAutofit/>
          </a:bodyPr>
          <a:lstStyle/>
          <a:p>
            <a:r>
              <a:rPr lang="en-GB" sz="2000" b="1" dirty="0">
                <a:latin typeface="Arial" charset="0"/>
                <a:ea typeface="Arial" charset="0"/>
                <a:cs typeface="Arial" charset="0"/>
              </a:rPr>
              <a:t>Objective 1:</a:t>
            </a:r>
          </a:p>
          <a:p>
            <a:endParaRPr lang="en-GB" dirty="0">
              <a:latin typeface="Arial" charset="0"/>
              <a:ea typeface="Arial" charset="0"/>
              <a:cs typeface="Arial" charset="0"/>
            </a:endParaRPr>
          </a:p>
          <a:p>
            <a:r>
              <a:rPr lang="en-GB" dirty="0">
                <a:latin typeface="Arial" charset="0"/>
                <a:ea typeface="Arial" charset="0"/>
                <a:cs typeface="Arial" charset="0"/>
              </a:rPr>
              <a:t>Although some questions remain open, a consistent picture of ion-scale turbulence has emerged.</a:t>
            </a:r>
          </a:p>
          <a:p>
            <a:endParaRPr lang="en-GB" dirty="0">
              <a:latin typeface="Arial" charset="0"/>
              <a:ea typeface="Arial" charset="0"/>
              <a:cs typeface="Arial" charset="0"/>
            </a:endParaRPr>
          </a:p>
          <a:p>
            <a:r>
              <a:rPr lang="en-GB" dirty="0">
                <a:latin typeface="Arial" charset="0"/>
                <a:ea typeface="Arial" charset="0"/>
                <a:cs typeface="Arial" charset="0"/>
              </a:rPr>
              <a:t>However, the nature of electron-scale fluctuations is not well understood.</a:t>
            </a:r>
          </a:p>
          <a:p>
            <a:endParaRPr lang="en-GB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charset="0"/>
                <a:ea typeface="Arial" charset="0"/>
                <a:cs typeface="Arial" charset="0"/>
              </a:rPr>
              <a:t>What is their polarisation?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charset="0"/>
                <a:ea typeface="Arial" charset="0"/>
                <a:cs typeface="Arial" charset="0"/>
              </a:rPr>
              <a:t>What are dominating modes?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charset="0"/>
                <a:ea typeface="Arial" charset="0"/>
                <a:cs typeface="Arial" charset="0"/>
              </a:rPr>
              <a:t>How intermittent are they?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charset="0"/>
                <a:ea typeface="Arial" charset="0"/>
                <a:cs typeface="Arial" charset="0"/>
              </a:rPr>
              <a:t>How important are instabilities?</a:t>
            </a:r>
          </a:p>
          <a:p>
            <a:endParaRPr lang="en-GB" sz="1600" dirty="0">
              <a:latin typeface="Arial" charset="0"/>
              <a:ea typeface="Arial" charset="0"/>
              <a:cs typeface="Arial" charset="0"/>
            </a:endParaRPr>
          </a:p>
          <a:p>
            <a:endParaRPr lang="en-GB" sz="1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 descr="https://lh4.googleusercontent.com/DJMNzTWKZR5QwLQJZZE_qvuYz-MoOED61WR5QGjKcJSbpFTijEKnORXPmIVZl8VQYsU6YDq8_6STMXgg76IWos6mGv44ltkuEGUM9uHN-zXa_Lutd8yhjhFjzVD7PI6Q345eK-nT">
            <a:extLst>
              <a:ext uri="{FF2B5EF4-FFF2-40B4-BE49-F238E27FC236}">
                <a16:creationId xmlns:a16="http://schemas.microsoft.com/office/drawing/2014/main" id="{349A8F56-FCCB-6341-B989-38EB04D16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72" y="2471666"/>
            <a:ext cx="4621447" cy="223440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 Box 18">
            <a:extLst>
              <a:ext uri="{FF2B5EF4-FFF2-40B4-BE49-F238E27FC236}">
                <a16:creationId xmlns:a16="http://schemas.microsoft.com/office/drawing/2014/main" id="{BBC901E1-F458-1340-9C09-65AF6248EE7B}"/>
              </a:ext>
            </a:extLst>
          </p:cNvPr>
          <p:cNvSpPr txBox="1"/>
          <p:nvPr/>
        </p:nvSpPr>
        <p:spPr>
          <a:xfrm>
            <a:off x="4656319" y="4688923"/>
            <a:ext cx="4406500" cy="45457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Magnetic helicity at ion scales (He et al. 2011).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45807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302382" y="1366547"/>
            <a:ext cx="4506382" cy="3452406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/>
        </p:spPr>
        <p:txBody>
          <a:bodyPr lIns="0" tIns="0" rIns="0" bIns="0" numCol="1" spcCol="7200000">
            <a:noAutofit/>
          </a:bodyPr>
          <a:lstStyle/>
          <a:p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Requirements: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We require multi-point measurements of the magnetic field at electron scales.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We also require electron-scale measurements of the electric field.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Debye is a truly multi-scale mission: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trombone configuration.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8F4757-FF06-A345-A57D-E8DD19D3D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764" y="2200395"/>
            <a:ext cx="4319815" cy="29431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304D2F-C7A6-1445-8CE5-1EA895114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764" y="1245034"/>
            <a:ext cx="4335236" cy="99755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47E3A5C-2DF3-8D4D-A3C0-B1A3256CB101}"/>
              </a:ext>
            </a:extLst>
          </p:cNvPr>
          <p:cNvSpPr/>
          <p:nvPr/>
        </p:nvSpPr>
        <p:spPr>
          <a:xfrm>
            <a:off x="-1" y="1"/>
            <a:ext cx="9144001" cy="4545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78880F14-52A9-AC42-A5EE-8C1DE7A14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4575" cy="454575"/>
          </a:xfrm>
          <a:prstGeom prst="rect">
            <a:avLst/>
          </a:prstGeom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90649140-133B-8A48-99BA-15C4734C1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382" y="751456"/>
            <a:ext cx="8471227" cy="788876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/>
        </p:spPr>
        <p:txBody>
          <a:bodyPr lIns="0" tIns="0" rIns="0" bIns="0" numCol="1" spcCol="7200000">
            <a:noAutofit/>
          </a:bodyPr>
          <a:lstStyle/>
          <a:p>
            <a:pPr>
              <a:lnSpc>
                <a:spcPts val="2200"/>
              </a:lnSpc>
            </a:pPr>
            <a:r>
              <a:rPr lang="en-GB" sz="2400" kern="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Identify the nature of fluctuations at electron scales</a:t>
            </a:r>
            <a:endParaRPr lang="en-GB" sz="2400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2200"/>
              </a:lnSpc>
            </a:pPr>
            <a:endParaRPr lang="en-GB" sz="2800" baseline="30000" dirty="0">
              <a:latin typeface="Helvetica"/>
            </a:endParaRPr>
          </a:p>
          <a:p>
            <a:pPr>
              <a:lnSpc>
                <a:spcPts val="2800"/>
              </a:lnSpc>
            </a:pPr>
            <a:endParaRPr lang="en-GB" sz="3600" baseline="30000" dirty="0">
              <a:latin typeface="Helvetica"/>
            </a:endParaRPr>
          </a:p>
          <a:p>
            <a:pPr>
              <a:lnSpc>
                <a:spcPts val="2800"/>
              </a:lnSpc>
            </a:pPr>
            <a:endParaRPr lang="en-GB" sz="3600" baseline="30000" dirty="0">
              <a:latin typeface="Helvetica"/>
            </a:endParaRPr>
          </a:p>
          <a:p>
            <a:pPr>
              <a:lnSpc>
                <a:spcPts val="2800"/>
              </a:lnSpc>
            </a:pPr>
            <a:r>
              <a:rPr lang="en-GB" sz="3600" baseline="30000" dirty="0">
                <a:latin typeface="Helvetic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7619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302382" y="1366547"/>
            <a:ext cx="4506382" cy="3452406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/>
        </p:spPr>
        <p:txBody>
          <a:bodyPr lIns="0" tIns="0" rIns="0" bIns="0" numCol="1" spcCol="7200000">
            <a:noAutofit/>
          </a:bodyPr>
          <a:lstStyle/>
          <a:p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Requirements: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We require multi-point measurements of the magnetic field at electron scales.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E5FE9B-1F92-D246-901E-F558766DB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36" y="2966386"/>
            <a:ext cx="1888118" cy="14111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22C532-74F5-1842-B42D-A44DA057F91F}"/>
              </a:ext>
            </a:extLst>
          </p:cNvPr>
          <p:cNvSpPr txBox="1"/>
          <p:nvPr/>
        </p:nvSpPr>
        <p:spPr>
          <a:xfrm>
            <a:off x="207777" y="4673448"/>
            <a:ext cx="2212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EM of JUICE/SCM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8F4757-FF06-A345-A57D-E8DD19D3D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764" y="2200395"/>
            <a:ext cx="4319815" cy="29431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304D2F-C7A6-1445-8CE5-1EA895114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8764" y="1245034"/>
            <a:ext cx="4335236" cy="99755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47E3A5C-2DF3-8D4D-A3C0-B1A3256CB101}"/>
              </a:ext>
            </a:extLst>
          </p:cNvPr>
          <p:cNvSpPr/>
          <p:nvPr/>
        </p:nvSpPr>
        <p:spPr>
          <a:xfrm>
            <a:off x="-1" y="1"/>
            <a:ext cx="9144001" cy="4545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78880F14-52A9-AC42-A5EE-8C1DE7A14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54575" cy="4545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C7F49EA-47DA-974E-BE2A-7BEDFB4CFF53}"/>
              </a:ext>
            </a:extLst>
          </p:cNvPr>
          <p:cNvGrpSpPr/>
          <p:nvPr/>
        </p:nvGrpSpPr>
        <p:grpSpPr>
          <a:xfrm>
            <a:off x="2657063" y="2741217"/>
            <a:ext cx="1914937" cy="1861458"/>
            <a:chOff x="3693927" y="1355965"/>
            <a:chExt cx="4419600" cy="357419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5748B44-38CC-3E4C-B3E1-FD9CC890A1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3288"/>
            <a:stretch/>
          </p:blipFill>
          <p:spPr>
            <a:xfrm>
              <a:off x="3693927" y="1355965"/>
              <a:ext cx="4419600" cy="357419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5F5D7D3-A360-A743-8687-1E62A6AD5A26}"/>
                </a:ext>
              </a:extLst>
            </p:cNvPr>
            <p:cNvSpPr/>
            <p:nvPr/>
          </p:nvSpPr>
          <p:spPr>
            <a:xfrm>
              <a:off x="5502729" y="1428750"/>
              <a:ext cx="2610798" cy="13879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0252649-8E00-F34D-968B-A2545E922EAB}"/>
                </a:ext>
              </a:extLst>
            </p:cNvPr>
            <p:cNvSpPr/>
            <p:nvPr/>
          </p:nvSpPr>
          <p:spPr>
            <a:xfrm>
              <a:off x="4408714" y="4035209"/>
              <a:ext cx="3704813" cy="8949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39A8EDA-3152-4847-8544-1FACE28A36B8}"/>
              </a:ext>
            </a:extLst>
          </p:cNvPr>
          <p:cNvSpPr txBox="1"/>
          <p:nvPr/>
        </p:nvSpPr>
        <p:spPr>
          <a:xfrm>
            <a:off x="2690847" y="4673448"/>
            <a:ext cx="2212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Small-sat concept with SCM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0798B34F-78FC-F843-81A2-573D583CE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382" y="751456"/>
            <a:ext cx="8471227" cy="788876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/>
        </p:spPr>
        <p:txBody>
          <a:bodyPr lIns="0" tIns="0" rIns="0" bIns="0" numCol="1" spcCol="7200000">
            <a:noAutofit/>
          </a:bodyPr>
          <a:lstStyle/>
          <a:p>
            <a:pPr>
              <a:lnSpc>
                <a:spcPts val="2200"/>
              </a:lnSpc>
            </a:pPr>
            <a:r>
              <a:rPr lang="en-GB" sz="2400" kern="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Identify the nature of fluctuations at electron scales</a:t>
            </a:r>
            <a:endParaRPr lang="en-GB" sz="2400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2200"/>
              </a:lnSpc>
            </a:pPr>
            <a:endParaRPr lang="en-GB" sz="2800" baseline="30000" dirty="0">
              <a:latin typeface="Helvetica"/>
            </a:endParaRPr>
          </a:p>
          <a:p>
            <a:pPr>
              <a:lnSpc>
                <a:spcPts val="2800"/>
              </a:lnSpc>
            </a:pPr>
            <a:endParaRPr lang="en-GB" sz="3600" baseline="30000" dirty="0">
              <a:latin typeface="Helvetica"/>
            </a:endParaRPr>
          </a:p>
          <a:p>
            <a:pPr>
              <a:lnSpc>
                <a:spcPts val="2800"/>
              </a:lnSpc>
            </a:pPr>
            <a:endParaRPr lang="en-GB" sz="3600" baseline="30000" dirty="0">
              <a:latin typeface="Helvetica"/>
            </a:endParaRPr>
          </a:p>
          <a:p>
            <a:pPr>
              <a:lnSpc>
                <a:spcPts val="2800"/>
              </a:lnSpc>
            </a:pPr>
            <a:r>
              <a:rPr lang="en-GB" sz="3600" baseline="30000" dirty="0">
                <a:latin typeface="Helvetic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3354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2830</TotalTime>
  <Words>1120</Words>
  <Application>Microsoft Macintosh PowerPoint</Application>
  <PresentationFormat>On-screen Show (16:9)</PresentationFormat>
  <Paragraphs>236</Paragraphs>
  <Slides>22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Cambria Math</vt:lpstr>
      <vt:lpstr>Helvetica</vt:lpstr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-</dc:creator>
  <cp:lastModifiedBy>Verscharen, Daniel</cp:lastModifiedBy>
  <cp:revision>147</cp:revision>
  <dcterms:created xsi:type="dcterms:W3CDTF">2014-08-20T12:29:59Z</dcterms:created>
  <dcterms:modified xsi:type="dcterms:W3CDTF">2019-04-12T13:39:23Z</dcterms:modified>
</cp:coreProperties>
</file>