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9"/>
  </p:notesMasterIdLst>
  <p:sldIdLst>
    <p:sldId id="463" r:id="rId2"/>
    <p:sldId id="462" r:id="rId3"/>
    <p:sldId id="467" r:id="rId4"/>
    <p:sldId id="468" r:id="rId5"/>
    <p:sldId id="459" r:id="rId6"/>
    <p:sldId id="458" r:id="rId7"/>
    <p:sldId id="466" r:id="rId8"/>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95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van, Lisa" initials="B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DBDBD"/>
    <a:srgbClr val="72C331"/>
    <a:srgbClr val="A9D18E"/>
    <a:srgbClr val="797979"/>
    <a:srgbClr val="7F7F7F"/>
    <a:srgbClr val="BFBFBF"/>
    <a:srgbClr val="AF1C0E"/>
    <a:srgbClr val="4C4C4D"/>
    <a:srgbClr val="4C4C4C"/>
    <a:srgbClr val="F7C7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7161" autoAdjust="0"/>
  </p:normalViewPr>
  <p:slideViewPr>
    <p:cSldViewPr snapToGrid="0" snapToObjects="1">
      <p:cViewPr>
        <p:scale>
          <a:sx n="99" d="100"/>
          <a:sy n="99" d="100"/>
        </p:scale>
        <p:origin x="-456" y="-328"/>
      </p:cViewPr>
      <p:guideLst>
        <p:guide orient="horz" pos="2160"/>
        <p:guide pos="3954"/>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commentAuthors" Target="commentAuthor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58AA1EBA-26B0-44D6-896E-F695F54BA98E}" type="datetimeFigureOut">
              <a:rPr lang="en-GB" smtClean="0"/>
              <a:t>10/09/19</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3EF0A50F-3E7C-4E12-A36E-EB7A8652C976}" type="slidenum">
              <a:rPr lang="en-GB" smtClean="0"/>
              <a:t>‹#›</a:t>
            </a:fld>
            <a:endParaRPr lang="en-GB"/>
          </a:p>
        </p:txBody>
      </p:sp>
    </p:spTree>
    <p:extLst>
      <p:ext uri="{BB962C8B-B14F-4D97-AF65-F5344CB8AC3E}">
        <p14:creationId xmlns:p14="http://schemas.microsoft.com/office/powerpoint/2010/main" val="1587865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C749FE-B640-6545-B244-86FD588641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6B749D9-F872-674A-93D6-C905F73E37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0DC755A-3D46-284C-BED6-4EDC82E24A02}"/>
              </a:ext>
            </a:extLst>
          </p:cNvPr>
          <p:cNvSpPr>
            <a:spLocks noGrp="1"/>
          </p:cNvSpPr>
          <p:nvPr>
            <p:ph type="dt" sz="half" idx="10"/>
          </p:nvPr>
        </p:nvSpPr>
        <p:spPr/>
        <p:txBody>
          <a:bodyPr/>
          <a:lstStyle/>
          <a:p>
            <a:fld id="{EBDB21B2-4ED5-4982-A70F-A127F73725E0}"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5" name="Footer Placeholder 4">
            <a:extLst>
              <a:ext uri="{FF2B5EF4-FFF2-40B4-BE49-F238E27FC236}">
                <a16:creationId xmlns="" xmlns:a16="http://schemas.microsoft.com/office/drawing/2014/main" id="{1EB0849F-94F6-D44E-8070-7C8F3D32AEF7}"/>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6" name="Slide Number Placeholder 5">
            <a:extLst>
              <a:ext uri="{FF2B5EF4-FFF2-40B4-BE49-F238E27FC236}">
                <a16:creationId xmlns="" xmlns:a16="http://schemas.microsoft.com/office/drawing/2014/main" id="{DCCBF7DA-A4AB-B749-89B9-4C079162D308}"/>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7" name="Picture 6"/>
          <p:cNvPicPr>
            <a:picLocks noChangeAspect="1"/>
          </p:cNvPicPr>
          <p:nvPr userDrawn="1"/>
        </p:nvPicPr>
        <p:blipFill>
          <a:blip r:embed="rId2"/>
          <a:stretch>
            <a:fillRect/>
          </a:stretch>
        </p:blipFill>
        <p:spPr>
          <a:xfrm>
            <a:off x="11511679" y="49485"/>
            <a:ext cx="599799" cy="599799"/>
          </a:xfrm>
          <a:prstGeom prst="rect">
            <a:avLst/>
          </a:prstGeom>
        </p:spPr>
      </p:pic>
      <p:sp>
        <p:nvSpPr>
          <p:cNvPr id="9" name="Title 1">
            <a:extLst>
              <a:ext uri="{FF2B5EF4-FFF2-40B4-BE49-F238E27FC236}">
                <a16:creationId xmlns="" xmlns:a16="http://schemas.microsoft.com/office/drawing/2014/main" id="{8C07C7E3-5C2F-F844-8260-3AD700A82BFE}"/>
              </a:ext>
            </a:extLst>
          </p:cNvPr>
          <p:cNvSpPr txBox="1">
            <a:spLocks/>
          </p:cNvSpPr>
          <p:nvPr userDrawn="1"/>
        </p:nvSpPr>
        <p:spPr>
          <a:xfrm>
            <a:off x="0" y="0"/>
            <a:ext cx="12192000" cy="1388534"/>
          </a:xfrm>
          <a:prstGeom prst="rect">
            <a:avLst/>
          </a:prstGeom>
          <a:solidFill>
            <a:schemeClr val="tx1"/>
          </a:solidFill>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400" b="1" dirty="0">
              <a:solidFill>
                <a:srgbClr val="FB9B32"/>
              </a:solidFill>
              <a:latin typeface="Calibri"/>
            </a:endParaRPr>
          </a:p>
        </p:txBody>
      </p:sp>
      <p:pic>
        <p:nvPicPr>
          <p:cNvPr id="10" name="Picture 9"/>
          <p:cNvPicPr>
            <a:picLocks noChangeAspect="1"/>
          </p:cNvPicPr>
          <p:nvPr userDrawn="1"/>
        </p:nvPicPr>
        <p:blipFill>
          <a:blip r:embed="rId2"/>
          <a:stretch>
            <a:fillRect/>
          </a:stretch>
        </p:blipFill>
        <p:spPr>
          <a:xfrm>
            <a:off x="11511679" y="49485"/>
            <a:ext cx="599799" cy="599799"/>
          </a:xfrm>
          <a:prstGeom prst="rect">
            <a:avLst/>
          </a:prstGeom>
        </p:spPr>
      </p:pic>
    </p:spTree>
    <p:extLst>
      <p:ext uri="{BB962C8B-B14F-4D97-AF65-F5344CB8AC3E}">
        <p14:creationId xmlns:p14="http://schemas.microsoft.com/office/powerpoint/2010/main" val="42503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2E33C4-C3CA-ED4A-9899-FF7817A5E0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8520566-1DC0-4C4A-9E09-B64A6B38EE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22E5AD2-5490-3E4A-A670-DDEC67D1F7FB}"/>
              </a:ext>
            </a:extLst>
          </p:cNvPr>
          <p:cNvSpPr>
            <a:spLocks noGrp="1"/>
          </p:cNvSpPr>
          <p:nvPr>
            <p:ph type="dt" sz="half" idx="10"/>
          </p:nvPr>
        </p:nvSpPr>
        <p:spPr/>
        <p:txBody>
          <a:bodyPr/>
          <a:lstStyle/>
          <a:p>
            <a:fld id="{98E1B687-4E90-421C-895A-26603BBF98E1}"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5" name="Footer Placeholder 4">
            <a:extLst>
              <a:ext uri="{FF2B5EF4-FFF2-40B4-BE49-F238E27FC236}">
                <a16:creationId xmlns="" xmlns:a16="http://schemas.microsoft.com/office/drawing/2014/main" id="{211F91E6-F6BD-AC4D-8E26-8342051F3D03}"/>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6" name="Slide Number Placeholder 5">
            <a:extLst>
              <a:ext uri="{FF2B5EF4-FFF2-40B4-BE49-F238E27FC236}">
                <a16:creationId xmlns="" xmlns:a16="http://schemas.microsoft.com/office/drawing/2014/main" id="{DAD5AF06-1DB0-AF47-95CC-DC9AC5F6919B}"/>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7" name="Picture 6"/>
          <p:cNvPicPr>
            <a:picLocks noChangeAspect="1"/>
          </p:cNvPicPr>
          <p:nvPr userDrawn="1"/>
        </p:nvPicPr>
        <p:blipFill>
          <a:blip r:embed="rId2"/>
          <a:stretch>
            <a:fillRect/>
          </a:stretch>
        </p:blipFill>
        <p:spPr>
          <a:xfrm>
            <a:off x="11511679" y="49485"/>
            <a:ext cx="599799" cy="599799"/>
          </a:xfrm>
          <a:prstGeom prst="rect">
            <a:avLst/>
          </a:prstGeom>
        </p:spPr>
      </p:pic>
    </p:spTree>
    <p:extLst>
      <p:ext uri="{BB962C8B-B14F-4D97-AF65-F5344CB8AC3E}">
        <p14:creationId xmlns:p14="http://schemas.microsoft.com/office/powerpoint/2010/main" val="272352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4A6D443-26A7-8649-83E9-05DE4489CA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408E143-FB5D-CC40-85EF-64423BB68E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EB14FFF-4E70-7848-8F75-DD2ACFCE3F45}"/>
              </a:ext>
            </a:extLst>
          </p:cNvPr>
          <p:cNvSpPr>
            <a:spLocks noGrp="1"/>
          </p:cNvSpPr>
          <p:nvPr>
            <p:ph type="dt" sz="half" idx="10"/>
          </p:nvPr>
        </p:nvSpPr>
        <p:spPr/>
        <p:txBody>
          <a:bodyPr/>
          <a:lstStyle/>
          <a:p>
            <a:fld id="{1A1B0AF3-5291-4EA2-8791-40682035BDF4}"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5" name="Footer Placeholder 4">
            <a:extLst>
              <a:ext uri="{FF2B5EF4-FFF2-40B4-BE49-F238E27FC236}">
                <a16:creationId xmlns="" xmlns:a16="http://schemas.microsoft.com/office/drawing/2014/main" id="{AD5FFB05-49DD-7342-A702-9169A94D66F0}"/>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6" name="Slide Number Placeholder 5">
            <a:extLst>
              <a:ext uri="{FF2B5EF4-FFF2-40B4-BE49-F238E27FC236}">
                <a16:creationId xmlns="" xmlns:a16="http://schemas.microsoft.com/office/drawing/2014/main" id="{BA150193-5EAB-2A48-AB86-62B31E50C4C4}"/>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7" name="Picture 6"/>
          <p:cNvPicPr>
            <a:picLocks noChangeAspect="1"/>
          </p:cNvPicPr>
          <p:nvPr userDrawn="1"/>
        </p:nvPicPr>
        <p:blipFill>
          <a:blip r:embed="rId2"/>
          <a:stretch>
            <a:fillRect/>
          </a:stretch>
        </p:blipFill>
        <p:spPr>
          <a:xfrm>
            <a:off x="11511679" y="49485"/>
            <a:ext cx="599799" cy="599799"/>
          </a:xfrm>
          <a:prstGeom prst="rect">
            <a:avLst/>
          </a:prstGeom>
        </p:spPr>
      </p:pic>
    </p:spTree>
    <p:extLst>
      <p:ext uri="{BB962C8B-B14F-4D97-AF65-F5344CB8AC3E}">
        <p14:creationId xmlns:p14="http://schemas.microsoft.com/office/powerpoint/2010/main" val="2557756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1 column">
    <p:spTree>
      <p:nvGrpSpPr>
        <p:cNvPr id="1" name=""/>
        <p:cNvGrpSpPr/>
        <p:nvPr/>
      </p:nvGrpSpPr>
      <p:grpSpPr>
        <a:xfrm>
          <a:off x="0" y="0"/>
          <a:ext cx="0" cy="0"/>
          <a:chOff x="0" y="0"/>
          <a:chExt cx="0" cy="0"/>
        </a:xfrm>
      </p:grpSpPr>
      <p:sp>
        <p:nvSpPr>
          <p:cNvPr id="2" name="Title 1"/>
          <p:cNvSpPr>
            <a:spLocks noGrp="1"/>
          </p:cNvSpPr>
          <p:nvPr>
            <p:ph type="title"/>
          </p:nvPr>
        </p:nvSpPr>
        <p:spPr>
          <a:xfrm>
            <a:off x="563768" y="1256414"/>
            <a:ext cx="11135997" cy="948450"/>
          </a:xfrm>
          <a:prstGeom prst="rect">
            <a:avLst/>
          </a:prstGeom>
        </p:spPr>
        <p:txBody>
          <a:bodyPr/>
          <a:lstStyle>
            <a:lvl1pPr algn="l">
              <a:defRPr sz="2800">
                <a:solidFill>
                  <a:srgbClr val="003768"/>
                </a:solidFill>
              </a:defRPr>
            </a:lvl1pPr>
          </a:lstStyle>
          <a:p>
            <a:r>
              <a:rPr lang="en-US" noProof="0"/>
              <a:t>Click to edit Master title style</a:t>
            </a:r>
            <a:endParaRPr lang="en-GB" noProof="0" dirty="0"/>
          </a:p>
        </p:txBody>
      </p:sp>
      <p:sp>
        <p:nvSpPr>
          <p:cNvPr id="6" name="Content Placeholder 2"/>
          <p:cNvSpPr>
            <a:spLocks noGrp="1"/>
          </p:cNvSpPr>
          <p:nvPr>
            <p:ph sz="half" idx="1"/>
          </p:nvPr>
        </p:nvSpPr>
        <p:spPr>
          <a:xfrm>
            <a:off x="563769" y="2359422"/>
            <a:ext cx="11137215" cy="3959996"/>
          </a:xfrm>
          <a:prstGeom prst="rect">
            <a:avLst/>
          </a:prstGeom>
        </p:spPr>
        <p:txBody>
          <a:bodyPr/>
          <a:lstStyle>
            <a:lvl1pPr>
              <a:buClr>
                <a:srgbClr val="B6C56E"/>
              </a:buClr>
              <a:defRPr sz="1800"/>
            </a:lvl1pPr>
            <a:lvl2pPr>
              <a:buClr>
                <a:srgbClr val="B6C56E"/>
              </a:buClr>
              <a:defRPr sz="1600"/>
            </a:lvl2pPr>
            <a:lvl3pPr>
              <a:buClr>
                <a:srgbClr val="B6C56E"/>
              </a:buClr>
              <a:defRPr sz="1400"/>
            </a:lvl3pPr>
            <a:lvl4pPr>
              <a:buClr>
                <a:srgbClr val="B6C56E"/>
              </a:buClr>
              <a:defRPr sz="1200"/>
            </a:lvl4pPr>
            <a:lvl5pPr>
              <a:buClr>
                <a:srgbClr val="B6C56E"/>
              </a:buClr>
              <a:defRPr sz="1200"/>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4" name="Picture 3"/>
          <p:cNvPicPr>
            <a:picLocks noChangeAspect="1"/>
          </p:cNvPicPr>
          <p:nvPr userDrawn="1"/>
        </p:nvPicPr>
        <p:blipFill>
          <a:blip r:embed="rId2"/>
          <a:stretch>
            <a:fillRect/>
          </a:stretch>
        </p:blipFill>
        <p:spPr>
          <a:xfrm>
            <a:off x="11511679" y="49485"/>
            <a:ext cx="599799" cy="599799"/>
          </a:xfrm>
          <a:prstGeom prst="rect">
            <a:avLst/>
          </a:prstGeom>
        </p:spPr>
      </p:pic>
    </p:spTree>
    <p:extLst>
      <p:ext uri="{BB962C8B-B14F-4D97-AF65-F5344CB8AC3E}">
        <p14:creationId xmlns:p14="http://schemas.microsoft.com/office/powerpoint/2010/main" val="107651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318934-A270-764F-92B6-E3A861313F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AEF0948-3AF8-C447-BDA3-FFD55FCB35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20377C8-9400-8443-8501-BB052F9C78F4}"/>
              </a:ext>
            </a:extLst>
          </p:cNvPr>
          <p:cNvSpPr>
            <a:spLocks noGrp="1"/>
          </p:cNvSpPr>
          <p:nvPr>
            <p:ph type="dt" sz="half" idx="10"/>
          </p:nvPr>
        </p:nvSpPr>
        <p:spPr/>
        <p:txBody>
          <a:bodyPr/>
          <a:lstStyle/>
          <a:p>
            <a:fld id="{D16114AB-AF58-4E9C-A7F1-9919C03C9A23}"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5" name="Footer Placeholder 4">
            <a:extLst>
              <a:ext uri="{FF2B5EF4-FFF2-40B4-BE49-F238E27FC236}">
                <a16:creationId xmlns="" xmlns:a16="http://schemas.microsoft.com/office/drawing/2014/main" id="{0CA3C10D-8E4D-F44F-ABF0-55A09853ED1C}"/>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6" name="Slide Number Placeholder 5">
            <a:extLst>
              <a:ext uri="{FF2B5EF4-FFF2-40B4-BE49-F238E27FC236}">
                <a16:creationId xmlns="" xmlns:a16="http://schemas.microsoft.com/office/drawing/2014/main" id="{47821585-3A4F-B143-9AE3-30F942EAF66D}"/>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7" name="Picture 6"/>
          <p:cNvPicPr>
            <a:picLocks noChangeAspect="1"/>
          </p:cNvPicPr>
          <p:nvPr userDrawn="1"/>
        </p:nvPicPr>
        <p:blipFill>
          <a:blip r:embed="rId2"/>
          <a:stretch>
            <a:fillRect/>
          </a:stretch>
        </p:blipFill>
        <p:spPr>
          <a:xfrm>
            <a:off x="11511679" y="49485"/>
            <a:ext cx="599799" cy="599799"/>
          </a:xfrm>
          <a:prstGeom prst="rect">
            <a:avLst/>
          </a:prstGeom>
        </p:spPr>
      </p:pic>
      <p:sp>
        <p:nvSpPr>
          <p:cNvPr id="8" name="Title 1">
            <a:extLst>
              <a:ext uri="{FF2B5EF4-FFF2-40B4-BE49-F238E27FC236}">
                <a16:creationId xmlns="" xmlns:a16="http://schemas.microsoft.com/office/drawing/2014/main" id="{8C07C7E3-5C2F-F844-8260-3AD700A82BFE}"/>
              </a:ext>
            </a:extLst>
          </p:cNvPr>
          <p:cNvSpPr txBox="1">
            <a:spLocks/>
          </p:cNvSpPr>
          <p:nvPr userDrawn="1"/>
        </p:nvSpPr>
        <p:spPr>
          <a:xfrm>
            <a:off x="0" y="0"/>
            <a:ext cx="12192000" cy="1388534"/>
          </a:xfrm>
          <a:prstGeom prst="rect">
            <a:avLst/>
          </a:prstGeom>
          <a:solidFill>
            <a:schemeClr val="tx1"/>
          </a:solidFill>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400" b="1" dirty="0">
              <a:solidFill>
                <a:srgbClr val="FB9B32"/>
              </a:solidFill>
              <a:latin typeface="Calibri"/>
            </a:endParaRPr>
          </a:p>
        </p:txBody>
      </p:sp>
      <p:pic>
        <p:nvPicPr>
          <p:cNvPr id="9" name="Picture 8"/>
          <p:cNvPicPr>
            <a:picLocks noChangeAspect="1"/>
          </p:cNvPicPr>
          <p:nvPr userDrawn="1"/>
        </p:nvPicPr>
        <p:blipFill>
          <a:blip r:embed="rId2"/>
          <a:stretch>
            <a:fillRect/>
          </a:stretch>
        </p:blipFill>
        <p:spPr>
          <a:xfrm>
            <a:off x="11511679" y="49485"/>
            <a:ext cx="599799" cy="599799"/>
          </a:xfrm>
          <a:prstGeom prst="rect">
            <a:avLst/>
          </a:prstGeom>
        </p:spPr>
      </p:pic>
    </p:spTree>
    <p:extLst>
      <p:ext uri="{BB962C8B-B14F-4D97-AF65-F5344CB8AC3E}">
        <p14:creationId xmlns:p14="http://schemas.microsoft.com/office/powerpoint/2010/main" val="336047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023D3C-2FC2-3249-BE17-5CB76567DC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86EBDD7-A5D5-2743-B85F-C4615E5BA5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035624EB-733D-3747-812A-A0DE280CE78D}"/>
              </a:ext>
            </a:extLst>
          </p:cNvPr>
          <p:cNvSpPr>
            <a:spLocks noGrp="1"/>
          </p:cNvSpPr>
          <p:nvPr>
            <p:ph type="dt" sz="half" idx="10"/>
          </p:nvPr>
        </p:nvSpPr>
        <p:spPr/>
        <p:txBody>
          <a:bodyPr/>
          <a:lstStyle/>
          <a:p>
            <a:fld id="{24A4A16C-F4A9-4E7D-8084-18906582A544}"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5" name="Footer Placeholder 4">
            <a:extLst>
              <a:ext uri="{FF2B5EF4-FFF2-40B4-BE49-F238E27FC236}">
                <a16:creationId xmlns="" xmlns:a16="http://schemas.microsoft.com/office/drawing/2014/main" id="{2F553DFC-2AC8-5C40-8E41-E6A61092CEE2}"/>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6" name="Slide Number Placeholder 5">
            <a:extLst>
              <a:ext uri="{FF2B5EF4-FFF2-40B4-BE49-F238E27FC236}">
                <a16:creationId xmlns="" xmlns:a16="http://schemas.microsoft.com/office/drawing/2014/main" id="{3BC2EBF0-2659-F043-A099-BDDF3B627EA7}"/>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7" name="Picture 6"/>
          <p:cNvPicPr>
            <a:picLocks noChangeAspect="1"/>
          </p:cNvPicPr>
          <p:nvPr userDrawn="1"/>
        </p:nvPicPr>
        <p:blipFill>
          <a:blip r:embed="rId2"/>
          <a:stretch>
            <a:fillRect/>
          </a:stretch>
        </p:blipFill>
        <p:spPr>
          <a:xfrm>
            <a:off x="11511679" y="49485"/>
            <a:ext cx="599799" cy="599799"/>
          </a:xfrm>
          <a:prstGeom prst="rect">
            <a:avLst/>
          </a:prstGeom>
        </p:spPr>
      </p:pic>
      <p:sp>
        <p:nvSpPr>
          <p:cNvPr id="8" name="Title 1">
            <a:extLst>
              <a:ext uri="{FF2B5EF4-FFF2-40B4-BE49-F238E27FC236}">
                <a16:creationId xmlns="" xmlns:a16="http://schemas.microsoft.com/office/drawing/2014/main" id="{8C07C7E3-5C2F-F844-8260-3AD700A82BFE}"/>
              </a:ext>
            </a:extLst>
          </p:cNvPr>
          <p:cNvSpPr txBox="1">
            <a:spLocks/>
          </p:cNvSpPr>
          <p:nvPr userDrawn="1"/>
        </p:nvSpPr>
        <p:spPr>
          <a:xfrm>
            <a:off x="0" y="-30654"/>
            <a:ext cx="12192000" cy="1388534"/>
          </a:xfrm>
          <a:prstGeom prst="rect">
            <a:avLst/>
          </a:prstGeom>
          <a:solidFill>
            <a:schemeClr val="tx1"/>
          </a:solidFill>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400" b="1" dirty="0">
              <a:solidFill>
                <a:srgbClr val="FB9B32"/>
              </a:solidFill>
              <a:latin typeface="Calibri"/>
            </a:endParaRPr>
          </a:p>
        </p:txBody>
      </p:sp>
      <p:pic>
        <p:nvPicPr>
          <p:cNvPr id="9" name="Picture 8"/>
          <p:cNvPicPr>
            <a:picLocks noChangeAspect="1"/>
          </p:cNvPicPr>
          <p:nvPr userDrawn="1"/>
        </p:nvPicPr>
        <p:blipFill>
          <a:blip r:embed="rId2"/>
          <a:stretch>
            <a:fillRect/>
          </a:stretch>
        </p:blipFill>
        <p:spPr>
          <a:xfrm>
            <a:off x="11511679" y="18831"/>
            <a:ext cx="599799" cy="599799"/>
          </a:xfrm>
          <a:prstGeom prst="rect">
            <a:avLst/>
          </a:prstGeom>
        </p:spPr>
      </p:pic>
    </p:spTree>
    <p:extLst>
      <p:ext uri="{BB962C8B-B14F-4D97-AF65-F5344CB8AC3E}">
        <p14:creationId xmlns:p14="http://schemas.microsoft.com/office/powerpoint/2010/main" val="277366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232239-8900-E54C-8880-9551F076C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EE8DDA1-11EC-DC43-929A-915C176752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0165062-43BF-424E-BF1A-22E3DD85C4F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4450C89-79DA-784F-BCC0-E080EF7DDAB6}"/>
              </a:ext>
            </a:extLst>
          </p:cNvPr>
          <p:cNvSpPr>
            <a:spLocks noGrp="1"/>
          </p:cNvSpPr>
          <p:nvPr>
            <p:ph type="dt" sz="half" idx="10"/>
          </p:nvPr>
        </p:nvSpPr>
        <p:spPr/>
        <p:txBody>
          <a:bodyPr/>
          <a:lstStyle/>
          <a:p>
            <a:fld id="{C5A1EE59-91F1-4105-94D0-2FE3FD95C10A}"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6" name="Footer Placeholder 5">
            <a:extLst>
              <a:ext uri="{FF2B5EF4-FFF2-40B4-BE49-F238E27FC236}">
                <a16:creationId xmlns="" xmlns:a16="http://schemas.microsoft.com/office/drawing/2014/main" id="{C4D78D18-6CE8-AE47-BD95-289DE0FF1D8D}"/>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7" name="Slide Number Placeholder 6">
            <a:extLst>
              <a:ext uri="{FF2B5EF4-FFF2-40B4-BE49-F238E27FC236}">
                <a16:creationId xmlns="" xmlns:a16="http://schemas.microsoft.com/office/drawing/2014/main" id="{758750D0-ADDA-3744-9501-2C89814AD220}"/>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8" name="Picture 7"/>
          <p:cNvPicPr>
            <a:picLocks noChangeAspect="1"/>
          </p:cNvPicPr>
          <p:nvPr userDrawn="1"/>
        </p:nvPicPr>
        <p:blipFill>
          <a:blip r:embed="rId2"/>
          <a:stretch>
            <a:fillRect/>
          </a:stretch>
        </p:blipFill>
        <p:spPr>
          <a:xfrm>
            <a:off x="11511679" y="49485"/>
            <a:ext cx="599799" cy="599799"/>
          </a:xfrm>
          <a:prstGeom prst="rect">
            <a:avLst/>
          </a:prstGeom>
        </p:spPr>
      </p:pic>
      <p:sp>
        <p:nvSpPr>
          <p:cNvPr id="9" name="Title 1">
            <a:extLst>
              <a:ext uri="{FF2B5EF4-FFF2-40B4-BE49-F238E27FC236}">
                <a16:creationId xmlns="" xmlns:a16="http://schemas.microsoft.com/office/drawing/2014/main" id="{8C07C7E3-5C2F-F844-8260-3AD700A82BFE}"/>
              </a:ext>
            </a:extLst>
          </p:cNvPr>
          <p:cNvSpPr txBox="1">
            <a:spLocks/>
          </p:cNvSpPr>
          <p:nvPr userDrawn="1"/>
        </p:nvSpPr>
        <p:spPr>
          <a:xfrm>
            <a:off x="0" y="-44983"/>
            <a:ext cx="12192000" cy="1388534"/>
          </a:xfrm>
          <a:prstGeom prst="rect">
            <a:avLst/>
          </a:prstGeom>
          <a:solidFill>
            <a:schemeClr val="tx1"/>
          </a:solidFill>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400" b="1" dirty="0">
              <a:solidFill>
                <a:srgbClr val="FB9B32"/>
              </a:solidFill>
              <a:latin typeface="Calibri"/>
            </a:endParaRPr>
          </a:p>
        </p:txBody>
      </p:sp>
      <p:pic>
        <p:nvPicPr>
          <p:cNvPr id="10" name="Picture 9"/>
          <p:cNvPicPr>
            <a:picLocks noChangeAspect="1"/>
          </p:cNvPicPr>
          <p:nvPr userDrawn="1"/>
        </p:nvPicPr>
        <p:blipFill>
          <a:blip r:embed="rId2"/>
          <a:stretch>
            <a:fillRect/>
          </a:stretch>
        </p:blipFill>
        <p:spPr>
          <a:xfrm>
            <a:off x="11511679" y="4502"/>
            <a:ext cx="599799" cy="599799"/>
          </a:xfrm>
          <a:prstGeom prst="rect">
            <a:avLst/>
          </a:prstGeom>
        </p:spPr>
      </p:pic>
    </p:spTree>
    <p:extLst>
      <p:ext uri="{BB962C8B-B14F-4D97-AF65-F5344CB8AC3E}">
        <p14:creationId xmlns:p14="http://schemas.microsoft.com/office/powerpoint/2010/main" val="172891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DBB843-8840-E149-9B93-DEE7DE3BF5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6C8F366-B4D3-F64F-86FE-B3F8CEF509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D5804DE-5A89-F745-A41A-BE934ACB99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A4474E4C-7B34-CB42-8389-4F3206ADA2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9506084-8DA9-E448-9A7E-2FE77544AD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D2C7B60-D34F-E148-AA4C-183DB18DA964}"/>
              </a:ext>
            </a:extLst>
          </p:cNvPr>
          <p:cNvSpPr>
            <a:spLocks noGrp="1"/>
          </p:cNvSpPr>
          <p:nvPr>
            <p:ph type="dt" sz="half" idx="10"/>
          </p:nvPr>
        </p:nvSpPr>
        <p:spPr/>
        <p:txBody>
          <a:bodyPr/>
          <a:lstStyle/>
          <a:p>
            <a:fld id="{E0B284EA-2219-4B68-9759-090AED2FCD8F}"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8" name="Footer Placeholder 7">
            <a:extLst>
              <a:ext uri="{FF2B5EF4-FFF2-40B4-BE49-F238E27FC236}">
                <a16:creationId xmlns="" xmlns:a16="http://schemas.microsoft.com/office/drawing/2014/main" id="{FEA3C7AE-2F97-2C45-8D29-E2486725480E}"/>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9" name="Slide Number Placeholder 8">
            <a:extLst>
              <a:ext uri="{FF2B5EF4-FFF2-40B4-BE49-F238E27FC236}">
                <a16:creationId xmlns="" xmlns:a16="http://schemas.microsoft.com/office/drawing/2014/main" id="{E5882414-D960-8A46-A8A8-89E0B43A03C6}"/>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10" name="Picture 9"/>
          <p:cNvPicPr>
            <a:picLocks noChangeAspect="1"/>
          </p:cNvPicPr>
          <p:nvPr userDrawn="1"/>
        </p:nvPicPr>
        <p:blipFill>
          <a:blip r:embed="rId2"/>
          <a:stretch>
            <a:fillRect/>
          </a:stretch>
        </p:blipFill>
        <p:spPr>
          <a:xfrm>
            <a:off x="11511679" y="49485"/>
            <a:ext cx="599799" cy="599799"/>
          </a:xfrm>
          <a:prstGeom prst="rect">
            <a:avLst/>
          </a:prstGeom>
        </p:spPr>
      </p:pic>
      <p:sp>
        <p:nvSpPr>
          <p:cNvPr id="11" name="Title 1">
            <a:extLst>
              <a:ext uri="{FF2B5EF4-FFF2-40B4-BE49-F238E27FC236}">
                <a16:creationId xmlns="" xmlns:a16="http://schemas.microsoft.com/office/drawing/2014/main" id="{8C07C7E3-5C2F-F844-8260-3AD700A82BFE}"/>
              </a:ext>
            </a:extLst>
          </p:cNvPr>
          <p:cNvSpPr txBox="1">
            <a:spLocks/>
          </p:cNvSpPr>
          <p:nvPr userDrawn="1"/>
        </p:nvSpPr>
        <p:spPr>
          <a:xfrm>
            <a:off x="0" y="-19310"/>
            <a:ext cx="12192000" cy="1388534"/>
          </a:xfrm>
          <a:prstGeom prst="rect">
            <a:avLst/>
          </a:prstGeom>
          <a:solidFill>
            <a:schemeClr val="tx1"/>
          </a:solidFill>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400" b="1" dirty="0">
              <a:solidFill>
                <a:srgbClr val="FB9B32"/>
              </a:solidFill>
              <a:latin typeface="Calibri"/>
            </a:endParaRPr>
          </a:p>
        </p:txBody>
      </p:sp>
      <p:pic>
        <p:nvPicPr>
          <p:cNvPr id="12" name="Picture 11"/>
          <p:cNvPicPr>
            <a:picLocks noChangeAspect="1"/>
          </p:cNvPicPr>
          <p:nvPr userDrawn="1"/>
        </p:nvPicPr>
        <p:blipFill>
          <a:blip r:embed="rId2"/>
          <a:stretch>
            <a:fillRect/>
          </a:stretch>
        </p:blipFill>
        <p:spPr>
          <a:xfrm>
            <a:off x="11511679" y="30175"/>
            <a:ext cx="599799" cy="599799"/>
          </a:xfrm>
          <a:prstGeom prst="rect">
            <a:avLst/>
          </a:prstGeom>
        </p:spPr>
      </p:pic>
    </p:spTree>
    <p:extLst>
      <p:ext uri="{BB962C8B-B14F-4D97-AF65-F5344CB8AC3E}">
        <p14:creationId xmlns:p14="http://schemas.microsoft.com/office/powerpoint/2010/main" val="4157093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5D02C0-8874-C546-8204-C06CBA70CE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1576F4A-E04B-F240-A21C-B2B13BB89A63}"/>
              </a:ext>
            </a:extLst>
          </p:cNvPr>
          <p:cNvSpPr>
            <a:spLocks noGrp="1"/>
          </p:cNvSpPr>
          <p:nvPr>
            <p:ph type="dt" sz="half" idx="10"/>
          </p:nvPr>
        </p:nvSpPr>
        <p:spPr/>
        <p:txBody>
          <a:bodyPr/>
          <a:lstStyle/>
          <a:p>
            <a:fld id="{6F5548B1-D664-4093-8BC0-E5BAD759A927}"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4" name="Footer Placeholder 3">
            <a:extLst>
              <a:ext uri="{FF2B5EF4-FFF2-40B4-BE49-F238E27FC236}">
                <a16:creationId xmlns="" xmlns:a16="http://schemas.microsoft.com/office/drawing/2014/main" id="{B5687F8E-1604-0349-AFBB-B82A16EA0A0C}"/>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5" name="Slide Number Placeholder 4">
            <a:extLst>
              <a:ext uri="{FF2B5EF4-FFF2-40B4-BE49-F238E27FC236}">
                <a16:creationId xmlns="" xmlns:a16="http://schemas.microsoft.com/office/drawing/2014/main" id="{13ADAB27-8E6E-0845-90EF-843B0F52CFAD}"/>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6" name="Picture 5"/>
          <p:cNvPicPr>
            <a:picLocks noChangeAspect="1"/>
          </p:cNvPicPr>
          <p:nvPr userDrawn="1"/>
        </p:nvPicPr>
        <p:blipFill>
          <a:blip r:embed="rId2"/>
          <a:stretch>
            <a:fillRect/>
          </a:stretch>
        </p:blipFill>
        <p:spPr>
          <a:xfrm>
            <a:off x="11511679" y="49485"/>
            <a:ext cx="599799" cy="599799"/>
          </a:xfrm>
          <a:prstGeom prst="rect">
            <a:avLst/>
          </a:prstGeom>
        </p:spPr>
      </p:pic>
    </p:spTree>
    <p:extLst>
      <p:ext uri="{BB962C8B-B14F-4D97-AF65-F5344CB8AC3E}">
        <p14:creationId xmlns:p14="http://schemas.microsoft.com/office/powerpoint/2010/main" val="309506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7002440-B158-3248-B865-EC827C3D98A2}"/>
              </a:ext>
            </a:extLst>
          </p:cNvPr>
          <p:cNvSpPr>
            <a:spLocks noGrp="1"/>
          </p:cNvSpPr>
          <p:nvPr>
            <p:ph type="dt" sz="half" idx="10"/>
          </p:nvPr>
        </p:nvSpPr>
        <p:spPr/>
        <p:txBody>
          <a:bodyPr/>
          <a:lstStyle/>
          <a:p>
            <a:fld id="{5E97BABA-C5E9-466E-8B62-A56374F4A45B}"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3" name="Footer Placeholder 2">
            <a:extLst>
              <a:ext uri="{FF2B5EF4-FFF2-40B4-BE49-F238E27FC236}">
                <a16:creationId xmlns="" xmlns:a16="http://schemas.microsoft.com/office/drawing/2014/main" id="{226D0961-DC6B-AD4B-8F18-CDE097685E25}"/>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4" name="Slide Number Placeholder 3">
            <a:extLst>
              <a:ext uri="{FF2B5EF4-FFF2-40B4-BE49-F238E27FC236}">
                <a16:creationId xmlns="" xmlns:a16="http://schemas.microsoft.com/office/drawing/2014/main" id="{FB72F505-6BA2-B040-BEA1-46E97FD9DCBB}"/>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5" name="Picture 4"/>
          <p:cNvPicPr>
            <a:picLocks noChangeAspect="1"/>
          </p:cNvPicPr>
          <p:nvPr userDrawn="1"/>
        </p:nvPicPr>
        <p:blipFill>
          <a:blip r:embed="rId2"/>
          <a:stretch>
            <a:fillRect/>
          </a:stretch>
        </p:blipFill>
        <p:spPr>
          <a:xfrm>
            <a:off x="11511679" y="49485"/>
            <a:ext cx="599799" cy="599799"/>
          </a:xfrm>
          <a:prstGeom prst="rect">
            <a:avLst/>
          </a:prstGeom>
        </p:spPr>
      </p:pic>
    </p:spTree>
    <p:extLst>
      <p:ext uri="{BB962C8B-B14F-4D97-AF65-F5344CB8AC3E}">
        <p14:creationId xmlns:p14="http://schemas.microsoft.com/office/powerpoint/2010/main" val="247426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77B284-39EC-EA46-9081-0B1AD3FBA7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D7A5BA7-7C17-CB4A-B416-C393E5DC07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55781456-367A-EA42-88CD-B96D9D2D34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BC7ABD1F-DB68-334C-ADBA-479B3D853E20}"/>
              </a:ext>
            </a:extLst>
          </p:cNvPr>
          <p:cNvSpPr>
            <a:spLocks noGrp="1"/>
          </p:cNvSpPr>
          <p:nvPr>
            <p:ph type="dt" sz="half" idx="10"/>
          </p:nvPr>
        </p:nvSpPr>
        <p:spPr/>
        <p:txBody>
          <a:bodyPr/>
          <a:lstStyle/>
          <a:p>
            <a:fld id="{1B61F76C-6FC4-4CC1-BE0F-8C3F5FCA6321}"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6" name="Footer Placeholder 5">
            <a:extLst>
              <a:ext uri="{FF2B5EF4-FFF2-40B4-BE49-F238E27FC236}">
                <a16:creationId xmlns="" xmlns:a16="http://schemas.microsoft.com/office/drawing/2014/main" id="{99DC2BBC-1D5D-6847-8EB8-966BF8D22272}"/>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7" name="Slide Number Placeholder 6">
            <a:extLst>
              <a:ext uri="{FF2B5EF4-FFF2-40B4-BE49-F238E27FC236}">
                <a16:creationId xmlns="" xmlns:a16="http://schemas.microsoft.com/office/drawing/2014/main" id="{41393A77-0757-3C48-9223-7944CD57854E}"/>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8" name="Picture 7"/>
          <p:cNvPicPr>
            <a:picLocks noChangeAspect="1"/>
          </p:cNvPicPr>
          <p:nvPr userDrawn="1"/>
        </p:nvPicPr>
        <p:blipFill>
          <a:blip r:embed="rId2"/>
          <a:stretch>
            <a:fillRect/>
          </a:stretch>
        </p:blipFill>
        <p:spPr>
          <a:xfrm>
            <a:off x="11511679" y="49485"/>
            <a:ext cx="599799" cy="599799"/>
          </a:xfrm>
          <a:prstGeom prst="rect">
            <a:avLst/>
          </a:prstGeom>
        </p:spPr>
      </p:pic>
    </p:spTree>
    <p:extLst>
      <p:ext uri="{BB962C8B-B14F-4D97-AF65-F5344CB8AC3E}">
        <p14:creationId xmlns:p14="http://schemas.microsoft.com/office/powerpoint/2010/main" val="1922349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F8B2E5-97A4-6E4D-A129-98DDB6ACD0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61745DB-DB4D-2946-A157-58F793FE6F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3EA8929E-F456-A64D-8D9E-B743A71B0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35C5F38-F51E-134D-B6F3-74C9C6CD3E0B}"/>
              </a:ext>
            </a:extLst>
          </p:cNvPr>
          <p:cNvSpPr>
            <a:spLocks noGrp="1"/>
          </p:cNvSpPr>
          <p:nvPr>
            <p:ph type="dt" sz="half" idx="10"/>
          </p:nvPr>
        </p:nvSpPr>
        <p:spPr/>
        <p:txBody>
          <a:bodyPr/>
          <a:lstStyle/>
          <a:p>
            <a:fld id="{A2F6B471-122F-4674-83E6-D715A9A58C7D}"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6" name="Footer Placeholder 5">
            <a:extLst>
              <a:ext uri="{FF2B5EF4-FFF2-40B4-BE49-F238E27FC236}">
                <a16:creationId xmlns="" xmlns:a16="http://schemas.microsoft.com/office/drawing/2014/main" id="{3A6C26BE-7CAD-6545-AE00-2A3C27F4D230}"/>
              </a:ext>
            </a:extLst>
          </p:cNvPr>
          <p:cNvSpPr>
            <a:spLocks noGrp="1"/>
          </p:cNvSpPr>
          <p:nvPr>
            <p:ph type="ftr" sz="quarter" idx="11"/>
          </p:nvPr>
        </p:nvSpPr>
        <p:spPr/>
        <p:txBody>
          <a:body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7" name="Slide Number Placeholder 6">
            <a:extLst>
              <a:ext uri="{FF2B5EF4-FFF2-40B4-BE49-F238E27FC236}">
                <a16:creationId xmlns="" xmlns:a16="http://schemas.microsoft.com/office/drawing/2014/main" id="{40E89512-CB08-DF49-8229-E3BEB6CABE32}"/>
              </a:ext>
            </a:extLst>
          </p:cNvPr>
          <p:cNvSpPr>
            <a:spLocks noGrp="1"/>
          </p:cNvSpPr>
          <p:nvPr>
            <p:ph type="sldNum" sz="quarter" idx="12"/>
          </p:nvPr>
        </p:nvSpPr>
        <p:spPr/>
        <p:txBody>
          <a:body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8" name="Picture 7"/>
          <p:cNvPicPr>
            <a:picLocks noChangeAspect="1"/>
          </p:cNvPicPr>
          <p:nvPr userDrawn="1"/>
        </p:nvPicPr>
        <p:blipFill>
          <a:blip r:embed="rId2"/>
          <a:stretch>
            <a:fillRect/>
          </a:stretch>
        </p:blipFill>
        <p:spPr>
          <a:xfrm>
            <a:off x="11511679" y="49485"/>
            <a:ext cx="599799" cy="599799"/>
          </a:xfrm>
          <a:prstGeom prst="rect">
            <a:avLst/>
          </a:prstGeom>
        </p:spPr>
      </p:pic>
    </p:spTree>
    <p:extLst>
      <p:ext uri="{BB962C8B-B14F-4D97-AF65-F5344CB8AC3E}">
        <p14:creationId xmlns:p14="http://schemas.microsoft.com/office/powerpoint/2010/main" val="26084373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NUL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D1077D8-8B84-C844-BE46-9918663BBA1B}"/>
              </a:ext>
            </a:extLst>
          </p:cNvPr>
          <p:cNvSpPr>
            <a:spLocks noGrp="1"/>
          </p:cNvSpPr>
          <p:nvPr>
            <p:ph type="title"/>
          </p:nvPr>
        </p:nvSpPr>
        <p:spPr>
          <a:xfrm>
            <a:off x="838200" y="161929"/>
            <a:ext cx="10515600" cy="122984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AE922E74-535D-954F-9008-DA5DA62939B6}"/>
              </a:ext>
            </a:extLst>
          </p:cNvPr>
          <p:cNvSpPr>
            <a:spLocks noGrp="1"/>
          </p:cNvSpPr>
          <p:nvPr>
            <p:ph type="body" idx="1"/>
          </p:nvPr>
        </p:nvSpPr>
        <p:spPr>
          <a:xfrm>
            <a:off x="838200" y="1639362"/>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AB771F4A-3B7F-7E46-8AF7-21AE9D08A7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EA55C-1A56-486A-A28D-B956DC0C7358}" type="datetime1">
              <a:rPr lang="en-US" smtClean="0">
                <a:solidFill>
                  <a:prstClr val="black">
                    <a:tint val="75000"/>
                  </a:prstClr>
                </a:solidFill>
                <a:latin typeface="Calibri"/>
              </a:rPr>
              <a:pPr/>
              <a:t>10/09/19</a:t>
            </a:fld>
            <a:endParaRPr lang="en-US">
              <a:solidFill>
                <a:prstClr val="black">
                  <a:tint val="75000"/>
                </a:prstClr>
              </a:solidFill>
              <a:latin typeface="Calibri"/>
            </a:endParaRPr>
          </a:p>
        </p:txBody>
      </p:sp>
      <p:sp>
        <p:nvSpPr>
          <p:cNvPr id="5" name="Footer Placeholder 4">
            <a:extLst>
              <a:ext uri="{FF2B5EF4-FFF2-40B4-BE49-F238E27FC236}">
                <a16:creationId xmlns="" xmlns:a16="http://schemas.microsoft.com/office/drawing/2014/main" id="{E58CED58-E5E8-F84F-BF4B-B69E04FE29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latin typeface="Calibri"/>
              </a:rPr>
              <a:t>Contact: UCL.GDPR@ucl.ac.uk     https://</a:t>
            </a:r>
            <a:r>
              <a:rPr lang="en-US" dirty="0" err="1">
                <a:solidFill>
                  <a:prstClr val="black">
                    <a:tint val="75000"/>
                  </a:prstClr>
                </a:solidFill>
                <a:latin typeface="Calibri"/>
              </a:rPr>
              <a:t>www.ucl.ac.uk</a:t>
            </a:r>
            <a:r>
              <a:rPr lang="en-US" dirty="0">
                <a:solidFill>
                  <a:prstClr val="black">
                    <a:tint val="75000"/>
                  </a:prstClr>
                </a:solidFill>
                <a:latin typeface="Calibri"/>
              </a:rPr>
              <a:t>/legal-services/gdpr-general-data-protection-regulation</a:t>
            </a:r>
          </a:p>
        </p:txBody>
      </p:sp>
      <p:sp>
        <p:nvSpPr>
          <p:cNvPr id="6" name="Slide Number Placeholder 5">
            <a:extLst>
              <a:ext uri="{FF2B5EF4-FFF2-40B4-BE49-F238E27FC236}">
                <a16:creationId xmlns="" xmlns:a16="http://schemas.microsoft.com/office/drawing/2014/main" id="{DC68A664-4C35-CE49-91D5-5F714B01B1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09F2C-B4CD-3041-B1B7-C3CFFFC62589}"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pic>
        <p:nvPicPr>
          <p:cNvPr id="7" name="Picture 6"/>
          <p:cNvPicPr>
            <a:picLocks noChangeAspect="1"/>
          </p:cNvPicPr>
          <p:nvPr userDrawn="1"/>
        </p:nvPicPr>
        <p:blipFill>
          <a:blip r:embed="rId14"/>
          <a:stretch>
            <a:fillRect/>
          </a:stretch>
        </p:blipFill>
        <p:spPr>
          <a:xfrm>
            <a:off x="11511679" y="49485"/>
            <a:ext cx="599799" cy="599799"/>
          </a:xfrm>
          <a:prstGeom prst="rect">
            <a:avLst/>
          </a:prstGeom>
        </p:spPr>
      </p:pic>
    </p:spTree>
    <p:extLst>
      <p:ext uri="{BB962C8B-B14F-4D97-AF65-F5344CB8AC3E}">
        <p14:creationId xmlns:p14="http://schemas.microsoft.com/office/powerpoint/2010/main" val="295927432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l" defTabSz="914400" rtl="0" eaLnBrk="1" latinLnBrk="0" hangingPunct="1">
        <a:lnSpc>
          <a:spcPct val="90000"/>
        </a:lnSpc>
        <a:spcBef>
          <a:spcPct val="0"/>
        </a:spcBef>
        <a:buNone/>
        <a:defRPr sz="2800" b="1" kern="1200">
          <a:solidFill>
            <a:srgbClr val="FB9B32"/>
          </a:solidFill>
          <a:latin typeface="Arial"/>
          <a:ea typeface="+mj-ea"/>
          <a:cs typeface="Arial"/>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a:ea typeface="+mn-ea"/>
          <a:cs typeface="Arial"/>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a:ea typeface="+mn-ea"/>
          <a:cs typeface="Arial"/>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a:ea typeface="+mn-ea"/>
          <a:cs typeface="Arial"/>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a:ea typeface="+mn-ea"/>
          <a:cs typeface="Arial"/>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ucl.ac.uk/legal-services/sites/legal-services/files/ucl_statement_of_tasks_in_the_public_interest_-_august_2018.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ucl.ac.uk/library/research-support/research-data-management/policies/writing-data-management-plan" TargetMode="External"/><Relationship Id="rId3" Type="http://schemas.openxmlformats.org/officeDocument/2006/relationships/hyperlink" Target="https://www.ucl.ac.uk/information-security/technical-advice/encryp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522853" y="3492635"/>
            <a:ext cx="3252562" cy="1702576"/>
          </a:xfrm>
          <a:prstGeom prst="rect">
            <a:avLst/>
          </a:prstGeom>
          <a:solidFill>
            <a:srgbClr val="7F7F7F"/>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900" dirty="0">
              <a:solidFill>
                <a:srgbClr val="000000"/>
              </a:solidFill>
              <a:latin typeface="Arial"/>
              <a:cs typeface="Arial"/>
            </a:endParaRPr>
          </a:p>
        </p:txBody>
      </p:sp>
      <p:sp>
        <p:nvSpPr>
          <p:cNvPr id="16" name="Rectangle 15"/>
          <p:cNvSpPr/>
          <p:nvPr/>
        </p:nvSpPr>
        <p:spPr>
          <a:xfrm>
            <a:off x="6522853" y="2138112"/>
            <a:ext cx="3252562" cy="1216273"/>
          </a:xfrm>
          <a:prstGeom prst="rect">
            <a:avLst/>
          </a:prstGeom>
          <a:solidFill>
            <a:srgbClr val="BFBFBF"/>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900" dirty="0">
              <a:solidFill>
                <a:schemeClr val="tx1"/>
              </a:solidFill>
              <a:latin typeface="Arial"/>
              <a:cs typeface="Arial"/>
            </a:endParaRPr>
          </a:p>
        </p:txBody>
      </p:sp>
      <p:sp>
        <p:nvSpPr>
          <p:cNvPr id="5" name="Footer Placeholder 4"/>
          <p:cNvSpPr>
            <a:spLocks noGrp="1"/>
          </p:cNvSpPr>
          <p:nvPr>
            <p:ph type="ftr" sz="quarter" idx="11"/>
          </p:nvPr>
        </p:nvSpPr>
        <p:spPr>
          <a:xfrm>
            <a:off x="2892917" y="6497446"/>
            <a:ext cx="6338547" cy="365125"/>
          </a:xfrm>
        </p:spPr>
        <p:txBody>
          <a:bodyPr/>
          <a:lstStyle/>
          <a:p>
            <a:r>
              <a:rPr lang="en-US" sz="800" dirty="0" smtClean="0">
                <a:solidFill>
                  <a:prstClr val="black">
                    <a:tint val="75000"/>
                  </a:prstClr>
                </a:solidFill>
                <a:latin typeface="Arial"/>
                <a:cs typeface="Arial"/>
              </a:rPr>
              <a:t>Contact: UCL.GDPR@ucl.ac.uk     https://www.ucl.ac.uk/legal-services/gdpr-general-data-protection-regulation</a:t>
            </a:r>
            <a:endParaRPr lang="en-US" sz="800" dirty="0">
              <a:solidFill>
                <a:prstClr val="black">
                  <a:tint val="75000"/>
                </a:prstClr>
              </a:solidFill>
              <a:latin typeface="Arial"/>
              <a:cs typeface="Arial"/>
            </a:endParaRPr>
          </a:p>
        </p:txBody>
      </p:sp>
      <p:sp>
        <p:nvSpPr>
          <p:cNvPr id="7" name="Title 1"/>
          <p:cNvSpPr>
            <a:spLocks noGrp="1"/>
          </p:cNvSpPr>
          <p:nvPr>
            <p:ph type="title"/>
          </p:nvPr>
        </p:nvSpPr>
        <p:spPr>
          <a:xfrm>
            <a:off x="271277" y="161930"/>
            <a:ext cx="11082524" cy="1189818"/>
          </a:xfrm>
        </p:spPr>
        <p:txBody>
          <a:bodyPr vert="horz" lIns="91440" tIns="45720" rIns="91440" bIns="45720" rtlCol="0" anchor="ctr">
            <a:normAutofit/>
          </a:bodyPr>
          <a:lstStyle/>
          <a:p>
            <a:pPr>
              <a:lnSpc>
                <a:spcPct val="100000"/>
              </a:lnSpc>
            </a:pPr>
            <a:r>
              <a:rPr lang="en-US" dirty="0" smtClean="0"/>
              <a:t>Open Science</a:t>
            </a:r>
            <a:br>
              <a:rPr lang="en-US" dirty="0" smtClean="0"/>
            </a:br>
            <a:r>
              <a:rPr lang="en-US" sz="2000" dirty="0">
                <a:solidFill>
                  <a:schemeClr val="bg1"/>
                </a:solidFill>
              </a:rPr>
              <a:t>Steps to protect personal data </a:t>
            </a:r>
            <a:r>
              <a:rPr lang="en-US" sz="2000" dirty="0" smtClean="0">
                <a:solidFill>
                  <a:schemeClr val="bg1"/>
                </a:solidFill>
              </a:rPr>
              <a:t>in </a:t>
            </a:r>
            <a:r>
              <a:rPr lang="en-US" sz="2000" dirty="0">
                <a:solidFill>
                  <a:schemeClr val="bg1"/>
                </a:solidFill>
              </a:rPr>
              <a:t>Open Science research</a:t>
            </a:r>
            <a:endParaRPr lang="en-US" sz="2000" dirty="0"/>
          </a:p>
        </p:txBody>
      </p:sp>
      <p:sp>
        <p:nvSpPr>
          <p:cNvPr id="6" name="Rectangle 5"/>
          <p:cNvSpPr/>
          <p:nvPr/>
        </p:nvSpPr>
        <p:spPr>
          <a:xfrm>
            <a:off x="667094" y="5314213"/>
            <a:ext cx="5868585" cy="1202257"/>
          </a:xfrm>
          <a:prstGeom prst="rect">
            <a:avLst/>
          </a:prstGeom>
          <a:solidFill>
            <a:srgbClr val="A9D18E"/>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050" b="1" dirty="0">
                <a:solidFill>
                  <a:srgbClr val="FF0000"/>
                </a:solidFill>
                <a:latin typeface="Arial"/>
                <a:cs typeface="Arial"/>
              </a:rPr>
              <a:t>C</a:t>
            </a:r>
            <a:r>
              <a:rPr lang="en-US" sz="1050" b="1" dirty="0" smtClean="0">
                <a:solidFill>
                  <a:srgbClr val="FF0000"/>
                </a:solidFill>
                <a:latin typeface="Arial"/>
                <a:cs typeface="Arial"/>
              </a:rPr>
              <a:t>.</a:t>
            </a:r>
            <a:r>
              <a:rPr lang="en-US" sz="1050" b="1" dirty="0" smtClean="0">
                <a:solidFill>
                  <a:srgbClr val="000000"/>
                </a:solidFill>
                <a:latin typeface="Arial"/>
                <a:cs typeface="Arial"/>
              </a:rPr>
              <a:t> I AM NOT USING PERSONAL, SPECIAL CATEGORIES, OR CRIMINAL CONVICTIONS OR OFFENCES DATA</a:t>
            </a:r>
          </a:p>
        </p:txBody>
      </p:sp>
      <p:sp>
        <p:nvSpPr>
          <p:cNvPr id="9" name="Rectangle 8"/>
          <p:cNvSpPr/>
          <p:nvPr/>
        </p:nvSpPr>
        <p:spPr>
          <a:xfrm>
            <a:off x="667095" y="2138112"/>
            <a:ext cx="5868586" cy="1216273"/>
          </a:xfrm>
          <a:prstGeom prst="rect">
            <a:avLst/>
          </a:prstGeom>
          <a:solidFill>
            <a:srgbClr val="BFBFBF"/>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050" b="1" dirty="0">
                <a:solidFill>
                  <a:srgbClr val="FF0000"/>
                </a:solidFill>
                <a:latin typeface="Arial"/>
                <a:cs typeface="Arial"/>
              </a:rPr>
              <a:t>A</a:t>
            </a:r>
            <a:r>
              <a:rPr lang="en-US" sz="1050" b="1" dirty="0" smtClean="0">
                <a:solidFill>
                  <a:srgbClr val="FF0000"/>
                </a:solidFill>
                <a:latin typeface="Arial"/>
                <a:cs typeface="Arial"/>
              </a:rPr>
              <a:t>.</a:t>
            </a:r>
            <a:r>
              <a:rPr lang="en-US" sz="1050" b="1" dirty="0" smtClean="0">
                <a:solidFill>
                  <a:srgbClr val="000000"/>
                </a:solidFill>
                <a:latin typeface="Arial"/>
                <a:cs typeface="Arial"/>
              </a:rPr>
              <a:t> PERSONAL DATA</a:t>
            </a:r>
          </a:p>
          <a:p>
            <a:endParaRPr lang="en-US" sz="900" b="1" dirty="0">
              <a:solidFill>
                <a:srgbClr val="000000"/>
              </a:solidFill>
              <a:latin typeface="Arial"/>
              <a:cs typeface="Arial"/>
            </a:endParaRPr>
          </a:p>
          <a:p>
            <a:r>
              <a:rPr lang="en-US" sz="900" dirty="0" smtClean="0">
                <a:solidFill>
                  <a:schemeClr val="tx1"/>
                </a:solidFill>
                <a:latin typeface="Arial"/>
                <a:cs typeface="Arial"/>
              </a:rPr>
              <a:t>Personal data is any </a:t>
            </a:r>
            <a:r>
              <a:rPr lang="en-US" sz="900" dirty="0">
                <a:solidFill>
                  <a:schemeClr val="tx1"/>
                </a:solidFill>
                <a:latin typeface="Arial"/>
                <a:cs typeface="Arial"/>
              </a:rPr>
              <a:t>information relating to an identified or identifiable living </a:t>
            </a:r>
            <a:r>
              <a:rPr lang="en-US" sz="900" dirty="0" smtClean="0">
                <a:solidFill>
                  <a:schemeClr val="tx1"/>
                </a:solidFill>
                <a:latin typeface="Arial"/>
                <a:cs typeface="Arial"/>
              </a:rPr>
              <a:t>individual. Categories of personal data include a person’s:</a:t>
            </a:r>
          </a:p>
          <a:p>
            <a:endParaRPr lang="en-US" sz="900" dirty="0" smtClean="0">
              <a:solidFill>
                <a:schemeClr val="tx1"/>
              </a:solidFill>
              <a:latin typeface="Arial"/>
              <a:cs typeface="Arial"/>
            </a:endParaRPr>
          </a:p>
          <a:p>
            <a:r>
              <a:rPr lang="en-US" sz="900" i="1" dirty="0" smtClean="0">
                <a:solidFill>
                  <a:schemeClr val="tx1"/>
                </a:solidFill>
                <a:latin typeface="Arial"/>
                <a:cs typeface="Arial"/>
              </a:rPr>
              <a:t>Name, date of birth, address or post code, phone number, email address, IP address, image or facial recognition data including </a:t>
            </a:r>
            <a:r>
              <a:rPr lang="en-US" sz="900" i="1" dirty="0" err="1" smtClean="0">
                <a:solidFill>
                  <a:schemeClr val="tx1"/>
                </a:solidFill>
                <a:latin typeface="Arial"/>
                <a:cs typeface="Arial"/>
              </a:rPr>
              <a:t>cctv</a:t>
            </a:r>
            <a:r>
              <a:rPr lang="en-US" sz="900" i="1" dirty="0" smtClean="0">
                <a:solidFill>
                  <a:schemeClr val="tx1"/>
                </a:solidFill>
                <a:latin typeface="Arial"/>
                <a:cs typeface="Arial"/>
              </a:rPr>
              <a:t> footage, audio data, social media profile data, or online identifiers such as log in details. </a:t>
            </a:r>
            <a:endParaRPr lang="en-US" sz="900" i="1" dirty="0">
              <a:solidFill>
                <a:schemeClr val="tx1"/>
              </a:solidFill>
              <a:latin typeface="Arial"/>
              <a:cs typeface="Arial"/>
            </a:endParaRPr>
          </a:p>
        </p:txBody>
      </p:sp>
      <p:sp>
        <p:nvSpPr>
          <p:cNvPr id="10" name="Rectangle 9"/>
          <p:cNvSpPr/>
          <p:nvPr/>
        </p:nvSpPr>
        <p:spPr>
          <a:xfrm>
            <a:off x="667095" y="3492634"/>
            <a:ext cx="5868585" cy="1702577"/>
          </a:xfrm>
          <a:prstGeom prst="rect">
            <a:avLst/>
          </a:prstGeom>
          <a:solidFill>
            <a:srgbClr val="7F7F7F"/>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050" b="1" dirty="0">
                <a:solidFill>
                  <a:srgbClr val="FF0000"/>
                </a:solidFill>
                <a:latin typeface="Arial"/>
                <a:cs typeface="Arial"/>
              </a:rPr>
              <a:t>B</a:t>
            </a:r>
            <a:r>
              <a:rPr lang="en-US" sz="1050" b="1" dirty="0" smtClean="0">
                <a:solidFill>
                  <a:srgbClr val="FF0000"/>
                </a:solidFill>
                <a:latin typeface="Arial"/>
                <a:cs typeface="Arial"/>
              </a:rPr>
              <a:t>.</a:t>
            </a:r>
            <a:r>
              <a:rPr lang="en-US" sz="1050" b="1" dirty="0" smtClean="0">
                <a:solidFill>
                  <a:srgbClr val="000000"/>
                </a:solidFill>
                <a:latin typeface="Arial"/>
                <a:cs typeface="Arial"/>
              </a:rPr>
              <a:t> SPECIAL CATEGORIES OF PERSONAL DATA, OR CRIMINAL CONVICTIONS OR OFFENCES DATA</a:t>
            </a:r>
          </a:p>
          <a:p>
            <a:endParaRPr lang="en-US" sz="900" b="1" dirty="0">
              <a:solidFill>
                <a:srgbClr val="000000"/>
              </a:solidFill>
              <a:latin typeface="Arial"/>
              <a:cs typeface="Arial"/>
            </a:endParaRPr>
          </a:p>
          <a:p>
            <a:r>
              <a:rPr lang="en-US" sz="900" dirty="0" smtClean="0">
                <a:solidFill>
                  <a:srgbClr val="000000"/>
                </a:solidFill>
                <a:latin typeface="Arial"/>
                <a:cs typeface="Arial"/>
              </a:rPr>
              <a:t>Special categories of personal data include: </a:t>
            </a:r>
          </a:p>
          <a:p>
            <a:endParaRPr lang="en-US" sz="900" dirty="0">
              <a:solidFill>
                <a:srgbClr val="000000"/>
              </a:solidFill>
              <a:latin typeface="Arial"/>
              <a:cs typeface="Arial"/>
            </a:endParaRPr>
          </a:p>
          <a:p>
            <a:r>
              <a:rPr lang="en-US" sz="900" i="1" dirty="0" smtClean="0">
                <a:solidFill>
                  <a:srgbClr val="000000"/>
                </a:solidFill>
                <a:latin typeface="Arial"/>
                <a:cs typeface="Arial"/>
              </a:rPr>
              <a:t>Personal </a:t>
            </a:r>
            <a:r>
              <a:rPr lang="en-US" sz="900" i="1" dirty="0">
                <a:solidFill>
                  <a:srgbClr val="000000"/>
                </a:solidFill>
                <a:latin typeface="Arial"/>
                <a:cs typeface="Arial"/>
              </a:rPr>
              <a:t>data </a:t>
            </a:r>
            <a:r>
              <a:rPr lang="en-GB" sz="900" i="1" dirty="0">
                <a:solidFill>
                  <a:srgbClr val="000000"/>
                </a:solidFill>
                <a:latin typeface="Arial"/>
                <a:cs typeface="Arial"/>
              </a:rPr>
              <a:t>which reveals racial or ethnic origin, political opinions, religious or philosophical beliefs, or, trade union membership</a:t>
            </a:r>
            <a:r>
              <a:rPr lang="en-GB" sz="900" i="1" dirty="0" smtClean="0">
                <a:solidFill>
                  <a:srgbClr val="000000"/>
                </a:solidFill>
                <a:latin typeface="Arial"/>
                <a:cs typeface="Arial"/>
              </a:rPr>
              <a:t>; </a:t>
            </a:r>
            <a:r>
              <a:rPr lang="en-US" sz="900" i="1" dirty="0">
                <a:solidFill>
                  <a:srgbClr val="000000"/>
                </a:solidFill>
                <a:latin typeface="Arial"/>
                <a:cs typeface="Arial"/>
              </a:rPr>
              <a:t>p</a:t>
            </a:r>
            <a:r>
              <a:rPr lang="en-US" sz="900" i="1" dirty="0" smtClean="0">
                <a:solidFill>
                  <a:srgbClr val="000000"/>
                </a:solidFill>
                <a:latin typeface="Arial"/>
                <a:cs typeface="Arial"/>
              </a:rPr>
              <a:t>ersonal </a:t>
            </a:r>
            <a:r>
              <a:rPr lang="en-US" sz="900" i="1" dirty="0">
                <a:solidFill>
                  <a:srgbClr val="000000"/>
                </a:solidFill>
                <a:latin typeface="Arial"/>
                <a:cs typeface="Arial"/>
              </a:rPr>
              <a:t>data </a:t>
            </a:r>
            <a:r>
              <a:rPr lang="en-GB" sz="900" i="1" dirty="0">
                <a:solidFill>
                  <a:srgbClr val="000000"/>
                </a:solidFill>
                <a:latin typeface="Arial"/>
                <a:cs typeface="Arial"/>
              </a:rPr>
              <a:t>concerning health (the physical or mental health of a person, including the provision of health care services)</a:t>
            </a:r>
            <a:r>
              <a:rPr lang="en-GB" sz="900" i="1" dirty="0" smtClean="0">
                <a:solidFill>
                  <a:srgbClr val="000000"/>
                </a:solidFill>
                <a:latin typeface="Arial"/>
                <a:cs typeface="Arial"/>
              </a:rPr>
              <a:t>; </a:t>
            </a:r>
            <a:r>
              <a:rPr lang="en-US" sz="900" i="1" dirty="0">
                <a:solidFill>
                  <a:srgbClr val="000000"/>
                </a:solidFill>
                <a:latin typeface="Arial"/>
                <a:cs typeface="Arial"/>
              </a:rPr>
              <a:t>p</a:t>
            </a:r>
            <a:r>
              <a:rPr lang="en-US" sz="900" i="1" dirty="0" smtClean="0">
                <a:solidFill>
                  <a:srgbClr val="000000"/>
                </a:solidFill>
                <a:latin typeface="Arial"/>
                <a:cs typeface="Arial"/>
              </a:rPr>
              <a:t>ersonal </a:t>
            </a:r>
            <a:r>
              <a:rPr lang="en-US" sz="900" i="1" dirty="0">
                <a:solidFill>
                  <a:srgbClr val="000000"/>
                </a:solidFill>
                <a:latin typeface="Arial"/>
                <a:cs typeface="Arial"/>
              </a:rPr>
              <a:t>data </a:t>
            </a:r>
            <a:r>
              <a:rPr lang="en-GB" sz="900" i="1" dirty="0">
                <a:solidFill>
                  <a:srgbClr val="000000"/>
                </a:solidFill>
                <a:latin typeface="Arial"/>
                <a:cs typeface="Arial"/>
              </a:rPr>
              <a:t>concerning sex life or sexual orientation; </a:t>
            </a:r>
            <a:r>
              <a:rPr lang="en-GB" sz="900" i="1" dirty="0" smtClean="0">
                <a:solidFill>
                  <a:srgbClr val="000000"/>
                </a:solidFill>
                <a:latin typeface="Arial"/>
                <a:cs typeface="Arial"/>
              </a:rPr>
              <a:t>or genetic </a:t>
            </a:r>
            <a:r>
              <a:rPr lang="en-GB" sz="900" i="1" dirty="0">
                <a:solidFill>
                  <a:srgbClr val="000000"/>
                </a:solidFill>
                <a:latin typeface="Arial"/>
                <a:cs typeface="Arial"/>
              </a:rPr>
              <a:t>or biometric data processed to uniquely identify a natural person</a:t>
            </a:r>
            <a:r>
              <a:rPr lang="en-GB" sz="900" i="1" dirty="0" smtClean="0">
                <a:solidFill>
                  <a:srgbClr val="000000"/>
                </a:solidFill>
                <a:latin typeface="Arial"/>
                <a:cs typeface="Arial"/>
              </a:rPr>
              <a:t>. Special category data also includes data relating to children. </a:t>
            </a:r>
            <a:endParaRPr lang="en-US" sz="900" i="1" dirty="0">
              <a:solidFill>
                <a:srgbClr val="000000"/>
              </a:solidFill>
              <a:latin typeface="Arial"/>
              <a:cs typeface="Arial"/>
            </a:endParaRPr>
          </a:p>
        </p:txBody>
      </p:sp>
      <p:sp>
        <p:nvSpPr>
          <p:cNvPr id="3" name="Rectangle 2"/>
          <p:cNvSpPr/>
          <p:nvPr/>
        </p:nvSpPr>
        <p:spPr>
          <a:xfrm>
            <a:off x="436173" y="1500839"/>
            <a:ext cx="11186557" cy="53876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solidFill>
                  <a:srgbClr val="FF0000"/>
                </a:solidFill>
                <a:latin typeface="Arial"/>
                <a:cs typeface="Arial"/>
              </a:rPr>
              <a:t>1</a:t>
            </a:r>
            <a:r>
              <a:rPr lang="en-US" b="1" dirty="0" smtClean="0">
                <a:solidFill>
                  <a:schemeClr val="tx1"/>
                </a:solidFill>
                <a:latin typeface="Arial"/>
                <a:cs typeface="Arial"/>
              </a:rPr>
              <a:t>. What categories of data do you plan to use (or are using) during your research? </a:t>
            </a:r>
            <a:endParaRPr lang="en-US" b="1" dirty="0">
              <a:solidFill>
                <a:schemeClr val="tx1"/>
              </a:solidFill>
              <a:latin typeface="Arial"/>
              <a:cs typeface="Arial"/>
            </a:endParaRPr>
          </a:p>
        </p:txBody>
      </p:sp>
      <p:sp>
        <p:nvSpPr>
          <p:cNvPr id="8" name="Rounded Rectangle 7"/>
          <p:cNvSpPr/>
          <p:nvPr/>
        </p:nvSpPr>
        <p:spPr>
          <a:xfrm>
            <a:off x="6824803" y="2330529"/>
            <a:ext cx="2617038" cy="786600"/>
          </a:xfrm>
          <a:prstGeom prst="roundRect">
            <a:avLst/>
          </a:prstGeom>
          <a:solidFill>
            <a:schemeClr val="tx1"/>
          </a:solidFill>
          <a:ln>
            <a:solidFill>
              <a:srgbClr val="72C331"/>
            </a:solidFill>
          </a:ln>
          <a:effectLst>
            <a:glow rad="50800">
              <a:srgbClr val="72C331">
                <a:alpha val="75000"/>
              </a:srgbClr>
            </a:glow>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bg1"/>
                </a:solidFill>
                <a:latin typeface="Arial"/>
                <a:cs typeface="Arial"/>
              </a:rPr>
              <a:t>CLICK HERE</a:t>
            </a:r>
          </a:p>
          <a:p>
            <a:pPr algn="ctr"/>
            <a:r>
              <a:rPr lang="en-US" sz="1050" b="1" dirty="0" smtClean="0">
                <a:solidFill>
                  <a:schemeClr val="bg1"/>
                </a:solidFill>
                <a:latin typeface="Arial"/>
                <a:cs typeface="Arial"/>
              </a:rPr>
              <a:t> </a:t>
            </a:r>
            <a:r>
              <a:rPr lang="en-US" sz="1000" b="1" dirty="0" smtClean="0">
                <a:solidFill>
                  <a:schemeClr val="bg1"/>
                </a:solidFill>
                <a:latin typeface="Arial"/>
                <a:cs typeface="Arial"/>
              </a:rPr>
              <a:t>If you are using personal data</a:t>
            </a:r>
            <a:endParaRPr lang="en-US" sz="1000" b="1" dirty="0">
              <a:solidFill>
                <a:schemeClr val="bg1"/>
              </a:solidFill>
              <a:latin typeface="Arial"/>
              <a:cs typeface="Arial"/>
            </a:endParaRPr>
          </a:p>
        </p:txBody>
      </p:sp>
      <p:sp>
        <p:nvSpPr>
          <p:cNvPr id="14" name="Rounded Rectangle 13">
            <a:hlinkClick r:id="rId2" action="ppaction://hlinksldjump"/>
          </p:cNvPr>
          <p:cNvSpPr/>
          <p:nvPr/>
        </p:nvSpPr>
        <p:spPr>
          <a:xfrm>
            <a:off x="6824803" y="3867611"/>
            <a:ext cx="2617038" cy="942776"/>
          </a:xfrm>
          <a:prstGeom prst="roundRect">
            <a:avLst/>
          </a:prstGeom>
          <a:solidFill>
            <a:srgbClr val="000000"/>
          </a:solidFill>
          <a:ln>
            <a:solidFill>
              <a:srgbClr val="72C331"/>
            </a:solidFill>
          </a:ln>
          <a:effectLst>
            <a:glow rad="50800">
              <a:srgbClr val="72C331">
                <a:alpha val="75000"/>
              </a:srgbClr>
            </a:glow>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bg1"/>
                </a:solidFill>
                <a:latin typeface="Arial"/>
                <a:cs typeface="Arial"/>
              </a:rPr>
              <a:t>CLICK HERE</a:t>
            </a:r>
          </a:p>
          <a:p>
            <a:pPr algn="ctr"/>
            <a:r>
              <a:rPr lang="en-US" sz="1000" b="1" dirty="0" smtClean="0">
                <a:solidFill>
                  <a:schemeClr val="bg1"/>
                </a:solidFill>
                <a:latin typeface="Arial"/>
                <a:cs typeface="Arial"/>
              </a:rPr>
              <a:t>If you are using special categories of data or criminal records data</a:t>
            </a:r>
            <a:endParaRPr lang="en-US" sz="1000" b="1" dirty="0">
              <a:solidFill>
                <a:schemeClr val="bg1"/>
              </a:solidFill>
              <a:latin typeface="Arial"/>
              <a:cs typeface="Arial"/>
            </a:endParaRPr>
          </a:p>
        </p:txBody>
      </p:sp>
      <p:sp>
        <p:nvSpPr>
          <p:cNvPr id="18" name="Rectangle 17"/>
          <p:cNvSpPr/>
          <p:nvPr/>
        </p:nvSpPr>
        <p:spPr>
          <a:xfrm>
            <a:off x="6522853" y="5314213"/>
            <a:ext cx="3252562" cy="1202257"/>
          </a:xfrm>
          <a:prstGeom prst="rect">
            <a:avLst/>
          </a:prstGeom>
          <a:solidFill>
            <a:srgbClr val="A9D18E"/>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900" dirty="0">
              <a:solidFill>
                <a:srgbClr val="000000"/>
              </a:solidFill>
              <a:latin typeface="Arial"/>
              <a:cs typeface="Arial"/>
            </a:endParaRPr>
          </a:p>
        </p:txBody>
      </p:sp>
      <p:sp>
        <p:nvSpPr>
          <p:cNvPr id="15" name="Rounded Rectangle 14"/>
          <p:cNvSpPr/>
          <p:nvPr/>
        </p:nvSpPr>
        <p:spPr>
          <a:xfrm>
            <a:off x="6824803" y="5433169"/>
            <a:ext cx="2617038" cy="942776"/>
          </a:xfrm>
          <a:prstGeom prst="roundRect">
            <a:avLst/>
          </a:prstGeom>
          <a:solidFill>
            <a:srgbClr val="000000"/>
          </a:solidFill>
          <a:ln>
            <a:solidFill>
              <a:srgbClr val="72C331"/>
            </a:solidFill>
          </a:ln>
          <a:effectLst>
            <a:glow rad="50800">
              <a:srgbClr val="72C331">
                <a:alpha val="75000"/>
              </a:srgbClr>
            </a:glow>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bg1"/>
                </a:solidFill>
                <a:latin typeface="Arial"/>
                <a:cs typeface="Arial"/>
              </a:rPr>
              <a:t>CLICK HERE</a:t>
            </a:r>
          </a:p>
          <a:p>
            <a:pPr algn="ctr"/>
            <a:r>
              <a:rPr lang="en-US" sz="1000" b="1" dirty="0" smtClean="0">
                <a:solidFill>
                  <a:schemeClr val="bg1"/>
                </a:solidFill>
                <a:latin typeface="Arial"/>
                <a:cs typeface="Arial"/>
              </a:rPr>
              <a:t>If you are </a:t>
            </a:r>
            <a:r>
              <a:rPr lang="en-US" sz="1000" b="1" dirty="0" smtClean="0">
                <a:solidFill>
                  <a:srgbClr val="FF0000"/>
                </a:solidFill>
                <a:latin typeface="Arial"/>
                <a:cs typeface="Arial"/>
              </a:rPr>
              <a:t>not </a:t>
            </a:r>
            <a:r>
              <a:rPr lang="en-US" sz="1000" b="1" dirty="0" smtClean="0">
                <a:solidFill>
                  <a:schemeClr val="bg1"/>
                </a:solidFill>
                <a:latin typeface="Arial"/>
                <a:cs typeface="Arial"/>
              </a:rPr>
              <a:t>using personal data, special </a:t>
            </a:r>
            <a:r>
              <a:rPr lang="en-US" sz="1000" b="1" dirty="0">
                <a:solidFill>
                  <a:schemeClr val="bg1"/>
                </a:solidFill>
                <a:latin typeface="Arial"/>
                <a:cs typeface="Arial"/>
              </a:rPr>
              <a:t>c</a:t>
            </a:r>
            <a:r>
              <a:rPr lang="en-US" sz="1000" b="1" dirty="0" smtClean="0">
                <a:solidFill>
                  <a:schemeClr val="bg1"/>
                </a:solidFill>
                <a:latin typeface="Arial"/>
                <a:cs typeface="Arial"/>
              </a:rPr>
              <a:t>ategories of personal data, or criminal convictions data</a:t>
            </a:r>
            <a:endParaRPr lang="en-US" sz="1000" b="1" dirty="0">
              <a:solidFill>
                <a:schemeClr val="bg1"/>
              </a:solidFill>
              <a:latin typeface="Arial"/>
              <a:cs typeface="Arial"/>
            </a:endParaRPr>
          </a:p>
        </p:txBody>
      </p:sp>
    </p:spTree>
    <p:extLst>
      <p:ext uri="{BB962C8B-B14F-4D97-AF65-F5344CB8AC3E}">
        <p14:creationId xmlns:p14="http://schemas.microsoft.com/office/powerpoint/2010/main" val="425165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892917" y="6497446"/>
            <a:ext cx="6338547" cy="365125"/>
          </a:xfrm>
        </p:spPr>
        <p:txBody>
          <a:bodyPr/>
          <a:lstStyle/>
          <a:p>
            <a:r>
              <a:rPr lang="en-US" sz="800" dirty="0" smtClean="0">
                <a:solidFill>
                  <a:prstClr val="black">
                    <a:tint val="75000"/>
                  </a:prstClr>
                </a:solidFill>
                <a:latin typeface="Arial"/>
                <a:cs typeface="Arial"/>
              </a:rPr>
              <a:t>Contact: UCL.GDPR@ucl.ac.uk     https://www.ucl.ac.uk/legal-services/gdpr-general-data-protection-regulation</a:t>
            </a:r>
            <a:endParaRPr lang="en-US" sz="800" dirty="0">
              <a:solidFill>
                <a:prstClr val="black">
                  <a:tint val="75000"/>
                </a:prstClr>
              </a:solidFill>
              <a:latin typeface="Arial"/>
              <a:cs typeface="Arial"/>
            </a:endParaRPr>
          </a:p>
        </p:txBody>
      </p:sp>
      <p:sp>
        <p:nvSpPr>
          <p:cNvPr id="7" name="Title 1"/>
          <p:cNvSpPr>
            <a:spLocks noGrp="1"/>
          </p:cNvSpPr>
          <p:nvPr>
            <p:ph type="title"/>
          </p:nvPr>
        </p:nvSpPr>
        <p:spPr>
          <a:xfrm>
            <a:off x="271277" y="161930"/>
            <a:ext cx="11082524" cy="1189818"/>
          </a:xfrm>
        </p:spPr>
        <p:txBody>
          <a:bodyPr vert="horz" lIns="91440" tIns="45720" rIns="91440" bIns="45720" rtlCol="0" anchor="ctr">
            <a:normAutofit/>
          </a:bodyPr>
          <a:lstStyle/>
          <a:p>
            <a:pPr>
              <a:lnSpc>
                <a:spcPct val="100000"/>
              </a:lnSpc>
            </a:pPr>
            <a:r>
              <a:rPr lang="en-US" dirty="0" smtClean="0"/>
              <a:t>Open Science</a:t>
            </a:r>
            <a:br>
              <a:rPr lang="en-US" dirty="0" smtClean="0"/>
            </a:br>
            <a:r>
              <a:rPr lang="en-US" sz="2000" dirty="0">
                <a:solidFill>
                  <a:schemeClr val="bg1"/>
                </a:solidFill>
              </a:rPr>
              <a:t>Steps to protect </a:t>
            </a:r>
            <a:r>
              <a:rPr lang="en-US" sz="2000" dirty="0">
                <a:solidFill>
                  <a:srgbClr val="72C331"/>
                </a:solidFill>
              </a:rPr>
              <a:t>personal data </a:t>
            </a:r>
            <a:r>
              <a:rPr lang="en-US" sz="2000" dirty="0" smtClean="0">
                <a:solidFill>
                  <a:schemeClr val="bg1"/>
                </a:solidFill>
              </a:rPr>
              <a:t>in </a:t>
            </a:r>
            <a:r>
              <a:rPr lang="en-US" sz="2000" dirty="0">
                <a:solidFill>
                  <a:schemeClr val="bg1"/>
                </a:solidFill>
              </a:rPr>
              <a:t>Open Science research</a:t>
            </a:r>
            <a:endParaRPr 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4289655783"/>
              </p:ext>
            </p:extLst>
          </p:nvPr>
        </p:nvGraphicFramePr>
        <p:xfrm>
          <a:off x="0" y="1254534"/>
          <a:ext cx="12192000" cy="5621104"/>
        </p:xfrm>
        <a:graphic>
          <a:graphicData uri="http://schemas.openxmlformats.org/drawingml/2006/table">
            <a:tbl>
              <a:tblPr firstRow="1" bandRow="1">
                <a:tableStyleId>{5C22544A-7EE6-4342-B048-85BDC9FD1C3A}</a:tableStyleId>
              </a:tblPr>
              <a:tblGrid>
                <a:gridCol w="2963411"/>
                <a:gridCol w="2283495"/>
                <a:gridCol w="2488752"/>
                <a:gridCol w="2257837"/>
                <a:gridCol w="2198505"/>
              </a:tblGrid>
              <a:tr h="451548">
                <a:tc>
                  <a:txBody>
                    <a:bodyPr/>
                    <a:lstStyle/>
                    <a:p>
                      <a:pPr algn="ctr"/>
                      <a:r>
                        <a:rPr lang="en-US" sz="1000" dirty="0" smtClean="0">
                          <a:latin typeface="Arial"/>
                          <a:cs typeface="Arial"/>
                        </a:rPr>
                        <a:t>1. Plan your Research</a:t>
                      </a:r>
                      <a:endParaRPr lang="en-US" sz="1000" dirty="0">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2. Ensure organisational &amp;</a:t>
                      </a:r>
                      <a:r>
                        <a:rPr lang="en-US" sz="1000" baseline="0" dirty="0" smtClean="0">
                          <a:latin typeface="Arial"/>
                          <a:cs typeface="Arial"/>
                        </a:rPr>
                        <a:t> technical measures are in place</a:t>
                      </a:r>
                      <a:endParaRPr lang="en-US" sz="1000" dirty="0">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3. </a:t>
                      </a:r>
                      <a:r>
                        <a:rPr lang="en-US" sz="1000" dirty="0" smtClean="0">
                          <a:solidFill>
                            <a:schemeClr val="bg1"/>
                          </a:solidFill>
                          <a:latin typeface="Arial"/>
                          <a:cs typeface="Arial"/>
                        </a:rPr>
                        <a:t>Implement </a:t>
                      </a:r>
                      <a:r>
                        <a:rPr lang="en-US" sz="1000" b="1" dirty="0" smtClean="0">
                          <a:solidFill>
                            <a:schemeClr val="bg1"/>
                          </a:solidFill>
                          <a:latin typeface="Arial"/>
                          <a:cs typeface="Arial"/>
                        </a:rPr>
                        <a:t>safeguards against</a:t>
                      </a:r>
                      <a:r>
                        <a:rPr lang="en-US" sz="1000" b="1" baseline="0" dirty="0" smtClean="0">
                          <a:solidFill>
                            <a:schemeClr val="bg1"/>
                          </a:solidFill>
                          <a:latin typeface="Arial"/>
                          <a:cs typeface="Arial"/>
                        </a:rPr>
                        <a:t> accidental loss, disclosure or corruption of  data</a:t>
                      </a:r>
                      <a:endParaRPr lang="en-US" sz="1000" b="0" dirty="0">
                        <a:solidFill>
                          <a:schemeClr val="bg1"/>
                        </a:solidFill>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4. Assess the confidentiality of your research</a:t>
                      </a:r>
                      <a:r>
                        <a:rPr lang="en-US" sz="1000" baseline="0" dirty="0" smtClean="0">
                          <a:latin typeface="Arial"/>
                          <a:cs typeface="Arial"/>
                        </a:rPr>
                        <a:t> to understand what you can share</a:t>
                      </a:r>
                      <a:endParaRPr lang="en-US" sz="1000" dirty="0">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5. Upload to Open Science repositories</a:t>
                      </a:r>
                      <a:endParaRPr lang="en-US" sz="1000" dirty="0">
                        <a:latin typeface="Arial"/>
                        <a:cs typeface="Arial"/>
                      </a:endParaRPr>
                    </a:p>
                  </a:txBody>
                  <a:tcPr>
                    <a:solidFill>
                      <a:schemeClr val="tx1">
                        <a:lumMod val="75000"/>
                        <a:lumOff val="25000"/>
                      </a:schemeClr>
                    </a:solidFill>
                  </a:tcPr>
                </a:tc>
              </a:tr>
              <a:tr h="4495218">
                <a:tc>
                  <a:txBody>
                    <a:bodyPr/>
                    <a:lstStyle/>
                    <a:p>
                      <a:endParaRPr lang="en-US" sz="1000" dirty="0">
                        <a:latin typeface="Arial"/>
                        <a:cs typeface="Arial"/>
                      </a:endParaRPr>
                    </a:p>
                  </a:txBody>
                  <a:tcPr>
                    <a:solidFill>
                      <a:schemeClr val="bg1">
                        <a:lumMod val="75000"/>
                      </a:schemeClr>
                    </a:solidFill>
                  </a:tcPr>
                </a:tc>
                <a:tc>
                  <a:txBody>
                    <a:bodyPr/>
                    <a:lstStyle/>
                    <a:p>
                      <a:endParaRPr lang="en-US" sz="1000" dirty="0">
                        <a:latin typeface="Arial"/>
                        <a:cs typeface="Arial"/>
                      </a:endParaRPr>
                    </a:p>
                  </a:txBody>
                  <a:tcPr>
                    <a:solidFill>
                      <a:schemeClr val="bg1">
                        <a:lumMod val="75000"/>
                      </a:schemeClr>
                    </a:solidFill>
                  </a:tcPr>
                </a:tc>
                <a:tc>
                  <a:txBody>
                    <a:bodyPr/>
                    <a:lstStyle/>
                    <a:p>
                      <a:endParaRPr lang="en-US" sz="1000" dirty="0">
                        <a:latin typeface="Arial"/>
                        <a:cs typeface="Arial"/>
                      </a:endParaRPr>
                    </a:p>
                  </a:txBody>
                  <a:tcPr>
                    <a:solidFill>
                      <a:schemeClr val="bg1">
                        <a:lumMod val="75000"/>
                      </a:schemeClr>
                    </a:solidFill>
                  </a:tcPr>
                </a:tc>
                <a:tc>
                  <a:txBody>
                    <a:bodyPr/>
                    <a:lstStyle/>
                    <a:p>
                      <a:endParaRPr lang="en-US" sz="1000" dirty="0">
                        <a:latin typeface="Arial"/>
                        <a:cs typeface="Arial"/>
                      </a:endParaRPr>
                    </a:p>
                  </a:txBody>
                  <a:tcPr>
                    <a:solidFill>
                      <a:schemeClr val="bg1">
                        <a:lumMod val="75000"/>
                      </a:schemeClr>
                    </a:solidFill>
                  </a:tcPr>
                </a:tc>
                <a:tc>
                  <a:txBody>
                    <a:bodyPr/>
                    <a:lstStyle/>
                    <a:p>
                      <a:endParaRPr lang="en-US" sz="1000" dirty="0">
                        <a:latin typeface="Arial"/>
                        <a:cs typeface="Arial"/>
                      </a:endParaRPr>
                    </a:p>
                  </a:txBody>
                  <a:tcPr>
                    <a:solidFill>
                      <a:schemeClr val="bg1">
                        <a:lumMod val="75000"/>
                      </a:schemeClr>
                    </a:solidFill>
                  </a:tcPr>
                </a:tc>
              </a:tr>
              <a:tr h="577246">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srgbClr val="FFFFFF"/>
                          </a:solidFill>
                          <a:latin typeface="Arial"/>
                          <a:cs typeface="Arial"/>
                        </a:rPr>
                        <a:t>NOTE: For further information please refer</a:t>
                      </a:r>
                      <a:r>
                        <a:rPr lang="en-US" sz="900" baseline="0" dirty="0" smtClean="0">
                          <a:solidFill>
                            <a:srgbClr val="FFFFFF"/>
                          </a:solidFill>
                          <a:latin typeface="Arial"/>
                          <a:cs typeface="Arial"/>
                        </a:rPr>
                        <a:t> to the ‘key terms’ and ‘further guidance’ pages:</a:t>
                      </a:r>
                      <a:endParaRPr lang="en-US" sz="900" dirty="0" smtClean="0">
                        <a:solidFill>
                          <a:srgbClr val="FFFFFF"/>
                        </a:solidFill>
                        <a:latin typeface="Arial"/>
                        <a:cs typeface="Arial"/>
                      </a:endParaRPr>
                    </a:p>
                    <a:p>
                      <a:endParaRPr lang="en-US" sz="900" dirty="0">
                        <a:solidFill>
                          <a:schemeClr val="bg1"/>
                        </a:solidFill>
                        <a:latin typeface="Arial"/>
                        <a:cs typeface="Arial"/>
                      </a:endParaRPr>
                    </a:p>
                  </a:txBody>
                  <a:tcPr anchor="ctr">
                    <a:solidFill>
                      <a:srgbClr val="AF1C0E"/>
                    </a:solidFill>
                  </a:tcPr>
                </a:tc>
                <a:tc hMerge="1">
                  <a:txBody>
                    <a:bodyPr/>
                    <a:lstStyle/>
                    <a:p>
                      <a:endParaRPr lang="en-US" sz="900" dirty="0">
                        <a:solidFill>
                          <a:srgbClr val="FFFFFF"/>
                        </a:solidFill>
                        <a:latin typeface="Arial"/>
                        <a:cs typeface="Arial"/>
                      </a:endParaRPr>
                    </a:p>
                  </a:txBody>
                  <a:tcPr>
                    <a:solidFill>
                      <a:srgbClr val="AF1C0E"/>
                    </a:solidFill>
                  </a:tcPr>
                </a:tc>
                <a:tc hMerge="1">
                  <a:txBody>
                    <a:bodyPr/>
                    <a:lstStyle/>
                    <a:p>
                      <a:endParaRPr lang="en-US" sz="900" dirty="0">
                        <a:latin typeface="Arial"/>
                        <a:cs typeface="Arial"/>
                      </a:endParaRPr>
                    </a:p>
                  </a:txBody>
                  <a:tcPr>
                    <a:solidFill>
                      <a:srgbClr val="AF1C0E"/>
                    </a:solidFill>
                  </a:tcPr>
                </a:tc>
                <a:tc hMerge="1">
                  <a:txBody>
                    <a:bodyPr/>
                    <a:lstStyle/>
                    <a:p>
                      <a:endParaRPr lang="en-US" sz="900" dirty="0">
                        <a:latin typeface="Arial"/>
                        <a:cs typeface="Arial"/>
                      </a:endParaRPr>
                    </a:p>
                  </a:txBody>
                  <a:tcPr>
                    <a:solidFill>
                      <a:srgbClr val="AF1C0E"/>
                    </a:solidFill>
                  </a:tcPr>
                </a:tc>
                <a:tc hMerge="1">
                  <a:txBody>
                    <a:bodyPr/>
                    <a:lstStyle/>
                    <a:p>
                      <a:endParaRPr lang="en-US" sz="900" dirty="0">
                        <a:latin typeface="Arial"/>
                        <a:cs typeface="Arial"/>
                      </a:endParaRPr>
                    </a:p>
                  </a:txBody>
                  <a:tcPr>
                    <a:solidFill>
                      <a:srgbClr val="AF1C0E"/>
                    </a:solidFill>
                  </a:tcPr>
                </a:tc>
              </a:tr>
            </a:tbl>
          </a:graphicData>
        </a:graphic>
      </p:graphicFrame>
      <p:sp>
        <p:nvSpPr>
          <p:cNvPr id="11" name="Rectangle 10"/>
          <p:cNvSpPr/>
          <p:nvPr/>
        </p:nvSpPr>
        <p:spPr>
          <a:xfrm>
            <a:off x="102949" y="2281660"/>
            <a:ext cx="2789968" cy="649417"/>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C</a:t>
            </a:r>
            <a:r>
              <a:rPr lang="en-US" sz="900" dirty="0" smtClean="0">
                <a:solidFill>
                  <a:srgbClr val="FF6600"/>
                </a:solidFill>
                <a:latin typeface="Arial"/>
                <a:cs typeface="Arial"/>
              </a:rPr>
              <a:t>.</a:t>
            </a:r>
            <a:r>
              <a:rPr lang="en-US" sz="900" dirty="0" smtClean="0">
                <a:solidFill>
                  <a:srgbClr val="000000"/>
                </a:solidFill>
                <a:latin typeface="Arial"/>
                <a:cs typeface="Arial"/>
              </a:rPr>
              <a:t> Conduct a </a:t>
            </a:r>
            <a:r>
              <a:rPr lang="en-US" sz="900" b="1" dirty="0" smtClean="0">
                <a:solidFill>
                  <a:srgbClr val="000000"/>
                </a:solidFill>
                <a:latin typeface="Arial"/>
                <a:cs typeface="Arial"/>
              </a:rPr>
              <a:t>Data Protection Impact Assessment (DPIA) </a:t>
            </a:r>
            <a:r>
              <a:rPr lang="en-US" sz="900" dirty="0">
                <a:solidFill>
                  <a:srgbClr val="000000"/>
                </a:solidFill>
                <a:latin typeface="Arial"/>
                <a:cs typeface="Arial"/>
              </a:rPr>
              <a:t>if </a:t>
            </a:r>
            <a:r>
              <a:rPr lang="en-US" sz="900" i="1" dirty="0">
                <a:solidFill>
                  <a:srgbClr val="0000FF"/>
                </a:solidFill>
                <a:latin typeface="Arial"/>
                <a:cs typeface="Arial"/>
              </a:rPr>
              <a:t>unsure</a:t>
            </a:r>
            <a:r>
              <a:rPr lang="en-US" sz="900" dirty="0">
                <a:solidFill>
                  <a:srgbClr val="0000FF"/>
                </a:solidFill>
                <a:latin typeface="Arial"/>
                <a:cs typeface="Arial"/>
              </a:rPr>
              <a:t> </a:t>
            </a:r>
            <a:r>
              <a:rPr lang="en-US" sz="900" dirty="0">
                <a:solidFill>
                  <a:srgbClr val="000000"/>
                </a:solidFill>
                <a:latin typeface="Arial"/>
                <a:cs typeface="Arial"/>
              </a:rPr>
              <a:t>of data </a:t>
            </a:r>
            <a:r>
              <a:rPr lang="en-US" sz="900" dirty="0" smtClean="0">
                <a:solidFill>
                  <a:srgbClr val="000000"/>
                </a:solidFill>
                <a:latin typeface="Arial"/>
                <a:cs typeface="Arial"/>
              </a:rPr>
              <a:t>risk, </a:t>
            </a:r>
            <a:r>
              <a:rPr lang="en-US" sz="900" dirty="0">
                <a:solidFill>
                  <a:srgbClr val="000000"/>
                </a:solidFill>
                <a:latin typeface="Arial"/>
                <a:cs typeface="Arial"/>
              </a:rPr>
              <a:t>to </a:t>
            </a:r>
            <a:r>
              <a:rPr lang="en-US" sz="900" dirty="0" smtClean="0">
                <a:solidFill>
                  <a:srgbClr val="000000"/>
                </a:solidFill>
                <a:latin typeface="Arial"/>
                <a:cs typeface="Arial"/>
              </a:rPr>
              <a:t>consider, assess and document risks of processing personal data</a:t>
            </a:r>
            <a:endParaRPr lang="en-US" sz="900" dirty="0">
              <a:solidFill>
                <a:srgbClr val="000000"/>
              </a:solidFill>
              <a:latin typeface="Arial"/>
              <a:cs typeface="Arial"/>
            </a:endParaRPr>
          </a:p>
        </p:txBody>
      </p:sp>
      <p:sp>
        <p:nvSpPr>
          <p:cNvPr id="12" name="Rectangle 11"/>
          <p:cNvSpPr/>
          <p:nvPr/>
        </p:nvSpPr>
        <p:spPr>
          <a:xfrm>
            <a:off x="102948" y="1853597"/>
            <a:ext cx="2789969" cy="31428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1</a:t>
            </a:r>
            <a:r>
              <a:rPr lang="en-US" sz="900" dirty="0" smtClean="0">
                <a:solidFill>
                  <a:srgbClr val="FF6600"/>
                </a:solidFill>
                <a:latin typeface="Arial"/>
                <a:cs typeface="Arial"/>
              </a:rPr>
              <a:t>A.</a:t>
            </a:r>
            <a:r>
              <a:rPr lang="en-US" sz="900" dirty="0" smtClean="0">
                <a:solidFill>
                  <a:srgbClr val="000000"/>
                </a:solidFill>
                <a:latin typeface="Arial"/>
                <a:cs typeface="Arial"/>
              </a:rPr>
              <a:t> Develop a </a:t>
            </a:r>
            <a:r>
              <a:rPr lang="en-US" sz="900" b="1" dirty="0" smtClean="0">
                <a:solidFill>
                  <a:srgbClr val="000000"/>
                </a:solidFill>
                <a:latin typeface="Arial"/>
                <a:cs typeface="Arial"/>
              </a:rPr>
              <a:t>Data Management Plan (DMP) </a:t>
            </a:r>
            <a:endParaRPr lang="en-US" sz="900" b="1" dirty="0">
              <a:solidFill>
                <a:srgbClr val="000000"/>
              </a:solidFill>
              <a:latin typeface="Arial"/>
              <a:cs typeface="Arial"/>
            </a:endParaRPr>
          </a:p>
        </p:txBody>
      </p:sp>
      <p:sp>
        <p:nvSpPr>
          <p:cNvPr id="13" name="Rectangle 12"/>
          <p:cNvSpPr/>
          <p:nvPr/>
        </p:nvSpPr>
        <p:spPr>
          <a:xfrm>
            <a:off x="102951" y="4285156"/>
            <a:ext cx="2790000" cy="471910"/>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1E.</a:t>
            </a:r>
            <a:r>
              <a:rPr lang="en-US" sz="900" dirty="0">
                <a:solidFill>
                  <a:schemeClr val="tx1"/>
                </a:solidFill>
                <a:latin typeface="Arial"/>
                <a:cs typeface="Arial"/>
              </a:rPr>
              <a:t> Ensure your research complies with </a:t>
            </a:r>
            <a:r>
              <a:rPr lang="en-US" sz="900" b="1" dirty="0">
                <a:solidFill>
                  <a:schemeClr val="tx1"/>
                </a:solidFill>
                <a:latin typeface="Arial"/>
                <a:cs typeface="Arial"/>
              </a:rPr>
              <a:t>relevant UCL policies</a:t>
            </a:r>
            <a:r>
              <a:rPr lang="en-US" sz="900" dirty="0">
                <a:solidFill>
                  <a:schemeClr val="tx1"/>
                </a:solidFill>
                <a:latin typeface="Arial"/>
                <a:cs typeface="Arial"/>
              </a:rPr>
              <a:t>, as well as relevant </a:t>
            </a:r>
            <a:r>
              <a:rPr lang="en-US" sz="900" b="1" dirty="0">
                <a:solidFill>
                  <a:schemeClr val="tx1"/>
                </a:solidFill>
                <a:latin typeface="Arial"/>
                <a:cs typeface="Arial"/>
              </a:rPr>
              <a:t>funder data sharing policies and agreements</a:t>
            </a:r>
            <a:endParaRPr lang="en-US" sz="900" b="1" dirty="0">
              <a:solidFill>
                <a:schemeClr val="tx1"/>
              </a:solidFill>
              <a:latin typeface="Arial"/>
              <a:cs typeface="Arial"/>
            </a:endParaRPr>
          </a:p>
        </p:txBody>
      </p:sp>
      <p:sp>
        <p:nvSpPr>
          <p:cNvPr id="14" name="Rectangle 13"/>
          <p:cNvSpPr/>
          <p:nvPr/>
        </p:nvSpPr>
        <p:spPr>
          <a:xfrm>
            <a:off x="102949" y="4896504"/>
            <a:ext cx="2789968" cy="377378"/>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F</a:t>
            </a:r>
            <a:r>
              <a:rPr lang="en-US" sz="900" dirty="0" smtClean="0">
                <a:solidFill>
                  <a:srgbClr val="FF6600"/>
                </a:solidFill>
                <a:latin typeface="Arial"/>
                <a:cs typeface="Arial"/>
              </a:rPr>
              <a:t>.</a:t>
            </a:r>
            <a:r>
              <a:rPr lang="en-US" sz="900" dirty="0" smtClean="0">
                <a:solidFill>
                  <a:srgbClr val="000000"/>
                </a:solidFill>
                <a:latin typeface="Arial"/>
                <a:cs typeface="Arial"/>
              </a:rPr>
              <a:t> Seek </a:t>
            </a:r>
            <a:r>
              <a:rPr lang="en-US" sz="900" b="1" dirty="0">
                <a:solidFill>
                  <a:srgbClr val="000000"/>
                </a:solidFill>
                <a:latin typeface="Arial"/>
                <a:cs typeface="Arial"/>
              </a:rPr>
              <a:t>ethical approval </a:t>
            </a:r>
            <a:r>
              <a:rPr lang="en-US" sz="900" dirty="0">
                <a:solidFill>
                  <a:srgbClr val="000000"/>
                </a:solidFill>
                <a:latin typeface="Arial"/>
                <a:cs typeface="Arial"/>
              </a:rPr>
              <a:t>of studies from Ethics </a:t>
            </a:r>
            <a:r>
              <a:rPr lang="en-US" sz="900" dirty="0" smtClean="0">
                <a:solidFill>
                  <a:srgbClr val="000000"/>
                </a:solidFill>
                <a:latin typeface="Arial"/>
                <a:cs typeface="Arial"/>
              </a:rPr>
              <a:t>Committee</a:t>
            </a:r>
            <a:endParaRPr lang="en-US" sz="900" dirty="0">
              <a:solidFill>
                <a:srgbClr val="000000"/>
              </a:solidFill>
              <a:latin typeface="Arial"/>
              <a:cs typeface="Arial"/>
            </a:endParaRPr>
          </a:p>
        </p:txBody>
      </p:sp>
      <p:sp>
        <p:nvSpPr>
          <p:cNvPr id="15" name="Rectangle 14"/>
          <p:cNvSpPr/>
          <p:nvPr/>
        </p:nvSpPr>
        <p:spPr>
          <a:xfrm>
            <a:off x="102948" y="5426147"/>
            <a:ext cx="2789969" cy="756797"/>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1</a:t>
            </a:r>
            <a:r>
              <a:rPr lang="en-US" sz="900" dirty="0" smtClean="0">
                <a:solidFill>
                  <a:srgbClr val="FF6600"/>
                </a:solidFill>
                <a:latin typeface="Arial"/>
                <a:cs typeface="Arial"/>
              </a:rPr>
              <a:t>G.</a:t>
            </a:r>
            <a:r>
              <a:rPr lang="en-US" sz="900" dirty="0" smtClean="0">
                <a:solidFill>
                  <a:srgbClr val="000000"/>
                </a:solidFill>
                <a:latin typeface="Arial"/>
                <a:cs typeface="Arial"/>
              </a:rPr>
              <a:t> </a:t>
            </a:r>
            <a:r>
              <a:rPr lang="en-US" sz="900" b="1" dirty="0" smtClean="0">
                <a:solidFill>
                  <a:srgbClr val="000000"/>
                </a:solidFill>
                <a:latin typeface="Arial"/>
                <a:cs typeface="Arial"/>
              </a:rPr>
              <a:t>Observe all applicable codes of conduct</a:t>
            </a:r>
            <a:r>
              <a:rPr lang="en-US" sz="900" dirty="0" smtClean="0">
                <a:solidFill>
                  <a:srgbClr val="000000"/>
                </a:solidFill>
                <a:latin typeface="Arial"/>
                <a:cs typeface="Arial"/>
              </a:rPr>
              <a:t>, </a:t>
            </a:r>
            <a:r>
              <a:rPr lang="en-US" sz="900" dirty="0">
                <a:solidFill>
                  <a:srgbClr val="000000"/>
                </a:solidFill>
                <a:latin typeface="Arial"/>
                <a:cs typeface="Arial"/>
              </a:rPr>
              <a:t>s</a:t>
            </a:r>
            <a:r>
              <a:rPr lang="en-US" sz="900" dirty="0" smtClean="0">
                <a:solidFill>
                  <a:srgbClr val="000000"/>
                </a:solidFill>
                <a:latin typeface="Arial"/>
                <a:cs typeface="Arial"/>
              </a:rPr>
              <a:t>uch as complying with all applicable standards when carrying out your research, which may include obtaining of informed consent of individual participants</a:t>
            </a:r>
            <a:endParaRPr lang="en-US" sz="900" dirty="0">
              <a:solidFill>
                <a:srgbClr val="000000"/>
              </a:solidFill>
              <a:latin typeface="Arial"/>
              <a:cs typeface="Arial"/>
            </a:endParaRPr>
          </a:p>
        </p:txBody>
      </p:sp>
      <p:sp>
        <p:nvSpPr>
          <p:cNvPr id="18" name="Rectangle 17"/>
          <p:cNvSpPr/>
          <p:nvPr/>
        </p:nvSpPr>
        <p:spPr>
          <a:xfrm>
            <a:off x="102951" y="3782692"/>
            <a:ext cx="2789966" cy="368712"/>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B</a:t>
            </a:r>
            <a:r>
              <a:rPr lang="en-US" sz="900" dirty="0" smtClean="0">
                <a:solidFill>
                  <a:srgbClr val="FF6600"/>
                </a:solidFill>
                <a:latin typeface="Arial"/>
                <a:cs typeface="Arial"/>
              </a:rPr>
              <a:t>.</a:t>
            </a:r>
            <a:r>
              <a:rPr lang="en-US" sz="900" dirty="0" smtClean="0">
                <a:solidFill>
                  <a:srgbClr val="000000"/>
                </a:solidFill>
                <a:latin typeface="Arial"/>
                <a:cs typeface="Arial"/>
              </a:rPr>
              <a:t> Submit a </a:t>
            </a:r>
            <a:r>
              <a:rPr lang="en-US" sz="900" b="1" dirty="0" smtClean="0">
                <a:solidFill>
                  <a:srgbClr val="000000"/>
                </a:solidFill>
                <a:latin typeface="Arial"/>
                <a:cs typeface="Arial"/>
              </a:rPr>
              <a:t>Data Protection Registration </a:t>
            </a:r>
            <a:r>
              <a:rPr lang="en-US" sz="900" dirty="0" smtClean="0">
                <a:solidFill>
                  <a:srgbClr val="000000"/>
                </a:solidFill>
                <a:latin typeface="Arial"/>
                <a:cs typeface="Arial"/>
              </a:rPr>
              <a:t>with the Data Protection Office</a:t>
            </a:r>
            <a:endParaRPr lang="en-US" sz="900" dirty="0">
              <a:solidFill>
                <a:srgbClr val="000000"/>
              </a:solidFill>
              <a:latin typeface="Arial"/>
              <a:cs typeface="Arial"/>
            </a:endParaRPr>
          </a:p>
        </p:txBody>
      </p:sp>
      <p:sp>
        <p:nvSpPr>
          <p:cNvPr id="19" name="Rectangle 18"/>
          <p:cNvSpPr/>
          <p:nvPr/>
        </p:nvSpPr>
        <p:spPr>
          <a:xfrm>
            <a:off x="3036072" y="1853597"/>
            <a:ext cx="2117936"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2</a:t>
            </a:r>
            <a:r>
              <a:rPr lang="en-US" sz="900" dirty="0" smtClean="0">
                <a:solidFill>
                  <a:srgbClr val="FF6600"/>
                </a:solidFill>
                <a:latin typeface="Arial"/>
                <a:cs typeface="Arial"/>
              </a:rPr>
              <a:t>A.</a:t>
            </a:r>
            <a:r>
              <a:rPr lang="en-US" sz="900" dirty="0" smtClean="0">
                <a:solidFill>
                  <a:srgbClr val="000000"/>
                </a:solidFill>
                <a:latin typeface="Arial"/>
                <a:cs typeface="Arial"/>
              </a:rPr>
              <a:t> </a:t>
            </a:r>
            <a:r>
              <a:rPr lang="en-US" sz="900" dirty="0" smtClean="0">
                <a:solidFill>
                  <a:schemeClr val="tx1"/>
                </a:solidFill>
                <a:latin typeface="Arial"/>
                <a:cs typeface="Arial"/>
              </a:rPr>
              <a:t>Collect </a:t>
            </a:r>
            <a:r>
              <a:rPr lang="en-US" sz="900" dirty="0">
                <a:solidFill>
                  <a:schemeClr val="tx1"/>
                </a:solidFill>
                <a:latin typeface="Arial"/>
                <a:cs typeface="Arial"/>
              </a:rPr>
              <a:t>only the </a:t>
            </a:r>
            <a:r>
              <a:rPr lang="en-US" sz="900" b="1" dirty="0">
                <a:solidFill>
                  <a:schemeClr val="tx1"/>
                </a:solidFill>
                <a:latin typeface="Arial"/>
                <a:cs typeface="Arial"/>
              </a:rPr>
              <a:t>minimum amount of personal data </a:t>
            </a:r>
            <a:r>
              <a:rPr lang="en-US" sz="900" dirty="0">
                <a:solidFill>
                  <a:schemeClr val="tx1"/>
                </a:solidFill>
                <a:latin typeface="Arial"/>
                <a:cs typeface="Arial"/>
              </a:rPr>
              <a:t>required to carry out </a:t>
            </a:r>
            <a:r>
              <a:rPr lang="en-US" sz="900" dirty="0" smtClean="0">
                <a:solidFill>
                  <a:schemeClr val="tx1"/>
                </a:solidFill>
                <a:latin typeface="Arial"/>
                <a:cs typeface="Arial"/>
              </a:rPr>
              <a:t>your research</a:t>
            </a:r>
            <a:endParaRPr lang="en-US" sz="900" dirty="0">
              <a:solidFill>
                <a:schemeClr val="tx1"/>
              </a:solidFill>
              <a:latin typeface="Arial"/>
              <a:cs typeface="Arial"/>
            </a:endParaRPr>
          </a:p>
        </p:txBody>
      </p:sp>
      <p:sp>
        <p:nvSpPr>
          <p:cNvPr id="20" name="Rectangle 19"/>
          <p:cNvSpPr/>
          <p:nvPr/>
        </p:nvSpPr>
        <p:spPr>
          <a:xfrm>
            <a:off x="3036073" y="2500398"/>
            <a:ext cx="2117936"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2</a:t>
            </a:r>
            <a:r>
              <a:rPr lang="en-US" sz="900" dirty="0" smtClean="0">
                <a:solidFill>
                  <a:srgbClr val="FF6600"/>
                </a:solidFill>
                <a:latin typeface="Arial"/>
                <a:cs typeface="Arial"/>
              </a:rPr>
              <a:t>B.</a:t>
            </a:r>
            <a:r>
              <a:rPr lang="en-US" sz="900" dirty="0" smtClean="0">
                <a:solidFill>
                  <a:srgbClr val="000000"/>
                </a:solidFill>
                <a:latin typeface="Arial"/>
                <a:cs typeface="Arial"/>
              </a:rPr>
              <a:t> Use </a:t>
            </a:r>
            <a:r>
              <a:rPr lang="en-US" sz="900" b="1" dirty="0" smtClean="0">
                <a:solidFill>
                  <a:srgbClr val="000000"/>
                </a:solidFill>
                <a:latin typeface="Arial"/>
                <a:cs typeface="Arial"/>
              </a:rPr>
              <a:t>anonymised</a:t>
            </a:r>
            <a:r>
              <a:rPr lang="en-US" sz="900" dirty="0" smtClean="0">
                <a:solidFill>
                  <a:srgbClr val="000000"/>
                </a:solidFill>
                <a:latin typeface="Arial"/>
                <a:cs typeface="Arial"/>
              </a:rPr>
              <a:t> data where possible</a:t>
            </a:r>
            <a:endParaRPr lang="en-US" sz="900" dirty="0">
              <a:solidFill>
                <a:srgbClr val="000000"/>
              </a:solidFill>
              <a:latin typeface="Arial"/>
              <a:cs typeface="Arial"/>
            </a:endParaRPr>
          </a:p>
        </p:txBody>
      </p:sp>
      <p:sp>
        <p:nvSpPr>
          <p:cNvPr id="21" name="Rectangle 20"/>
          <p:cNvSpPr/>
          <p:nvPr/>
        </p:nvSpPr>
        <p:spPr>
          <a:xfrm>
            <a:off x="3036071" y="3139893"/>
            <a:ext cx="2117937"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2</a:t>
            </a:r>
            <a:r>
              <a:rPr lang="en-US" sz="900" dirty="0" smtClean="0">
                <a:solidFill>
                  <a:srgbClr val="FF6600"/>
                </a:solidFill>
                <a:latin typeface="Arial"/>
                <a:cs typeface="Arial"/>
              </a:rPr>
              <a:t>C.</a:t>
            </a:r>
            <a:r>
              <a:rPr lang="en-US" sz="900" dirty="0" smtClean="0">
                <a:solidFill>
                  <a:srgbClr val="000000"/>
                </a:solidFill>
                <a:latin typeface="Arial"/>
                <a:cs typeface="Arial"/>
              </a:rPr>
              <a:t> If data cannot be anonymised, where possible use </a:t>
            </a:r>
            <a:r>
              <a:rPr lang="en-US" sz="900" b="1" dirty="0" smtClean="0">
                <a:solidFill>
                  <a:srgbClr val="000000"/>
                </a:solidFill>
                <a:latin typeface="Arial"/>
                <a:cs typeface="Arial"/>
              </a:rPr>
              <a:t>pseudonymised</a:t>
            </a:r>
            <a:r>
              <a:rPr lang="en-US" sz="900" dirty="0" smtClean="0">
                <a:solidFill>
                  <a:srgbClr val="000000"/>
                </a:solidFill>
                <a:latin typeface="Arial"/>
                <a:cs typeface="Arial"/>
              </a:rPr>
              <a:t> data</a:t>
            </a:r>
            <a:endParaRPr lang="en-US" sz="900" dirty="0">
              <a:solidFill>
                <a:srgbClr val="000000"/>
              </a:solidFill>
              <a:latin typeface="Arial"/>
              <a:cs typeface="Arial"/>
            </a:endParaRPr>
          </a:p>
        </p:txBody>
      </p:sp>
      <p:sp>
        <p:nvSpPr>
          <p:cNvPr id="22" name="Rectangle 21"/>
          <p:cNvSpPr/>
          <p:nvPr/>
        </p:nvSpPr>
        <p:spPr>
          <a:xfrm>
            <a:off x="5333603" y="1857305"/>
            <a:ext cx="2325084" cy="64680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A. </a:t>
            </a:r>
            <a:r>
              <a:rPr lang="en-US" sz="900" dirty="0" smtClean="0">
                <a:solidFill>
                  <a:schemeClr val="tx1"/>
                </a:solidFill>
                <a:latin typeface="Arial"/>
                <a:cs typeface="Arial"/>
              </a:rPr>
              <a:t>Use </a:t>
            </a:r>
            <a:r>
              <a:rPr lang="en-US" sz="900" b="1" dirty="0" smtClean="0">
                <a:solidFill>
                  <a:schemeClr val="tx1"/>
                </a:solidFill>
                <a:latin typeface="Arial"/>
                <a:cs typeface="Arial"/>
              </a:rPr>
              <a:t>UCL secure drives </a:t>
            </a:r>
            <a:r>
              <a:rPr lang="en-US" sz="900" dirty="0" smtClean="0">
                <a:solidFill>
                  <a:schemeClr val="tx1"/>
                </a:solidFill>
                <a:latin typeface="Arial"/>
                <a:cs typeface="Arial"/>
              </a:rPr>
              <a:t>(S:/N:), Research Storage (RDS) and sharing drives (Sharepoint / OneDrive) to store master copy </a:t>
            </a:r>
            <a:r>
              <a:rPr lang="en-US" sz="900" dirty="0" smtClean="0">
                <a:solidFill>
                  <a:schemeClr val="tx1"/>
                </a:solidFill>
                <a:latin typeface="Arial"/>
                <a:cs typeface="Arial"/>
              </a:rPr>
              <a:t>of your </a:t>
            </a:r>
            <a:r>
              <a:rPr lang="en-US" sz="900" dirty="0" smtClean="0">
                <a:solidFill>
                  <a:schemeClr val="tx1"/>
                </a:solidFill>
                <a:latin typeface="Arial"/>
                <a:cs typeface="Arial"/>
              </a:rPr>
              <a:t>research</a:t>
            </a:r>
            <a:endParaRPr lang="en-US" sz="900" b="1" dirty="0">
              <a:solidFill>
                <a:schemeClr val="tx1"/>
              </a:solidFill>
              <a:latin typeface="Arial"/>
              <a:cs typeface="Arial"/>
            </a:endParaRPr>
          </a:p>
        </p:txBody>
      </p:sp>
      <p:sp>
        <p:nvSpPr>
          <p:cNvPr id="23" name="Rounded Rectangle 22"/>
          <p:cNvSpPr/>
          <p:nvPr/>
        </p:nvSpPr>
        <p:spPr>
          <a:xfrm>
            <a:off x="8142732" y="6391912"/>
            <a:ext cx="2617038" cy="387504"/>
          </a:xfrm>
          <a:prstGeom prst="roundRect">
            <a:avLst/>
          </a:prstGeom>
          <a:solidFill>
            <a:schemeClr val="tx1"/>
          </a:solidFill>
          <a:ln>
            <a:solidFill>
              <a:srgbClr val="72C331"/>
            </a:solidFill>
          </a:ln>
          <a:effectLst>
            <a:glow rad="50800">
              <a:srgbClr val="72C331">
                <a:alpha val="75000"/>
              </a:srgbClr>
            </a:glow>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bg1"/>
                </a:solidFill>
                <a:latin typeface="Arial"/>
                <a:cs typeface="Arial"/>
              </a:rPr>
              <a:t>CLICK HERE</a:t>
            </a:r>
          </a:p>
          <a:p>
            <a:pPr algn="ctr"/>
            <a:r>
              <a:rPr lang="en-US" sz="1050" b="1" dirty="0" smtClean="0">
                <a:solidFill>
                  <a:schemeClr val="bg1"/>
                </a:solidFill>
                <a:latin typeface="Arial"/>
                <a:cs typeface="Arial"/>
              </a:rPr>
              <a:t>For further guidance</a:t>
            </a:r>
            <a:endParaRPr lang="en-US" sz="1000" b="1" dirty="0">
              <a:solidFill>
                <a:schemeClr val="bg1"/>
              </a:solidFill>
              <a:latin typeface="Arial"/>
              <a:cs typeface="Arial"/>
            </a:endParaRPr>
          </a:p>
        </p:txBody>
      </p:sp>
      <p:sp>
        <p:nvSpPr>
          <p:cNvPr id="24" name="Rounded Rectangle 23"/>
          <p:cNvSpPr/>
          <p:nvPr/>
        </p:nvSpPr>
        <p:spPr>
          <a:xfrm>
            <a:off x="5154008" y="6391912"/>
            <a:ext cx="2617038" cy="387504"/>
          </a:xfrm>
          <a:prstGeom prst="roundRect">
            <a:avLst/>
          </a:prstGeom>
          <a:solidFill>
            <a:schemeClr val="tx1"/>
          </a:solidFill>
          <a:ln>
            <a:solidFill>
              <a:srgbClr val="72C331"/>
            </a:solidFill>
          </a:ln>
          <a:effectLst>
            <a:glow rad="50800">
              <a:srgbClr val="72C331">
                <a:alpha val="75000"/>
              </a:srgbClr>
            </a:glow>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bg1"/>
                </a:solidFill>
                <a:latin typeface="Arial"/>
                <a:cs typeface="Arial"/>
              </a:rPr>
              <a:t>CLICK HERE</a:t>
            </a:r>
          </a:p>
          <a:p>
            <a:pPr algn="ctr"/>
            <a:r>
              <a:rPr lang="en-US" sz="1050" b="1" dirty="0" smtClean="0">
                <a:solidFill>
                  <a:schemeClr val="bg1"/>
                </a:solidFill>
                <a:latin typeface="Arial"/>
                <a:cs typeface="Arial"/>
              </a:rPr>
              <a:t>For key terms</a:t>
            </a:r>
            <a:endParaRPr lang="en-US" sz="1000" b="1" dirty="0">
              <a:solidFill>
                <a:schemeClr val="bg1"/>
              </a:solidFill>
              <a:latin typeface="Arial"/>
              <a:cs typeface="Arial"/>
            </a:endParaRPr>
          </a:p>
        </p:txBody>
      </p:sp>
      <p:sp>
        <p:nvSpPr>
          <p:cNvPr id="25" name="Rectangle 24"/>
          <p:cNvSpPr/>
          <p:nvPr/>
        </p:nvSpPr>
        <p:spPr>
          <a:xfrm>
            <a:off x="5333603" y="3960204"/>
            <a:ext cx="2325083"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D. </a:t>
            </a:r>
            <a:r>
              <a:rPr lang="en-US" sz="900" dirty="0" smtClean="0">
                <a:solidFill>
                  <a:schemeClr val="tx1"/>
                </a:solidFill>
                <a:latin typeface="Arial"/>
                <a:cs typeface="Arial"/>
              </a:rPr>
              <a:t>If using USBs or portable drives, ensure these are </a:t>
            </a:r>
            <a:r>
              <a:rPr lang="en-US" sz="900" b="1" dirty="0" smtClean="0">
                <a:solidFill>
                  <a:schemeClr val="tx1"/>
                </a:solidFill>
                <a:latin typeface="Arial"/>
                <a:cs typeface="Arial"/>
              </a:rPr>
              <a:t>encrypted to UCL standards</a:t>
            </a:r>
            <a:endParaRPr lang="en-US" sz="900" b="1" dirty="0">
              <a:solidFill>
                <a:schemeClr val="tx1"/>
              </a:solidFill>
              <a:latin typeface="Arial"/>
              <a:cs typeface="Arial"/>
            </a:endParaRPr>
          </a:p>
        </p:txBody>
      </p:sp>
      <p:sp>
        <p:nvSpPr>
          <p:cNvPr id="26" name="Rectangle 25"/>
          <p:cNvSpPr/>
          <p:nvPr/>
        </p:nvSpPr>
        <p:spPr>
          <a:xfrm>
            <a:off x="5333603" y="2654696"/>
            <a:ext cx="2325083"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B. </a:t>
            </a:r>
            <a:r>
              <a:rPr lang="en-US" sz="900" dirty="0" smtClean="0">
                <a:solidFill>
                  <a:schemeClr val="tx1"/>
                </a:solidFill>
                <a:latin typeface="Arial"/>
                <a:cs typeface="Arial"/>
              </a:rPr>
              <a:t>If storing printed documentation in physical locations, ensure these locations are </a:t>
            </a:r>
            <a:r>
              <a:rPr lang="en-US" sz="900" b="1" dirty="0" smtClean="0">
                <a:solidFill>
                  <a:schemeClr val="tx1"/>
                </a:solidFill>
                <a:latin typeface="Arial"/>
                <a:cs typeface="Arial"/>
              </a:rPr>
              <a:t>secure</a:t>
            </a:r>
            <a:endParaRPr lang="en-US" sz="900" b="1" dirty="0">
              <a:solidFill>
                <a:schemeClr val="tx1"/>
              </a:solidFill>
              <a:latin typeface="Arial"/>
              <a:cs typeface="Arial"/>
            </a:endParaRPr>
          </a:p>
        </p:txBody>
      </p:sp>
      <p:sp>
        <p:nvSpPr>
          <p:cNvPr id="27" name="Rectangle 26"/>
          <p:cNvSpPr/>
          <p:nvPr/>
        </p:nvSpPr>
        <p:spPr>
          <a:xfrm>
            <a:off x="5332049" y="3314333"/>
            <a:ext cx="2326566"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C. </a:t>
            </a:r>
            <a:r>
              <a:rPr lang="en-US" sz="900" dirty="0" smtClean="0">
                <a:solidFill>
                  <a:schemeClr val="tx1"/>
                </a:solidFill>
                <a:latin typeface="Arial"/>
                <a:cs typeface="Arial"/>
              </a:rPr>
              <a:t>Ensure all devices (laptops/tablets/smartphones) are </a:t>
            </a:r>
            <a:r>
              <a:rPr lang="en-US" sz="900" b="1" dirty="0" smtClean="0">
                <a:solidFill>
                  <a:schemeClr val="tx1"/>
                </a:solidFill>
                <a:latin typeface="Arial"/>
                <a:cs typeface="Arial"/>
              </a:rPr>
              <a:t>encrypted to UCL standards</a:t>
            </a:r>
            <a:endParaRPr lang="en-US" sz="900" b="1" dirty="0">
              <a:solidFill>
                <a:schemeClr val="tx1"/>
              </a:solidFill>
              <a:latin typeface="Arial"/>
              <a:cs typeface="Arial"/>
            </a:endParaRPr>
          </a:p>
        </p:txBody>
      </p:sp>
      <p:sp>
        <p:nvSpPr>
          <p:cNvPr id="28" name="Rectangle 27"/>
          <p:cNvSpPr/>
          <p:nvPr/>
        </p:nvSpPr>
        <p:spPr>
          <a:xfrm>
            <a:off x="5332049" y="4604124"/>
            <a:ext cx="2326565" cy="847679"/>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E. </a:t>
            </a:r>
            <a:r>
              <a:rPr lang="en-US" sz="900" dirty="0" smtClean="0">
                <a:solidFill>
                  <a:schemeClr val="tx1"/>
                </a:solidFill>
                <a:latin typeface="Arial"/>
                <a:cs typeface="Arial"/>
              </a:rPr>
              <a:t>If sharing data with partners outside of UCL, ensure any </a:t>
            </a:r>
            <a:r>
              <a:rPr lang="en-US" sz="900" b="1" dirty="0" smtClean="0">
                <a:solidFill>
                  <a:schemeClr val="tx1"/>
                </a:solidFill>
                <a:latin typeface="Arial"/>
                <a:cs typeface="Arial"/>
              </a:rPr>
              <a:t>transfer risk is minimised via document or sharing </a:t>
            </a:r>
            <a:r>
              <a:rPr lang="en-US" sz="900" b="1" dirty="0" smtClean="0">
                <a:solidFill>
                  <a:schemeClr val="tx1"/>
                </a:solidFill>
                <a:latin typeface="Arial"/>
                <a:cs typeface="Arial"/>
              </a:rPr>
              <a:t>encryption, or by securing physical transit items</a:t>
            </a:r>
            <a:endParaRPr lang="en-US" sz="900" b="1" dirty="0">
              <a:solidFill>
                <a:schemeClr val="tx1"/>
              </a:solidFill>
              <a:latin typeface="Arial"/>
              <a:cs typeface="Arial"/>
            </a:endParaRPr>
          </a:p>
        </p:txBody>
      </p:sp>
      <p:sp>
        <p:nvSpPr>
          <p:cNvPr id="29" name="Rectangle 28"/>
          <p:cNvSpPr/>
          <p:nvPr/>
        </p:nvSpPr>
        <p:spPr>
          <a:xfrm>
            <a:off x="5332049" y="5601361"/>
            <a:ext cx="2326565" cy="601104"/>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F. </a:t>
            </a:r>
            <a:r>
              <a:rPr lang="en-US" sz="900" dirty="0" smtClean="0">
                <a:solidFill>
                  <a:schemeClr val="tx1"/>
                </a:solidFill>
                <a:latin typeface="Arial"/>
                <a:cs typeface="Arial"/>
              </a:rPr>
              <a:t>Record your processing activity using the </a:t>
            </a:r>
            <a:r>
              <a:rPr lang="en-US" sz="900" b="1" dirty="0" smtClean="0">
                <a:solidFill>
                  <a:schemeClr val="tx1"/>
                </a:solidFill>
                <a:latin typeface="Arial"/>
                <a:cs typeface="Arial"/>
              </a:rPr>
              <a:t>UCL Information Asset Register (IAR)</a:t>
            </a:r>
            <a:endParaRPr lang="en-US" sz="900" b="1" dirty="0">
              <a:solidFill>
                <a:schemeClr val="tx1"/>
              </a:solidFill>
              <a:latin typeface="Arial"/>
              <a:cs typeface="Arial"/>
            </a:endParaRPr>
          </a:p>
        </p:txBody>
      </p:sp>
      <p:sp>
        <p:nvSpPr>
          <p:cNvPr id="30" name="Rectangle 29"/>
          <p:cNvSpPr/>
          <p:nvPr/>
        </p:nvSpPr>
        <p:spPr>
          <a:xfrm>
            <a:off x="10070467" y="1885803"/>
            <a:ext cx="2014093" cy="1260414"/>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t"/>
          <a:lstStyle/>
          <a:p>
            <a:pPr>
              <a:spcAft>
                <a:spcPts val="300"/>
              </a:spcAft>
            </a:pPr>
            <a:r>
              <a:rPr lang="en-US" sz="900" b="1" dirty="0" smtClean="0">
                <a:solidFill>
                  <a:srgbClr val="FFFFFF"/>
                </a:solidFill>
                <a:latin typeface="Arial"/>
                <a:cs typeface="Arial"/>
              </a:rPr>
              <a:t>Full Release if:</a:t>
            </a:r>
          </a:p>
          <a:p>
            <a:pPr marL="171450" indent="-171450">
              <a:buFont typeface="Arial"/>
              <a:buChar char="•"/>
            </a:pPr>
            <a:r>
              <a:rPr lang="en-US" sz="900" dirty="0" smtClean="0">
                <a:solidFill>
                  <a:srgbClr val="FFFFFF"/>
                </a:solidFill>
                <a:latin typeface="Arial"/>
                <a:cs typeface="Arial"/>
              </a:rPr>
              <a:t>Personal data is anonymised or pseudonymised</a:t>
            </a:r>
          </a:p>
          <a:p>
            <a:pPr marL="171450" indent="-171450">
              <a:buFont typeface="Arial"/>
              <a:buChar char="•"/>
            </a:pPr>
            <a:r>
              <a:rPr lang="en-US" sz="900" dirty="0" smtClean="0">
                <a:solidFill>
                  <a:srgbClr val="FFFFFF"/>
                </a:solidFill>
                <a:latin typeface="Arial"/>
                <a:cs typeface="Arial"/>
              </a:rPr>
              <a:t>Steps 1-4 have been completed and your work is not confidential, highly confidential, or bound by contractual terms or common law duties of confidentiality</a:t>
            </a:r>
          </a:p>
        </p:txBody>
      </p:sp>
      <p:sp>
        <p:nvSpPr>
          <p:cNvPr id="31" name="Rectangle 30"/>
          <p:cNvSpPr/>
          <p:nvPr/>
        </p:nvSpPr>
        <p:spPr>
          <a:xfrm>
            <a:off x="10070467" y="3250193"/>
            <a:ext cx="2014093" cy="1353931"/>
          </a:xfrm>
          <a:prstGeom prst="rect">
            <a:avLst/>
          </a:prstGeom>
          <a:solidFill>
            <a:srgbClr val="F27A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spcAft>
                <a:spcPts val="300"/>
              </a:spcAft>
            </a:pPr>
            <a:r>
              <a:rPr lang="en-US" sz="900" b="1" dirty="0" smtClean="0">
                <a:solidFill>
                  <a:srgbClr val="FFFFFF"/>
                </a:solidFill>
                <a:latin typeface="Arial"/>
                <a:cs typeface="Arial"/>
              </a:rPr>
              <a:t>Part release if:</a:t>
            </a:r>
          </a:p>
          <a:p>
            <a:pPr marL="171450" indent="-171450">
              <a:buFont typeface="Arial"/>
              <a:buChar char="•"/>
            </a:pPr>
            <a:r>
              <a:rPr lang="en-US" sz="900" dirty="0">
                <a:solidFill>
                  <a:srgbClr val="FFFFFF"/>
                </a:solidFill>
                <a:latin typeface="Arial"/>
                <a:cs typeface="Arial"/>
              </a:rPr>
              <a:t>Personal data is anonymised or pseudonymised</a:t>
            </a:r>
          </a:p>
          <a:p>
            <a:pPr marL="171450" indent="-171450">
              <a:buFont typeface="Arial"/>
              <a:buChar char="•"/>
            </a:pPr>
            <a:r>
              <a:rPr lang="en-US" sz="900" dirty="0">
                <a:solidFill>
                  <a:srgbClr val="FFFFFF"/>
                </a:solidFill>
                <a:latin typeface="Arial"/>
                <a:cs typeface="Arial"/>
              </a:rPr>
              <a:t>Steps 1-4 have been completed and your work </a:t>
            </a:r>
            <a:r>
              <a:rPr lang="en-US" sz="900" dirty="0" smtClean="0">
                <a:solidFill>
                  <a:srgbClr val="FFFFFF"/>
                </a:solidFill>
                <a:latin typeface="Arial"/>
                <a:cs typeface="Arial"/>
              </a:rPr>
              <a:t>is internal, confidential but not highly confidential or bound </a:t>
            </a:r>
            <a:r>
              <a:rPr lang="en-US" sz="900" dirty="0">
                <a:solidFill>
                  <a:srgbClr val="FFFFFF"/>
                </a:solidFill>
                <a:latin typeface="Arial"/>
                <a:cs typeface="Arial"/>
              </a:rPr>
              <a:t>by contractual terms or common law duties of confidentiality</a:t>
            </a:r>
          </a:p>
        </p:txBody>
      </p:sp>
      <p:sp>
        <p:nvSpPr>
          <p:cNvPr id="32" name="Rectangle 31"/>
          <p:cNvSpPr/>
          <p:nvPr/>
        </p:nvSpPr>
        <p:spPr>
          <a:xfrm>
            <a:off x="10070468" y="4718582"/>
            <a:ext cx="2014092" cy="1438706"/>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spcAft>
                <a:spcPts val="300"/>
              </a:spcAft>
            </a:pPr>
            <a:r>
              <a:rPr lang="en-US" sz="900" b="1" dirty="0" smtClean="0">
                <a:solidFill>
                  <a:srgbClr val="FFFFFF"/>
                </a:solidFill>
                <a:latin typeface="Arial"/>
                <a:cs typeface="Arial"/>
              </a:rPr>
              <a:t>Do not release if:</a:t>
            </a:r>
          </a:p>
          <a:p>
            <a:pPr marL="171450" indent="-171450">
              <a:buFont typeface="Arial"/>
              <a:buChar char="•"/>
            </a:pPr>
            <a:r>
              <a:rPr lang="en-US" sz="900" dirty="0" smtClean="0">
                <a:solidFill>
                  <a:srgbClr val="FFFFFF"/>
                </a:solidFill>
                <a:latin typeface="Arial"/>
                <a:cs typeface="Arial"/>
              </a:rPr>
              <a:t>Personal data is not anonymised </a:t>
            </a:r>
            <a:r>
              <a:rPr lang="en-US" sz="900" dirty="0">
                <a:solidFill>
                  <a:srgbClr val="FFFFFF"/>
                </a:solidFill>
                <a:latin typeface="Arial"/>
                <a:cs typeface="Arial"/>
              </a:rPr>
              <a:t>or pseudonymised</a:t>
            </a:r>
          </a:p>
          <a:p>
            <a:pPr marL="171450" indent="-171450">
              <a:buFont typeface="Arial"/>
              <a:buChar char="•"/>
            </a:pPr>
            <a:r>
              <a:rPr lang="en-US" sz="900" dirty="0">
                <a:solidFill>
                  <a:srgbClr val="FFFFFF"/>
                </a:solidFill>
                <a:latin typeface="Arial"/>
                <a:cs typeface="Arial"/>
              </a:rPr>
              <a:t>Steps 1-4 have not been completed</a:t>
            </a:r>
          </a:p>
          <a:p>
            <a:pPr marL="171450" indent="-171450">
              <a:buFont typeface="Arial"/>
              <a:buChar char="•"/>
            </a:pPr>
            <a:r>
              <a:rPr lang="en-US" sz="900" dirty="0">
                <a:solidFill>
                  <a:srgbClr val="FFFFFF"/>
                </a:solidFill>
                <a:latin typeface="Arial"/>
                <a:cs typeface="Arial"/>
              </a:rPr>
              <a:t>Your work is highly confidential, or bound by contractual terms or common law duties of confidentiality </a:t>
            </a:r>
          </a:p>
        </p:txBody>
      </p:sp>
      <p:sp>
        <p:nvSpPr>
          <p:cNvPr id="33" name="Rectangle 32"/>
          <p:cNvSpPr/>
          <p:nvPr/>
        </p:nvSpPr>
        <p:spPr>
          <a:xfrm>
            <a:off x="102947" y="3044859"/>
            <a:ext cx="2789970" cy="611223"/>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1D.</a:t>
            </a:r>
            <a:r>
              <a:rPr lang="en-US" sz="900" dirty="0" smtClean="0">
                <a:solidFill>
                  <a:srgbClr val="000000"/>
                </a:solidFill>
                <a:latin typeface="Arial"/>
                <a:cs typeface="Arial"/>
              </a:rPr>
              <a:t> Choose the </a:t>
            </a:r>
            <a:r>
              <a:rPr lang="en-US" sz="900" b="1" dirty="0" smtClean="0">
                <a:solidFill>
                  <a:srgbClr val="000000"/>
                </a:solidFill>
                <a:latin typeface="Arial"/>
                <a:cs typeface="Arial"/>
              </a:rPr>
              <a:t>‘Public Task’ </a:t>
            </a:r>
            <a:r>
              <a:rPr lang="en-US" sz="900" dirty="0" smtClean="0">
                <a:solidFill>
                  <a:srgbClr val="000000"/>
                </a:solidFill>
                <a:latin typeface="Arial"/>
                <a:cs typeface="Arial"/>
              </a:rPr>
              <a:t>lawful basis for processing personal data. Ensure consistency with the definition found in the ‘key terms’ page of this document</a:t>
            </a:r>
            <a:endParaRPr lang="en-US" sz="900" b="1" dirty="0">
              <a:solidFill>
                <a:srgbClr val="000000"/>
              </a:solidFill>
              <a:latin typeface="Arial"/>
              <a:cs typeface="Arial"/>
            </a:endParaRPr>
          </a:p>
        </p:txBody>
      </p:sp>
      <p:sp>
        <p:nvSpPr>
          <p:cNvPr id="34" name="Rectangle 33"/>
          <p:cNvSpPr/>
          <p:nvPr/>
        </p:nvSpPr>
        <p:spPr>
          <a:xfrm>
            <a:off x="7806772" y="3806463"/>
            <a:ext cx="2117936"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4</a:t>
            </a:r>
            <a:r>
              <a:rPr lang="en-US" sz="900" dirty="0">
                <a:solidFill>
                  <a:srgbClr val="FF6600"/>
                </a:solidFill>
                <a:latin typeface="Arial"/>
                <a:cs typeface="Arial"/>
              </a:rPr>
              <a:t>C</a:t>
            </a:r>
            <a:r>
              <a:rPr lang="en-US" sz="900" dirty="0" smtClean="0">
                <a:solidFill>
                  <a:srgbClr val="FF6600"/>
                </a:solidFill>
                <a:latin typeface="Arial"/>
                <a:cs typeface="Arial"/>
              </a:rPr>
              <a:t>.</a:t>
            </a:r>
            <a:r>
              <a:rPr lang="en-US" sz="900" dirty="0" smtClean="0">
                <a:solidFill>
                  <a:srgbClr val="000000"/>
                </a:solidFill>
                <a:latin typeface="Arial"/>
                <a:cs typeface="Arial"/>
              </a:rPr>
              <a:t> </a:t>
            </a:r>
            <a:r>
              <a:rPr lang="en-US" sz="900" dirty="0" smtClean="0">
                <a:solidFill>
                  <a:schemeClr val="tx1"/>
                </a:solidFill>
                <a:latin typeface="Arial"/>
                <a:cs typeface="Arial"/>
              </a:rPr>
              <a:t>Assess any common law duties of confidentiality, e.g. Doctor patient relationship)</a:t>
            </a:r>
            <a:endParaRPr lang="en-US" sz="900" dirty="0">
              <a:solidFill>
                <a:schemeClr val="tx1"/>
              </a:solidFill>
              <a:latin typeface="Arial"/>
              <a:cs typeface="Arial"/>
            </a:endParaRPr>
          </a:p>
        </p:txBody>
      </p:sp>
      <p:sp>
        <p:nvSpPr>
          <p:cNvPr id="35" name="Rectangle 34"/>
          <p:cNvSpPr/>
          <p:nvPr/>
        </p:nvSpPr>
        <p:spPr>
          <a:xfrm>
            <a:off x="7806772" y="2674028"/>
            <a:ext cx="2117936" cy="983042"/>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4</a:t>
            </a:r>
            <a:r>
              <a:rPr lang="en-US" sz="900" dirty="0">
                <a:solidFill>
                  <a:srgbClr val="FF6600"/>
                </a:solidFill>
                <a:latin typeface="Arial"/>
                <a:cs typeface="Arial"/>
              </a:rPr>
              <a:t>B</a:t>
            </a:r>
            <a:r>
              <a:rPr lang="en-US" sz="900" dirty="0" smtClean="0">
                <a:solidFill>
                  <a:srgbClr val="FF6600"/>
                </a:solidFill>
                <a:latin typeface="Arial"/>
                <a:cs typeface="Arial"/>
              </a:rPr>
              <a:t>.</a:t>
            </a:r>
            <a:r>
              <a:rPr lang="en-US" sz="900" dirty="0" smtClean="0">
                <a:solidFill>
                  <a:srgbClr val="000000"/>
                </a:solidFill>
                <a:latin typeface="Arial"/>
                <a:cs typeface="Arial"/>
              </a:rPr>
              <a:t> </a:t>
            </a:r>
            <a:r>
              <a:rPr lang="en-US" sz="900" dirty="0" smtClean="0">
                <a:solidFill>
                  <a:schemeClr val="tx1"/>
                </a:solidFill>
                <a:latin typeface="Arial"/>
                <a:cs typeface="Arial"/>
              </a:rPr>
              <a:t>Check that contractual terms governing the disclosure of data apply to your work, such as NHS contracts that may stipulate that disclosure is only permissible to a limited set of recipients</a:t>
            </a:r>
            <a:endParaRPr lang="en-US" sz="900" dirty="0">
              <a:solidFill>
                <a:schemeClr val="tx1"/>
              </a:solidFill>
              <a:latin typeface="Arial"/>
              <a:cs typeface="Arial"/>
            </a:endParaRPr>
          </a:p>
        </p:txBody>
      </p:sp>
      <p:sp>
        <p:nvSpPr>
          <p:cNvPr id="36" name="Rectangle 35"/>
          <p:cNvSpPr/>
          <p:nvPr/>
        </p:nvSpPr>
        <p:spPr>
          <a:xfrm>
            <a:off x="7806772" y="1861013"/>
            <a:ext cx="2117936" cy="6559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4A.</a:t>
            </a:r>
            <a:r>
              <a:rPr lang="en-US" sz="900" dirty="0" smtClean="0">
                <a:solidFill>
                  <a:srgbClr val="000000"/>
                </a:solidFill>
                <a:latin typeface="Arial"/>
                <a:cs typeface="Arial"/>
              </a:rPr>
              <a:t> </a:t>
            </a:r>
            <a:r>
              <a:rPr lang="en-US" sz="900" dirty="0" smtClean="0">
                <a:solidFill>
                  <a:schemeClr val="tx1"/>
                </a:solidFill>
                <a:latin typeface="Arial"/>
                <a:cs typeface="Arial"/>
              </a:rPr>
              <a:t>Assess confidentiality according to UCL’s information classification, e.g. Public, Internal, Confidential, Highly Confidential</a:t>
            </a:r>
            <a:endParaRPr lang="en-US" sz="900" dirty="0">
              <a:solidFill>
                <a:schemeClr val="tx1"/>
              </a:solidFill>
              <a:latin typeface="Arial"/>
              <a:cs typeface="Arial"/>
            </a:endParaRPr>
          </a:p>
        </p:txBody>
      </p:sp>
      <p:sp>
        <p:nvSpPr>
          <p:cNvPr id="37" name="Rectangle 36"/>
          <p:cNvSpPr/>
          <p:nvPr/>
        </p:nvSpPr>
        <p:spPr>
          <a:xfrm>
            <a:off x="3036071" y="3805854"/>
            <a:ext cx="2117937" cy="600440"/>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2</a:t>
            </a:r>
            <a:r>
              <a:rPr lang="en-US" sz="900" dirty="0" smtClean="0">
                <a:solidFill>
                  <a:srgbClr val="FF6600"/>
                </a:solidFill>
                <a:latin typeface="Arial"/>
                <a:cs typeface="Arial"/>
              </a:rPr>
              <a:t>D</a:t>
            </a:r>
            <a:r>
              <a:rPr lang="en-US" sz="900" dirty="0" smtClean="0">
                <a:solidFill>
                  <a:srgbClr val="FF6600"/>
                </a:solidFill>
                <a:latin typeface="Arial"/>
                <a:cs typeface="Arial"/>
              </a:rPr>
              <a:t>.</a:t>
            </a:r>
            <a:r>
              <a:rPr lang="en-US" sz="900" dirty="0" smtClean="0">
                <a:solidFill>
                  <a:srgbClr val="000000"/>
                </a:solidFill>
                <a:latin typeface="Arial"/>
                <a:cs typeface="Arial"/>
              </a:rPr>
              <a:t> Once data collection has begun, please revisit your </a:t>
            </a:r>
            <a:r>
              <a:rPr lang="en-US" sz="900" b="1" dirty="0" smtClean="0">
                <a:solidFill>
                  <a:srgbClr val="000000"/>
                </a:solidFill>
                <a:latin typeface="Arial"/>
                <a:cs typeface="Arial"/>
              </a:rPr>
              <a:t>DMP</a:t>
            </a:r>
            <a:r>
              <a:rPr lang="en-US" sz="900" dirty="0" smtClean="0">
                <a:solidFill>
                  <a:srgbClr val="000000"/>
                </a:solidFill>
                <a:latin typeface="Arial"/>
                <a:cs typeface="Arial"/>
              </a:rPr>
              <a:t> and update as necessary to reflect changes. </a:t>
            </a:r>
            <a:endParaRPr lang="en-US" sz="900" dirty="0">
              <a:solidFill>
                <a:srgbClr val="000000"/>
              </a:solidFill>
              <a:latin typeface="Arial"/>
              <a:cs typeface="Arial"/>
            </a:endParaRPr>
          </a:p>
        </p:txBody>
      </p:sp>
    </p:spTree>
    <p:extLst>
      <p:ext uri="{BB962C8B-B14F-4D97-AF65-F5344CB8AC3E}">
        <p14:creationId xmlns:p14="http://schemas.microsoft.com/office/powerpoint/2010/main" val="3090569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892917" y="6497446"/>
            <a:ext cx="6338547" cy="365125"/>
          </a:xfrm>
        </p:spPr>
        <p:txBody>
          <a:bodyPr/>
          <a:lstStyle/>
          <a:p>
            <a:r>
              <a:rPr lang="en-US" sz="800" dirty="0" smtClean="0">
                <a:solidFill>
                  <a:prstClr val="black">
                    <a:tint val="75000"/>
                  </a:prstClr>
                </a:solidFill>
                <a:latin typeface="Arial"/>
                <a:cs typeface="Arial"/>
              </a:rPr>
              <a:t>Contact: UCL.GDPR@ucl.ac.uk     https://www.ucl.ac.uk/legal-services/gdpr-general-data-protection-regulation</a:t>
            </a:r>
            <a:endParaRPr lang="en-US" sz="800" dirty="0">
              <a:solidFill>
                <a:prstClr val="black">
                  <a:tint val="75000"/>
                </a:prstClr>
              </a:solidFill>
              <a:latin typeface="Arial"/>
              <a:cs typeface="Arial"/>
            </a:endParaRPr>
          </a:p>
        </p:txBody>
      </p:sp>
      <p:sp>
        <p:nvSpPr>
          <p:cNvPr id="7" name="Title 1"/>
          <p:cNvSpPr>
            <a:spLocks noGrp="1"/>
          </p:cNvSpPr>
          <p:nvPr>
            <p:ph type="title"/>
          </p:nvPr>
        </p:nvSpPr>
        <p:spPr>
          <a:xfrm>
            <a:off x="271277" y="161930"/>
            <a:ext cx="11082524" cy="1189818"/>
          </a:xfrm>
        </p:spPr>
        <p:txBody>
          <a:bodyPr vert="horz" lIns="91440" tIns="45720" rIns="91440" bIns="45720" rtlCol="0" anchor="ctr">
            <a:normAutofit/>
          </a:bodyPr>
          <a:lstStyle/>
          <a:p>
            <a:pPr>
              <a:lnSpc>
                <a:spcPct val="100000"/>
              </a:lnSpc>
            </a:pPr>
            <a:r>
              <a:rPr lang="en-US" dirty="0" smtClean="0"/>
              <a:t>Open Science</a:t>
            </a:r>
            <a:br>
              <a:rPr lang="en-US" dirty="0" smtClean="0"/>
            </a:br>
            <a:r>
              <a:rPr lang="en-US" sz="2000" dirty="0">
                <a:solidFill>
                  <a:schemeClr val="bg1"/>
                </a:solidFill>
              </a:rPr>
              <a:t>Steps to protect </a:t>
            </a:r>
            <a:r>
              <a:rPr lang="en-US" sz="2000" dirty="0" smtClean="0">
                <a:solidFill>
                  <a:srgbClr val="72C331"/>
                </a:solidFill>
              </a:rPr>
              <a:t>special category personal </a:t>
            </a:r>
            <a:r>
              <a:rPr lang="en-US" sz="2000" dirty="0">
                <a:solidFill>
                  <a:srgbClr val="72C331"/>
                </a:solidFill>
              </a:rPr>
              <a:t>data </a:t>
            </a:r>
            <a:r>
              <a:rPr lang="en-US" sz="2000" dirty="0" smtClean="0">
                <a:solidFill>
                  <a:schemeClr val="bg1"/>
                </a:solidFill>
              </a:rPr>
              <a:t>in </a:t>
            </a:r>
            <a:r>
              <a:rPr lang="en-US" sz="2000" dirty="0">
                <a:solidFill>
                  <a:schemeClr val="bg1"/>
                </a:solidFill>
              </a:rPr>
              <a:t>Open Science research</a:t>
            </a:r>
            <a:endParaRPr 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2130991170"/>
              </p:ext>
            </p:extLst>
          </p:nvPr>
        </p:nvGraphicFramePr>
        <p:xfrm>
          <a:off x="0" y="1254534"/>
          <a:ext cx="12192000" cy="5621104"/>
        </p:xfrm>
        <a:graphic>
          <a:graphicData uri="http://schemas.openxmlformats.org/drawingml/2006/table">
            <a:tbl>
              <a:tblPr firstRow="1" bandRow="1">
                <a:tableStyleId>{5C22544A-7EE6-4342-B048-85BDC9FD1C3A}</a:tableStyleId>
              </a:tblPr>
              <a:tblGrid>
                <a:gridCol w="2963411"/>
                <a:gridCol w="2283495"/>
                <a:gridCol w="2488752"/>
                <a:gridCol w="2257837"/>
                <a:gridCol w="2198505"/>
              </a:tblGrid>
              <a:tr h="451548">
                <a:tc>
                  <a:txBody>
                    <a:bodyPr/>
                    <a:lstStyle/>
                    <a:p>
                      <a:pPr algn="ctr"/>
                      <a:r>
                        <a:rPr lang="en-US" sz="1000" dirty="0" smtClean="0">
                          <a:latin typeface="Arial"/>
                          <a:cs typeface="Arial"/>
                        </a:rPr>
                        <a:t>1. Plan your Research</a:t>
                      </a:r>
                      <a:endParaRPr lang="en-US" sz="1000" dirty="0">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2. Ensure organisational &amp;</a:t>
                      </a:r>
                      <a:r>
                        <a:rPr lang="en-US" sz="1000" baseline="0" dirty="0" smtClean="0">
                          <a:latin typeface="Arial"/>
                          <a:cs typeface="Arial"/>
                        </a:rPr>
                        <a:t> technical measures are in place</a:t>
                      </a:r>
                      <a:endParaRPr lang="en-US" sz="1000" dirty="0">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3. </a:t>
                      </a:r>
                      <a:r>
                        <a:rPr lang="en-US" sz="1000" dirty="0" smtClean="0">
                          <a:solidFill>
                            <a:schemeClr val="bg1"/>
                          </a:solidFill>
                          <a:latin typeface="Arial"/>
                          <a:cs typeface="Arial"/>
                        </a:rPr>
                        <a:t>Implement </a:t>
                      </a:r>
                      <a:r>
                        <a:rPr lang="en-US" sz="1000" b="1" dirty="0" smtClean="0">
                          <a:solidFill>
                            <a:schemeClr val="bg1"/>
                          </a:solidFill>
                          <a:latin typeface="Arial"/>
                          <a:cs typeface="Arial"/>
                        </a:rPr>
                        <a:t>safeguards against</a:t>
                      </a:r>
                      <a:r>
                        <a:rPr lang="en-US" sz="1000" b="1" baseline="0" dirty="0" smtClean="0">
                          <a:solidFill>
                            <a:schemeClr val="bg1"/>
                          </a:solidFill>
                          <a:latin typeface="Arial"/>
                          <a:cs typeface="Arial"/>
                        </a:rPr>
                        <a:t> accidental loss, disclosure or corruption of  data</a:t>
                      </a:r>
                      <a:endParaRPr lang="en-US" sz="1000" b="0" dirty="0">
                        <a:solidFill>
                          <a:schemeClr val="bg1"/>
                        </a:solidFill>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4. Assess the confidentiality of your research</a:t>
                      </a:r>
                      <a:r>
                        <a:rPr lang="en-US" sz="1000" baseline="0" dirty="0" smtClean="0">
                          <a:latin typeface="Arial"/>
                          <a:cs typeface="Arial"/>
                        </a:rPr>
                        <a:t> to understand what you can share</a:t>
                      </a:r>
                      <a:endParaRPr lang="en-US" sz="1000" dirty="0">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5. Upload to Open Science repositories</a:t>
                      </a:r>
                      <a:endParaRPr lang="en-US" sz="1000" dirty="0">
                        <a:latin typeface="Arial"/>
                        <a:cs typeface="Arial"/>
                      </a:endParaRPr>
                    </a:p>
                  </a:txBody>
                  <a:tcPr>
                    <a:solidFill>
                      <a:schemeClr val="tx1">
                        <a:lumMod val="75000"/>
                        <a:lumOff val="25000"/>
                      </a:schemeClr>
                    </a:solidFill>
                  </a:tcPr>
                </a:tc>
              </a:tr>
              <a:tr h="4495218">
                <a:tc>
                  <a:txBody>
                    <a:bodyPr/>
                    <a:lstStyle/>
                    <a:p>
                      <a:endParaRPr lang="en-US" sz="1000" dirty="0">
                        <a:latin typeface="Arial"/>
                        <a:cs typeface="Arial"/>
                      </a:endParaRPr>
                    </a:p>
                  </a:txBody>
                  <a:tcPr>
                    <a:solidFill>
                      <a:schemeClr val="bg1">
                        <a:lumMod val="50000"/>
                      </a:schemeClr>
                    </a:solidFill>
                  </a:tcPr>
                </a:tc>
                <a:tc>
                  <a:txBody>
                    <a:bodyPr/>
                    <a:lstStyle/>
                    <a:p>
                      <a:endParaRPr lang="en-US" sz="1000" dirty="0">
                        <a:latin typeface="Arial"/>
                        <a:cs typeface="Arial"/>
                      </a:endParaRPr>
                    </a:p>
                  </a:txBody>
                  <a:tcPr>
                    <a:solidFill>
                      <a:schemeClr val="bg1">
                        <a:lumMod val="50000"/>
                      </a:schemeClr>
                    </a:solidFill>
                  </a:tcPr>
                </a:tc>
                <a:tc>
                  <a:txBody>
                    <a:bodyPr/>
                    <a:lstStyle/>
                    <a:p>
                      <a:endParaRPr lang="en-US" sz="1000" dirty="0">
                        <a:latin typeface="Arial"/>
                        <a:cs typeface="Arial"/>
                      </a:endParaRPr>
                    </a:p>
                  </a:txBody>
                  <a:tcPr>
                    <a:solidFill>
                      <a:schemeClr val="bg1">
                        <a:lumMod val="50000"/>
                      </a:schemeClr>
                    </a:solidFill>
                  </a:tcPr>
                </a:tc>
                <a:tc>
                  <a:txBody>
                    <a:bodyPr/>
                    <a:lstStyle/>
                    <a:p>
                      <a:endParaRPr lang="en-US" sz="1000" dirty="0">
                        <a:latin typeface="Arial"/>
                        <a:cs typeface="Arial"/>
                      </a:endParaRPr>
                    </a:p>
                  </a:txBody>
                  <a:tcPr>
                    <a:solidFill>
                      <a:schemeClr val="bg1">
                        <a:lumMod val="50000"/>
                      </a:schemeClr>
                    </a:solidFill>
                  </a:tcPr>
                </a:tc>
                <a:tc>
                  <a:txBody>
                    <a:bodyPr/>
                    <a:lstStyle/>
                    <a:p>
                      <a:endParaRPr lang="en-US" sz="1000" dirty="0">
                        <a:latin typeface="Arial"/>
                        <a:cs typeface="Arial"/>
                      </a:endParaRPr>
                    </a:p>
                  </a:txBody>
                  <a:tcPr>
                    <a:solidFill>
                      <a:schemeClr val="bg1">
                        <a:lumMod val="50000"/>
                      </a:schemeClr>
                    </a:solidFill>
                  </a:tcPr>
                </a:tc>
              </a:tr>
              <a:tr h="577246">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srgbClr val="FFFFFF"/>
                          </a:solidFill>
                          <a:latin typeface="Arial"/>
                          <a:cs typeface="Arial"/>
                        </a:rPr>
                        <a:t>NOTE: For further information please refer</a:t>
                      </a:r>
                      <a:r>
                        <a:rPr lang="en-US" sz="900" baseline="0" dirty="0" smtClean="0">
                          <a:solidFill>
                            <a:srgbClr val="FFFFFF"/>
                          </a:solidFill>
                          <a:latin typeface="Arial"/>
                          <a:cs typeface="Arial"/>
                        </a:rPr>
                        <a:t> to the ‘key terms’ and ‘further guidance’ pages:</a:t>
                      </a:r>
                      <a:endParaRPr lang="en-US" sz="900" dirty="0" smtClean="0">
                        <a:solidFill>
                          <a:srgbClr val="FFFFFF"/>
                        </a:solidFill>
                        <a:latin typeface="Arial"/>
                        <a:cs typeface="Arial"/>
                      </a:endParaRPr>
                    </a:p>
                    <a:p>
                      <a:endParaRPr lang="en-US" sz="900" dirty="0">
                        <a:solidFill>
                          <a:schemeClr val="bg1"/>
                        </a:solidFill>
                        <a:latin typeface="Arial"/>
                        <a:cs typeface="Arial"/>
                      </a:endParaRPr>
                    </a:p>
                  </a:txBody>
                  <a:tcPr anchor="ctr">
                    <a:solidFill>
                      <a:srgbClr val="AF1C0E"/>
                    </a:solidFill>
                  </a:tcPr>
                </a:tc>
                <a:tc hMerge="1">
                  <a:txBody>
                    <a:bodyPr/>
                    <a:lstStyle/>
                    <a:p>
                      <a:endParaRPr lang="en-US" sz="900" dirty="0">
                        <a:solidFill>
                          <a:srgbClr val="FFFFFF"/>
                        </a:solidFill>
                        <a:latin typeface="Arial"/>
                        <a:cs typeface="Arial"/>
                      </a:endParaRPr>
                    </a:p>
                  </a:txBody>
                  <a:tcPr>
                    <a:solidFill>
                      <a:srgbClr val="AF1C0E"/>
                    </a:solidFill>
                  </a:tcPr>
                </a:tc>
                <a:tc hMerge="1">
                  <a:txBody>
                    <a:bodyPr/>
                    <a:lstStyle/>
                    <a:p>
                      <a:endParaRPr lang="en-US" sz="900" dirty="0">
                        <a:latin typeface="Arial"/>
                        <a:cs typeface="Arial"/>
                      </a:endParaRPr>
                    </a:p>
                  </a:txBody>
                  <a:tcPr>
                    <a:solidFill>
                      <a:srgbClr val="AF1C0E"/>
                    </a:solidFill>
                  </a:tcPr>
                </a:tc>
                <a:tc hMerge="1">
                  <a:txBody>
                    <a:bodyPr/>
                    <a:lstStyle/>
                    <a:p>
                      <a:endParaRPr lang="en-US" sz="900" dirty="0">
                        <a:latin typeface="Arial"/>
                        <a:cs typeface="Arial"/>
                      </a:endParaRPr>
                    </a:p>
                  </a:txBody>
                  <a:tcPr>
                    <a:solidFill>
                      <a:srgbClr val="AF1C0E"/>
                    </a:solidFill>
                  </a:tcPr>
                </a:tc>
                <a:tc hMerge="1">
                  <a:txBody>
                    <a:bodyPr/>
                    <a:lstStyle/>
                    <a:p>
                      <a:endParaRPr lang="en-US" sz="900" dirty="0">
                        <a:latin typeface="Arial"/>
                        <a:cs typeface="Arial"/>
                      </a:endParaRPr>
                    </a:p>
                  </a:txBody>
                  <a:tcPr>
                    <a:solidFill>
                      <a:srgbClr val="AF1C0E"/>
                    </a:solidFill>
                  </a:tcPr>
                </a:tc>
              </a:tr>
            </a:tbl>
          </a:graphicData>
        </a:graphic>
      </p:graphicFrame>
      <p:sp>
        <p:nvSpPr>
          <p:cNvPr id="11" name="Rectangle 10"/>
          <p:cNvSpPr/>
          <p:nvPr/>
        </p:nvSpPr>
        <p:spPr>
          <a:xfrm>
            <a:off x="102949" y="2268832"/>
            <a:ext cx="2789968" cy="649417"/>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C</a:t>
            </a:r>
            <a:r>
              <a:rPr lang="en-US" sz="900" dirty="0" smtClean="0">
                <a:solidFill>
                  <a:srgbClr val="FF6600"/>
                </a:solidFill>
                <a:latin typeface="Arial"/>
                <a:cs typeface="Arial"/>
              </a:rPr>
              <a:t>.</a:t>
            </a:r>
            <a:r>
              <a:rPr lang="en-US" sz="900" dirty="0" smtClean="0">
                <a:solidFill>
                  <a:srgbClr val="000000"/>
                </a:solidFill>
                <a:latin typeface="Arial"/>
                <a:cs typeface="Arial"/>
              </a:rPr>
              <a:t> Conduct a </a:t>
            </a:r>
            <a:r>
              <a:rPr lang="en-US" sz="900" b="1" dirty="0" smtClean="0">
                <a:solidFill>
                  <a:srgbClr val="000000"/>
                </a:solidFill>
                <a:latin typeface="Arial"/>
                <a:cs typeface="Arial"/>
              </a:rPr>
              <a:t>Data Protection Impact Assessment (DPIA) </a:t>
            </a:r>
            <a:r>
              <a:rPr lang="en-US" sz="900" dirty="0">
                <a:solidFill>
                  <a:srgbClr val="000000"/>
                </a:solidFill>
                <a:latin typeface="Arial"/>
                <a:cs typeface="Arial"/>
              </a:rPr>
              <a:t>if </a:t>
            </a:r>
            <a:r>
              <a:rPr lang="en-US" sz="900" i="1" dirty="0">
                <a:solidFill>
                  <a:srgbClr val="0000FF"/>
                </a:solidFill>
                <a:latin typeface="Arial"/>
                <a:cs typeface="Arial"/>
              </a:rPr>
              <a:t>unsure</a:t>
            </a:r>
            <a:r>
              <a:rPr lang="en-US" sz="900" dirty="0">
                <a:solidFill>
                  <a:srgbClr val="0000FF"/>
                </a:solidFill>
                <a:latin typeface="Arial"/>
                <a:cs typeface="Arial"/>
              </a:rPr>
              <a:t> </a:t>
            </a:r>
            <a:r>
              <a:rPr lang="en-US" sz="900" dirty="0">
                <a:solidFill>
                  <a:srgbClr val="000000"/>
                </a:solidFill>
                <a:latin typeface="Arial"/>
                <a:cs typeface="Arial"/>
              </a:rPr>
              <a:t>of data </a:t>
            </a:r>
            <a:r>
              <a:rPr lang="en-US" sz="900" dirty="0" smtClean="0">
                <a:solidFill>
                  <a:srgbClr val="000000"/>
                </a:solidFill>
                <a:latin typeface="Arial"/>
                <a:cs typeface="Arial"/>
              </a:rPr>
              <a:t>risk, </a:t>
            </a:r>
            <a:r>
              <a:rPr lang="en-US" sz="900" dirty="0">
                <a:solidFill>
                  <a:srgbClr val="000000"/>
                </a:solidFill>
                <a:latin typeface="Arial"/>
                <a:cs typeface="Arial"/>
              </a:rPr>
              <a:t>to </a:t>
            </a:r>
            <a:r>
              <a:rPr lang="en-US" sz="900" dirty="0" smtClean="0">
                <a:solidFill>
                  <a:srgbClr val="000000"/>
                </a:solidFill>
                <a:latin typeface="Arial"/>
                <a:cs typeface="Arial"/>
              </a:rPr>
              <a:t>consider, assess and document risks of processing personal data</a:t>
            </a:r>
            <a:endParaRPr lang="en-US" sz="900" dirty="0">
              <a:solidFill>
                <a:srgbClr val="000000"/>
              </a:solidFill>
              <a:latin typeface="Arial"/>
              <a:cs typeface="Arial"/>
            </a:endParaRPr>
          </a:p>
        </p:txBody>
      </p:sp>
      <p:sp>
        <p:nvSpPr>
          <p:cNvPr id="12" name="Rectangle 11"/>
          <p:cNvSpPr/>
          <p:nvPr/>
        </p:nvSpPr>
        <p:spPr>
          <a:xfrm>
            <a:off x="102948" y="1853597"/>
            <a:ext cx="2789969" cy="31428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1</a:t>
            </a:r>
            <a:r>
              <a:rPr lang="en-US" sz="900" dirty="0" smtClean="0">
                <a:solidFill>
                  <a:srgbClr val="FF6600"/>
                </a:solidFill>
                <a:latin typeface="Arial"/>
                <a:cs typeface="Arial"/>
              </a:rPr>
              <a:t>A.</a:t>
            </a:r>
            <a:r>
              <a:rPr lang="en-US" sz="900" dirty="0" smtClean="0">
                <a:solidFill>
                  <a:srgbClr val="000000"/>
                </a:solidFill>
                <a:latin typeface="Arial"/>
                <a:cs typeface="Arial"/>
              </a:rPr>
              <a:t> Develop a </a:t>
            </a:r>
            <a:r>
              <a:rPr lang="en-US" sz="900" b="1" dirty="0" smtClean="0">
                <a:solidFill>
                  <a:srgbClr val="000000"/>
                </a:solidFill>
                <a:latin typeface="Arial"/>
                <a:cs typeface="Arial"/>
              </a:rPr>
              <a:t>Data Management Plan (DMP) </a:t>
            </a:r>
            <a:endParaRPr lang="en-US" sz="900" b="1" dirty="0">
              <a:solidFill>
                <a:srgbClr val="000000"/>
              </a:solidFill>
              <a:latin typeface="Arial"/>
              <a:cs typeface="Arial"/>
            </a:endParaRPr>
          </a:p>
        </p:txBody>
      </p:sp>
      <p:sp>
        <p:nvSpPr>
          <p:cNvPr id="13" name="Rectangle 12"/>
          <p:cNvSpPr/>
          <p:nvPr/>
        </p:nvSpPr>
        <p:spPr>
          <a:xfrm>
            <a:off x="102951" y="4226702"/>
            <a:ext cx="2790000" cy="515866"/>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E</a:t>
            </a:r>
            <a:r>
              <a:rPr lang="en-US" sz="900" dirty="0" smtClean="0">
                <a:solidFill>
                  <a:srgbClr val="FF6600"/>
                </a:solidFill>
                <a:latin typeface="Arial"/>
                <a:cs typeface="Arial"/>
              </a:rPr>
              <a:t>.</a:t>
            </a:r>
            <a:r>
              <a:rPr lang="en-US" sz="900" dirty="0" smtClean="0">
                <a:solidFill>
                  <a:schemeClr val="tx1"/>
                </a:solidFill>
                <a:latin typeface="Arial"/>
                <a:cs typeface="Arial"/>
              </a:rPr>
              <a:t> Ensure your research complies with </a:t>
            </a:r>
            <a:r>
              <a:rPr lang="en-US" sz="900" b="1" dirty="0">
                <a:solidFill>
                  <a:schemeClr val="tx1"/>
                </a:solidFill>
                <a:latin typeface="Arial"/>
                <a:cs typeface="Arial"/>
              </a:rPr>
              <a:t>relevant UCL </a:t>
            </a:r>
            <a:r>
              <a:rPr lang="en-US" sz="900" b="1" dirty="0" smtClean="0">
                <a:solidFill>
                  <a:schemeClr val="tx1"/>
                </a:solidFill>
                <a:latin typeface="Arial"/>
                <a:cs typeface="Arial"/>
              </a:rPr>
              <a:t>policies</a:t>
            </a:r>
            <a:r>
              <a:rPr lang="en-US" sz="900" dirty="0" smtClean="0">
                <a:solidFill>
                  <a:schemeClr val="tx1"/>
                </a:solidFill>
                <a:latin typeface="Arial"/>
                <a:cs typeface="Arial"/>
              </a:rPr>
              <a:t>, as well as relevant </a:t>
            </a:r>
            <a:r>
              <a:rPr lang="en-US" sz="900" b="1" dirty="0" smtClean="0">
                <a:solidFill>
                  <a:schemeClr val="tx1"/>
                </a:solidFill>
                <a:latin typeface="Arial"/>
                <a:cs typeface="Arial"/>
              </a:rPr>
              <a:t>funder data sharing policies and agreements</a:t>
            </a:r>
            <a:endParaRPr lang="en-US" sz="900" b="1" dirty="0">
              <a:solidFill>
                <a:schemeClr val="tx1"/>
              </a:solidFill>
              <a:latin typeface="Arial"/>
              <a:cs typeface="Arial"/>
            </a:endParaRPr>
          </a:p>
        </p:txBody>
      </p:sp>
      <p:sp>
        <p:nvSpPr>
          <p:cNvPr id="14" name="Rectangle 13"/>
          <p:cNvSpPr/>
          <p:nvPr/>
        </p:nvSpPr>
        <p:spPr>
          <a:xfrm>
            <a:off x="102949" y="4858020"/>
            <a:ext cx="2789968" cy="377378"/>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F</a:t>
            </a:r>
            <a:r>
              <a:rPr lang="en-US" sz="900" dirty="0" smtClean="0">
                <a:solidFill>
                  <a:srgbClr val="FF6600"/>
                </a:solidFill>
                <a:latin typeface="Arial"/>
                <a:cs typeface="Arial"/>
              </a:rPr>
              <a:t>.</a:t>
            </a:r>
            <a:r>
              <a:rPr lang="en-US" sz="900" dirty="0" smtClean="0">
                <a:solidFill>
                  <a:srgbClr val="000000"/>
                </a:solidFill>
                <a:latin typeface="Arial"/>
                <a:cs typeface="Arial"/>
              </a:rPr>
              <a:t> Seek </a:t>
            </a:r>
            <a:r>
              <a:rPr lang="en-US" sz="900" b="1" dirty="0">
                <a:solidFill>
                  <a:srgbClr val="000000"/>
                </a:solidFill>
                <a:latin typeface="Arial"/>
                <a:cs typeface="Arial"/>
              </a:rPr>
              <a:t>ethical approval </a:t>
            </a:r>
            <a:r>
              <a:rPr lang="en-US" sz="900" dirty="0">
                <a:solidFill>
                  <a:srgbClr val="000000"/>
                </a:solidFill>
                <a:latin typeface="Arial"/>
                <a:cs typeface="Arial"/>
              </a:rPr>
              <a:t>of studies from Ethics </a:t>
            </a:r>
            <a:r>
              <a:rPr lang="en-US" sz="900" dirty="0" smtClean="0">
                <a:solidFill>
                  <a:srgbClr val="000000"/>
                </a:solidFill>
                <a:latin typeface="Arial"/>
                <a:cs typeface="Arial"/>
              </a:rPr>
              <a:t>Committee</a:t>
            </a:r>
            <a:endParaRPr lang="en-US" sz="900" dirty="0">
              <a:solidFill>
                <a:srgbClr val="000000"/>
              </a:solidFill>
              <a:latin typeface="Arial"/>
              <a:cs typeface="Arial"/>
            </a:endParaRPr>
          </a:p>
        </p:txBody>
      </p:sp>
      <p:sp>
        <p:nvSpPr>
          <p:cNvPr id="15" name="Rectangle 14"/>
          <p:cNvSpPr/>
          <p:nvPr/>
        </p:nvSpPr>
        <p:spPr>
          <a:xfrm>
            <a:off x="102948" y="5349179"/>
            <a:ext cx="2789969" cy="756797"/>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1</a:t>
            </a:r>
            <a:r>
              <a:rPr lang="en-US" sz="900" dirty="0" smtClean="0">
                <a:solidFill>
                  <a:srgbClr val="FF6600"/>
                </a:solidFill>
                <a:latin typeface="Arial"/>
                <a:cs typeface="Arial"/>
              </a:rPr>
              <a:t>G.</a:t>
            </a:r>
            <a:r>
              <a:rPr lang="en-US" sz="900" dirty="0" smtClean="0">
                <a:solidFill>
                  <a:srgbClr val="000000"/>
                </a:solidFill>
                <a:latin typeface="Arial"/>
                <a:cs typeface="Arial"/>
              </a:rPr>
              <a:t> </a:t>
            </a:r>
            <a:r>
              <a:rPr lang="en-US" sz="900" b="1" dirty="0" smtClean="0">
                <a:solidFill>
                  <a:srgbClr val="000000"/>
                </a:solidFill>
                <a:latin typeface="Arial"/>
                <a:cs typeface="Arial"/>
              </a:rPr>
              <a:t>Observe all applicable codes of conduct</a:t>
            </a:r>
            <a:r>
              <a:rPr lang="en-US" sz="900" dirty="0" smtClean="0">
                <a:solidFill>
                  <a:srgbClr val="000000"/>
                </a:solidFill>
                <a:latin typeface="Arial"/>
                <a:cs typeface="Arial"/>
              </a:rPr>
              <a:t>, </a:t>
            </a:r>
            <a:r>
              <a:rPr lang="en-US" sz="900" dirty="0">
                <a:solidFill>
                  <a:srgbClr val="000000"/>
                </a:solidFill>
                <a:latin typeface="Arial"/>
                <a:cs typeface="Arial"/>
              </a:rPr>
              <a:t>s</a:t>
            </a:r>
            <a:r>
              <a:rPr lang="en-US" sz="900" dirty="0" smtClean="0">
                <a:solidFill>
                  <a:srgbClr val="000000"/>
                </a:solidFill>
                <a:latin typeface="Arial"/>
                <a:cs typeface="Arial"/>
              </a:rPr>
              <a:t>uch as complying with all applicable standards when carrying out your research, which may include obtaining of informed consent of individual participants</a:t>
            </a:r>
            <a:endParaRPr lang="en-US" sz="900" dirty="0">
              <a:solidFill>
                <a:srgbClr val="000000"/>
              </a:solidFill>
              <a:latin typeface="Arial"/>
              <a:cs typeface="Arial"/>
            </a:endParaRPr>
          </a:p>
        </p:txBody>
      </p:sp>
      <p:sp>
        <p:nvSpPr>
          <p:cNvPr id="18" name="Rectangle 17"/>
          <p:cNvSpPr/>
          <p:nvPr/>
        </p:nvSpPr>
        <p:spPr>
          <a:xfrm>
            <a:off x="102951" y="3744208"/>
            <a:ext cx="2789966" cy="368712"/>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B</a:t>
            </a:r>
            <a:r>
              <a:rPr lang="en-US" sz="900" dirty="0" smtClean="0">
                <a:solidFill>
                  <a:srgbClr val="FF6600"/>
                </a:solidFill>
                <a:latin typeface="Arial"/>
                <a:cs typeface="Arial"/>
              </a:rPr>
              <a:t>.</a:t>
            </a:r>
            <a:r>
              <a:rPr lang="en-US" sz="900" dirty="0" smtClean="0">
                <a:solidFill>
                  <a:srgbClr val="000000"/>
                </a:solidFill>
                <a:latin typeface="Arial"/>
                <a:cs typeface="Arial"/>
              </a:rPr>
              <a:t> Submit a </a:t>
            </a:r>
            <a:r>
              <a:rPr lang="en-US" sz="900" b="1" dirty="0" smtClean="0">
                <a:solidFill>
                  <a:srgbClr val="000000"/>
                </a:solidFill>
                <a:latin typeface="Arial"/>
                <a:cs typeface="Arial"/>
              </a:rPr>
              <a:t>Data Protection Registration </a:t>
            </a:r>
            <a:r>
              <a:rPr lang="en-US" sz="900" dirty="0" smtClean="0">
                <a:solidFill>
                  <a:srgbClr val="000000"/>
                </a:solidFill>
                <a:latin typeface="Arial"/>
                <a:cs typeface="Arial"/>
              </a:rPr>
              <a:t>with the Data Protection Office</a:t>
            </a:r>
            <a:endParaRPr lang="en-US" sz="900" dirty="0">
              <a:solidFill>
                <a:srgbClr val="000000"/>
              </a:solidFill>
              <a:latin typeface="Arial"/>
              <a:cs typeface="Arial"/>
            </a:endParaRPr>
          </a:p>
        </p:txBody>
      </p:sp>
      <p:sp>
        <p:nvSpPr>
          <p:cNvPr id="19" name="Rectangle 18"/>
          <p:cNvSpPr/>
          <p:nvPr/>
        </p:nvSpPr>
        <p:spPr>
          <a:xfrm>
            <a:off x="3036072" y="1853597"/>
            <a:ext cx="2117936"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2</a:t>
            </a:r>
            <a:r>
              <a:rPr lang="en-US" sz="900" dirty="0" smtClean="0">
                <a:solidFill>
                  <a:srgbClr val="FF6600"/>
                </a:solidFill>
                <a:latin typeface="Arial"/>
                <a:cs typeface="Arial"/>
              </a:rPr>
              <a:t>A.</a:t>
            </a:r>
            <a:r>
              <a:rPr lang="en-US" sz="900" dirty="0" smtClean="0">
                <a:solidFill>
                  <a:srgbClr val="000000"/>
                </a:solidFill>
                <a:latin typeface="Arial"/>
                <a:cs typeface="Arial"/>
              </a:rPr>
              <a:t> </a:t>
            </a:r>
            <a:r>
              <a:rPr lang="en-US" sz="900" dirty="0" smtClean="0">
                <a:solidFill>
                  <a:schemeClr val="tx1"/>
                </a:solidFill>
                <a:latin typeface="Arial"/>
                <a:cs typeface="Arial"/>
              </a:rPr>
              <a:t>Collect </a:t>
            </a:r>
            <a:r>
              <a:rPr lang="en-US" sz="900" dirty="0">
                <a:solidFill>
                  <a:schemeClr val="tx1"/>
                </a:solidFill>
                <a:latin typeface="Arial"/>
                <a:cs typeface="Arial"/>
              </a:rPr>
              <a:t>only the </a:t>
            </a:r>
            <a:r>
              <a:rPr lang="en-US" sz="900" b="1" dirty="0">
                <a:solidFill>
                  <a:schemeClr val="tx1"/>
                </a:solidFill>
                <a:latin typeface="Arial"/>
                <a:cs typeface="Arial"/>
              </a:rPr>
              <a:t>minimum amount of personal data </a:t>
            </a:r>
            <a:r>
              <a:rPr lang="en-US" sz="900" dirty="0">
                <a:solidFill>
                  <a:schemeClr val="tx1"/>
                </a:solidFill>
                <a:latin typeface="Arial"/>
                <a:cs typeface="Arial"/>
              </a:rPr>
              <a:t>required to carry out </a:t>
            </a:r>
            <a:r>
              <a:rPr lang="en-US" sz="900" dirty="0" smtClean="0">
                <a:solidFill>
                  <a:schemeClr val="tx1"/>
                </a:solidFill>
                <a:latin typeface="Arial"/>
                <a:cs typeface="Arial"/>
              </a:rPr>
              <a:t>your research</a:t>
            </a:r>
            <a:endParaRPr lang="en-US" sz="900" dirty="0">
              <a:solidFill>
                <a:schemeClr val="tx1"/>
              </a:solidFill>
              <a:latin typeface="Arial"/>
              <a:cs typeface="Arial"/>
            </a:endParaRPr>
          </a:p>
        </p:txBody>
      </p:sp>
      <p:sp>
        <p:nvSpPr>
          <p:cNvPr id="20" name="Rectangle 19"/>
          <p:cNvSpPr/>
          <p:nvPr/>
        </p:nvSpPr>
        <p:spPr>
          <a:xfrm>
            <a:off x="3036073" y="2500398"/>
            <a:ext cx="2117936"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2</a:t>
            </a:r>
            <a:r>
              <a:rPr lang="en-US" sz="900" dirty="0" smtClean="0">
                <a:solidFill>
                  <a:srgbClr val="FF6600"/>
                </a:solidFill>
                <a:latin typeface="Arial"/>
                <a:cs typeface="Arial"/>
              </a:rPr>
              <a:t>B.</a:t>
            </a:r>
            <a:r>
              <a:rPr lang="en-US" sz="900" dirty="0" smtClean="0">
                <a:solidFill>
                  <a:srgbClr val="000000"/>
                </a:solidFill>
                <a:latin typeface="Arial"/>
                <a:cs typeface="Arial"/>
              </a:rPr>
              <a:t> Use </a:t>
            </a:r>
            <a:r>
              <a:rPr lang="en-US" sz="900" b="1" dirty="0" smtClean="0">
                <a:solidFill>
                  <a:srgbClr val="000000"/>
                </a:solidFill>
                <a:latin typeface="Arial"/>
                <a:cs typeface="Arial"/>
              </a:rPr>
              <a:t>anonymised</a:t>
            </a:r>
            <a:r>
              <a:rPr lang="en-US" sz="900" dirty="0" smtClean="0">
                <a:solidFill>
                  <a:srgbClr val="000000"/>
                </a:solidFill>
                <a:latin typeface="Arial"/>
                <a:cs typeface="Arial"/>
              </a:rPr>
              <a:t> data where possible</a:t>
            </a:r>
            <a:endParaRPr lang="en-US" sz="900" dirty="0">
              <a:solidFill>
                <a:srgbClr val="000000"/>
              </a:solidFill>
              <a:latin typeface="Arial"/>
              <a:cs typeface="Arial"/>
            </a:endParaRPr>
          </a:p>
        </p:txBody>
      </p:sp>
      <p:sp>
        <p:nvSpPr>
          <p:cNvPr id="21" name="Rectangle 20"/>
          <p:cNvSpPr/>
          <p:nvPr/>
        </p:nvSpPr>
        <p:spPr>
          <a:xfrm>
            <a:off x="3036071" y="3139893"/>
            <a:ext cx="2117937"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2</a:t>
            </a:r>
            <a:r>
              <a:rPr lang="en-US" sz="900" dirty="0" smtClean="0">
                <a:solidFill>
                  <a:srgbClr val="FF6600"/>
                </a:solidFill>
                <a:latin typeface="Arial"/>
                <a:cs typeface="Arial"/>
              </a:rPr>
              <a:t>C.</a:t>
            </a:r>
            <a:r>
              <a:rPr lang="en-US" sz="900" dirty="0" smtClean="0">
                <a:solidFill>
                  <a:srgbClr val="000000"/>
                </a:solidFill>
                <a:latin typeface="Arial"/>
                <a:cs typeface="Arial"/>
              </a:rPr>
              <a:t> If data cannot be anonymised, where possible use </a:t>
            </a:r>
            <a:r>
              <a:rPr lang="en-US" sz="900" b="1" dirty="0" smtClean="0">
                <a:solidFill>
                  <a:srgbClr val="000000"/>
                </a:solidFill>
                <a:latin typeface="Arial"/>
                <a:cs typeface="Arial"/>
              </a:rPr>
              <a:t>pseudonymised</a:t>
            </a:r>
            <a:r>
              <a:rPr lang="en-US" sz="900" dirty="0" smtClean="0">
                <a:solidFill>
                  <a:srgbClr val="000000"/>
                </a:solidFill>
                <a:latin typeface="Arial"/>
                <a:cs typeface="Arial"/>
              </a:rPr>
              <a:t> data</a:t>
            </a:r>
            <a:endParaRPr lang="en-US" sz="900" dirty="0">
              <a:solidFill>
                <a:srgbClr val="000000"/>
              </a:solidFill>
              <a:latin typeface="Arial"/>
              <a:cs typeface="Arial"/>
            </a:endParaRPr>
          </a:p>
        </p:txBody>
      </p:sp>
      <p:sp>
        <p:nvSpPr>
          <p:cNvPr id="22" name="Rectangle 21"/>
          <p:cNvSpPr/>
          <p:nvPr/>
        </p:nvSpPr>
        <p:spPr>
          <a:xfrm>
            <a:off x="5333603" y="1857305"/>
            <a:ext cx="2325084" cy="487813"/>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A. </a:t>
            </a:r>
            <a:r>
              <a:rPr lang="en-US" sz="900" dirty="0" smtClean="0">
                <a:solidFill>
                  <a:schemeClr val="tx1"/>
                </a:solidFill>
                <a:latin typeface="Arial"/>
                <a:cs typeface="Arial"/>
              </a:rPr>
              <a:t>Use the </a:t>
            </a:r>
            <a:r>
              <a:rPr lang="en-US" sz="900" b="1" dirty="0" smtClean="0">
                <a:solidFill>
                  <a:schemeClr val="tx1"/>
                </a:solidFill>
                <a:latin typeface="Arial"/>
                <a:cs typeface="Arial"/>
              </a:rPr>
              <a:t>Data Safe Haven </a:t>
            </a:r>
            <a:r>
              <a:rPr lang="en-US" sz="900" dirty="0" smtClean="0">
                <a:solidFill>
                  <a:schemeClr val="tx1"/>
                </a:solidFill>
                <a:latin typeface="Arial"/>
                <a:cs typeface="Arial"/>
              </a:rPr>
              <a:t>to store master copy of research</a:t>
            </a:r>
            <a:endParaRPr lang="en-US" sz="900" dirty="0">
              <a:solidFill>
                <a:schemeClr val="tx1"/>
              </a:solidFill>
              <a:latin typeface="Arial"/>
              <a:cs typeface="Arial"/>
            </a:endParaRPr>
          </a:p>
        </p:txBody>
      </p:sp>
      <p:sp>
        <p:nvSpPr>
          <p:cNvPr id="23" name="Rounded Rectangle 22"/>
          <p:cNvSpPr/>
          <p:nvPr/>
        </p:nvSpPr>
        <p:spPr>
          <a:xfrm>
            <a:off x="8142732" y="6391912"/>
            <a:ext cx="2617038" cy="387504"/>
          </a:xfrm>
          <a:prstGeom prst="roundRect">
            <a:avLst/>
          </a:prstGeom>
          <a:solidFill>
            <a:schemeClr val="tx1"/>
          </a:solidFill>
          <a:ln>
            <a:solidFill>
              <a:srgbClr val="72C331"/>
            </a:solidFill>
          </a:ln>
          <a:effectLst>
            <a:glow rad="50800">
              <a:srgbClr val="72C331">
                <a:alpha val="75000"/>
              </a:srgbClr>
            </a:glow>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bg1"/>
                </a:solidFill>
                <a:latin typeface="Arial"/>
                <a:cs typeface="Arial"/>
              </a:rPr>
              <a:t>CLICK HERE</a:t>
            </a:r>
          </a:p>
          <a:p>
            <a:pPr algn="ctr"/>
            <a:r>
              <a:rPr lang="en-US" sz="1050" b="1" dirty="0" smtClean="0">
                <a:solidFill>
                  <a:schemeClr val="bg1"/>
                </a:solidFill>
                <a:latin typeface="Arial"/>
                <a:cs typeface="Arial"/>
              </a:rPr>
              <a:t>For further guidance</a:t>
            </a:r>
            <a:endParaRPr lang="en-US" sz="1000" b="1" dirty="0">
              <a:solidFill>
                <a:schemeClr val="bg1"/>
              </a:solidFill>
              <a:latin typeface="Arial"/>
              <a:cs typeface="Arial"/>
            </a:endParaRPr>
          </a:p>
        </p:txBody>
      </p:sp>
      <p:sp>
        <p:nvSpPr>
          <p:cNvPr id="24" name="Rounded Rectangle 23"/>
          <p:cNvSpPr/>
          <p:nvPr/>
        </p:nvSpPr>
        <p:spPr>
          <a:xfrm>
            <a:off x="5154008" y="6391912"/>
            <a:ext cx="2617038" cy="387504"/>
          </a:xfrm>
          <a:prstGeom prst="roundRect">
            <a:avLst/>
          </a:prstGeom>
          <a:solidFill>
            <a:schemeClr val="tx1"/>
          </a:solidFill>
          <a:ln>
            <a:solidFill>
              <a:srgbClr val="72C331"/>
            </a:solidFill>
          </a:ln>
          <a:effectLst>
            <a:glow rad="50800">
              <a:srgbClr val="72C331">
                <a:alpha val="75000"/>
              </a:srgbClr>
            </a:glow>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bg1"/>
                </a:solidFill>
                <a:latin typeface="Arial"/>
                <a:cs typeface="Arial"/>
              </a:rPr>
              <a:t>CLICK HERE</a:t>
            </a:r>
          </a:p>
          <a:p>
            <a:pPr algn="ctr"/>
            <a:r>
              <a:rPr lang="en-US" sz="1050" b="1" dirty="0" smtClean="0">
                <a:solidFill>
                  <a:schemeClr val="bg1"/>
                </a:solidFill>
                <a:latin typeface="Arial"/>
                <a:cs typeface="Arial"/>
              </a:rPr>
              <a:t>For key terms</a:t>
            </a:r>
            <a:endParaRPr lang="en-US" sz="1000" b="1" dirty="0">
              <a:solidFill>
                <a:schemeClr val="bg1"/>
              </a:solidFill>
              <a:latin typeface="Arial"/>
              <a:cs typeface="Arial"/>
            </a:endParaRPr>
          </a:p>
        </p:txBody>
      </p:sp>
      <p:sp>
        <p:nvSpPr>
          <p:cNvPr id="25" name="Rectangle 24"/>
          <p:cNvSpPr/>
          <p:nvPr/>
        </p:nvSpPr>
        <p:spPr>
          <a:xfrm>
            <a:off x="5333603" y="3780612"/>
            <a:ext cx="2325083"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D. </a:t>
            </a:r>
            <a:r>
              <a:rPr lang="en-US" sz="900" dirty="0" smtClean="0">
                <a:solidFill>
                  <a:schemeClr val="tx1"/>
                </a:solidFill>
                <a:latin typeface="Arial"/>
                <a:cs typeface="Arial"/>
              </a:rPr>
              <a:t>If using USBs or portable drives, ensure these are </a:t>
            </a:r>
            <a:r>
              <a:rPr lang="en-US" sz="900" b="1" dirty="0" smtClean="0">
                <a:solidFill>
                  <a:schemeClr val="tx1"/>
                </a:solidFill>
                <a:latin typeface="Arial"/>
                <a:cs typeface="Arial"/>
              </a:rPr>
              <a:t>encrypted to UCL standards</a:t>
            </a:r>
            <a:endParaRPr lang="en-US" sz="900" b="1" dirty="0">
              <a:solidFill>
                <a:schemeClr val="tx1"/>
              </a:solidFill>
              <a:latin typeface="Arial"/>
              <a:cs typeface="Arial"/>
            </a:endParaRPr>
          </a:p>
        </p:txBody>
      </p:sp>
      <p:sp>
        <p:nvSpPr>
          <p:cNvPr id="26" name="Rectangle 25"/>
          <p:cNvSpPr/>
          <p:nvPr/>
        </p:nvSpPr>
        <p:spPr>
          <a:xfrm>
            <a:off x="5333603" y="2475104"/>
            <a:ext cx="2325083"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B. </a:t>
            </a:r>
            <a:r>
              <a:rPr lang="en-US" sz="900" dirty="0" smtClean="0">
                <a:solidFill>
                  <a:schemeClr val="tx1"/>
                </a:solidFill>
                <a:latin typeface="Arial"/>
                <a:cs typeface="Arial"/>
              </a:rPr>
              <a:t>If storing printed documentation in physical locations, ensure these locations are </a:t>
            </a:r>
            <a:r>
              <a:rPr lang="en-US" sz="900" b="1" dirty="0" smtClean="0">
                <a:solidFill>
                  <a:schemeClr val="tx1"/>
                </a:solidFill>
                <a:latin typeface="Arial"/>
                <a:cs typeface="Arial"/>
              </a:rPr>
              <a:t>secure</a:t>
            </a:r>
            <a:endParaRPr lang="en-US" sz="900" b="1" dirty="0">
              <a:solidFill>
                <a:schemeClr val="tx1"/>
              </a:solidFill>
              <a:latin typeface="Arial"/>
              <a:cs typeface="Arial"/>
            </a:endParaRPr>
          </a:p>
        </p:txBody>
      </p:sp>
      <p:sp>
        <p:nvSpPr>
          <p:cNvPr id="27" name="Rectangle 26"/>
          <p:cNvSpPr/>
          <p:nvPr/>
        </p:nvSpPr>
        <p:spPr>
          <a:xfrm>
            <a:off x="5332049" y="3134741"/>
            <a:ext cx="2326566"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C. </a:t>
            </a:r>
            <a:r>
              <a:rPr lang="en-US" sz="900" dirty="0" smtClean="0">
                <a:solidFill>
                  <a:schemeClr val="tx1"/>
                </a:solidFill>
                <a:latin typeface="Arial"/>
                <a:cs typeface="Arial"/>
              </a:rPr>
              <a:t>Ensure all devices (laptops/tablets/smartphones) are </a:t>
            </a:r>
            <a:r>
              <a:rPr lang="en-US" sz="900" b="1" dirty="0" smtClean="0">
                <a:solidFill>
                  <a:schemeClr val="tx1"/>
                </a:solidFill>
                <a:latin typeface="Arial"/>
                <a:cs typeface="Arial"/>
              </a:rPr>
              <a:t>encrypted to UCL standards</a:t>
            </a:r>
            <a:endParaRPr lang="en-US" sz="900" b="1" dirty="0">
              <a:solidFill>
                <a:schemeClr val="tx1"/>
              </a:solidFill>
              <a:latin typeface="Arial"/>
              <a:cs typeface="Arial"/>
            </a:endParaRPr>
          </a:p>
        </p:txBody>
      </p:sp>
      <p:sp>
        <p:nvSpPr>
          <p:cNvPr id="28" name="Rectangle 27"/>
          <p:cNvSpPr/>
          <p:nvPr/>
        </p:nvSpPr>
        <p:spPr>
          <a:xfrm>
            <a:off x="5332049" y="4424532"/>
            <a:ext cx="2326565" cy="770679"/>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E. </a:t>
            </a:r>
            <a:r>
              <a:rPr lang="en-US" sz="900" dirty="0">
                <a:solidFill>
                  <a:srgbClr val="FF6600"/>
                </a:solidFill>
                <a:latin typeface="Arial"/>
                <a:cs typeface="Arial"/>
              </a:rPr>
              <a:t>3E. </a:t>
            </a:r>
            <a:r>
              <a:rPr lang="en-US" sz="900" dirty="0">
                <a:solidFill>
                  <a:schemeClr val="tx1"/>
                </a:solidFill>
                <a:latin typeface="Arial"/>
                <a:cs typeface="Arial"/>
              </a:rPr>
              <a:t>If sharing data with partners outside of UCL, ensure any </a:t>
            </a:r>
            <a:r>
              <a:rPr lang="en-US" sz="900" b="1" dirty="0">
                <a:solidFill>
                  <a:schemeClr val="tx1"/>
                </a:solidFill>
                <a:latin typeface="Arial"/>
                <a:cs typeface="Arial"/>
              </a:rPr>
              <a:t>transfer risk is minimised via document or sharing encryption, or by securing physical transit items</a:t>
            </a:r>
            <a:endParaRPr lang="en-US" sz="900" b="1" dirty="0">
              <a:solidFill>
                <a:schemeClr val="tx1"/>
              </a:solidFill>
              <a:latin typeface="Arial"/>
              <a:cs typeface="Arial"/>
            </a:endParaRPr>
          </a:p>
        </p:txBody>
      </p:sp>
      <p:sp>
        <p:nvSpPr>
          <p:cNvPr id="29" name="Rectangle 28"/>
          <p:cNvSpPr/>
          <p:nvPr/>
        </p:nvSpPr>
        <p:spPr>
          <a:xfrm>
            <a:off x="5332049" y="5357629"/>
            <a:ext cx="2326565" cy="601104"/>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F. </a:t>
            </a:r>
            <a:r>
              <a:rPr lang="en-US" sz="900" dirty="0" smtClean="0">
                <a:solidFill>
                  <a:schemeClr val="tx1"/>
                </a:solidFill>
                <a:latin typeface="Arial"/>
                <a:cs typeface="Arial"/>
              </a:rPr>
              <a:t>Record your processing activity using the </a:t>
            </a:r>
            <a:r>
              <a:rPr lang="en-US" sz="900" b="1" dirty="0" smtClean="0">
                <a:solidFill>
                  <a:schemeClr val="tx1"/>
                </a:solidFill>
                <a:latin typeface="Arial"/>
                <a:cs typeface="Arial"/>
              </a:rPr>
              <a:t>UCL Information Asset Register (IAR)</a:t>
            </a:r>
            <a:endParaRPr lang="en-US" sz="900" b="1" dirty="0">
              <a:solidFill>
                <a:schemeClr val="tx1"/>
              </a:solidFill>
              <a:latin typeface="Arial"/>
              <a:cs typeface="Arial"/>
            </a:endParaRPr>
          </a:p>
        </p:txBody>
      </p:sp>
      <p:sp>
        <p:nvSpPr>
          <p:cNvPr id="30" name="Rectangle 29"/>
          <p:cNvSpPr/>
          <p:nvPr/>
        </p:nvSpPr>
        <p:spPr>
          <a:xfrm>
            <a:off x="10070467" y="1885803"/>
            <a:ext cx="2014093" cy="1260414"/>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t"/>
          <a:lstStyle/>
          <a:p>
            <a:pPr>
              <a:spcAft>
                <a:spcPts val="300"/>
              </a:spcAft>
            </a:pPr>
            <a:r>
              <a:rPr lang="en-US" sz="900" b="1" dirty="0" smtClean="0">
                <a:solidFill>
                  <a:srgbClr val="FFFFFF"/>
                </a:solidFill>
                <a:latin typeface="Arial"/>
                <a:cs typeface="Arial"/>
              </a:rPr>
              <a:t>Full Release if:</a:t>
            </a:r>
          </a:p>
          <a:p>
            <a:pPr marL="171450" indent="-171450">
              <a:buFont typeface="Arial"/>
              <a:buChar char="•"/>
            </a:pPr>
            <a:r>
              <a:rPr lang="en-US" sz="900" dirty="0" smtClean="0">
                <a:solidFill>
                  <a:srgbClr val="FFFFFF"/>
                </a:solidFill>
                <a:latin typeface="Arial"/>
                <a:cs typeface="Arial"/>
              </a:rPr>
              <a:t>Personal data is anonymised or pseudonymised</a:t>
            </a:r>
          </a:p>
          <a:p>
            <a:pPr marL="171450" indent="-171450">
              <a:buFont typeface="Arial"/>
              <a:buChar char="•"/>
            </a:pPr>
            <a:r>
              <a:rPr lang="en-US" sz="900" dirty="0" smtClean="0">
                <a:solidFill>
                  <a:srgbClr val="FFFFFF"/>
                </a:solidFill>
                <a:latin typeface="Arial"/>
                <a:cs typeface="Arial"/>
              </a:rPr>
              <a:t>Steps 1-4 have been completed and your work is not confidential, highly confidential, or bound by contractual terms or common law duties of confidentiality</a:t>
            </a:r>
          </a:p>
        </p:txBody>
      </p:sp>
      <p:sp>
        <p:nvSpPr>
          <p:cNvPr id="31" name="Rectangle 30"/>
          <p:cNvSpPr/>
          <p:nvPr/>
        </p:nvSpPr>
        <p:spPr>
          <a:xfrm>
            <a:off x="10070467" y="3250193"/>
            <a:ext cx="2014093" cy="1353931"/>
          </a:xfrm>
          <a:prstGeom prst="rect">
            <a:avLst/>
          </a:prstGeom>
          <a:solidFill>
            <a:srgbClr val="F27A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spcAft>
                <a:spcPts val="300"/>
              </a:spcAft>
            </a:pPr>
            <a:r>
              <a:rPr lang="en-US" sz="900" b="1" dirty="0" smtClean="0">
                <a:solidFill>
                  <a:srgbClr val="FFFFFF"/>
                </a:solidFill>
                <a:latin typeface="Arial"/>
                <a:cs typeface="Arial"/>
              </a:rPr>
              <a:t>Part release if:</a:t>
            </a:r>
          </a:p>
          <a:p>
            <a:pPr marL="171450" indent="-171450">
              <a:buFont typeface="Arial"/>
              <a:buChar char="•"/>
            </a:pPr>
            <a:r>
              <a:rPr lang="en-US" sz="900" dirty="0">
                <a:solidFill>
                  <a:srgbClr val="FFFFFF"/>
                </a:solidFill>
                <a:latin typeface="Arial"/>
                <a:cs typeface="Arial"/>
              </a:rPr>
              <a:t>Personal data is anonymised or pseudonymised</a:t>
            </a:r>
          </a:p>
          <a:p>
            <a:pPr marL="171450" indent="-171450">
              <a:buFont typeface="Arial"/>
              <a:buChar char="•"/>
            </a:pPr>
            <a:r>
              <a:rPr lang="en-US" sz="900" dirty="0">
                <a:solidFill>
                  <a:srgbClr val="FFFFFF"/>
                </a:solidFill>
                <a:latin typeface="Arial"/>
                <a:cs typeface="Arial"/>
              </a:rPr>
              <a:t>Steps 1-4 have been completed and your work </a:t>
            </a:r>
            <a:r>
              <a:rPr lang="en-US" sz="900" dirty="0" smtClean="0">
                <a:solidFill>
                  <a:srgbClr val="FFFFFF"/>
                </a:solidFill>
                <a:latin typeface="Arial"/>
                <a:cs typeface="Arial"/>
              </a:rPr>
              <a:t>is internal, confidential but not highly confidential or bound </a:t>
            </a:r>
            <a:r>
              <a:rPr lang="en-US" sz="900" dirty="0">
                <a:solidFill>
                  <a:srgbClr val="FFFFFF"/>
                </a:solidFill>
                <a:latin typeface="Arial"/>
                <a:cs typeface="Arial"/>
              </a:rPr>
              <a:t>by contractual terms or common law duties of confidentiality</a:t>
            </a:r>
          </a:p>
        </p:txBody>
      </p:sp>
      <p:sp>
        <p:nvSpPr>
          <p:cNvPr id="32" name="Rectangle 31"/>
          <p:cNvSpPr/>
          <p:nvPr/>
        </p:nvSpPr>
        <p:spPr>
          <a:xfrm>
            <a:off x="10070468" y="4718582"/>
            <a:ext cx="2014092" cy="1438706"/>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spcAft>
                <a:spcPts val="300"/>
              </a:spcAft>
            </a:pPr>
            <a:r>
              <a:rPr lang="en-US" sz="900" b="1" dirty="0" smtClean="0">
                <a:solidFill>
                  <a:srgbClr val="FFFFFF"/>
                </a:solidFill>
                <a:latin typeface="Arial"/>
                <a:cs typeface="Arial"/>
              </a:rPr>
              <a:t>Do not release if:</a:t>
            </a:r>
          </a:p>
          <a:p>
            <a:pPr marL="171450" indent="-171450">
              <a:buFont typeface="Arial"/>
              <a:buChar char="•"/>
            </a:pPr>
            <a:r>
              <a:rPr lang="en-US" sz="900" dirty="0" smtClean="0">
                <a:solidFill>
                  <a:srgbClr val="FFFFFF"/>
                </a:solidFill>
                <a:latin typeface="Arial"/>
                <a:cs typeface="Arial"/>
              </a:rPr>
              <a:t>Personal data is not anonymised </a:t>
            </a:r>
            <a:r>
              <a:rPr lang="en-US" sz="900" dirty="0">
                <a:solidFill>
                  <a:srgbClr val="FFFFFF"/>
                </a:solidFill>
                <a:latin typeface="Arial"/>
                <a:cs typeface="Arial"/>
              </a:rPr>
              <a:t>or pseudonymised</a:t>
            </a:r>
          </a:p>
          <a:p>
            <a:pPr marL="171450" indent="-171450">
              <a:buFont typeface="Arial"/>
              <a:buChar char="•"/>
            </a:pPr>
            <a:r>
              <a:rPr lang="en-US" sz="900" dirty="0">
                <a:solidFill>
                  <a:srgbClr val="FFFFFF"/>
                </a:solidFill>
                <a:latin typeface="Arial"/>
                <a:cs typeface="Arial"/>
              </a:rPr>
              <a:t>Steps 1-4 have not been completed</a:t>
            </a:r>
          </a:p>
          <a:p>
            <a:pPr marL="171450" indent="-171450">
              <a:buFont typeface="Arial"/>
              <a:buChar char="•"/>
            </a:pPr>
            <a:r>
              <a:rPr lang="en-US" sz="900" dirty="0">
                <a:solidFill>
                  <a:srgbClr val="FFFFFF"/>
                </a:solidFill>
                <a:latin typeface="Arial"/>
                <a:cs typeface="Arial"/>
              </a:rPr>
              <a:t>Your work is highly confidential, or bound by contractual terms or common law duties of confidentiality </a:t>
            </a:r>
          </a:p>
        </p:txBody>
      </p:sp>
      <p:sp>
        <p:nvSpPr>
          <p:cNvPr id="33" name="Rectangle 32"/>
          <p:cNvSpPr/>
          <p:nvPr/>
        </p:nvSpPr>
        <p:spPr>
          <a:xfrm>
            <a:off x="102947" y="3019203"/>
            <a:ext cx="2789970" cy="611223"/>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1D.</a:t>
            </a:r>
            <a:r>
              <a:rPr lang="en-US" sz="900" dirty="0" smtClean="0">
                <a:solidFill>
                  <a:srgbClr val="000000"/>
                </a:solidFill>
                <a:latin typeface="Arial"/>
                <a:cs typeface="Arial"/>
              </a:rPr>
              <a:t> Choose the </a:t>
            </a:r>
            <a:r>
              <a:rPr lang="en-US" sz="900" b="1" dirty="0" smtClean="0">
                <a:solidFill>
                  <a:srgbClr val="000000"/>
                </a:solidFill>
                <a:latin typeface="Arial"/>
                <a:cs typeface="Arial"/>
              </a:rPr>
              <a:t>‘</a:t>
            </a:r>
            <a:r>
              <a:rPr lang="en-US" sz="900" b="1" dirty="0">
                <a:solidFill>
                  <a:srgbClr val="000000"/>
                </a:solidFill>
                <a:latin typeface="Arial"/>
                <a:cs typeface="Arial"/>
              </a:rPr>
              <a:t>R</a:t>
            </a:r>
            <a:r>
              <a:rPr lang="en-US" sz="900" b="1" dirty="0" smtClean="0">
                <a:solidFill>
                  <a:srgbClr val="000000"/>
                </a:solidFill>
                <a:latin typeface="Arial"/>
                <a:cs typeface="Arial"/>
              </a:rPr>
              <a:t>esearch Purposes’ </a:t>
            </a:r>
            <a:r>
              <a:rPr lang="en-US" sz="900" dirty="0" smtClean="0">
                <a:solidFill>
                  <a:srgbClr val="000000"/>
                </a:solidFill>
                <a:latin typeface="Arial"/>
                <a:cs typeface="Arial"/>
              </a:rPr>
              <a:t>lawful basis for processing personal data. Ensure consistency with the definition found in the ‘key terms’ page of this document</a:t>
            </a:r>
            <a:endParaRPr lang="en-US" sz="900" b="1" dirty="0">
              <a:solidFill>
                <a:srgbClr val="000000"/>
              </a:solidFill>
              <a:latin typeface="Arial"/>
              <a:cs typeface="Arial"/>
            </a:endParaRPr>
          </a:p>
        </p:txBody>
      </p:sp>
      <p:sp>
        <p:nvSpPr>
          <p:cNvPr id="34" name="Rectangle 33"/>
          <p:cNvSpPr/>
          <p:nvPr/>
        </p:nvSpPr>
        <p:spPr>
          <a:xfrm>
            <a:off x="7806772" y="3806463"/>
            <a:ext cx="2117936"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4</a:t>
            </a:r>
            <a:r>
              <a:rPr lang="en-US" sz="900" dirty="0">
                <a:solidFill>
                  <a:srgbClr val="FF6600"/>
                </a:solidFill>
                <a:latin typeface="Arial"/>
                <a:cs typeface="Arial"/>
              </a:rPr>
              <a:t>C</a:t>
            </a:r>
            <a:r>
              <a:rPr lang="en-US" sz="900" dirty="0" smtClean="0">
                <a:solidFill>
                  <a:srgbClr val="FF6600"/>
                </a:solidFill>
                <a:latin typeface="Arial"/>
                <a:cs typeface="Arial"/>
              </a:rPr>
              <a:t>.</a:t>
            </a:r>
            <a:r>
              <a:rPr lang="en-US" sz="900" dirty="0" smtClean="0">
                <a:solidFill>
                  <a:srgbClr val="000000"/>
                </a:solidFill>
                <a:latin typeface="Arial"/>
                <a:cs typeface="Arial"/>
              </a:rPr>
              <a:t> </a:t>
            </a:r>
            <a:r>
              <a:rPr lang="en-US" sz="900" dirty="0" smtClean="0">
                <a:solidFill>
                  <a:schemeClr val="tx1"/>
                </a:solidFill>
                <a:latin typeface="Arial"/>
                <a:cs typeface="Arial"/>
              </a:rPr>
              <a:t>Assess any common law duties of confidentiality, e.g. Doctor patient relationship)</a:t>
            </a:r>
            <a:endParaRPr lang="en-US" sz="900" dirty="0">
              <a:solidFill>
                <a:schemeClr val="tx1"/>
              </a:solidFill>
              <a:latin typeface="Arial"/>
              <a:cs typeface="Arial"/>
            </a:endParaRPr>
          </a:p>
        </p:txBody>
      </p:sp>
      <p:sp>
        <p:nvSpPr>
          <p:cNvPr id="35" name="Rectangle 34"/>
          <p:cNvSpPr/>
          <p:nvPr/>
        </p:nvSpPr>
        <p:spPr>
          <a:xfrm>
            <a:off x="7806772" y="2674028"/>
            <a:ext cx="2117936" cy="983042"/>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4</a:t>
            </a:r>
            <a:r>
              <a:rPr lang="en-US" sz="900" dirty="0">
                <a:solidFill>
                  <a:srgbClr val="FF6600"/>
                </a:solidFill>
                <a:latin typeface="Arial"/>
                <a:cs typeface="Arial"/>
              </a:rPr>
              <a:t>B</a:t>
            </a:r>
            <a:r>
              <a:rPr lang="en-US" sz="900" dirty="0" smtClean="0">
                <a:solidFill>
                  <a:srgbClr val="FF6600"/>
                </a:solidFill>
                <a:latin typeface="Arial"/>
                <a:cs typeface="Arial"/>
              </a:rPr>
              <a:t>.</a:t>
            </a:r>
            <a:r>
              <a:rPr lang="en-US" sz="900" dirty="0" smtClean="0">
                <a:solidFill>
                  <a:srgbClr val="000000"/>
                </a:solidFill>
                <a:latin typeface="Arial"/>
                <a:cs typeface="Arial"/>
              </a:rPr>
              <a:t> </a:t>
            </a:r>
            <a:r>
              <a:rPr lang="en-US" sz="900" dirty="0" smtClean="0">
                <a:solidFill>
                  <a:schemeClr val="tx1"/>
                </a:solidFill>
                <a:latin typeface="Arial"/>
                <a:cs typeface="Arial"/>
              </a:rPr>
              <a:t>Check that contractual terms governing the disclosure of data apply to your work, such as NHS contracts that may stipulate that disclosure is only permissible to a limited set of recipients</a:t>
            </a:r>
            <a:endParaRPr lang="en-US" sz="900" dirty="0">
              <a:solidFill>
                <a:schemeClr val="tx1"/>
              </a:solidFill>
              <a:latin typeface="Arial"/>
              <a:cs typeface="Arial"/>
            </a:endParaRPr>
          </a:p>
        </p:txBody>
      </p:sp>
      <p:sp>
        <p:nvSpPr>
          <p:cNvPr id="36" name="Rectangle 35"/>
          <p:cNvSpPr/>
          <p:nvPr/>
        </p:nvSpPr>
        <p:spPr>
          <a:xfrm>
            <a:off x="7806772" y="1861013"/>
            <a:ext cx="2117936" cy="6559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4A.</a:t>
            </a:r>
            <a:r>
              <a:rPr lang="en-US" sz="900" dirty="0" smtClean="0">
                <a:solidFill>
                  <a:srgbClr val="000000"/>
                </a:solidFill>
                <a:latin typeface="Arial"/>
                <a:cs typeface="Arial"/>
              </a:rPr>
              <a:t> </a:t>
            </a:r>
            <a:r>
              <a:rPr lang="en-US" sz="900" dirty="0" smtClean="0">
                <a:solidFill>
                  <a:schemeClr val="tx1"/>
                </a:solidFill>
                <a:latin typeface="Arial"/>
                <a:cs typeface="Arial"/>
              </a:rPr>
              <a:t>Assess confidentiality according to UCL’s information classification, e.g. Public, Internal, Confidential, Highly Confidential</a:t>
            </a:r>
            <a:endParaRPr lang="en-US" sz="900" dirty="0">
              <a:solidFill>
                <a:schemeClr val="tx1"/>
              </a:solidFill>
              <a:latin typeface="Arial"/>
              <a:cs typeface="Arial"/>
            </a:endParaRPr>
          </a:p>
        </p:txBody>
      </p:sp>
      <p:sp>
        <p:nvSpPr>
          <p:cNvPr id="37" name="Rectangle 36"/>
          <p:cNvSpPr/>
          <p:nvPr/>
        </p:nvSpPr>
        <p:spPr>
          <a:xfrm>
            <a:off x="3036071" y="3805854"/>
            <a:ext cx="2117937" cy="600440"/>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2</a:t>
            </a:r>
            <a:r>
              <a:rPr lang="en-US" sz="900" dirty="0" smtClean="0">
                <a:solidFill>
                  <a:srgbClr val="FF6600"/>
                </a:solidFill>
                <a:latin typeface="Arial"/>
                <a:cs typeface="Arial"/>
              </a:rPr>
              <a:t>D</a:t>
            </a:r>
            <a:r>
              <a:rPr lang="en-US" sz="900" dirty="0" smtClean="0">
                <a:solidFill>
                  <a:srgbClr val="FF6600"/>
                </a:solidFill>
                <a:latin typeface="Arial"/>
                <a:cs typeface="Arial"/>
              </a:rPr>
              <a:t>.</a:t>
            </a:r>
            <a:r>
              <a:rPr lang="en-US" sz="900" dirty="0" smtClean="0">
                <a:solidFill>
                  <a:srgbClr val="000000"/>
                </a:solidFill>
                <a:latin typeface="Arial"/>
                <a:cs typeface="Arial"/>
              </a:rPr>
              <a:t> Once data collection has begun, please revisit your </a:t>
            </a:r>
            <a:r>
              <a:rPr lang="en-US" sz="900" b="1" dirty="0" smtClean="0">
                <a:solidFill>
                  <a:srgbClr val="000000"/>
                </a:solidFill>
                <a:latin typeface="Arial"/>
                <a:cs typeface="Arial"/>
              </a:rPr>
              <a:t>DMP</a:t>
            </a:r>
            <a:r>
              <a:rPr lang="en-US" sz="900" dirty="0" smtClean="0">
                <a:solidFill>
                  <a:srgbClr val="000000"/>
                </a:solidFill>
                <a:latin typeface="Arial"/>
                <a:cs typeface="Arial"/>
              </a:rPr>
              <a:t> and update as necessary to reflect changes. </a:t>
            </a:r>
            <a:endParaRPr lang="en-US" sz="900" dirty="0">
              <a:solidFill>
                <a:srgbClr val="000000"/>
              </a:solidFill>
              <a:latin typeface="Arial"/>
              <a:cs typeface="Arial"/>
            </a:endParaRPr>
          </a:p>
        </p:txBody>
      </p:sp>
    </p:spTree>
    <p:extLst>
      <p:ext uri="{BB962C8B-B14F-4D97-AF65-F5344CB8AC3E}">
        <p14:creationId xmlns:p14="http://schemas.microsoft.com/office/powerpoint/2010/main" val="344871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892917" y="6497446"/>
            <a:ext cx="6338547" cy="365125"/>
          </a:xfrm>
        </p:spPr>
        <p:txBody>
          <a:bodyPr/>
          <a:lstStyle/>
          <a:p>
            <a:r>
              <a:rPr lang="en-US" sz="800" dirty="0" smtClean="0">
                <a:solidFill>
                  <a:prstClr val="black">
                    <a:tint val="75000"/>
                  </a:prstClr>
                </a:solidFill>
                <a:latin typeface="Arial"/>
                <a:cs typeface="Arial"/>
              </a:rPr>
              <a:t>Contact: UCL.GDPR@ucl.ac.uk     https://www.ucl.ac.uk/legal-services/gdpr-general-data-protection-regulation</a:t>
            </a:r>
            <a:endParaRPr lang="en-US" sz="800" dirty="0">
              <a:solidFill>
                <a:prstClr val="black">
                  <a:tint val="75000"/>
                </a:prstClr>
              </a:solidFill>
              <a:latin typeface="Arial"/>
              <a:cs typeface="Arial"/>
            </a:endParaRPr>
          </a:p>
        </p:txBody>
      </p:sp>
      <p:sp>
        <p:nvSpPr>
          <p:cNvPr id="7" name="Title 1"/>
          <p:cNvSpPr>
            <a:spLocks noGrp="1"/>
          </p:cNvSpPr>
          <p:nvPr>
            <p:ph type="title"/>
          </p:nvPr>
        </p:nvSpPr>
        <p:spPr>
          <a:xfrm>
            <a:off x="271277" y="161930"/>
            <a:ext cx="11082524" cy="1189818"/>
          </a:xfrm>
        </p:spPr>
        <p:txBody>
          <a:bodyPr vert="horz" lIns="91440" tIns="45720" rIns="91440" bIns="45720" rtlCol="0" anchor="ctr">
            <a:normAutofit/>
          </a:bodyPr>
          <a:lstStyle/>
          <a:p>
            <a:pPr>
              <a:lnSpc>
                <a:spcPct val="100000"/>
              </a:lnSpc>
            </a:pPr>
            <a:r>
              <a:rPr lang="en-US" dirty="0" smtClean="0"/>
              <a:t>Open Science</a:t>
            </a:r>
            <a:br>
              <a:rPr lang="en-US" dirty="0" smtClean="0"/>
            </a:br>
            <a:r>
              <a:rPr lang="en-US" sz="2000" dirty="0" smtClean="0">
                <a:solidFill>
                  <a:schemeClr val="bg1"/>
                </a:solidFill>
              </a:rPr>
              <a:t>Releasing your research to Open Science</a:t>
            </a:r>
            <a:endParaRPr 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2777569763"/>
              </p:ext>
            </p:extLst>
          </p:nvPr>
        </p:nvGraphicFramePr>
        <p:xfrm>
          <a:off x="0" y="1333988"/>
          <a:ext cx="12192000" cy="5524012"/>
        </p:xfrm>
        <a:graphic>
          <a:graphicData uri="http://schemas.openxmlformats.org/drawingml/2006/table">
            <a:tbl>
              <a:tblPr firstRow="1" bandRow="1">
                <a:tableStyleId>{5C22544A-7EE6-4342-B048-85BDC9FD1C3A}</a:tableStyleId>
              </a:tblPr>
              <a:tblGrid>
                <a:gridCol w="3048000"/>
                <a:gridCol w="3048000"/>
                <a:gridCol w="3048000"/>
                <a:gridCol w="3048000"/>
              </a:tblGrid>
              <a:tr h="451548">
                <a:tc>
                  <a:txBody>
                    <a:bodyPr/>
                    <a:lstStyle/>
                    <a:p>
                      <a:pPr algn="ctr"/>
                      <a:r>
                        <a:rPr lang="en-US" sz="1000" dirty="0" smtClean="0">
                          <a:latin typeface="Arial"/>
                          <a:cs typeface="Arial"/>
                        </a:rPr>
                        <a:t>1. Plan your Research</a:t>
                      </a:r>
                      <a:endParaRPr lang="en-US" sz="1000" dirty="0">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2. </a:t>
                      </a:r>
                      <a:r>
                        <a:rPr lang="en-US" sz="1000" dirty="0" smtClean="0">
                          <a:solidFill>
                            <a:schemeClr val="bg1"/>
                          </a:solidFill>
                          <a:latin typeface="Arial"/>
                          <a:cs typeface="Arial"/>
                        </a:rPr>
                        <a:t>Implement </a:t>
                      </a:r>
                      <a:r>
                        <a:rPr lang="en-US" sz="1000" b="1" dirty="0" smtClean="0">
                          <a:solidFill>
                            <a:schemeClr val="bg1"/>
                          </a:solidFill>
                          <a:latin typeface="Arial"/>
                          <a:cs typeface="Arial"/>
                        </a:rPr>
                        <a:t>safeguards against</a:t>
                      </a:r>
                      <a:r>
                        <a:rPr lang="en-US" sz="1000" b="1" baseline="0" dirty="0" smtClean="0">
                          <a:solidFill>
                            <a:schemeClr val="bg1"/>
                          </a:solidFill>
                          <a:latin typeface="Arial"/>
                          <a:cs typeface="Arial"/>
                        </a:rPr>
                        <a:t> accidental loss, disclosure or corruption of  data</a:t>
                      </a:r>
                      <a:endParaRPr lang="en-US" sz="1000" b="0" dirty="0">
                        <a:solidFill>
                          <a:schemeClr val="bg1"/>
                        </a:solidFill>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3. Assess the confidentiality of your research</a:t>
                      </a:r>
                      <a:r>
                        <a:rPr lang="en-US" sz="1000" baseline="0" dirty="0" smtClean="0">
                          <a:latin typeface="Arial"/>
                          <a:cs typeface="Arial"/>
                        </a:rPr>
                        <a:t> to understand what you can share</a:t>
                      </a:r>
                      <a:endParaRPr lang="en-US" sz="1000" dirty="0">
                        <a:latin typeface="Arial"/>
                        <a:cs typeface="Arial"/>
                      </a:endParaRPr>
                    </a:p>
                  </a:txBody>
                  <a:tcPr>
                    <a:solidFill>
                      <a:schemeClr val="tx1">
                        <a:lumMod val="75000"/>
                        <a:lumOff val="25000"/>
                      </a:schemeClr>
                    </a:solidFill>
                  </a:tcPr>
                </a:tc>
                <a:tc>
                  <a:txBody>
                    <a:bodyPr/>
                    <a:lstStyle/>
                    <a:p>
                      <a:pPr algn="ctr"/>
                      <a:r>
                        <a:rPr lang="en-US" sz="1000" dirty="0" smtClean="0">
                          <a:latin typeface="Arial"/>
                          <a:cs typeface="Arial"/>
                        </a:rPr>
                        <a:t>4. Upload to Open Science repositories</a:t>
                      </a:r>
                      <a:endParaRPr lang="en-US" sz="1000" dirty="0">
                        <a:latin typeface="Arial"/>
                        <a:cs typeface="Arial"/>
                      </a:endParaRPr>
                    </a:p>
                  </a:txBody>
                  <a:tcPr>
                    <a:solidFill>
                      <a:schemeClr val="tx1">
                        <a:lumMod val="75000"/>
                        <a:lumOff val="25000"/>
                      </a:schemeClr>
                    </a:solidFill>
                  </a:tcPr>
                </a:tc>
              </a:tr>
              <a:tr h="4495218">
                <a:tc>
                  <a:txBody>
                    <a:bodyPr/>
                    <a:lstStyle/>
                    <a:p>
                      <a:endParaRPr lang="en-US" sz="1000" dirty="0">
                        <a:latin typeface="Arial"/>
                        <a:cs typeface="Arial"/>
                      </a:endParaRPr>
                    </a:p>
                  </a:txBody>
                  <a:tcPr>
                    <a:solidFill>
                      <a:srgbClr val="A9D18E"/>
                    </a:solidFill>
                  </a:tcPr>
                </a:tc>
                <a:tc>
                  <a:txBody>
                    <a:bodyPr/>
                    <a:lstStyle/>
                    <a:p>
                      <a:endParaRPr lang="en-US" sz="1000" dirty="0">
                        <a:latin typeface="Arial"/>
                        <a:cs typeface="Arial"/>
                      </a:endParaRPr>
                    </a:p>
                  </a:txBody>
                  <a:tcPr>
                    <a:solidFill>
                      <a:srgbClr val="A9D18E"/>
                    </a:solidFill>
                  </a:tcPr>
                </a:tc>
                <a:tc>
                  <a:txBody>
                    <a:bodyPr/>
                    <a:lstStyle/>
                    <a:p>
                      <a:endParaRPr lang="en-US" sz="1000" dirty="0">
                        <a:latin typeface="Arial"/>
                        <a:cs typeface="Arial"/>
                      </a:endParaRPr>
                    </a:p>
                  </a:txBody>
                  <a:tcPr>
                    <a:solidFill>
                      <a:srgbClr val="A9D18E"/>
                    </a:solidFill>
                  </a:tcPr>
                </a:tc>
                <a:tc>
                  <a:txBody>
                    <a:bodyPr/>
                    <a:lstStyle/>
                    <a:p>
                      <a:endParaRPr lang="en-US" sz="1000" dirty="0">
                        <a:latin typeface="Arial"/>
                        <a:cs typeface="Arial"/>
                      </a:endParaRPr>
                    </a:p>
                  </a:txBody>
                  <a:tcPr>
                    <a:solidFill>
                      <a:srgbClr val="A9D18E"/>
                    </a:solidFill>
                  </a:tcPr>
                </a:tc>
              </a:tr>
              <a:tr h="577246">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solidFill>
                            <a:srgbClr val="FFFFFF"/>
                          </a:solidFill>
                          <a:latin typeface="Arial"/>
                          <a:cs typeface="Arial"/>
                        </a:rPr>
                        <a:t>NOTE: For further information please refer</a:t>
                      </a:r>
                      <a:r>
                        <a:rPr lang="en-US" sz="900" baseline="0" dirty="0" smtClean="0">
                          <a:solidFill>
                            <a:srgbClr val="FFFFFF"/>
                          </a:solidFill>
                          <a:latin typeface="Arial"/>
                          <a:cs typeface="Arial"/>
                        </a:rPr>
                        <a:t> to the ‘key terms’ and ‘further guidance’ pages:</a:t>
                      </a:r>
                      <a:endParaRPr lang="en-US" sz="900" dirty="0" smtClean="0">
                        <a:solidFill>
                          <a:srgbClr val="FFFFFF"/>
                        </a:solidFill>
                        <a:latin typeface="Arial"/>
                        <a:cs typeface="Arial"/>
                      </a:endParaRPr>
                    </a:p>
                    <a:p>
                      <a:endParaRPr lang="en-US" sz="900" dirty="0">
                        <a:solidFill>
                          <a:schemeClr val="bg1"/>
                        </a:solidFill>
                        <a:latin typeface="Arial"/>
                        <a:cs typeface="Arial"/>
                      </a:endParaRPr>
                    </a:p>
                  </a:txBody>
                  <a:tcPr anchor="ctr">
                    <a:solidFill>
                      <a:srgbClr val="AF1C0E"/>
                    </a:solidFill>
                  </a:tcPr>
                </a:tc>
                <a:tc hMerge="1">
                  <a:txBody>
                    <a:bodyPr/>
                    <a:lstStyle/>
                    <a:p>
                      <a:endParaRPr lang="en-US" sz="900" dirty="0">
                        <a:latin typeface="Arial"/>
                        <a:cs typeface="Arial"/>
                      </a:endParaRPr>
                    </a:p>
                  </a:txBody>
                  <a:tcPr>
                    <a:solidFill>
                      <a:srgbClr val="AF1C0E"/>
                    </a:solidFill>
                  </a:tcPr>
                </a:tc>
                <a:tc hMerge="1">
                  <a:txBody>
                    <a:bodyPr/>
                    <a:lstStyle/>
                    <a:p>
                      <a:endParaRPr lang="en-US" sz="900" dirty="0">
                        <a:latin typeface="Arial"/>
                        <a:cs typeface="Arial"/>
                      </a:endParaRPr>
                    </a:p>
                  </a:txBody>
                  <a:tcPr>
                    <a:solidFill>
                      <a:srgbClr val="AF1C0E"/>
                    </a:solidFill>
                  </a:tcPr>
                </a:tc>
                <a:tc hMerge="1">
                  <a:txBody>
                    <a:bodyPr/>
                    <a:lstStyle/>
                    <a:p>
                      <a:endParaRPr lang="en-US" sz="900" dirty="0">
                        <a:latin typeface="Arial"/>
                        <a:cs typeface="Arial"/>
                      </a:endParaRPr>
                    </a:p>
                  </a:txBody>
                  <a:tcPr>
                    <a:solidFill>
                      <a:srgbClr val="AF1C0E"/>
                    </a:solidFill>
                  </a:tcPr>
                </a:tc>
              </a:tr>
            </a:tbl>
          </a:graphicData>
        </a:graphic>
      </p:graphicFrame>
      <p:sp>
        <p:nvSpPr>
          <p:cNvPr id="12" name="Rectangle 11"/>
          <p:cNvSpPr/>
          <p:nvPr/>
        </p:nvSpPr>
        <p:spPr>
          <a:xfrm>
            <a:off x="102948" y="1853597"/>
            <a:ext cx="2789969" cy="31428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1</a:t>
            </a:r>
            <a:r>
              <a:rPr lang="en-US" sz="900" dirty="0" smtClean="0">
                <a:solidFill>
                  <a:srgbClr val="FF6600"/>
                </a:solidFill>
                <a:latin typeface="Arial"/>
                <a:cs typeface="Arial"/>
              </a:rPr>
              <a:t>A.</a:t>
            </a:r>
            <a:r>
              <a:rPr lang="en-US" sz="900" dirty="0" smtClean="0">
                <a:solidFill>
                  <a:srgbClr val="000000"/>
                </a:solidFill>
                <a:latin typeface="Arial"/>
                <a:cs typeface="Arial"/>
              </a:rPr>
              <a:t> Develop a </a:t>
            </a:r>
            <a:r>
              <a:rPr lang="en-US" sz="900" b="1" dirty="0" smtClean="0">
                <a:solidFill>
                  <a:srgbClr val="000000"/>
                </a:solidFill>
                <a:latin typeface="Arial"/>
                <a:cs typeface="Arial"/>
              </a:rPr>
              <a:t>Data Management Plan (DMP) </a:t>
            </a:r>
            <a:endParaRPr lang="en-US" sz="900" b="1" dirty="0">
              <a:solidFill>
                <a:srgbClr val="000000"/>
              </a:solidFill>
              <a:latin typeface="Arial"/>
              <a:cs typeface="Arial"/>
            </a:endParaRPr>
          </a:p>
        </p:txBody>
      </p:sp>
      <p:sp>
        <p:nvSpPr>
          <p:cNvPr id="13" name="Rectangle 12"/>
          <p:cNvSpPr/>
          <p:nvPr/>
        </p:nvSpPr>
        <p:spPr>
          <a:xfrm>
            <a:off x="102951" y="2315330"/>
            <a:ext cx="2790000" cy="363600"/>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B</a:t>
            </a:r>
            <a:r>
              <a:rPr lang="en-US" sz="900" dirty="0" smtClean="0">
                <a:solidFill>
                  <a:srgbClr val="FF6600"/>
                </a:solidFill>
                <a:latin typeface="Arial"/>
                <a:cs typeface="Arial"/>
              </a:rPr>
              <a:t>.</a:t>
            </a:r>
            <a:r>
              <a:rPr lang="en-US" sz="900" dirty="0" smtClean="0">
                <a:solidFill>
                  <a:schemeClr val="tx1"/>
                </a:solidFill>
                <a:latin typeface="Arial"/>
                <a:cs typeface="Arial"/>
              </a:rPr>
              <a:t> Ensure your research complies with </a:t>
            </a:r>
            <a:r>
              <a:rPr lang="en-US" sz="900" b="1" dirty="0">
                <a:solidFill>
                  <a:schemeClr val="tx1"/>
                </a:solidFill>
                <a:latin typeface="Arial"/>
                <a:cs typeface="Arial"/>
              </a:rPr>
              <a:t>relevant UCL </a:t>
            </a:r>
            <a:r>
              <a:rPr lang="en-US" sz="900" b="1" dirty="0" smtClean="0">
                <a:solidFill>
                  <a:schemeClr val="tx1"/>
                </a:solidFill>
                <a:latin typeface="Arial"/>
                <a:cs typeface="Arial"/>
              </a:rPr>
              <a:t>policies</a:t>
            </a:r>
            <a:endParaRPr lang="en-US" sz="900" b="1" dirty="0">
              <a:solidFill>
                <a:schemeClr val="tx1"/>
              </a:solidFill>
              <a:latin typeface="Arial"/>
              <a:cs typeface="Arial"/>
            </a:endParaRPr>
          </a:p>
        </p:txBody>
      </p:sp>
      <p:sp>
        <p:nvSpPr>
          <p:cNvPr id="14" name="Rectangle 13"/>
          <p:cNvSpPr/>
          <p:nvPr/>
        </p:nvSpPr>
        <p:spPr>
          <a:xfrm>
            <a:off x="102949" y="2831196"/>
            <a:ext cx="2789968" cy="377378"/>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C</a:t>
            </a:r>
            <a:r>
              <a:rPr lang="en-US" sz="900" dirty="0" smtClean="0">
                <a:solidFill>
                  <a:srgbClr val="FF6600"/>
                </a:solidFill>
                <a:latin typeface="Arial"/>
                <a:cs typeface="Arial"/>
              </a:rPr>
              <a:t>.</a:t>
            </a:r>
            <a:r>
              <a:rPr lang="en-US" sz="900" dirty="0" smtClean="0">
                <a:solidFill>
                  <a:srgbClr val="000000"/>
                </a:solidFill>
                <a:latin typeface="Arial"/>
                <a:cs typeface="Arial"/>
              </a:rPr>
              <a:t> Seek </a:t>
            </a:r>
            <a:r>
              <a:rPr lang="en-US" sz="900" b="1" dirty="0">
                <a:solidFill>
                  <a:srgbClr val="000000"/>
                </a:solidFill>
                <a:latin typeface="Arial"/>
                <a:cs typeface="Arial"/>
              </a:rPr>
              <a:t>ethical approval </a:t>
            </a:r>
            <a:r>
              <a:rPr lang="en-US" sz="900" dirty="0">
                <a:solidFill>
                  <a:srgbClr val="000000"/>
                </a:solidFill>
                <a:latin typeface="Arial"/>
                <a:cs typeface="Arial"/>
              </a:rPr>
              <a:t>of studies from Ethics </a:t>
            </a:r>
            <a:r>
              <a:rPr lang="en-US" sz="900" dirty="0" smtClean="0">
                <a:solidFill>
                  <a:srgbClr val="000000"/>
                </a:solidFill>
                <a:latin typeface="Arial"/>
                <a:cs typeface="Arial"/>
              </a:rPr>
              <a:t>Committee</a:t>
            </a:r>
            <a:endParaRPr lang="en-US" sz="900" dirty="0">
              <a:solidFill>
                <a:srgbClr val="000000"/>
              </a:solidFill>
              <a:latin typeface="Arial"/>
              <a:cs typeface="Arial"/>
            </a:endParaRPr>
          </a:p>
        </p:txBody>
      </p:sp>
      <p:sp>
        <p:nvSpPr>
          <p:cNvPr id="15" name="Rectangle 14"/>
          <p:cNvSpPr/>
          <p:nvPr/>
        </p:nvSpPr>
        <p:spPr>
          <a:xfrm>
            <a:off x="102948" y="3360839"/>
            <a:ext cx="2789969" cy="756797"/>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1</a:t>
            </a:r>
            <a:r>
              <a:rPr lang="en-US" sz="900" dirty="0">
                <a:solidFill>
                  <a:srgbClr val="FF6600"/>
                </a:solidFill>
                <a:latin typeface="Arial"/>
                <a:cs typeface="Arial"/>
              </a:rPr>
              <a:t>D</a:t>
            </a:r>
            <a:r>
              <a:rPr lang="en-US" sz="900" dirty="0" smtClean="0">
                <a:solidFill>
                  <a:srgbClr val="FF6600"/>
                </a:solidFill>
                <a:latin typeface="Arial"/>
                <a:cs typeface="Arial"/>
              </a:rPr>
              <a:t>.</a:t>
            </a:r>
            <a:r>
              <a:rPr lang="en-US" sz="900" dirty="0" smtClean="0">
                <a:solidFill>
                  <a:srgbClr val="000000"/>
                </a:solidFill>
                <a:latin typeface="Arial"/>
                <a:cs typeface="Arial"/>
              </a:rPr>
              <a:t> </a:t>
            </a:r>
            <a:r>
              <a:rPr lang="en-US" sz="900" b="1" dirty="0" smtClean="0">
                <a:solidFill>
                  <a:srgbClr val="000000"/>
                </a:solidFill>
                <a:latin typeface="Arial"/>
                <a:cs typeface="Arial"/>
              </a:rPr>
              <a:t>Observe all applicable codes of conduct</a:t>
            </a:r>
            <a:r>
              <a:rPr lang="en-US" sz="900" dirty="0" smtClean="0">
                <a:solidFill>
                  <a:srgbClr val="000000"/>
                </a:solidFill>
                <a:latin typeface="Arial"/>
                <a:cs typeface="Arial"/>
              </a:rPr>
              <a:t>, </a:t>
            </a:r>
            <a:r>
              <a:rPr lang="en-US" sz="900" dirty="0">
                <a:solidFill>
                  <a:srgbClr val="000000"/>
                </a:solidFill>
                <a:latin typeface="Arial"/>
                <a:cs typeface="Arial"/>
              </a:rPr>
              <a:t>s</a:t>
            </a:r>
            <a:r>
              <a:rPr lang="en-US" sz="900" dirty="0" smtClean="0">
                <a:solidFill>
                  <a:srgbClr val="000000"/>
                </a:solidFill>
                <a:latin typeface="Arial"/>
                <a:cs typeface="Arial"/>
              </a:rPr>
              <a:t>uch as complying with all applicable standards when carrying out your research, which may include obtaining of informed consent of individual participants</a:t>
            </a:r>
            <a:endParaRPr lang="en-US" sz="900" dirty="0">
              <a:solidFill>
                <a:srgbClr val="000000"/>
              </a:solidFill>
              <a:latin typeface="Arial"/>
              <a:cs typeface="Arial"/>
            </a:endParaRPr>
          </a:p>
        </p:txBody>
      </p:sp>
      <p:sp>
        <p:nvSpPr>
          <p:cNvPr id="23" name="Rounded Rectangle 22"/>
          <p:cNvSpPr/>
          <p:nvPr/>
        </p:nvSpPr>
        <p:spPr>
          <a:xfrm>
            <a:off x="8142732" y="6391912"/>
            <a:ext cx="2617038" cy="387504"/>
          </a:xfrm>
          <a:prstGeom prst="roundRect">
            <a:avLst/>
          </a:prstGeom>
          <a:solidFill>
            <a:schemeClr val="tx1"/>
          </a:solidFill>
          <a:ln>
            <a:solidFill>
              <a:srgbClr val="72C331"/>
            </a:solidFill>
          </a:ln>
          <a:effectLst>
            <a:glow rad="50800">
              <a:srgbClr val="72C331">
                <a:alpha val="75000"/>
              </a:srgbClr>
            </a:glow>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bg1"/>
                </a:solidFill>
                <a:latin typeface="Arial"/>
                <a:cs typeface="Arial"/>
              </a:rPr>
              <a:t>CLICK HERE</a:t>
            </a:r>
          </a:p>
          <a:p>
            <a:pPr algn="ctr"/>
            <a:r>
              <a:rPr lang="en-US" sz="1050" b="1" dirty="0" smtClean="0">
                <a:solidFill>
                  <a:schemeClr val="bg1"/>
                </a:solidFill>
                <a:latin typeface="Arial"/>
                <a:cs typeface="Arial"/>
              </a:rPr>
              <a:t>For further guidance</a:t>
            </a:r>
            <a:endParaRPr lang="en-US" sz="1000" b="1" dirty="0">
              <a:solidFill>
                <a:schemeClr val="bg1"/>
              </a:solidFill>
              <a:latin typeface="Arial"/>
              <a:cs typeface="Arial"/>
            </a:endParaRPr>
          </a:p>
        </p:txBody>
      </p:sp>
      <p:sp>
        <p:nvSpPr>
          <p:cNvPr id="24" name="Rounded Rectangle 23"/>
          <p:cNvSpPr/>
          <p:nvPr/>
        </p:nvSpPr>
        <p:spPr>
          <a:xfrm>
            <a:off x="5154008" y="6391912"/>
            <a:ext cx="2617038" cy="387504"/>
          </a:xfrm>
          <a:prstGeom prst="roundRect">
            <a:avLst/>
          </a:prstGeom>
          <a:solidFill>
            <a:schemeClr val="tx1"/>
          </a:solidFill>
          <a:ln>
            <a:solidFill>
              <a:srgbClr val="72C331"/>
            </a:solidFill>
          </a:ln>
          <a:effectLst>
            <a:glow rad="50800">
              <a:srgbClr val="72C331">
                <a:alpha val="75000"/>
              </a:srgbClr>
            </a:glow>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smtClean="0">
                <a:solidFill>
                  <a:schemeClr val="bg1"/>
                </a:solidFill>
                <a:latin typeface="Arial"/>
                <a:cs typeface="Arial"/>
              </a:rPr>
              <a:t>CLICK HERE</a:t>
            </a:r>
          </a:p>
          <a:p>
            <a:pPr algn="ctr"/>
            <a:r>
              <a:rPr lang="en-US" sz="1050" b="1" dirty="0" smtClean="0">
                <a:solidFill>
                  <a:schemeClr val="bg1"/>
                </a:solidFill>
                <a:latin typeface="Arial"/>
                <a:cs typeface="Arial"/>
              </a:rPr>
              <a:t>For key terms</a:t>
            </a:r>
            <a:endParaRPr lang="en-US" sz="1000" b="1" dirty="0">
              <a:solidFill>
                <a:schemeClr val="bg1"/>
              </a:solidFill>
              <a:latin typeface="Arial"/>
              <a:cs typeface="Arial"/>
            </a:endParaRPr>
          </a:p>
        </p:txBody>
      </p:sp>
      <p:sp>
        <p:nvSpPr>
          <p:cNvPr id="25" name="Rectangle 24"/>
          <p:cNvSpPr/>
          <p:nvPr/>
        </p:nvSpPr>
        <p:spPr>
          <a:xfrm>
            <a:off x="3139910" y="3963912"/>
            <a:ext cx="2799741"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D. </a:t>
            </a:r>
            <a:r>
              <a:rPr lang="en-US" sz="900" dirty="0" smtClean="0">
                <a:solidFill>
                  <a:schemeClr val="tx1"/>
                </a:solidFill>
                <a:latin typeface="Arial"/>
                <a:cs typeface="Arial"/>
              </a:rPr>
              <a:t>If using USBs or portable drives, ensure these are </a:t>
            </a:r>
            <a:r>
              <a:rPr lang="en-US" sz="900" b="1" dirty="0" smtClean="0">
                <a:solidFill>
                  <a:schemeClr val="tx1"/>
                </a:solidFill>
                <a:latin typeface="Arial"/>
                <a:cs typeface="Arial"/>
              </a:rPr>
              <a:t>encrypted to UCL standards</a:t>
            </a:r>
            <a:endParaRPr lang="en-US" sz="900" b="1" dirty="0">
              <a:solidFill>
                <a:schemeClr val="tx1"/>
              </a:solidFill>
              <a:latin typeface="Arial"/>
              <a:cs typeface="Arial"/>
            </a:endParaRPr>
          </a:p>
        </p:txBody>
      </p:sp>
      <p:sp>
        <p:nvSpPr>
          <p:cNvPr id="26" name="Rectangle 25"/>
          <p:cNvSpPr/>
          <p:nvPr/>
        </p:nvSpPr>
        <p:spPr>
          <a:xfrm>
            <a:off x="3139910" y="2658404"/>
            <a:ext cx="2799741"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B. </a:t>
            </a:r>
            <a:r>
              <a:rPr lang="en-US" sz="900" dirty="0" smtClean="0">
                <a:solidFill>
                  <a:schemeClr val="tx1"/>
                </a:solidFill>
                <a:latin typeface="Arial"/>
                <a:cs typeface="Arial"/>
              </a:rPr>
              <a:t>If storing printed documentation in physical locations, ensure these locations are </a:t>
            </a:r>
            <a:r>
              <a:rPr lang="en-US" sz="900" b="1" dirty="0" smtClean="0">
                <a:solidFill>
                  <a:schemeClr val="tx1"/>
                </a:solidFill>
                <a:latin typeface="Arial"/>
                <a:cs typeface="Arial"/>
              </a:rPr>
              <a:t>secure</a:t>
            </a:r>
            <a:endParaRPr lang="en-US" sz="900" b="1" dirty="0">
              <a:solidFill>
                <a:schemeClr val="tx1"/>
              </a:solidFill>
              <a:latin typeface="Arial"/>
              <a:cs typeface="Arial"/>
            </a:endParaRPr>
          </a:p>
        </p:txBody>
      </p:sp>
      <p:sp>
        <p:nvSpPr>
          <p:cNvPr id="27" name="Rectangle 26"/>
          <p:cNvSpPr/>
          <p:nvPr/>
        </p:nvSpPr>
        <p:spPr>
          <a:xfrm>
            <a:off x="3138355" y="3318041"/>
            <a:ext cx="2801527"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C. </a:t>
            </a:r>
            <a:r>
              <a:rPr lang="en-US" sz="900" dirty="0" smtClean="0">
                <a:solidFill>
                  <a:schemeClr val="tx1"/>
                </a:solidFill>
                <a:latin typeface="Arial"/>
                <a:cs typeface="Arial"/>
              </a:rPr>
              <a:t>Ensure all devices (laptops/tablets/smartphones) are </a:t>
            </a:r>
            <a:r>
              <a:rPr lang="en-US" sz="900" b="1" dirty="0" smtClean="0">
                <a:solidFill>
                  <a:schemeClr val="tx1"/>
                </a:solidFill>
                <a:latin typeface="Arial"/>
                <a:cs typeface="Arial"/>
              </a:rPr>
              <a:t>encrypted to UCL standards</a:t>
            </a:r>
            <a:endParaRPr lang="en-US" sz="900" b="1" dirty="0">
              <a:solidFill>
                <a:schemeClr val="tx1"/>
              </a:solidFill>
              <a:latin typeface="Arial"/>
              <a:cs typeface="Arial"/>
            </a:endParaRPr>
          </a:p>
        </p:txBody>
      </p:sp>
      <p:sp>
        <p:nvSpPr>
          <p:cNvPr id="28" name="Rectangle 27"/>
          <p:cNvSpPr/>
          <p:nvPr/>
        </p:nvSpPr>
        <p:spPr>
          <a:xfrm>
            <a:off x="3138356" y="4607833"/>
            <a:ext cx="2801525" cy="601104"/>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t>
            </a:r>
            <a:r>
              <a:rPr lang="en-US" sz="900" dirty="0" smtClean="0">
                <a:solidFill>
                  <a:srgbClr val="FF6600"/>
                </a:solidFill>
                <a:latin typeface="Arial"/>
                <a:cs typeface="Arial"/>
              </a:rPr>
              <a:t>E. </a:t>
            </a:r>
            <a:r>
              <a:rPr lang="en-US" sz="900" dirty="0" smtClean="0">
                <a:solidFill>
                  <a:schemeClr val="tx1"/>
                </a:solidFill>
                <a:latin typeface="Arial"/>
                <a:cs typeface="Arial"/>
              </a:rPr>
              <a:t>If sharing data with partners outside of UCL, ensure any </a:t>
            </a:r>
            <a:r>
              <a:rPr lang="en-US" sz="900" b="1" dirty="0" smtClean="0">
                <a:solidFill>
                  <a:schemeClr val="tx1"/>
                </a:solidFill>
                <a:latin typeface="Arial"/>
                <a:cs typeface="Arial"/>
              </a:rPr>
              <a:t>transfer risk is minimised via document or sharing encryption</a:t>
            </a:r>
            <a:endParaRPr lang="en-US" sz="900" b="1" dirty="0">
              <a:solidFill>
                <a:schemeClr val="tx1"/>
              </a:solidFill>
              <a:latin typeface="Arial"/>
              <a:cs typeface="Arial"/>
            </a:endParaRPr>
          </a:p>
        </p:txBody>
      </p:sp>
      <p:sp>
        <p:nvSpPr>
          <p:cNvPr id="30" name="Rectangle 29"/>
          <p:cNvSpPr/>
          <p:nvPr/>
        </p:nvSpPr>
        <p:spPr>
          <a:xfrm>
            <a:off x="9231465" y="1885803"/>
            <a:ext cx="2853096" cy="772601"/>
          </a:xfrm>
          <a:prstGeom prst="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t"/>
          <a:lstStyle/>
          <a:p>
            <a:pPr>
              <a:spcAft>
                <a:spcPts val="300"/>
              </a:spcAft>
            </a:pPr>
            <a:r>
              <a:rPr lang="en-US" sz="900" b="1" dirty="0" smtClean="0">
                <a:solidFill>
                  <a:srgbClr val="FFFFFF"/>
                </a:solidFill>
                <a:latin typeface="Arial"/>
                <a:cs typeface="Arial"/>
              </a:rPr>
              <a:t>Full Release if:</a:t>
            </a:r>
          </a:p>
          <a:p>
            <a:pPr marL="171450" indent="-171450">
              <a:buFont typeface="Arial"/>
              <a:buChar char="•"/>
            </a:pPr>
            <a:r>
              <a:rPr lang="en-US" sz="900" dirty="0" smtClean="0">
                <a:solidFill>
                  <a:srgbClr val="FFFFFF"/>
                </a:solidFill>
                <a:latin typeface="Arial"/>
                <a:cs typeface="Arial"/>
              </a:rPr>
              <a:t>Your work is not confidential, highly confidential, or bound by contractual terms or common law duties of confidentiality</a:t>
            </a:r>
          </a:p>
        </p:txBody>
      </p:sp>
      <p:sp>
        <p:nvSpPr>
          <p:cNvPr id="31" name="Rectangle 30"/>
          <p:cNvSpPr/>
          <p:nvPr/>
        </p:nvSpPr>
        <p:spPr>
          <a:xfrm>
            <a:off x="9231465" y="2799337"/>
            <a:ext cx="2853095" cy="827488"/>
          </a:xfrm>
          <a:prstGeom prst="rect">
            <a:avLst/>
          </a:prstGeom>
          <a:solidFill>
            <a:srgbClr val="F27A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spcAft>
                <a:spcPts val="300"/>
              </a:spcAft>
            </a:pPr>
            <a:r>
              <a:rPr lang="en-US" sz="900" b="1" dirty="0" smtClean="0">
                <a:solidFill>
                  <a:srgbClr val="FFFFFF"/>
                </a:solidFill>
                <a:latin typeface="Arial"/>
                <a:cs typeface="Arial"/>
              </a:rPr>
              <a:t>Part release if:</a:t>
            </a:r>
          </a:p>
          <a:p>
            <a:pPr marL="171450" indent="-171450">
              <a:buFont typeface="Arial"/>
              <a:buChar char="•"/>
            </a:pPr>
            <a:r>
              <a:rPr lang="en-US" sz="900" dirty="0" smtClean="0">
                <a:solidFill>
                  <a:srgbClr val="FFFFFF"/>
                </a:solidFill>
                <a:latin typeface="Arial"/>
                <a:cs typeface="Arial"/>
              </a:rPr>
              <a:t>Your work is internal, confidential but not highly confidential or bound </a:t>
            </a:r>
            <a:r>
              <a:rPr lang="en-US" sz="900" dirty="0">
                <a:solidFill>
                  <a:srgbClr val="FFFFFF"/>
                </a:solidFill>
                <a:latin typeface="Arial"/>
                <a:cs typeface="Arial"/>
              </a:rPr>
              <a:t>by contractual terms or common law duties of confidentiality</a:t>
            </a:r>
          </a:p>
        </p:txBody>
      </p:sp>
      <p:sp>
        <p:nvSpPr>
          <p:cNvPr id="32" name="Rectangle 31"/>
          <p:cNvSpPr/>
          <p:nvPr/>
        </p:nvSpPr>
        <p:spPr>
          <a:xfrm>
            <a:off x="9231464" y="3809562"/>
            <a:ext cx="2853096" cy="798271"/>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spcAft>
                <a:spcPts val="300"/>
              </a:spcAft>
            </a:pPr>
            <a:r>
              <a:rPr lang="en-US" sz="900" b="1" dirty="0" smtClean="0">
                <a:solidFill>
                  <a:srgbClr val="FFFFFF"/>
                </a:solidFill>
                <a:latin typeface="Arial"/>
                <a:cs typeface="Arial"/>
              </a:rPr>
              <a:t>Do not release if:</a:t>
            </a:r>
          </a:p>
          <a:p>
            <a:pPr marL="171450" indent="-171450">
              <a:buFont typeface="Arial"/>
              <a:buChar char="•"/>
            </a:pPr>
            <a:r>
              <a:rPr lang="en-US" sz="900" dirty="0" smtClean="0">
                <a:solidFill>
                  <a:srgbClr val="FFFFFF"/>
                </a:solidFill>
                <a:latin typeface="Arial"/>
                <a:cs typeface="Arial"/>
              </a:rPr>
              <a:t>Your </a:t>
            </a:r>
            <a:r>
              <a:rPr lang="en-US" sz="900" dirty="0">
                <a:solidFill>
                  <a:srgbClr val="FFFFFF"/>
                </a:solidFill>
                <a:latin typeface="Arial"/>
                <a:cs typeface="Arial"/>
              </a:rPr>
              <a:t>work is highly confidential, or bound by contractual terms or common law duties of confidentiality </a:t>
            </a:r>
          </a:p>
        </p:txBody>
      </p:sp>
      <p:sp>
        <p:nvSpPr>
          <p:cNvPr id="34" name="Rectangle 33"/>
          <p:cNvSpPr/>
          <p:nvPr/>
        </p:nvSpPr>
        <p:spPr>
          <a:xfrm>
            <a:off x="6190365" y="3626824"/>
            <a:ext cx="2815324" cy="4915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4</a:t>
            </a:r>
            <a:r>
              <a:rPr lang="en-US" sz="900" dirty="0">
                <a:solidFill>
                  <a:srgbClr val="FF6600"/>
                </a:solidFill>
                <a:latin typeface="Arial"/>
                <a:cs typeface="Arial"/>
              </a:rPr>
              <a:t>C</a:t>
            </a:r>
            <a:r>
              <a:rPr lang="en-US" sz="900" dirty="0" smtClean="0">
                <a:solidFill>
                  <a:srgbClr val="FF6600"/>
                </a:solidFill>
                <a:latin typeface="Arial"/>
                <a:cs typeface="Arial"/>
              </a:rPr>
              <a:t>.</a:t>
            </a:r>
            <a:r>
              <a:rPr lang="en-US" sz="900" dirty="0" smtClean="0">
                <a:solidFill>
                  <a:srgbClr val="000000"/>
                </a:solidFill>
                <a:latin typeface="Arial"/>
                <a:cs typeface="Arial"/>
              </a:rPr>
              <a:t> </a:t>
            </a:r>
            <a:r>
              <a:rPr lang="en-US" sz="900" dirty="0" smtClean="0">
                <a:solidFill>
                  <a:schemeClr val="tx1"/>
                </a:solidFill>
                <a:latin typeface="Arial"/>
                <a:cs typeface="Arial"/>
              </a:rPr>
              <a:t>Assess any common law duties of confidentiality, e.g. Doctor patient relationship)</a:t>
            </a:r>
            <a:endParaRPr lang="en-US" sz="900" dirty="0">
              <a:solidFill>
                <a:schemeClr val="tx1"/>
              </a:solidFill>
              <a:latin typeface="Arial"/>
              <a:cs typeface="Arial"/>
            </a:endParaRPr>
          </a:p>
        </p:txBody>
      </p:sp>
      <p:sp>
        <p:nvSpPr>
          <p:cNvPr id="35" name="Rectangle 34"/>
          <p:cNvSpPr/>
          <p:nvPr/>
        </p:nvSpPr>
        <p:spPr>
          <a:xfrm>
            <a:off x="6190364" y="2630693"/>
            <a:ext cx="2815325" cy="845609"/>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4</a:t>
            </a:r>
            <a:r>
              <a:rPr lang="en-US" sz="900" dirty="0">
                <a:solidFill>
                  <a:srgbClr val="FF6600"/>
                </a:solidFill>
                <a:latin typeface="Arial"/>
                <a:cs typeface="Arial"/>
              </a:rPr>
              <a:t>B</a:t>
            </a:r>
            <a:r>
              <a:rPr lang="en-US" sz="900" dirty="0" smtClean="0">
                <a:solidFill>
                  <a:srgbClr val="FF6600"/>
                </a:solidFill>
                <a:latin typeface="Arial"/>
                <a:cs typeface="Arial"/>
              </a:rPr>
              <a:t>.</a:t>
            </a:r>
            <a:r>
              <a:rPr lang="en-US" sz="900" dirty="0" smtClean="0">
                <a:solidFill>
                  <a:srgbClr val="000000"/>
                </a:solidFill>
                <a:latin typeface="Arial"/>
                <a:cs typeface="Arial"/>
              </a:rPr>
              <a:t> </a:t>
            </a:r>
            <a:r>
              <a:rPr lang="en-US" sz="900" dirty="0" smtClean="0">
                <a:solidFill>
                  <a:schemeClr val="tx1"/>
                </a:solidFill>
                <a:latin typeface="Arial"/>
                <a:cs typeface="Arial"/>
              </a:rPr>
              <a:t>Check that contractual terms governing the disclosure of data apply to your work, such as NHS contracts that may stipulate that disclosure is only permissible to a limited set of recipients</a:t>
            </a:r>
            <a:endParaRPr lang="en-US" sz="900" dirty="0">
              <a:solidFill>
                <a:schemeClr val="tx1"/>
              </a:solidFill>
              <a:latin typeface="Arial"/>
              <a:cs typeface="Arial"/>
            </a:endParaRPr>
          </a:p>
        </p:txBody>
      </p:sp>
      <p:sp>
        <p:nvSpPr>
          <p:cNvPr id="36" name="Rectangle 35"/>
          <p:cNvSpPr/>
          <p:nvPr/>
        </p:nvSpPr>
        <p:spPr>
          <a:xfrm>
            <a:off x="6190365" y="1851893"/>
            <a:ext cx="2815325" cy="65592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rgbClr val="FF6600"/>
                </a:solidFill>
                <a:latin typeface="Arial"/>
                <a:cs typeface="Arial"/>
              </a:rPr>
              <a:t>4A.</a:t>
            </a:r>
            <a:r>
              <a:rPr lang="en-US" sz="900" dirty="0" smtClean="0">
                <a:solidFill>
                  <a:srgbClr val="000000"/>
                </a:solidFill>
                <a:latin typeface="Arial"/>
                <a:cs typeface="Arial"/>
              </a:rPr>
              <a:t> </a:t>
            </a:r>
            <a:r>
              <a:rPr lang="en-US" sz="900" dirty="0" smtClean="0">
                <a:solidFill>
                  <a:schemeClr val="tx1"/>
                </a:solidFill>
                <a:latin typeface="Arial"/>
                <a:cs typeface="Arial"/>
              </a:rPr>
              <a:t>Assess confidentiality according to UCL’s information classification, e.g. Public, Internal, Confidential, Highly Confidential</a:t>
            </a:r>
            <a:endParaRPr lang="en-US" sz="900" dirty="0">
              <a:solidFill>
                <a:schemeClr val="tx1"/>
              </a:solidFill>
              <a:latin typeface="Arial"/>
              <a:cs typeface="Arial"/>
            </a:endParaRPr>
          </a:p>
        </p:txBody>
      </p:sp>
      <p:sp>
        <p:nvSpPr>
          <p:cNvPr id="37" name="Rectangle 36"/>
          <p:cNvSpPr/>
          <p:nvPr/>
        </p:nvSpPr>
        <p:spPr>
          <a:xfrm>
            <a:off x="3139910" y="1861013"/>
            <a:ext cx="2799742" cy="646801"/>
          </a:xfrm>
          <a:prstGeom prst="rect">
            <a:avLst/>
          </a:prstGeom>
          <a:solidFill>
            <a:schemeClr val="bg1"/>
          </a:solidFill>
          <a:ln>
            <a:solidFill>
              <a:schemeClr val="tx1">
                <a:lumMod val="85000"/>
                <a:lumOff val="1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rgbClr val="FF6600"/>
                </a:solidFill>
                <a:latin typeface="Arial"/>
                <a:cs typeface="Arial"/>
              </a:rPr>
              <a:t>3A. </a:t>
            </a:r>
            <a:r>
              <a:rPr lang="en-US" sz="900" dirty="0">
                <a:solidFill>
                  <a:schemeClr val="tx1"/>
                </a:solidFill>
                <a:latin typeface="Arial"/>
                <a:cs typeface="Arial"/>
              </a:rPr>
              <a:t>Use </a:t>
            </a:r>
            <a:r>
              <a:rPr lang="en-US" sz="900" b="1" dirty="0">
                <a:solidFill>
                  <a:schemeClr val="tx1"/>
                </a:solidFill>
                <a:latin typeface="Arial"/>
                <a:cs typeface="Arial"/>
              </a:rPr>
              <a:t>UCL secure drives </a:t>
            </a:r>
            <a:r>
              <a:rPr lang="en-US" sz="900" dirty="0">
                <a:solidFill>
                  <a:schemeClr val="tx1"/>
                </a:solidFill>
                <a:latin typeface="Arial"/>
                <a:cs typeface="Arial"/>
              </a:rPr>
              <a:t>(S:/N:), Research Storage (RDS) and sharing drives (Sharepoint / OneDrive) to store master copy of research</a:t>
            </a:r>
            <a:endParaRPr lang="en-US" sz="900" b="1" dirty="0">
              <a:solidFill>
                <a:schemeClr val="tx1"/>
              </a:solidFill>
              <a:latin typeface="Arial"/>
              <a:cs typeface="Arial"/>
            </a:endParaRPr>
          </a:p>
        </p:txBody>
      </p:sp>
    </p:spTree>
    <p:extLst>
      <p:ext uri="{BB962C8B-B14F-4D97-AF65-F5344CB8AC3E}">
        <p14:creationId xmlns:p14="http://schemas.microsoft.com/office/powerpoint/2010/main" val="93013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892917" y="6497446"/>
            <a:ext cx="6338547" cy="365125"/>
          </a:xfrm>
        </p:spPr>
        <p:txBody>
          <a:bodyPr/>
          <a:lstStyle/>
          <a:p>
            <a:r>
              <a:rPr lang="en-US" sz="800" dirty="0" smtClean="0">
                <a:solidFill>
                  <a:prstClr val="black">
                    <a:tint val="75000"/>
                  </a:prstClr>
                </a:solidFill>
                <a:latin typeface="Arial"/>
                <a:cs typeface="Arial"/>
              </a:rPr>
              <a:t>Contact: UCL.GDPR@ucl.ac.uk     https://www.ucl.ac.uk/legal-services/gdpr-general-data-protection-regulation</a:t>
            </a:r>
            <a:endParaRPr lang="en-US" sz="800" dirty="0">
              <a:solidFill>
                <a:prstClr val="black">
                  <a:tint val="75000"/>
                </a:prstClr>
              </a:solidFill>
              <a:latin typeface="Arial"/>
              <a:cs typeface="Arial"/>
            </a:endParaRPr>
          </a:p>
        </p:txBody>
      </p:sp>
      <p:sp>
        <p:nvSpPr>
          <p:cNvPr id="7" name="Title 1"/>
          <p:cNvSpPr>
            <a:spLocks noGrp="1"/>
          </p:cNvSpPr>
          <p:nvPr>
            <p:ph type="title"/>
          </p:nvPr>
        </p:nvSpPr>
        <p:spPr>
          <a:xfrm>
            <a:off x="271277" y="161930"/>
            <a:ext cx="11082524" cy="1189818"/>
          </a:xfrm>
        </p:spPr>
        <p:txBody>
          <a:bodyPr vert="horz" lIns="91440" tIns="45720" rIns="91440" bIns="45720" rtlCol="0" anchor="ctr">
            <a:normAutofit/>
          </a:bodyPr>
          <a:lstStyle/>
          <a:p>
            <a:pPr>
              <a:lnSpc>
                <a:spcPct val="100000"/>
              </a:lnSpc>
            </a:pPr>
            <a:r>
              <a:rPr lang="en-US" dirty="0" smtClean="0"/>
              <a:t>Open Science</a:t>
            </a:r>
            <a:br>
              <a:rPr lang="en-US" dirty="0" smtClean="0"/>
            </a:br>
            <a:r>
              <a:rPr lang="en-US" sz="2000" dirty="0" smtClean="0">
                <a:solidFill>
                  <a:schemeClr val="bg1"/>
                </a:solidFill>
              </a:rPr>
              <a:t>Key terms</a:t>
            </a:r>
            <a:endParaRPr lang="en-US" sz="2000"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131160148"/>
              </p:ext>
            </p:extLst>
          </p:nvPr>
        </p:nvGraphicFramePr>
        <p:xfrm>
          <a:off x="271277" y="1472194"/>
          <a:ext cx="11759025" cy="4500192"/>
        </p:xfrm>
        <a:graphic>
          <a:graphicData uri="http://schemas.openxmlformats.org/drawingml/2006/table">
            <a:tbl>
              <a:tblPr firstRow="1" bandRow="1">
                <a:tableStyleId>{2D5ABB26-0587-4C30-8999-92F81FD0307C}</a:tableStyleId>
              </a:tblPr>
              <a:tblGrid>
                <a:gridCol w="2539322">
                  <a:extLst>
                    <a:ext uri="{9D8B030D-6E8A-4147-A177-3AD203B41FA5}">
                      <a16:colId xmlns="" xmlns:a16="http://schemas.microsoft.com/office/drawing/2014/main" val="20000"/>
                    </a:ext>
                  </a:extLst>
                </a:gridCol>
                <a:gridCol w="9219703">
                  <a:extLst>
                    <a:ext uri="{9D8B030D-6E8A-4147-A177-3AD203B41FA5}">
                      <a16:colId xmlns="" xmlns:a16="http://schemas.microsoft.com/office/drawing/2014/main" val="20001"/>
                    </a:ext>
                  </a:extLst>
                </a:gridCol>
              </a:tblGrid>
              <a:tr h="274728">
                <a:tc>
                  <a:txBody>
                    <a:bodyPr/>
                    <a:lstStyle/>
                    <a:p>
                      <a:r>
                        <a:rPr lang="en-US" sz="900" b="1" dirty="0" smtClean="0">
                          <a:solidFill>
                            <a:schemeClr val="bg1"/>
                          </a:solidFill>
                          <a:latin typeface="Arial"/>
                          <a:cs typeface="Arial"/>
                        </a:rPr>
                        <a:t>Personal data</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r>
                        <a:rPr lang="en-US" sz="900" dirty="0" smtClean="0">
                          <a:latin typeface="Arial"/>
                          <a:cs typeface="Arial"/>
                        </a:rPr>
                        <a:t>Any information </a:t>
                      </a:r>
                      <a:r>
                        <a:rPr lang="en-US" sz="900" baseline="0" dirty="0" smtClean="0">
                          <a:latin typeface="Arial"/>
                          <a:cs typeface="Arial"/>
                        </a:rPr>
                        <a:t>relating to an identified or identifiable living individual</a:t>
                      </a:r>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0"/>
                  </a:ext>
                </a:extLst>
              </a:tr>
              <a:tr h="274728">
                <a:tc>
                  <a:txBody>
                    <a:bodyPr/>
                    <a:lstStyle/>
                    <a:p>
                      <a:r>
                        <a:rPr lang="en-US" sz="900" b="1" dirty="0" smtClean="0">
                          <a:solidFill>
                            <a:schemeClr val="bg1"/>
                          </a:solidFill>
                          <a:latin typeface="Arial"/>
                          <a:cs typeface="Arial"/>
                        </a:rPr>
                        <a:t>Special category personal data</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pPr marL="171450" indent="-171450">
                        <a:buFont typeface="Arial" panose="020B0604020202020204" pitchFamily="34" charset="0"/>
                        <a:buChar char="•"/>
                      </a:pPr>
                      <a:r>
                        <a:rPr lang="en-US" sz="900" dirty="0" smtClean="0">
                          <a:latin typeface="Arial"/>
                          <a:cs typeface="Arial"/>
                        </a:rPr>
                        <a:t>Personal data </a:t>
                      </a:r>
                      <a:r>
                        <a:rPr lang="en-GB" sz="900" dirty="0" smtClean="0">
                          <a:latin typeface="Arial"/>
                          <a:cs typeface="Arial"/>
                        </a:rPr>
                        <a:t>which reveals racial or ethnic origin, political opinions, religious or philosophical beliefs, or, trade union</a:t>
                      </a:r>
                      <a:r>
                        <a:rPr lang="en-GB" sz="900" baseline="0" dirty="0" smtClean="0">
                          <a:latin typeface="Arial"/>
                          <a:cs typeface="Arial"/>
                        </a:rPr>
                        <a:t> </a:t>
                      </a:r>
                      <a:r>
                        <a:rPr lang="en-GB" sz="900" dirty="0" smtClean="0">
                          <a:latin typeface="Arial"/>
                          <a:cs typeface="Arial"/>
                        </a:rPr>
                        <a:t>membership;</a:t>
                      </a:r>
                    </a:p>
                    <a:p>
                      <a:pPr marL="171450" indent="-171450">
                        <a:buFont typeface="Arial" panose="020B0604020202020204" pitchFamily="34" charset="0"/>
                        <a:buChar char="•"/>
                      </a:pPr>
                      <a:r>
                        <a:rPr lang="en-US" sz="900" dirty="0" smtClean="0">
                          <a:latin typeface="Arial"/>
                          <a:cs typeface="Arial"/>
                        </a:rPr>
                        <a:t>Personal data </a:t>
                      </a:r>
                      <a:r>
                        <a:rPr lang="en-GB" sz="900" dirty="0" smtClean="0">
                          <a:latin typeface="Arial"/>
                          <a:cs typeface="Arial"/>
                        </a:rPr>
                        <a:t>concerning health (the physical or mental health of a person, including the provision of health care</a:t>
                      </a:r>
                      <a:r>
                        <a:rPr lang="en-GB" sz="900" baseline="0" dirty="0" smtClean="0">
                          <a:latin typeface="Arial"/>
                          <a:cs typeface="Arial"/>
                        </a:rPr>
                        <a:t> </a:t>
                      </a:r>
                      <a:r>
                        <a:rPr lang="en-GB" sz="900" dirty="0" smtClean="0">
                          <a:latin typeface="Arial"/>
                          <a:cs typeface="Arial"/>
                        </a:rPr>
                        <a:t>services);</a:t>
                      </a:r>
                    </a:p>
                    <a:p>
                      <a:pPr marL="171450" indent="-171450">
                        <a:buFont typeface="Arial" panose="020B0604020202020204" pitchFamily="34" charset="0"/>
                        <a:buChar char="•"/>
                      </a:pPr>
                      <a:r>
                        <a:rPr lang="en-US" sz="900" dirty="0" smtClean="0">
                          <a:latin typeface="Arial"/>
                          <a:cs typeface="Arial"/>
                        </a:rPr>
                        <a:t>Personal data </a:t>
                      </a:r>
                      <a:r>
                        <a:rPr lang="en-GB" sz="900" dirty="0" smtClean="0">
                          <a:latin typeface="Arial"/>
                          <a:cs typeface="Arial"/>
                        </a:rPr>
                        <a:t>concerning sex life or sexual orientation; or</a:t>
                      </a:r>
                    </a:p>
                    <a:p>
                      <a:pPr marL="171450" indent="-171450">
                        <a:buFont typeface="Arial" panose="020B0604020202020204" pitchFamily="34" charset="0"/>
                        <a:buChar char="•"/>
                      </a:pPr>
                      <a:r>
                        <a:rPr lang="en-GB" sz="900" dirty="0" smtClean="0">
                          <a:latin typeface="Arial"/>
                          <a:cs typeface="Arial"/>
                        </a:rPr>
                        <a:t>Genetic or biometric data processed to uniquely identify a natural person.</a:t>
                      </a:r>
                      <a:endParaRPr lang="en-US" sz="900" dirty="0" smtClean="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1"/>
                  </a:ext>
                </a:extLst>
              </a:tr>
              <a:tr h="293545">
                <a:tc>
                  <a:txBody>
                    <a:bodyPr/>
                    <a:lstStyle/>
                    <a:p>
                      <a:r>
                        <a:rPr lang="en-US" sz="900" b="1" dirty="0" smtClean="0">
                          <a:solidFill>
                            <a:schemeClr val="bg1"/>
                          </a:solidFill>
                          <a:latin typeface="Arial"/>
                          <a:cs typeface="Arial"/>
                        </a:rPr>
                        <a:t>Processing</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r>
                        <a:rPr lang="en-GB" sz="900" kern="1200" dirty="0" smtClean="0">
                          <a:solidFill>
                            <a:schemeClr val="tx1"/>
                          </a:solidFill>
                          <a:latin typeface="Arial"/>
                          <a:ea typeface="+mn-ea"/>
                          <a:cs typeface="Arial"/>
                        </a:rPr>
                        <a:t>This means any</a:t>
                      </a:r>
                      <a:r>
                        <a:rPr lang="en-GB" sz="900" kern="1200" baseline="0" dirty="0" smtClean="0">
                          <a:solidFill>
                            <a:schemeClr val="tx1"/>
                          </a:solidFill>
                          <a:latin typeface="Arial"/>
                          <a:ea typeface="+mn-ea"/>
                          <a:cs typeface="Arial"/>
                        </a:rPr>
                        <a:t> set of operations performed on the information, including collection, alteration, pseudonymisation, disclosure, dissemination, storage or deletion.</a:t>
                      </a:r>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tr>
              <a:tr h="293545">
                <a:tc>
                  <a:txBody>
                    <a:bodyPr/>
                    <a:lstStyle/>
                    <a:p>
                      <a:r>
                        <a:rPr lang="en-US" sz="900" b="1" dirty="0" smtClean="0">
                          <a:solidFill>
                            <a:schemeClr val="bg1"/>
                          </a:solidFill>
                          <a:latin typeface="Arial"/>
                          <a:cs typeface="Arial"/>
                        </a:rPr>
                        <a:t>Data Protection Impact Assessment (DPIA)</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r>
                        <a:rPr lang="en-US" sz="900" dirty="0" smtClean="0">
                          <a:latin typeface="Arial"/>
                          <a:cs typeface="Arial"/>
                        </a:rPr>
                        <a:t>This is an assessment to understand whether the use of personal</a:t>
                      </a:r>
                      <a:r>
                        <a:rPr lang="en-US" sz="900" baseline="0" dirty="0" smtClean="0">
                          <a:latin typeface="Arial"/>
                          <a:cs typeface="Arial"/>
                        </a:rPr>
                        <a:t> data in the study will result in a high risk to the rights and freedoms of living individuals. UCL has a template </a:t>
                      </a:r>
                      <a:r>
                        <a:rPr lang="en-US" sz="900" dirty="0" smtClean="0">
                          <a:latin typeface="Arial"/>
                          <a:cs typeface="Arial"/>
                        </a:rPr>
                        <a:t>Data Protection Impact Assessment (DPIA) form available</a:t>
                      </a:r>
                      <a:r>
                        <a:rPr lang="en-US" sz="900" baseline="0" dirty="0" smtClean="0">
                          <a:latin typeface="Arial"/>
                          <a:cs typeface="Arial"/>
                        </a:rPr>
                        <a:t> </a:t>
                      </a:r>
                      <a:r>
                        <a:rPr lang="en-US" sz="900" baseline="0" dirty="0" smtClean="0">
                          <a:latin typeface="Arial"/>
                          <a:cs typeface="Arial"/>
                        </a:rPr>
                        <a:t>through the UCL data protection website. </a:t>
                      </a:r>
                      <a:r>
                        <a:rPr lang="en-US" sz="900" baseline="0" dirty="0" smtClean="0">
                          <a:latin typeface="Arial"/>
                          <a:cs typeface="Arial"/>
                        </a:rPr>
                        <a:t>The DPIA allows researchers to consider and document the potential impact and risks on individuals whose personal data is to be collected, used and stored as part of the research project. Where you consider that there is a high risk to individual’s privacy, please contact the Data Protection Office as the project will need to be assessed further and may need external regulatory approval. </a:t>
                      </a:r>
                      <a:endParaRPr lang="en-US" sz="900" dirty="0" smtClean="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4"/>
                  </a:ext>
                </a:extLst>
              </a:tr>
              <a:tr h="274728">
                <a:tc>
                  <a:txBody>
                    <a:bodyPr/>
                    <a:lstStyle/>
                    <a:p>
                      <a:r>
                        <a:rPr lang="en-US" sz="900" b="1" dirty="0" smtClean="0">
                          <a:solidFill>
                            <a:schemeClr val="bg1"/>
                          </a:solidFill>
                          <a:latin typeface="Arial"/>
                          <a:cs typeface="Arial"/>
                        </a:rPr>
                        <a:t>Data Management Plan (DMP)</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a:cs typeface="Arial"/>
                        </a:rPr>
                        <a:t>A Data</a:t>
                      </a:r>
                      <a:r>
                        <a:rPr lang="en-US" sz="900" baseline="0" dirty="0" smtClean="0">
                          <a:latin typeface="Arial"/>
                          <a:cs typeface="Arial"/>
                        </a:rPr>
                        <a:t> Management Plan (DMP) assists the principal </a:t>
                      </a:r>
                      <a:r>
                        <a:rPr lang="en-US" sz="900" baseline="0" dirty="0" smtClean="0">
                          <a:latin typeface="Arial"/>
                          <a:cs typeface="Arial"/>
                        </a:rPr>
                        <a:t>investigator, author, or creator </a:t>
                      </a:r>
                      <a:r>
                        <a:rPr lang="en-US" sz="900" baseline="0" dirty="0" smtClean="0">
                          <a:latin typeface="Arial"/>
                          <a:cs typeface="Arial"/>
                        </a:rPr>
                        <a:t>of a research project to consider and plan how to manage data within the lifetime of the project, including considerations for example about collection, retention, ethical approval, data protection and </a:t>
                      </a:r>
                      <a:r>
                        <a:rPr lang="en-US" sz="900" baseline="0" dirty="0" smtClean="0">
                          <a:latin typeface="Arial"/>
                          <a:cs typeface="Arial"/>
                        </a:rPr>
                        <a:t>security. </a:t>
                      </a:r>
                      <a:endParaRPr lang="en-US" sz="900" baseline="0" dirty="0" smtClean="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5"/>
                  </a:ext>
                </a:extLst>
              </a:tr>
              <a:tr h="274728">
                <a:tc>
                  <a:txBody>
                    <a:bodyPr/>
                    <a:lstStyle/>
                    <a:p>
                      <a:r>
                        <a:rPr lang="en-US" sz="900" b="1" dirty="0" smtClean="0">
                          <a:solidFill>
                            <a:schemeClr val="bg1"/>
                          </a:solidFill>
                          <a:latin typeface="Arial"/>
                          <a:cs typeface="Arial"/>
                        </a:rPr>
                        <a:t>Data minimisation</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i="0" dirty="0" smtClean="0">
                          <a:solidFill>
                            <a:srgbClr val="000000"/>
                          </a:solidFill>
                          <a:latin typeface="Arial"/>
                          <a:cs typeface="Arial"/>
                        </a:rPr>
                        <a:t>Data minimisation</a:t>
                      </a:r>
                      <a:r>
                        <a:rPr lang="en-US" sz="900" i="0" baseline="0" dirty="0" smtClean="0">
                          <a:solidFill>
                            <a:srgbClr val="000000"/>
                          </a:solidFill>
                          <a:latin typeface="Arial"/>
                          <a:cs typeface="Arial"/>
                        </a:rPr>
                        <a:t> </a:t>
                      </a:r>
                      <a:r>
                        <a:rPr lang="en-US" sz="900" i="0" dirty="0" smtClean="0">
                          <a:solidFill>
                            <a:srgbClr val="000000"/>
                          </a:solidFill>
                          <a:latin typeface="Arial"/>
                          <a:cs typeface="Arial"/>
                        </a:rPr>
                        <a:t>is a principle requiring</a:t>
                      </a:r>
                      <a:r>
                        <a:rPr lang="en-US" sz="900" i="0" baseline="0" dirty="0" smtClean="0">
                          <a:solidFill>
                            <a:srgbClr val="000000"/>
                          </a:solidFill>
                          <a:latin typeface="Arial"/>
                          <a:cs typeface="Arial"/>
                        </a:rPr>
                        <a:t> the processing of p</a:t>
                      </a:r>
                      <a:r>
                        <a:rPr lang="en-US" sz="900" i="0" dirty="0" smtClean="0">
                          <a:solidFill>
                            <a:srgbClr val="000000"/>
                          </a:solidFill>
                          <a:latin typeface="Arial"/>
                          <a:cs typeface="Arial"/>
                        </a:rPr>
                        <a:t>ersonal data to be adequate, relevant and limited to what is necessary in relation</a:t>
                      </a:r>
                      <a:r>
                        <a:rPr lang="en-US" sz="900" i="0" baseline="0" dirty="0" smtClean="0">
                          <a:solidFill>
                            <a:srgbClr val="000000"/>
                          </a:solidFill>
                          <a:latin typeface="Arial"/>
                          <a:cs typeface="Arial"/>
                        </a:rPr>
                        <a:t> to the purposes for which the personal data is being processed. For example, p</a:t>
                      </a:r>
                      <a:r>
                        <a:rPr lang="en-US" sz="900" i="0" dirty="0" smtClean="0">
                          <a:solidFill>
                            <a:srgbClr val="000000"/>
                          </a:solidFill>
                          <a:latin typeface="Arial"/>
                          <a:cs typeface="Arial"/>
                        </a:rPr>
                        <a:t>ersonal data not relevant to the research analysis or findings such as unnecessary information, outliers, erroneous data, incomplete data, or non-participants should be removed from the data set (and, where appropriate, not collected in the first place).</a:t>
                      </a: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6"/>
                  </a:ext>
                </a:extLst>
              </a:tr>
              <a:tr h="274728">
                <a:tc>
                  <a:txBody>
                    <a:bodyPr/>
                    <a:lstStyle/>
                    <a:p>
                      <a:r>
                        <a:rPr lang="en-US" sz="900" b="1" dirty="0" smtClean="0">
                          <a:solidFill>
                            <a:schemeClr val="bg1"/>
                          </a:solidFill>
                          <a:latin typeface="Arial"/>
                          <a:cs typeface="Arial"/>
                        </a:rPr>
                        <a:t>Anonymisation</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r>
                        <a:rPr lang="en-US" sz="900" dirty="0" smtClean="0">
                          <a:latin typeface="Arial"/>
                          <a:cs typeface="Arial"/>
                        </a:rPr>
                        <a:t>Anonymised data is information</a:t>
                      </a:r>
                      <a:r>
                        <a:rPr lang="en-US" sz="900" baseline="0" dirty="0" smtClean="0">
                          <a:latin typeface="Arial"/>
                          <a:cs typeface="Arial"/>
                        </a:rPr>
                        <a:t> which does not relate to an identified or identifiable natural person or rendered anonymous in such a manner that the data subject is no longer identifiable. For example, if a key is held which would re-identify the data it would not be considered anonymous but may be considered pseudonymised. </a:t>
                      </a: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7"/>
                  </a:ext>
                </a:extLst>
              </a:tr>
              <a:tr h="274728">
                <a:tc>
                  <a:txBody>
                    <a:bodyPr/>
                    <a:lstStyle/>
                    <a:p>
                      <a:r>
                        <a:rPr lang="en-US" sz="900" b="1" dirty="0" smtClean="0">
                          <a:solidFill>
                            <a:schemeClr val="bg1"/>
                          </a:solidFill>
                          <a:latin typeface="Arial"/>
                          <a:cs typeface="Arial"/>
                        </a:rPr>
                        <a:t>Pseudonymisation</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r>
                        <a:rPr lang="en-US" sz="900" dirty="0" smtClean="0">
                          <a:latin typeface="Arial"/>
                          <a:cs typeface="Arial"/>
                        </a:rPr>
                        <a:t>Pseudonymisation is the use of personal</a:t>
                      </a:r>
                      <a:r>
                        <a:rPr lang="en-US" sz="900" baseline="0" dirty="0" smtClean="0">
                          <a:latin typeface="Arial"/>
                          <a:cs typeface="Arial"/>
                        </a:rPr>
                        <a:t> data where the information can no longer be attributed to a specific individual without the use of additional information, provided that such additional information is kept separately and securely, and is subject to technical and organisational measures to ensure that the personal data is not attributed to an identified or identifiable living person. For example, by </a:t>
                      </a:r>
                      <a:r>
                        <a:rPr lang="en-US" sz="900" dirty="0" smtClean="0">
                          <a:latin typeface="Arial"/>
                          <a:cs typeface="Arial"/>
                        </a:rPr>
                        <a:t>replacing</a:t>
                      </a:r>
                      <a:r>
                        <a:rPr lang="en-US" sz="900" baseline="0" dirty="0" smtClean="0">
                          <a:latin typeface="Arial"/>
                          <a:cs typeface="Arial"/>
                        </a:rPr>
                        <a:t> information that can identify individuals with alphanumeric codes and storing the key to the code separately and securely.</a:t>
                      </a:r>
                    </a:p>
                    <a:p>
                      <a:r>
                        <a:rPr lang="en-US" sz="900" baseline="0" dirty="0" smtClean="0">
                          <a:latin typeface="Arial"/>
                          <a:cs typeface="Arial"/>
                        </a:rPr>
                        <a:t>UCL guidance on pseudonymised data, including examples of what qualifies as pseudonymised data, is available </a:t>
                      </a:r>
                      <a:r>
                        <a:rPr lang="en-US" sz="900" baseline="0" dirty="0" smtClean="0">
                          <a:latin typeface="Arial"/>
                          <a:cs typeface="Arial"/>
                        </a:rPr>
                        <a:t>through the UCL data protection website. </a:t>
                      </a:r>
                      <a:endParaRPr lang="en-US" sz="900" baseline="0" dirty="0" smtClean="0">
                        <a:latin typeface="Arial"/>
                        <a:cs typeface="Arial"/>
                      </a:endParaRPr>
                    </a:p>
                    <a:p>
                      <a:r>
                        <a:rPr lang="en-US" sz="900" baseline="0" dirty="0" smtClean="0">
                          <a:latin typeface="Arial"/>
                          <a:cs typeface="Arial"/>
                        </a:rPr>
                        <a:t>Note - Pseudonymised data is still considered a form of personal data. </a:t>
                      </a:r>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8"/>
                  </a:ext>
                </a:extLst>
              </a:tr>
              <a:tr h="274728">
                <a:tc>
                  <a:txBody>
                    <a:bodyPr/>
                    <a:lstStyle/>
                    <a:p>
                      <a:r>
                        <a:rPr lang="en-US" sz="900" b="1" dirty="0" smtClean="0">
                          <a:solidFill>
                            <a:schemeClr val="bg1"/>
                          </a:solidFill>
                          <a:latin typeface="Arial"/>
                          <a:cs typeface="Arial"/>
                        </a:rPr>
                        <a:t>Managing access</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r>
                        <a:rPr lang="en-US" sz="900" baseline="0" dirty="0" smtClean="0">
                          <a:latin typeface="Arial"/>
                          <a:cs typeface="Arial"/>
                        </a:rPr>
                        <a:t>Access to data must be properly managed, including ensuring that access to the data:</a:t>
                      </a:r>
                    </a:p>
                    <a:p>
                      <a:pPr marL="171450" indent="-171450">
                        <a:buFont typeface="Arial" panose="020B0604020202020204" pitchFamily="34" charset="0"/>
                        <a:buChar char="•"/>
                      </a:pPr>
                      <a:r>
                        <a:rPr lang="en-US" sz="900" baseline="0" dirty="0" smtClean="0">
                          <a:latin typeface="Arial"/>
                          <a:cs typeface="Arial"/>
                        </a:rPr>
                        <a:t>is secure and properly controlled;</a:t>
                      </a:r>
                    </a:p>
                    <a:p>
                      <a:pPr marL="171450" indent="-171450">
                        <a:buFont typeface="Arial" panose="020B0604020202020204" pitchFamily="34" charset="0"/>
                        <a:buChar char="•"/>
                      </a:pPr>
                      <a:r>
                        <a:rPr lang="en-US" sz="900" baseline="0" dirty="0" smtClean="0">
                          <a:latin typeface="Arial"/>
                          <a:cs typeface="Arial"/>
                        </a:rPr>
                        <a:t>is restricted to persons considered as having a legitimate need to have access; and </a:t>
                      </a:r>
                    </a:p>
                    <a:p>
                      <a:pPr marL="171450" indent="-171450">
                        <a:buFont typeface="Arial" panose="020B0604020202020204" pitchFamily="34" charset="0"/>
                        <a:buChar char="•"/>
                      </a:pPr>
                      <a:r>
                        <a:rPr lang="en-US" sz="900" baseline="0" dirty="0" smtClean="0">
                          <a:latin typeface="Arial"/>
                          <a:cs typeface="Arial"/>
                        </a:rPr>
                        <a:t>Is given at an appropriate level to business need (for example, read-only access, partial access, full access).</a:t>
                      </a:r>
                      <a:endParaRPr lang="en-US" sz="900" dirty="0" smtClean="0">
                        <a:solidFill>
                          <a:srgbClr val="FF0000"/>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1924379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71277" y="161930"/>
            <a:ext cx="11082524" cy="1189818"/>
          </a:xfrm>
        </p:spPr>
        <p:txBody>
          <a:bodyPr vert="horz" lIns="91440" tIns="45720" rIns="91440" bIns="45720" rtlCol="0" anchor="ctr">
            <a:normAutofit/>
          </a:bodyPr>
          <a:lstStyle/>
          <a:p>
            <a:pPr>
              <a:lnSpc>
                <a:spcPct val="100000"/>
              </a:lnSpc>
            </a:pPr>
            <a:r>
              <a:rPr lang="en-US" dirty="0" smtClean="0"/>
              <a:t>Open Science</a:t>
            </a:r>
            <a:br>
              <a:rPr lang="en-US" dirty="0" smtClean="0"/>
            </a:br>
            <a:r>
              <a:rPr lang="en-US" sz="2000" dirty="0">
                <a:solidFill>
                  <a:srgbClr val="FFFFFF"/>
                </a:solidFill>
              </a:rPr>
              <a:t>Key terms: </a:t>
            </a:r>
            <a:r>
              <a:rPr lang="en-US" sz="2000" dirty="0" smtClean="0">
                <a:solidFill>
                  <a:srgbClr val="FFFFFF"/>
                </a:solidFill>
              </a:rPr>
              <a:t>Lawful Bases for processing personal or special category personal data, or data relating to criminal convictions</a:t>
            </a:r>
            <a:endParaRPr lang="en-US" sz="2000" dirty="0">
              <a:solidFill>
                <a:srgbClr val="FFFFFF"/>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586334639"/>
              </p:ext>
            </p:extLst>
          </p:nvPr>
        </p:nvGraphicFramePr>
        <p:xfrm>
          <a:off x="271277" y="1472194"/>
          <a:ext cx="11759025" cy="5257800"/>
        </p:xfrm>
        <a:graphic>
          <a:graphicData uri="http://schemas.openxmlformats.org/drawingml/2006/table">
            <a:tbl>
              <a:tblPr firstRow="1" bandRow="1">
                <a:tableStyleId>{2D5ABB26-0587-4C30-8999-92F81FD0307C}</a:tableStyleId>
              </a:tblPr>
              <a:tblGrid>
                <a:gridCol w="973099">
                  <a:extLst>
                    <a:ext uri="{9D8B030D-6E8A-4147-A177-3AD203B41FA5}">
                      <a16:colId xmlns:a16="http://schemas.microsoft.com/office/drawing/2014/main" xmlns="" val="20000"/>
                    </a:ext>
                  </a:extLst>
                </a:gridCol>
                <a:gridCol w="10785926">
                  <a:extLst>
                    <a:ext uri="{9D8B030D-6E8A-4147-A177-3AD203B41FA5}">
                      <a16:colId xmlns:a16="http://schemas.microsoft.com/office/drawing/2014/main" xmlns="" val="20001"/>
                    </a:ext>
                  </a:extLst>
                </a:gridCol>
              </a:tblGrid>
              <a:tr h="847631">
                <a:tc>
                  <a:txBody>
                    <a:bodyPr/>
                    <a:lstStyle/>
                    <a:p>
                      <a:r>
                        <a:rPr lang="en-US" sz="900" b="1" dirty="0" smtClean="0">
                          <a:solidFill>
                            <a:schemeClr val="bg1"/>
                          </a:solidFill>
                          <a:latin typeface="Arial"/>
                          <a:cs typeface="Arial"/>
                        </a:rPr>
                        <a:t>For</a:t>
                      </a:r>
                      <a:r>
                        <a:rPr lang="en-US" sz="900" b="1" baseline="0" dirty="0" smtClean="0">
                          <a:solidFill>
                            <a:schemeClr val="bg1"/>
                          </a:solidFill>
                          <a:latin typeface="Arial"/>
                          <a:cs typeface="Arial"/>
                        </a:rPr>
                        <a:t> personal data</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latin typeface="Arial"/>
                          <a:cs typeface="Arial"/>
                        </a:rPr>
                        <a:t>Public task: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baseline="0" dirty="0" smtClean="0">
                          <a:solidFill>
                            <a:srgbClr val="000000"/>
                          </a:solidFill>
                          <a:latin typeface="Arial" panose="020B0604020202020204" pitchFamily="34" charset="0"/>
                        </a:rPr>
                        <a:t>This legal basis only applies where the </a:t>
                      </a:r>
                      <a:r>
                        <a:rPr lang="en-GB" sz="900" b="0" i="0" kern="1200" baseline="0" dirty="0" smtClean="0">
                          <a:solidFill>
                            <a:schemeClr val="tx1"/>
                          </a:solidFill>
                          <a:effectLst/>
                          <a:latin typeface="Arial"/>
                          <a:ea typeface="+mn-ea"/>
                          <a:cs typeface="Arial"/>
                        </a:rPr>
                        <a:t>processing (including disclosure on open science) </a:t>
                      </a:r>
                      <a:r>
                        <a:rPr lang="en-GB" sz="900" b="0" i="0" u="none" strike="noStrike" baseline="0" dirty="0" smtClean="0">
                          <a:solidFill>
                            <a:srgbClr val="000000"/>
                          </a:solidFill>
                          <a:latin typeface="Arial" panose="020B0604020202020204" pitchFamily="34" charset="0"/>
                        </a:rPr>
                        <a:t>is necessary for UCL to perform a task in the public interest or for our official functions, and the task or function has a clear basis in law. UCL has produced a statement outlining categories of processing activities considered to be in the public interest, within the public task legal basis, including </a:t>
                      </a:r>
                      <a:r>
                        <a:rPr lang="en-GB" sz="900" kern="1200" baseline="0" dirty="0" smtClean="0">
                          <a:solidFill>
                            <a:schemeClr val="tx1"/>
                          </a:solidFill>
                          <a:effectLst/>
                          <a:latin typeface="Arial"/>
                          <a:ea typeface="+mn-ea"/>
                          <a:cs typeface="Arial"/>
                        </a:rPr>
                        <a:t>when research is considered for UCL to be a task in the public interest. UCL considers the following research related activities to be in the public task (quoted from UCL’s statement):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i="0" kern="1200" baseline="0" dirty="0" smtClean="0">
                        <a:solidFill>
                          <a:schemeClr val="tx1"/>
                        </a:solidFill>
                        <a:effectLst/>
                        <a:latin typeface="Arial"/>
                        <a:ea typeface="+mn-ea"/>
                        <a:cs typeface="Aria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kern="1200" baseline="0" dirty="0" smtClean="0">
                          <a:solidFill>
                            <a:schemeClr val="tx1"/>
                          </a:solidFill>
                          <a:effectLst/>
                          <a:latin typeface="Arial"/>
                          <a:ea typeface="+mn-ea"/>
                          <a:cs typeface="Arial"/>
                        </a:rPr>
                        <a:t>“Facilitating and carrying out research in any field and encouraging and carrying out research that looks to address global challenges and provide long-term benefits to humanity.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kern="1200" baseline="0" dirty="0" smtClean="0">
                          <a:solidFill>
                            <a:schemeClr val="tx1"/>
                          </a:solidFill>
                          <a:effectLst/>
                          <a:latin typeface="Arial"/>
                          <a:ea typeface="+mn-ea"/>
                          <a:cs typeface="Arial"/>
                        </a:rPr>
                        <a:t>This includes: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research carried out by students at both undergraduate and postgraduate level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research carried out by UCL staff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research carried out jointly with third parties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supervising research students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encouraging and facilitating cross-disciplinary research</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carrying out ancillary activities to facilitate and support research, such as purchasing research-specific technology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publishing research papers, articles, books etc.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i="0" kern="1200" baseline="0" dirty="0" smtClean="0">
                        <a:solidFill>
                          <a:schemeClr val="tx1"/>
                        </a:solidFill>
                        <a:effectLst/>
                        <a:latin typeface="Arial"/>
                        <a:ea typeface="+mn-ea"/>
                        <a:cs typeface="Aria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kern="1200" baseline="0" dirty="0" smtClean="0">
                          <a:solidFill>
                            <a:schemeClr val="tx1"/>
                          </a:solidFill>
                          <a:effectLst/>
                          <a:latin typeface="Arial"/>
                          <a:ea typeface="+mn-ea"/>
                          <a:cs typeface="Arial"/>
                        </a:rPr>
                        <a:t>It may include research which is entirely funded by private companies. For further information, please see UCL’s statement of tasks within the public interest available in full at </a:t>
                      </a:r>
                      <a:r>
                        <a:rPr lang="en-GB" sz="900" kern="1200" baseline="0" dirty="0" smtClean="0">
                          <a:solidFill>
                            <a:schemeClr val="tx1"/>
                          </a:solidFill>
                          <a:effectLst/>
                          <a:latin typeface="Arial"/>
                          <a:ea typeface="+mn-ea"/>
                          <a:cs typeface="Arial"/>
                          <a:hlinkClick r:id="rId2"/>
                        </a:rPr>
                        <a:t>https://www.ucl.ac.uk/legal-services/sites/legal-services/files/ucl_statement_of_tasks_in_the_public_interest_-_august_2018.pdf</a:t>
                      </a:r>
                      <a:r>
                        <a:rPr lang="en-GB" sz="900" kern="1200" baseline="0" dirty="0" smtClean="0">
                          <a:solidFill>
                            <a:schemeClr val="tx1"/>
                          </a:solidFill>
                          <a:effectLst/>
                          <a:latin typeface="Arial"/>
                          <a:ea typeface="+mn-ea"/>
                          <a:cs typeface="Arial"/>
                        </a:rPr>
                        <a:t>. </a:t>
                      </a:r>
                      <a:r>
                        <a:rPr lang="en-GB" sz="900" dirty="0" smtClean="0"/>
                        <a:t> </a:t>
                      </a:r>
                      <a:r>
                        <a:rPr lang="en-GB" sz="900" kern="1200" baseline="0" dirty="0" smtClean="0">
                          <a:solidFill>
                            <a:schemeClr val="tx1"/>
                          </a:solidFill>
                          <a:effectLst/>
                          <a:latin typeface="Arial"/>
                          <a:ea typeface="+mn-ea"/>
                          <a:cs typeface="Arial"/>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kern="1200" baseline="0" dirty="0" smtClean="0">
                        <a:solidFill>
                          <a:schemeClr val="tx1"/>
                        </a:solidFill>
                        <a:effectLst/>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baseline="0" dirty="0" smtClean="0">
                          <a:solidFill>
                            <a:srgbClr val="000000"/>
                          </a:solidFill>
                          <a:latin typeface="Arial" panose="020B0604020202020204" pitchFamily="34" charset="0"/>
                        </a:rPr>
                        <a:t>UCL’s view is that, for the vast majority of research undertaken at the University, the appropriate legal basis for processing personal data will be the public task basis, Article 6(1)(e).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i="1" kern="1200" baseline="0" dirty="0" smtClean="0">
                          <a:solidFill>
                            <a:schemeClr val="tx1"/>
                          </a:solidFill>
                          <a:effectLst/>
                          <a:latin typeface="Arial"/>
                          <a:ea typeface="+mn-ea"/>
                          <a:cs typeface="Arial"/>
                        </a:rPr>
                        <a:t>If you do not consider that your research is consistent with the research activities stated above, from UCL’s statement of tasks within the public interest, this legal basis may not be appropriate and you must contact the data protection office</a:t>
                      </a:r>
                      <a:r>
                        <a:rPr lang="en-GB" sz="900" b="0" i="0" kern="1200" baseline="0" dirty="0" smtClean="0">
                          <a:solidFill>
                            <a:schemeClr val="tx1"/>
                          </a:solidFill>
                          <a:effectLst/>
                          <a:latin typeface="Arial"/>
                          <a:ea typeface="+mn-ea"/>
                          <a:cs typeface="Arial"/>
                        </a:rPr>
                        <a:t> </a:t>
                      </a:r>
                      <a:r>
                        <a:rPr lang="en-GB" sz="900" b="1" i="1" kern="1200" baseline="0" dirty="0" smtClean="0">
                          <a:solidFill>
                            <a:schemeClr val="tx1"/>
                          </a:solidFill>
                          <a:effectLst/>
                          <a:latin typeface="Arial"/>
                          <a:ea typeface="+mn-ea"/>
                          <a:cs typeface="Arial"/>
                        </a:rPr>
                        <a:t>unless a different legal basis has already been approved as part of your data protection registration (including specifically in relation to disclosing information on open science).</a:t>
                      </a:r>
                      <a:endParaRPr lang="en-GB" sz="900" kern="1200" baseline="0" dirty="0" smtClean="0">
                        <a:solidFill>
                          <a:schemeClr val="tx1"/>
                        </a:solidFill>
                        <a:effectLst/>
                        <a:latin typeface="Arial"/>
                        <a:ea typeface="+mn-ea"/>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a16="http://schemas.microsoft.com/office/drawing/2014/main" xmlns="" val="10002"/>
                  </a:ext>
                </a:extLst>
              </a:tr>
              <a:tr h="8476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i="0" kern="1200" baseline="0" dirty="0" smtClean="0">
                          <a:solidFill>
                            <a:schemeClr val="bg1"/>
                          </a:solidFill>
                          <a:effectLst/>
                          <a:latin typeface="Arial"/>
                          <a:ea typeface="+mn-ea"/>
                          <a:cs typeface="Arial"/>
                        </a:rPr>
                        <a:t>Special Categories of Personal Data and Criminal Convictions or Criminal Offences related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i="1" kern="1200" baseline="0" dirty="0" smtClean="0">
                        <a:solidFill>
                          <a:schemeClr val="tx1"/>
                        </a:solidFill>
                        <a:effectLst/>
                        <a:latin typeface="Arial"/>
                        <a:ea typeface="+mn-ea"/>
                        <a:cs typeface="Arial"/>
                      </a:endParaRPr>
                    </a:p>
                    <a:p>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i="0" kern="1200" baseline="0" dirty="0" smtClean="0">
                          <a:solidFill>
                            <a:schemeClr val="tx1"/>
                          </a:solidFill>
                          <a:effectLst/>
                          <a:latin typeface="Arial"/>
                          <a:ea typeface="+mn-ea"/>
                          <a:cs typeface="Arial"/>
                        </a:rPr>
                        <a:t>Research Purpose: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0" i="0" kern="1200" baseline="0" dirty="0" smtClean="0">
                          <a:solidFill>
                            <a:schemeClr val="tx1"/>
                          </a:solidFill>
                          <a:effectLst/>
                          <a:latin typeface="Arial"/>
                          <a:ea typeface="+mn-ea"/>
                          <a:cs typeface="Arial"/>
                        </a:rPr>
                        <a:t>This may be relied upon where the processing (including disclosure on open science) of special categories of personal data or data relating to criminal convictions or criminal offences is necessary for archiving purposes in the public interest, scientific or historical research purposes or statistical purposes where this is proportionate to the aim pursued and provided that there are suitable and specific measures to safeguard the fundamental rights and interests of the individual.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0" i="0" kern="1200" baseline="0" dirty="0" smtClean="0">
                        <a:solidFill>
                          <a:schemeClr val="tx1"/>
                        </a:solidFill>
                        <a:effectLst/>
                        <a:latin typeface="Arial"/>
                        <a:ea typeface="+mn-ea"/>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900" b="0" i="0" kern="1200" baseline="0" dirty="0" smtClean="0">
                          <a:solidFill>
                            <a:schemeClr val="tx1"/>
                          </a:solidFill>
                          <a:effectLst/>
                          <a:latin typeface="Arial"/>
                          <a:ea typeface="+mn-ea"/>
                          <a:cs typeface="Arial"/>
                        </a:rPr>
                        <a:t>UCL considers this legal basis is likely to apply, in most instances, to the research activities being carried out. Reliance on this condition requires UCL to ensure that the processing meets the public interest test and ‘appropriate safeguards’ are in place. These ‘appropriate safeguards’ include: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using ‘technical and organizational measures’ to ensure data minimisation, e.g. pseudonymisation;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using anonymised data where possible;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not processing in ways that are likely to cause substantial damage or distress to individuals;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not supporting measures or decisions with respect to individuals; and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kern="1200" baseline="0" dirty="0" smtClean="0">
                          <a:solidFill>
                            <a:schemeClr val="tx1"/>
                          </a:solidFill>
                          <a:effectLst/>
                          <a:latin typeface="Arial"/>
                          <a:ea typeface="+mn-ea"/>
                          <a:cs typeface="Arial"/>
                        </a:rPr>
                        <a:t>having the assurance that research ethics committee approval is in place where needed.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0" i="0" kern="1200" baseline="0" dirty="0" smtClean="0">
                        <a:solidFill>
                          <a:schemeClr val="tx1"/>
                        </a:solidFill>
                        <a:effectLst/>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i="1" kern="1200" baseline="0" dirty="0" smtClean="0">
                          <a:solidFill>
                            <a:schemeClr val="tx1"/>
                          </a:solidFill>
                          <a:effectLst/>
                          <a:latin typeface="Arial"/>
                          <a:ea typeface="+mn-ea"/>
                          <a:cs typeface="Arial"/>
                        </a:rPr>
                        <a:t>If you do not consider that your research is consistent with this research purpose (including any of the appropriate safeguards), this legal basis may not be appropriate and you must contact the data protection office unless a different legal basis has already been approved as part of your data protection registration (including specifically for disclosing the information on open science).</a:t>
                      </a: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9173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892917" y="6497446"/>
            <a:ext cx="6338547" cy="365125"/>
          </a:xfrm>
        </p:spPr>
        <p:txBody>
          <a:bodyPr/>
          <a:lstStyle/>
          <a:p>
            <a:r>
              <a:rPr lang="en-US" sz="800" dirty="0" smtClean="0">
                <a:solidFill>
                  <a:prstClr val="black">
                    <a:tint val="75000"/>
                  </a:prstClr>
                </a:solidFill>
                <a:latin typeface="Arial"/>
                <a:cs typeface="Arial"/>
              </a:rPr>
              <a:t>Contact: UCL.GDPR@ucl.ac.uk     https://www.ucl.ac.uk/legal-services/gdpr-general-data-protection-regulation</a:t>
            </a:r>
            <a:endParaRPr lang="en-US" sz="800" dirty="0">
              <a:solidFill>
                <a:prstClr val="black">
                  <a:tint val="75000"/>
                </a:prstClr>
              </a:solidFill>
              <a:latin typeface="Arial"/>
              <a:cs typeface="Arial"/>
            </a:endParaRPr>
          </a:p>
        </p:txBody>
      </p:sp>
      <p:sp>
        <p:nvSpPr>
          <p:cNvPr id="7" name="Title 1"/>
          <p:cNvSpPr>
            <a:spLocks noGrp="1"/>
          </p:cNvSpPr>
          <p:nvPr>
            <p:ph type="title"/>
          </p:nvPr>
        </p:nvSpPr>
        <p:spPr>
          <a:xfrm>
            <a:off x="271277" y="161930"/>
            <a:ext cx="11082524" cy="1189818"/>
          </a:xfrm>
        </p:spPr>
        <p:txBody>
          <a:bodyPr vert="horz" lIns="91440" tIns="45720" rIns="91440" bIns="45720" rtlCol="0" anchor="ctr">
            <a:normAutofit/>
          </a:bodyPr>
          <a:lstStyle/>
          <a:p>
            <a:pPr>
              <a:lnSpc>
                <a:spcPct val="100000"/>
              </a:lnSpc>
            </a:pPr>
            <a:r>
              <a:rPr lang="en-US" dirty="0" smtClean="0"/>
              <a:t>Open Science</a:t>
            </a:r>
            <a:br>
              <a:rPr lang="en-US" dirty="0" smtClean="0"/>
            </a:br>
            <a:r>
              <a:rPr lang="en-US" sz="2000" dirty="0" smtClean="0">
                <a:solidFill>
                  <a:schemeClr val="bg1"/>
                </a:solidFill>
              </a:rPr>
              <a:t>Further Guidance</a:t>
            </a:r>
            <a:endParaRPr lang="en-US" sz="2000"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459495145"/>
              </p:ext>
            </p:extLst>
          </p:nvPr>
        </p:nvGraphicFramePr>
        <p:xfrm>
          <a:off x="271277" y="1472194"/>
          <a:ext cx="11759025" cy="3449448"/>
        </p:xfrm>
        <a:graphic>
          <a:graphicData uri="http://schemas.openxmlformats.org/drawingml/2006/table">
            <a:tbl>
              <a:tblPr firstRow="1" bandRow="1">
                <a:tableStyleId>{2D5ABB26-0587-4C30-8999-92F81FD0307C}</a:tableStyleId>
              </a:tblPr>
              <a:tblGrid>
                <a:gridCol w="2539322">
                  <a:extLst>
                    <a:ext uri="{9D8B030D-6E8A-4147-A177-3AD203B41FA5}">
                      <a16:colId xmlns="" xmlns:a16="http://schemas.microsoft.com/office/drawing/2014/main" val="20000"/>
                    </a:ext>
                  </a:extLst>
                </a:gridCol>
                <a:gridCol w="9219703">
                  <a:extLst>
                    <a:ext uri="{9D8B030D-6E8A-4147-A177-3AD203B41FA5}">
                      <a16:colId xmlns="" xmlns:a16="http://schemas.microsoft.com/office/drawing/2014/main" val="20001"/>
                    </a:ext>
                  </a:extLst>
                </a:gridCol>
              </a:tblGrid>
              <a:tr h="274728">
                <a:tc>
                  <a:txBody>
                    <a:bodyPr/>
                    <a:lstStyle/>
                    <a:p>
                      <a:r>
                        <a:rPr lang="en-US" sz="900" b="1" dirty="0" smtClean="0">
                          <a:solidFill>
                            <a:schemeClr val="bg1"/>
                          </a:solidFill>
                          <a:latin typeface="Arial"/>
                          <a:cs typeface="Arial"/>
                        </a:rPr>
                        <a:t>Guidance on writing a Data Protection Impact Assessment (DPIA)</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baseline="0" dirty="0" smtClean="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tr>
              <a:tr h="274728">
                <a:tc>
                  <a:txBody>
                    <a:bodyPr/>
                    <a:lstStyle/>
                    <a:p>
                      <a:r>
                        <a:rPr lang="en-US" sz="900" b="1" dirty="0" smtClean="0">
                          <a:solidFill>
                            <a:schemeClr val="bg1"/>
                          </a:solidFill>
                          <a:latin typeface="Arial"/>
                          <a:cs typeface="Arial"/>
                        </a:rPr>
                        <a:t>Guidance on a  Data Management Plan (DMP)</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latin typeface="Arial"/>
                          <a:cs typeface="Arial"/>
                          <a:hlinkClick r:id="rId2"/>
                        </a:rPr>
                        <a:t>https://www.ucl.ac.uk/library/research-support/research-data-management/policies/writing-data-management-plan</a:t>
                      </a:r>
                      <a:endParaRPr lang="en-US" sz="900" baseline="0" dirty="0" smtClean="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0"/>
                  </a:ext>
                </a:extLst>
              </a:tr>
              <a:tr h="274728">
                <a:tc>
                  <a:txBody>
                    <a:bodyPr/>
                    <a:lstStyle/>
                    <a:p>
                      <a:r>
                        <a:rPr lang="en-US" sz="900" b="1" dirty="0" smtClean="0">
                          <a:solidFill>
                            <a:schemeClr val="bg1"/>
                          </a:solidFill>
                          <a:latin typeface="Arial"/>
                          <a:cs typeface="Arial"/>
                        </a:rPr>
                        <a:t>Guidance</a:t>
                      </a:r>
                      <a:r>
                        <a:rPr lang="en-US" sz="900" b="1" baseline="0" dirty="0" smtClean="0">
                          <a:solidFill>
                            <a:schemeClr val="bg1"/>
                          </a:solidFill>
                          <a:latin typeface="Arial"/>
                          <a:cs typeface="Arial"/>
                        </a:rPr>
                        <a:t> on o</a:t>
                      </a:r>
                      <a:r>
                        <a:rPr lang="en-US" sz="900" b="1" dirty="0" smtClean="0">
                          <a:solidFill>
                            <a:schemeClr val="bg1"/>
                          </a:solidFill>
                          <a:latin typeface="Arial"/>
                          <a:cs typeface="Arial"/>
                        </a:rPr>
                        <a:t>bserving</a:t>
                      </a:r>
                      <a:r>
                        <a:rPr lang="en-US" sz="900" b="1" baseline="0" dirty="0" smtClean="0">
                          <a:solidFill>
                            <a:schemeClr val="bg1"/>
                          </a:solidFill>
                          <a:latin typeface="Arial"/>
                          <a:cs typeface="Arial"/>
                        </a:rPr>
                        <a:t> Ethical Codes of Conduct, including consent and ethical issues</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dirty="0" smtClean="0">
                          <a:solidFill>
                            <a:schemeClr val="tx1"/>
                          </a:solidFill>
                          <a:latin typeface="Arial"/>
                          <a:cs typeface="Arial"/>
                        </a:rPr>
                        <a:t>See Guidance</a:t>
                      </a:r>
                      <a:r>
                        <a:rPr lang="en-US" sz="900" b="0" baseline="0" dirty="0" smtClean="0">
                          <a:solidFill>
                            <a:schemeClr val="tx1"/>
                          </a:solidFill>
                          <a:latin typeface="Arial"/>
                          <a:cs typeface="Arial"/>
                        </a:rPr>
                        <a:t> for Researchers on Data Protection. </a:t>
                      </a:r>
                      <a:endParaRPr lang="en-US" sz="900" b="0" dirty="0" smtClean="0">
                        <a:solidFill>
                          <a:schemeClr val="tx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1"/>
                  </a:ext>
                </a:extLst>
              </a:tr>
              <a:tr h="293545">
                <a:tc>
                  <a:txBody>
                    <a:bodyPr/>
                    <a:lstStyle/>
                    <a:p>
                      <a:r>
                        <a:rPr lang="en-US" sz="900" b="1" dirty="0" smtClean="0">
                          <a:solidFill>
                            <a:schemeClr val="bg1"/>
                          </a:solidFill>
                          <a:latin typeface="Arial"/>
                          <a:cs typeface="Arial"/>
                        </a:rPr>
                        <a:t>Guidance</a:t>
                      </a:r>
                      <a:r>
                        <a:rPr lang="en-US" sz="900" b="1" baseline="0" dirty="0" smtClean="0">
                          <a:solidFill>
                            <a:schemeClr val="bg1"/>
                          </a:solidFill>
                          <a:latin typeface="Arial"/>
                          <a:cs typeface="Arial"/>
                        </a:rPr>
                        <a:t> on s</a:t>
                      </a:r>
                      <a:r>
                        <a:rPr lang="en-US" sz="900" b="1" dirty="0" smtClean="0">
                          <a:solidFill>
                            <a:schemeClr val="bg1"/>
                          </a:solidFill>
                          <a:latin typeface="Arial"/>
                          <a:cs typeface="Arial"/>
                        </a:rPr>
                        <a:t>eeking</a:t>
                      </a:r>
                      <a:r>
                        <a:rPr lang="en-US" sz="900" b="1" baseline="0" dirty="0" smtClean="0">
                          <a:solidFill>
                            <a:schemeClr val="bg1"/>
                          </a:solidFill>
                          <a:latin typeface="Arial"/>
                          <a:cs typeface="Arial"/>
                        </a:rPr>
                        <a:t> ethical approval of studies from the Ethics Committee</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r>
                        <a:rPr lang="en-US" sz="900" dirty="0" smtClean="0">
                          <a:latin typeface="Arial"/>
                          <a:cs typeface="Arial"/>
                        </a:rPr>
                        <a:t>See ‘Section E of Appropriate</a:t>
                      </a:r>
                      <a:r>
                        <a:rPr lang="en-US" sz="900" baseline="0" dirty="0" smtClean="0">
                          <a:latin typeface="Arial"/>
                          <a:cs typeface="Arial"/>
                        </a:rPr>
                        <a:t> Safeguards guidance (below)</a:t>
                      </a:r>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tr>
              <a:tr h="293545">
                <a:tc>
                  <a:txBody>
                    <a:bodyPr/>
                    <a:lstStyle/>
                    <a:p>
                      <a:r>
                        <a:rPr lang="en-US" sz="900" b="1" dirty="0" smtClean="0">
                          <a:solidFill>
                            <a:schemeClr val="bg1"/>
                          </a:solidFill>
                          <a:latin typeface="Arial"/>
                          <a:cs typeface="Arial"/>
                        </a:rPr>
                        <a:t>Appropriate safeguards</a:t>
                      </a:r>
                      <a:r>
                        <a:rPr lang="en-US" sz="900" b="1" baseline="0" dirty="0" smtClean="0">
                          <a:solidFill>
                            <a:schemeClr val="bg1"/>
                          </a:solidFill>
                          <a:latin typeface="Arial"/>
                          <a:cs typeface="Arial"/>
                        </a:rPr>
                        <a:t> guidance</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4"/>
                  </a:ext>
                </a:extLst>
              </a:tr>
              <a:tr h="274728">
                <a:tc>
                  <a:txBody>
                    <a:bodyPr/>
                    <a:lstStyle/>
                    <a:p>
                      <a:r>
                        <a:rPr lang="en-US" sz="900" b="1" dirty="0" smtClean="0">
                          <a:solidFill>
                            <a:schemeClr val="bg1"/>
                          </a:solidFill>
                          <a:latin typeface="Arial"/>
                          <a:cs typeface="Arial"/>
                        </a:rPr>
                        <a:t>Organisation and technical measures Guidance</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5"/>
                  </a:ext>
                </a:extLst>
              </a:tr>
              <a:tr h="274728">
                <a:tc>
                  <a:txBody>
                    <a:bodyPr/>
                    <a:lstStyle/>
                    <a:p>
                      <a:r>
                        <a:rPr lang="en-US" sz="900" b="1" dirty="0" smtClean="0">
                          <a:solidFill>
                            <a:schemeClr val="bg1"/>
                          </a:solidFill>
                          <a:latin typeface="Arial"/>
                          <a:cs typeface="Arial"/>
                        </a:rPr>
                        <a:t>Device encryption guidance</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6"/>
                  </a:ext>
                </a:extLst>
              </a:tr>
              <a:tr h="274728">
                <a:tc>
                  <a:txBody>
                    <a:bodyPr/>
                    <a:lstStyle/>
                    <a:p>
                      <a:r>
                        <a:rPr lang="en-US" sz="900" b="1" dirty="0" smtClean="0">
                          <a:solidFill>
                            <a:schemeClr val="bg1"/>
                          </a:solidFill>
                          <a:latin typeface="Arial"/>
                          <a:cs typeface="Arial"/>
                        </a:rPr>
                        <a:t>Document and sharing encryption guidance</a:t>
                      </a:r>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r>
                        <a:rPr lang="en-US" sz="900" dirty="0" smtClean="0">
                          <a:latin typeface="Arial"/>
                          <a:cs typeface="Arial"/>
                          <a:hlinkClick r:id="rId3"/>
                        </a:rPr>
                        <a:t>https://www.ucl.ac.uk/information-security/technical-advice/encryption</a:t>
                      </a:r>
                      <a:endParaRPr lang="en-US" sz="900" dirty="0" smtClean="0">
                        <a:latin typeface="Arial"/>
                        <a:cs typeface="Arial"/>
                      </a:endParaRPr>
                    </a:p>
                    <a:p>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7"/>
                  </a:ext>
                </a:extLst>
              </a:tr>
              <a:tr h="274728">
                <a:tc>
                  <a:txBody>
                    <a:bodyPr/>
                    <a:lstStyle/>
                    <a:p>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08"/>
                  </a:ext>
                </a:extLst>
              </a:tr>
              <a:tr h="274728">
                <a:tc>
                  <a:txBody>
                    <a:bodyPr/>
                    <a:lstStyle/>
                    <a:p>
                      <a:endParaRPr lang="en-US" sz="900" b="1" dirty="0">
                        <a:solidFill>
                          <a:schemeClr val="bg1"/>
                        </a:solidFill>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solidFill>
                      <a:srgbClr val="4C4C4C"/>
                    </a:solidFill>
                  </a:tcPr>
                </a:tc>
                <a:tc>
                  <a:txBody>
                    <a:bodyPr/>
                    <a:lstStyle/>
                    <a:p>
                      <a:endParaRPr lang="en-US" sz="900" dirty="0">
                        <a:latin typeface="Arial"/>
                        <a:cs typeface="Arial"/>
                      </a:endParaRPr>
                    </a:p>
                  </a:txBody>
                  <a:tcPr>
                    <a:lnL w="12700" cap="flat" cmpd="sng" algn="ctr">
                      <a:solidFill>
                        <a:srgbClr val="A1A1A1"/>
                      </a:solidFill>
                      <a:prstDash val="solid"/>
                      <a:round/>
                      <a:headEnd type="none" w="med" len="med"/>
                      <a:tailEnd type="none" w="med" len="med"/>
                    </a:lnL>
                    <a:lnR w="12700" cap="flat" cmpd="sng" algn="ctr">
                      <a:solidFill>
                        <a:srgbClr val="A1A1A1"/>
                      </a:solidFill>
                      <a:prstDash val="solid"/>
                      <a:round/>
                      <a:headEnd type="none" w="med" len="med"/>
                      <a:tailEnd type="none" w="med" len="med"/>
                    </a:lnR>
                    <a:lnT w="12700" cap="flat" cmpd="sng" algn="ctr">
                      <a:solidFill>
                        <a:srgbClr val="A1A1A1"/>
                      </a:solidFill>
                      <a:prstDash val="solid"/>
                      <a:round/>
                      <a:headEnd type="none" w="med" len="med"/>
                      <a:tailEnd type="none" w="med" len="med"/>
                    </a:lnT>
                    <a:lnB w="12700" cap="flat" cmpd="sng" algn="ctr">
                      <a:solidFill>
                        <a:srgbClr val="A1A1A1"/>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122638053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261989</TotalTime>
  <Words>3339</Words>
  <Application>Microsoft Macintosh PowerPoint</Application>
  <PresentationFormat>Custom</PresentationFormat>
  <Paragraphs>206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1_Office Theme</vt:lpstr>
      <vt:lpstr>Open Science Steps to protect personal data in Open Science research</vt:lpstr>
      <vt:lpstr>Open Science Steps to protect personal data in Open Science research</vt:lpstr>
      <vt:lpstr>Open Science Steps to protect special category personal data in Open Science research</vt:lpstr>
      <vt:lpstr>Open Science Releasing your research to Open Science</vt:lpstr>
      <vt:lpstr>Open Science Key terms</vt:lpstr>
      <vt:lpstr>Open Science Key terms: Lawful Bases for processing personal or special category personal data, or data relating to criminal convictions</vt:lpstr>
      <vt:lpstr>Open Science Further Guidance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UCL GDPR Programme</dc:title>
  <dc:creator>Williams, Thibault</dc:creator>
  <cp:lastModifiedBy>Terry Bowe</cp:lastModifiedBy>
  <cp:revision>888</cp:revision>
  <cp:lastPrinted>2018-09-27T13:10:14Z</cp:lastPrinted>
  <dcterms:created xsi:type="dcterms:W3CDTF">2018-02-09T08:06:58Z</dcterms:created>
  <dcterms:modified xsi:type="dcterms:W3CDTF">2019-09-10T13:54:10Z</dcterms:modified>
</cp:coreProperties>
</file>