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309" r:id="rId3"/>
    <p:sldId id="327" r:id="rId4"/>
    <p:sldId id="324" r:id="rId5"/>
    <p:sldId id="317" r:id="rId6"/>
    <p:sldId id="311" r:id="rId7"/>
    <p:sldId id="320" r:id="rId8"/>
    <p:sldId id="325" r:id="rId9"/>
    <p:sldId id="326" r:id="rId10"/>
    <p:sldId id="323" r:id="rId11"/>
    <p:sldId id="321" r:id="rId12"/>
    <p:sldId id="322" r:id="rId13"/>
    <p:sldId id="313" r:id="rId14"/>
    <p:sldId id="316" r:id="rId15"/>
    <p:sldId id="31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8C"/>
    <a:srgbClr val="A2FA8A"/>
    <a:srgbClr val="FF3300"/>
    <a:srgbClr val="C9ABB5"/>
    <a:srgbClr val="DAEBF2"/>
    <a:srgbClr val="97FB99"/>
    <a:srgbClr val="BD92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B5F59E1-0273-4000-930B-4979FEF8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0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UCL LIBRARY SERVICES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93D1-F47D-4D8C-89A4-15CBD16C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92E8-DC98-4D72-8A91-566C7B19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E026-47A3-4234-A182-976FD807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31E4-1B34-4BFD-84A9-A01D9B8FA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C426-D0F5-4552-8E12-668E6D44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51F1-00F8-4CDF-9CAF-E8D673882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A820-D8FD-41F6-9D50-6DA15C81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3773-4F3D-4DB5-B9E6-FC2DBCC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E947-03DE-4F54-90A1-811E63B9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690C9-3BCE-4E19-A3F5-475A112D0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0BD0BFC-ED06-4A85-90E9-54C7EF38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UCL LIBRARY SERVICES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hyperlink" Target="http://www.ucl.ac.uk/library/open-forum-cruciform-hub.pptx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657350"/>
          </a:xfrm>
        </p:spPr>
        <p:txBody>
          <a:bodyPr/>
          <a:lstStyle/>
          <a:p>
            <a:pPr eaLnBrk="1" hangingPunct="1"/>
            <a:r>
              <a:rPr lang="en-GB" altLang="ko-KR" sz="2600" dirty="0" smtClean="0">
                <a:ea typeface="Gulim" pitchFamily="34" charset="-127"/>
              </a:rPr>
              <a:t/>
            </a:r>
            <a:br>
              <a:rPr lang="en-GB" altLang="ko-KR" sz="2600" dirty="0" smtClean="0">
                <a:ea typeface="Gulim" pitchFamily="34" charset="-127"/>
              </a:rPr>
            </a:br>
            <a:r>
              <a:rPr lang="en-GB" altLang="ko-KR" sz="3600" dirty="0" smtClean="0">
                <a:ea typeface="Gulim" pitchFamily="34" charset="-127"/>
              </a:rPr>
              <a:t>The Cruciform Hub:</a:t>
            </a:r>
            <a:br>
              <a:rPr lang="en-GB" altLang="ko-KR" sz="3600" dirty="0" smtClean="0">
                <a:ea typeface="Gulim" pitchFamily="34" charset="-127"/>
              </a:rPr>
            </a:br>
            <a:r>
              <a:rPr lang="en-GB" altLang="ko-KR" sz="3600" dirty="0" smtClean="0">
                <a:ea typeface="Gulim" pitchFamily="34" charset="-127"/>
              </a:rPr>
              <a:t/>
            </a:r>
            <a:br>
              <a:rPr lang="en-GB" altLang="ko-KR" sz="3600" dirty="0" smtClean="0">
                <a:ea typeface="Gulim" pitchFamily="34" charset="-127"/>
              </a:rPr>
            </a:br>
            <a:r>
              <a:rPr lang="en-GB" altLang="ko-KR" sz="3600" dirty="0" smtClean="0">
                <a:ea typeface="Gulim" pitchFamily="34" charset="-127"/>
              </a:rPr>
              <a:t>A new home for medicine at Gower Street</a:t>
            </a:r>
            <a:endParaRPr lang="en-US" sz="2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Ben </a:t>
            </a:r>
            <a:r>
              <a:rPr lang="en-US" sz="1600" b="1" dirty="0" err="1" smtClean="0">
                <a:solidFill>
                  <a:schemeClr val="tx2"/>
                </a:solidFill>
              </a:rPr>
              <a:t>Meunier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Kate Cheney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What can we deliver in the </a:t>
            </a:r>
            <a:br>
              <a:rPr lang="en-GB" sz="3600" dirty="0" smtClean="0"/>
            </a:br>
            <a:r>
              <a:rPr lang="en-GB" sz="3600" dirty="0" smtClean="0"/>
              <a:t>Cruciform hub?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Space, with separate silent, quiet and noisy areas</a:t>
            </a:r>
          </a:p>
          <a:p>
            <a:endParaRPr lang="en-GB" dirty="0" smtClean="0"/>
          </a:p>
          <a:p>
            <a:r>
              <a:rPr lang="en-GB" dirty="0" smtClean="0"/>
              <a:t>Longer Opening Hours</a:t>
            </a:r>
          </a:p>
          <a:p>
            <a:endParaRPr lang="en-GB" dirty="0" smtClean="0"/>
          </a:p>
          <a:p>
            <a:r>
              <a:rPr lang="en-GB" dirty="0" smtClean="0"/>
              <a:t>Collections</a:t>
            </a:r>
          </a:p>
          <a:p>
            <a:endParaRPr lang="en-GB" dirty="0" smtClean="0"/>
          </a:p>
          <a:p>
            <a:r>
              <a:rPr lang="en-GB" dirty="0" smtClean="0"/>
              <a:t>Library/IT support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0865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81128"/>
            <a:ext cx="28003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3189288" y="1828800"/>
            <a:ext cx="4335462" cy="4038600"/>
            <a:chOff x="2009" y="1152"/>
            <a:chExt cx="2731" cy="2544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09" y="1152"/>
              <a:ext cx="2731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1152"/>
              <a:ext cx="2737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z="3600" dirty="0" smtClean="0"/>
              <a:t>Cruciform Hub - location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372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84213" y="765175"/>
            <a:ext cx="7848600" cy="5938838"/>
            <a:chOff x="431" y="482"/>
            <a:chExt cx="4944" cy="3741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1" y="482"/>
              <a:ext cx="4944" cy="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482"/>
              <a:ext cx="4950" cy="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89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UCL’s medical history held by</a:t>
            </a:r>
            <a:br>
              <a:rPr lang="en-GB" sz="3600" dirty="0" smtClean="0"/>
            </a:br>
            <a:r>
              <a:rPr lang="en-GB" sz="3600" dirty="0" smtClean="0"/>
              <a:t>Special Collections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Carswell</a:t>
            </a:r>
            <a:r>
              <a:rPr lang="en-GB" dirty="0" smtClean="0"/>
              <a:t> drawings, rare texts, hospital history</a:t>
            </a:r>
          </a:p>
          <a:p>
            <a:r>
              <a:rPr lang="en-GB" dirty="0" smtClean="0"/>
              <a:t>Opportunity to </a:t>
            </a:r>
            <a:r>
              <a:rPr lang="en-GB" dirty="0"/>
              <a:t>make </a:t>
            </a:r>
            <a:r>
              <a:rPr lang="en-GB" dirty="0" smtClean="0"/>
              <a:t>collections part </a:t>
            </a:r>
            <a:r>
              <a:rPr lang="en-GB" dirty="0"/>
              <a:t>of the learning </a:t>
            </a:r>
            <a:r>
              <a:rPr lang="en-GB" dirty="0" smtClean="0"/>
              <a:t>experience, with original exhibits and interactive </a:t>
            </a:r>
            <a:r>
              <a:rPr lang="en-GB" dirty="0"/>
              <a:t>digital </a:t>
            </a:r>
            <a:r>
              <a:rPr lang="en-GB" dirty="0" smtClean="0"/>
              <a:t>displays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2381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8" y="2204864"/>
            <a:ext cx="1082402" cy="17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46" y="2287280"/>
            <a:ext cx="187523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1320"/>
            <a:ext cx="1048891" cy="165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Programme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89950" cy="345757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 </a:t>
            </a:r>
            <a:r>
              <a:rPr lang="en-GB" dirty="0"/>
              <a:t>Stage </a:t>
            </a:r>
            <a:r>
              <a:rPr lang="en-GB" dirty="0" smtClean="0"/>
              <a:t>A-B </a:t>
            </a:r>
            <a:r>
              <a:rPr lang="en-GB" dirty="0"/>
              <a:t>Appraisal and Strategic </a:t>
            </a:r>
            <a:r>
              <a:rPr lang="en-GB" dirty="0" smtClean="0"/>
              <a:t>Brief: December </a:t>
            </a:r>
            <a:r>
              <a:rPr lang="en-GB" dirty="0"/>
              <a:t>2011 </a:t>
            </a:r>
            <a:r>
              <a:rPr lang="en-GB" dirty="0" smtClean="0"/>
              <a:t>to February </a:t>
            </a:r>
            <a:r>
              <a:rPr lang="en-GB" dirty="0"/>
              <a:t>2012</a:t>
            </a:r>
          </a:p>
          <a:p>
            <a:pPr>
              <a:buNone/>
            </a:pPr>
            <a:r>
              <a:rPr lang="en-GB" dirty="0"/>
              <a:t> Stage C Concept </a:t>
            </a:r>
            <a:r>
              <a:rPr lang="en-GB" dirty="0" smtClean="0"/>
              <a:t>Design: March 2012 to May </a:t>
            </a:r>
            <a:r>
              <a:rPr lang="en-GB" dirty="0"/>
              <a:t>2012</a:t>
            </a:r>
          </a:p>
          <a:p>
            <a:pPr>
              <a:buNone/>
            </a:pPr>
            <a:r>
              <a:rPr lang="en-GB" dirty="0"/>
              <a:t> Stage D Design </a:t>
            </a:r>
            <a:r>
              <a:rPr lang="en-GB" dirty="0" smtClean="0"/>
              <a:t>Development: June 2012 to August </a:t>
            </a:r>
            <a:r>
              <a:rPr lang="en-GB" dirty="0"/>
              <a:t>2012</a:t>
            </a:r>
          </a:p>
          <a:p>
            <a:pPr>
              <a:buNone/>
            </a:pPr>
            <a:r>
              <a:rPr lang="en-GB" dirty="0"/>
              <a:t> Planning </a:t>
            </a:r>
            <a:r>
              <a:rPr lang="en-GB" dirty="0" smtClean="0"/>
              <a:t>Submission: September </a:t>
            </a:r>
            <a:r>
              <a:rPr lang="en-GB" dirty="0"/>
              <a:t>2012</a:t>
            </a:r>
          </a:p>
          <a:p>
            <a:pPr>
              <a:buNone/>
            </a:pPr>
            <a:r>
              <a:rPr lang="en-GB" dirty="0"/>
              <a:t> Stage </a:t>
            </a:r>
            <a:r>
              <a:rPr lang="en-GB" dirty="0" smtClean="0"/>
              <a:t>EFG Technical </a:t>
            </a:r>
            <a:r>
              <a:rPr lang="en-GB" dirty="0"/>
              <a:t>Design and </a:t>
            </a:r>
            <a:r>
              <a:rPr lang="en-GB" dirty="0" smtClean="0"/>
              <a:t>Tender: August 2012 to May 2013</a:t>
            </a:r>
            <a:endParaRPr lang="en-GB" dirty="0"/>
          </a:p>
          <a:p>
            <a:pPr>
              <a:buNone/>
            </a:pPr>
            <a:r>
              <a:rPr lang="en-GB" dirty="0"/>
              <a:t> Stage </a:t>
            </a:r>
            <a:r>
              <a:rPr lang="en-GB" dirty="0" smtClean="0"/>
              <a:t>J&amp;K </a:t>
            </a:r>
            <a:r>
              <a:rPr lang="en-GB" dirty="0"/>
              <a:t>Construction to </a:t>
            </a:r>
            <a:r>
              <a:rPr lang="en-GB" dirty="0" smtClean="0"/>
              <a:t>Completion: </a:t>
            </a:r>
            <a:r>
              <a:rPr lang="en-GB" dirty="0"/>
              <a:t>June </a:t>
            </a:r>
            <a:r>
              <a:rPr lang="en-GB" dirty="0" smtClean="0"/>
              <a:t>2013 to </a:t>
            </a:r>
            <a:r>
              <a:rPr lang="en-GB" dirty="0"/>
              <a:t>August 2013</a:t>
            </a:r>
          </a:p>
          <a:p>
            <a:pPr>
              <a:buNone/>
            </a:pPr>
            <a:r>
              <a:rPr lang="en-GB" dirty="0"/>
              <a:t> </a:t>
            </a:r>
            <a:r>
              <a:rPr lang="en-GB" dirty="0" smtClean="0"/>
              <a:t>Completion: Start </a:t>
            </a:r>
            <a:r>
              <a:rPr lang="en-GB" dirty="0"/>
              <a:t>of Term September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Any questions?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UCL Master Plan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3088"/>
            <a:ext cx="6850063" cy="3457575"/>
          </a:xfrm>
          <a:noFill/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39750" y="5661025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“The Master Plan establishes a strategic development framework within which the Bloomsbury Campus can be developed.”</a:t>
            </a:r>
          </a:p>
          <a:p>
            <a:r>
              <a:rPr lang="en-GB" u="sng">
                <a:solidFill>
                  <a:srgbClr val="0070C0"/>
                </a:solidFill>
              </a:rPr>
              <a:t>http://www.ucl.ac.uk/masterplan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Hubs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968552" cy="40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68313" y="684213"/>
            <a:ext cx="7927975" cy="5302250"/>
            <a:chOff x="295" y="431"/>
            <a:chExt cx="4994" cy="334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5" y="431"/>
              <a:ext cx="4994" cy="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431"/>
              <a:ext cx="5000" cy="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Learning Laboratory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Services Helpdesk </a:t>
            </a:r>
          </a:p>
          <a:p>
            <a:r>
              <a:rPr lang="en-GB" dirty="0" smtClean="0"/>
              <a:t>Library Enquiry Desk</a:t>
            </a:r>
          </a:p>
          <a:p>
            <a:r>
              <a:rPr lang="en-GB" dirty="0" smtClean="0"/>
              <a:t>Largest computer cluster at UCL</a:t>
            </a:r>
          </a:p>
          <a:p>
            <a:r>
              <a:rPr lang="en-GB" dirty="0" smtClean="0"/>
              <a:t>Social Learning space</a:t>
            </a:r>
          </a:p>
          <a:p>
            <a:r>
              <a:rPr lang="en-GB" dirty="0" smtClean="0"/>
              <a:t>Project working “pods”</a:t>
            </a:r>
          </a:p>
          <a:p>
            <a:r>
              <a:rPr lang="en-GB" dirty="0" smtClean="0"/>
              <a:t>Self-service Short Loan Collection</a:t>
            </a:r>
          </a:p>
          <a:p>
            <a:r>
              <a:rPr lang="en-GB" dirty="0" smtClean="0"/>
              <a:t>RFID issue/return terminals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DSCF5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665363" cy="19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MSWatson_Lib_0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528808" cy="235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89950" cy="1296988"/>
          </a:xfrm>
        </p:spPr>
        <p:txBody>
          <a:bodyPr/>
          <a:lstStyle/>
          <a:p>
            <a:r>
              <a:rPr lang="en-GB" sz="3600" dirty="0" smtClean="0"/>
              <a:t>The Library as a place – conversion and innovation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977059" cy="22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2744643" cy="18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942" y="2159705"/>
            <a:ext cx="5987876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23156" y="5127047"/>
            <a:ext cx="4283968" cy="161432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76056" y="4730288"/>
            <a:ext cx="3783000" cy="128392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User input and feedback</a:t>
            </a:r>
            <a:endParaRPr lang="en-GB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6987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User Survey </a:t>
            </a:r>
          </a:p>
          <a:p>
            <a:r>
              <a:rPr lang="en-GB" dirty="0" smtClean="0"/>
              <a:t>(November 2011)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63400" y="49913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Workshops with students – </a:t>
            </a:r>
            <a:r>
              <a:rPr lang="en-GB" dirty="0" err="1" smtClean="0"/>
              <a:t>Ongoing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76871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 1,000 responses!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2483768" y="1864493"/>
            <a:ext cx="689682" cy="2570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738" y="530389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Medical &amp; Postgraduates student sabbatical officer, LTSS and academic members of Project Board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>
            <a:off x="5940152" y="2780928"/>
            <a:ext cx="3055404" cy="133959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404" y="312756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Workshops with library staff – </a:t>
            </a:r>
            <a:r>
              <a:rPr lang="en-GB" dirty="0" err="1" smtClean="0"/>
              <a:t>Ongoing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04726"/>
          </a:xfrm>
        </p:spPr>
        <p:txBody>
          <a:bodyPr/>
          <a:lstStyle/>
          <a:p>
            <a:r>
              <a:rPr lang="en-GB" sz="3100" dirty="0" smtClean="0"/>
              <a:t>Survey feedback – what students would like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6840760" cy="4465042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“stricter quiet study areas and separate dedicated group study rooms”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i="1" dirty="0" smtClean="0"/>
              <a:t>“more points to plug in laptops”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i="1" dirty="0" smtClean="0"/>
              <a:t>“increased access and individual study areas”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i="1" dirty="0" smtClean="0"/>
              <a:t>“water fountain is a must”</a:t>
            </a:r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r>
              <a:rPr lang="en-GB" i="1" dirty="0" smtClean="0"/>
              <a:t>“more silent study space that is open late“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i="1" dirty="0" smtClean="0"/>
              <a:t>“Electronic check out machines like those found in the Science Library”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76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What do students want?</a:t>
            </a:r>
            <a:endParaRPr lang="en-GB" sz="3100" dirty="0"/>
          </a:p>
        </p:txBody>
      </p:sp>
      <p:pic>
        <p:nvPicPr>
          <p:cNvPr id="4" name="studentsincrucifor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47664" y="1628800"/>
            <a:ext cx="5688632" cy="426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633703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 the video does not play, it can be </a:t>
            </a:r>
            <a:r>
              <a:rPr lang="en-GB" sz="1400" dirty="0" smtClean="0">
                <a:hlinkClick r:id="rId5"/>
              </a:rPr>
              <a:t>downloaded here</a:t>
            </a:r>
            <a:r>
              <a:rPr lang="en-GB" sz="1400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324</Words>
  <Application>Microsoft Office PowerPoint</Application>
  <PresentationFormat>On-screen Show (4:3)</PresentationFormat>
  <Paragraphs>69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 The Cruciform Hub:  A new home for medicine at Gower Street</vt:lpstr>
      <vt:lpstr>UCL Master Plan</vt:lpstr>
      <vt:lpstr>Hubs</vt:lpstr>
      <vt:lpstr>PowerPoint Presentation</vt:lpstr>
      <vt:lpstr>The Learning Laboratory</vt:lpstr>
      <vt:lpstr>The Library as a place – conversion and innovation</vt:lpstr>
      <vt:lpstr>User input and feedback</vt:lpstr>
      <vt:lpstr>Survey feedback – what students would like</vt:lpstr>
      <vt:lpstr>What do students want?</vt:lpstr>
      <vt:lpstr>What can we deliver in the  Cruciform hub?</vt:lpstr>
      <vt:lpstr>Cruciform Hub - location</vt:lpstr>
      <vt:lpstr>PowerPoint Presentation</vt:lpstr>
      <vt:lpstr>UCL’s medical history held by Special Collections</vt:lpstr>
      <vt:lpstr>Programme</vt:lpstr>
      <vt:lpstr>Any questions?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 </cp:lastModifiedBy>
  <cp:revision>161</cp:revision>
  <dcterms:created xsi:type="dcterms:W3CDTF">2005-07-13T12:26:50Z</dcterms:created>
  <dcterms:modified xsi:type="dcterms:W3CDTF">2012-04-16T11:54:07Z</dcterms:modified>
</cp:coreProperties>
</file>