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61" r:id="rId3"/>
    <p:sldId id="276" r:id="rId4"/>
    <p:sldId id="272" r:id="rId5"/>
    <p:sldId id="264" r:id="rId6"/>
    <p:sldId id="274" r:id="rId7"/>
    <p:sldId id="265" r:id="rId8"/>
    <p:sldId id="266" r:id="rId9"/>
    <p:sldId id="267" r:id="rId10"/>
    <p:sldId id="268" r:id="rId11"/>
    <p:sldId id="269" r:id="rId12"/>
    <p:sldId id="271" r:id="rId13"/>
    <p:sldId id="275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FE7CAD-140A-4E2A-901A-01D0E50DEE9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0D3B2B-48BB-44FF-80E3-3428558A57E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3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8CB110-A7ED-44AD-B450-6E8E81C61E8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92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41D5BE-619E-41F6-AE05-8EA48A79B77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43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5A87DD-ACF8-4E9C-B28C-5A1DBAA2267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28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C0E0B5-5CF8-4E6C-83DC-800B37F8AA9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9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FE4E25-9124-4AE8-A429-ABF3429F9AC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43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174C3E-E29A-48E9-B2F7-58C3C7C3941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4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4F41DA-45B8-4168-B35F-1E3500E90B1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3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274580-E854-48A6-B8AE-7A9E4AAA3DD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91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801227-DC31-4F05-B25C-FD71877C1D6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38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6A6409-8C04-466C-9A1A-CF513689D81B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-europe.eu/browse-list.php?index=country" TargetMode="External"/><Relationship Id="rId2" Type="http://schemas.openxmlformats.org/officeDocument/2006/relationships/hyperlink" Target="http://www.dart-europe.eu/browse-list.php?index=institu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library/news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ucl.ac.uk/Library/Newslet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ucl.ac.uk/library/social-media.shtml" TargetMode="External"/><Relationship Id="rId4" Type="http://schemas.openxmlformats.org/officeDocument/2006/relationships/hyperlink" Target="http://www.ucl.ac.uk/library/video.s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872679"/>
          </a:xfrm>
        </p:spPr>
        <p:txBody>
          <a:bodyPr/>
          <a:lstStyle/>
          <a:p>
            <a:r>
              <a:rPr lang="en-GB" sz="5500" b="0" dirty="0" smtClean="0"/>
              <a:t>Challenges and Opportunities for 2012-13</a:t>
            </a:r>
            <a:endParaRPr lang="en-GB" sz="5500" b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8496300" cy="30972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Dr Paul Ayris 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Director of UCL Library Services and UCL Copyright Officer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President of LIBER (Association of European Research Libraries)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		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e-mail: p.ayris@ucl.ac.uk</a:t>
            </a:r>
            <a:endParaRPr lang="en-GB" sz="4000" dirty="0"/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720750"/>
          </a:xfrm>
        </p:spPr>
        <p:txBody>
          <a:bodyPr/>
          <a:lstStyle/>
          <a:p>
            <a:r>
              <a:rPr lang="en-GB" dirty="0" smtClean="0"/>
              <a:t>5. Open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89950" cy="4536504"/>
          </a:xfrm>
        </p:spPr>
        <p:txBody>
          <a:bodyPr/>
          <a:lstStyle/>
          <a:p>
            <a:r>
              <a:rPr lang="en-GB" dirty="0" smtClean="0"/>
              <a:t>2012 has seen major developments in UCL’s Open Access agenda</a:t>
            </a:r>
          </a:p>
          <a:p>
            <a:pPr lvl="1"/>
            <a:r>
              <a:rPr lang="en-GB" dirty="0" smtClean="0"/>
              <a:t>DART-Europe - Access to </a:t>
            </a:r>
            <a:r>
              <a:rPr lang="en-GB" b="1" dirty="0" smtClean="0"/>
              <a:t>291,216</a:t>
            </a:r>
            <a:r>
              <a:rPr lang="en-GB" dirty="0" smtClean="0"/>
              <a:t> open access research theses from </a:t>
            </a:r>
            <a:r>
              <a:rPr lang="en-GB" dirty="0" smtClean="0">
                <a:hlinkClick r:id="rId2"/>
              </a:rPr>
              <a:t>408</a:t>
            </a:r>
            <a:r>
              <a:rPr lang="en-GB" dirty="0" smtClean="0"/>
              <a:t> Universities sourced from </a:t>
            </a:r>
            <a:r>
              <a:rPr lang="en-GB" dirty="0" smtClean="0">
                <a:hlinkClick r:id="rId3"/>
              </a:rPr>
              <a:t>20</a:t>
            </a:r>
            <a:r>
              <a:rPr lang="en-GB" dirty="0" smtClean="0"/>
              <a:t> European countries</a:t>
            </a:r>
          </a:p>
          <a:p>
            <a:r>
              <a:rPr lang="en-GB" dirty="0" smtClean="0"/>
              <a:t>UCL Discovery is the repository for the deposition of full-text materials in line with UCL’s Open Access mandate</a:t>
            </a:r>
          </a:p>
          <a:p>
            <a:pPr lvl="1"/>
            <a:r>
              <a:rPr lang="en-GB" dirty="0" smtClean="0"/>
              <a:t>Ph.D dissertations a particularly strong representation of UCL research in UCL Discovery</a:t>
            </a:r>
          </a:p>
          <a:p>
            <a:pPr lvl="2"/>
            <a:r>
              <a:rPr lang="en-GB" dirty="0" smtClean="0"/>
              <a:t>Public-Private partnership with ProQuest will double the number of Open Access Ph.D dissertations available </a:t>
            </a:r>
          </a:p>
          <a:p>
            <a:r>
              <a:rPr lang="en-GB" dirty="0" smtClean="0"/>
              <a:t>Overlay journals service now available for the in-house publication of journals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8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00" y="1393412"/>
            <a:ext cx="7334284" cy="515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83568" y="3501008"/>
            <a:ext cx="3312368" cy="2808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3568" y="4581128"/>
            <a:ext cx="3168352" cy="1728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712" y="56029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PhDs</a:t>
            </a:r>
            <a:endParaRPr lang="en-GB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Communication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132856"/>
            <a:ext cx="8489950" cy="4320481"/>
          </a:xfrm>
        </p:spPr>
        <p:txBody>
          <a:bodyPr/>
          <a:lstStyle/>
          <a:p>
            <a:r>
              <a:rPr lang="en-GB" dirty="0" smtClean="0"/>
              <a:t>Termly public Newsletter </a:t>
            </a:r>
          </a:p>
          <a:p>
            <a:pPr lvl="1"/>
            <a:r>
              <a:rPr lang="en-GB" dirty="0" smtClean="0"/>
              <a:t>See </a:t>
            </a:r>
            <a:r>
              <a:rPr lang="en-GB" dirty="0" smtClean="0">
                <a:hlinkClick r:id="rId2"/>
              </a:rPr>
              <a:t>http://www.ucl.ac.uk/Library/Newsletter</a:t>
            </a:r>
            <a:endParaRPr lang="en-GB" dirty="0" smtClean="0"/>
          </a:p>
          <a:p>
            <a:r>
              <a:rPr lang="en-GB" dirty="0" smtClean="0"/>
              <a:t>Web news</a:t>
            </a:r>
          </a:p>
          <a:p>
            <a:pPr lvl="1"/>
            <a:r>
              <a:rPr lang="en-GB" dirty="0"/>
              <a:t>See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www.ucl.ac.uk/library/news</a:t>
            </a:r>
            <a:r>
              <a:rPr lang="en-GB" dirty="0" smtClean="0"/>
              <a:t> </a:t>
            </a:r>
          </a:p>
          <a:p>
            <a:r>
              <a:rPr lang="en-GB" dirty="0" smtClean="0"/>
              <a:t>Videos for new developments</a:t>
            </a:r>
          </a:p>
          <a:p>
            <a:pPr lvl="1"/>
            <a:r>
              <a:rPr lang="en-GB" dirty="0"/>
              <a:t>See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www.ucl.ac.uk/library/video.shtml</a:t>
            </a:r>
            <a:r>
              <a:rPr lang="en-GB" dirty="0" smtClean="0"/>
              <a:t> </a:t>
            </a:r>
          </a:p>
          <a:p>
            <a:r>
              <a:rPr lang="en-GB" dirty="0" smtClean="0"/>
              <a:t>Social media </a:t>
            </a:r>
          </a:p>
          <a:p>
            <a:pPr lvl="1"/>
            <a:r>
              <a:rPr lang="en-GB" dirty="0" smtClean="0"/>
              <a:t>See </a:t>
            </a:r>
            <a:r>
              <a:rPr lang="en-GB" dirty="0" smtClean="0">
                <a:hlinkClick r:id="rId5"/>
              </a:rPr>
              <a:t>http://www.ucl.ac.uk/library/social-media.shtml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414437" cy="183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45224"/>
            <a:ext cx="623086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4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008782"/>
          </a:xfrm>
        </p:spPr>
        <p:txBody>
          <a:bodyPr/>
          <a:lstStyle/>
          <a:p>
            <a:r>
              <a:rPr lang="en-GB" dirty="0" smtClean="0"/>
              <a:t>Agenda for Open Forum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489950" cy="4177010"/>
          </a:xfrm>
        </p:spPr>
        <p:txBody>
          <a:bodyPr/>
          <a:lstStyle/>
          <a:p>
            <a:r>
              <a:rPr lang="en-GB" dirty="0" smtClean="0"/>
              <a:t>14:20 </a:t>
            </a:r>
            <a:r>
              <a:rPr lang="en-GB" dirty="0"/>
              <a:t>- </a:t>
            </a:r>
            <a:r>
              <a:rPr lang="en-GB" b="1" dirty="0"/>
              <a:t>The Cruciform Hub</a:t>
            </a:r>
            <a:r>
              <a:rPr lang="en-GB" dirty="0"/>
              <a:t>: Ben Meunier, Assistant Librarian (Building Projects) and Kate Cheney, Joint Academic Support Manager, </a:t>
            </a:r>
            <a:r>
              <a:rPr lang="en-GB" dirty="0" smtClean="0"/>
              <a:t>Biomedicine</a:t>
            </a:r>
          </a:p>
          <a:p>
            <a:r>
              <a:rPr lang="en-GB" dirty="0" smtClean="0"/>
              <a:t>14:40 </a:t>
            </a:r>
            <a:r>
              <a:rPr lang="en-GB" dirty="0"/>
              <a:t>- </a:t>
            </a:r>
            <a:r>
              <a:rPr lang="en-GB" b="1" dirty="0"/>
              <a:t>Enriching the Student Experience with </a:t>
            </a:r>
            <a:r>
              <a:rPr lang="en-GB" b="1" dirty="0" smtClean="0"/>
              <a:t>ReadingLists@ucl</a:t>
            </a:r>
            <a:r>
              <a:rPr lang="en-GB" dirty="0"/>
              <a:t>: June Hedges, Co-ordinator, Teaching &amp; Learning Support </a:t>
            </a:r>
            <a:r>
              <a:rPr lang="en-GB" dirty="0" smtClean="0"/>
              <a:t>Section</a:t>
            </a:r>
          </a:p>
          <a:p>
            <a:r>
              <a:rPr lang="en-GB" dirty="0"/>
              <a:t>14:55 - </a:t>
            </a:r>
            <a:r>
              <a:rPr lang="en-GB" b="1" dirty="0"/>
              <a:t>New developments in e-publishing in UCL Library Services</a:t>
            </a:r>
            <a:r>
              <a:rPr lang="en-GB" dirty="0"/>
              <a:t>: Martin Moyle, Group Manager, IT </a:t>
            </a:r>
            <a:r>
              <a:rPr lang="en-GB" dirty="0" smtClean="0"/>
              <a:t>Services</a:t>
            </a:r>
          </a:p>
          <a:p>
            <a:r>
              <a:rPr lang="en-GB" dirty="0"/>
              <a:t>15:05 - </a:t>
            </a:r>
            <a:r>
              <a:rPr lang="en-GB" b="1" dirty="0"/>
              <a:t>Open Forum: general questions and answers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77779"/>
            <a:ext cx="2304256" cy="173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41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8489950" cy="3673475"/>
          </a:xfrm>
        </p:spPr>
        <p:txBody>
          <a:bodyPr/>
          <a:lstStyle/>
          <a:p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UCL Masterplan for the Bloomsbury campus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UCL Stratford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UCL’s digital library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Student Experience: ReadingLists@UCL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Open Access developments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Communication tools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1435"/>
            <a:ext cx="8386849" cy="45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8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UCL Masterplan for Bloomsbury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mtClean="0"/>
              <a:t>£75 </a:t>
            </a:r>
            <a:r>
              <a:rPr lang="en-GB" dirty="0"/>
              <a:t>million is the initial estimate for the creation of the consolidated UCL Main and Science Libraries in the Main Quad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/>
              <a:t>Aberdeen University Library, a newbuild, cost just under £60 million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/>
              <a:t>UCL is therefore planning for a </a:t>
            </a:r>
            <a:r>
              <a:rPr lang="en-GB" b="1" dirty="0"/>
              <a:t>major</a:t>
            </a:r>
            <a:r>
              <a:rPr lang="en-GB" dirty="0"/>
              <a:t> development of its library, research and learning estate in the next 10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5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Cruciform Hub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Backed by a comprehensive survey of UCL and NHS users, which resulted in 1,000 returns to the survey</a:t>
            </a:r>
          </a:p>
          <a:p>
            <a:r>
              <a:rPr lang="en-GB" dirty="0" smtClean="0"/>
              <a:t>The first UCL Hub to be discussed, and it is to be library and learning space</a:t>
            </a:r>
          </a:p>
          <a:p>
            <a:pPr lvl="1"/>
            <a:r>
              <a:rPr lang="en-GB" dirty="0" smtClean="0"/>
              <a:t>24-hr opening for parts of the year a feature</a:t>
            </a:r>
          </a:p>
          <a:p>
            <a:pPr lvl="1"/>
            <a:r>
              <a:rPr lang="en-GB" dirty="0" smtClean="0"/>
              <a:t>Introduction of eating and drinking spaces part of the future vision for library spaces</a:t>
            </a:r>
          </a:p>
          <a:p>
            <a:r>
              <a:rPr lang="en-GB" dirty="0" smtClean="0"/>
              <a:t>Cruciform Hub, delivered by Summer 2013, will set the tone for all Faculty hubs in UCL</a:t>
            </a:r>
          </a:p>
        </p:txBody>
      </p:sp>
    </p:spTree>
    <p:extLst>
      <p:ext uri="{BB962C8B-B14F-4D97-AF65-F5344CB8AC3E}">
        <p14:creationId xmlns:p14="http://schemas.microsoft.com/office/powerpoint/2010/main" val="33251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43390"/>
            <a:ext cx="6120680" cy="56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6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UCL Stratford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23 acres of space</a:t>
            </a:r>
          </a:p>
          <a:p>
            <a:pPr lvl="1"/>
            <a:r>
              <a:rPr lang="en-GB" dirty="0" smtClean="0"/>
              <a:t>Equivalent of the size of the UCL Bloomsbury campus</a:t>
            </a:r>
          </a:p>
          <a:p>
            <a:r>
              <a:rPr lang="en-GB" dirty="0" smtClean="0"/>
              <a:t>UCL Library Services has submitted a paper suggesting how library and information services should be represented on the site</a:t>
            </a:r>
          </a:p>
          <a:p>
            <a:pPr lvl="1"/>
            <a:r>
              <a:rPr lang="en-GB" dirty="0" smtClean="0"/>
              <a:t>Wherever there is student accommodation, there is a need for library/learning space</a:t>
            </a:r>
          </a:p>
          <a:p>
            <a:r>
              <a:rPr lang="en-GB" dirty="0" smtClean="0"/>
              <a:t>UCL Stratford represents a major opportunity for Public Engagement in London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2952328" cy="182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8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3. UCL’s digital library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496300" cy="345638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£1 million recurrent funding programme agreed by UCL SMT between 2011-12/2013-14 to make UCL’s digital library one of the best digital library offerings in the world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 smtClean="0"/>
              <a:t>Academic Support Group has benchmarked UCL’s digital holdings against global competitors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 smtClean="0"/>
              <a:t>Student Barometer and International Student Barometer already point to UCL’s digital library as one of </a:t>
            </a:r>
            <a:r>
              <a:rPr lang="en-GB" i="1" dirty="0" smtClean="0"/>
              <a:t>the</a:t>
            </a:r>
            <a:r>
              <a:rPr lang="en-GB" dirty="0" smtClean="0"/>
              <a:t> main areas of improvement in recent times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Digital Library is </a:t>
            </a:r>
            <a:r>
              <a:rPr lang="en-GB" i="1" dirty="0" smtClean="0"/>
              <a:t>the</a:t>
            </a:r>
            <a:r>
              <a:rPr lang="en-GB" dirty="0" smtClean="0"/>
              <a:t> future for research libraries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ReadingLists@UCL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feedback from students using the service in Term 1 shows that they are keen to see more widespread use of the service</a:t>
            </a:r>
          </a:p>
          <a:p>
            <a:pPr lvl="1"/>
            <a:r>
              <a:rPr lang="en-GB" dirty="0" smtClean="0"/>
              <a:t>94% of those responding saying that they would like an online list for all of their modules</a:t>
            </a:r>
          </a:p>
          <a:p>
            <a:r>
              <a:rPr lang="en-GB" dirty="0" smtClean="0"/>
              <a:t>Communication Plan for every Department in UCL</a:t>
            </a:r>
          </a:p>
          <a:p>
            <a:r>
              <a:rPr lang="en-GB" dirty="0" smtClean="0"/>
              <a:t>For more information on ReadingLists@UCL, including how to get started with the system, see</a:t>
            </a:r>
          </a:p>
          <a:p>
            <a:pPr lvl="1"/>
            <a:r>
              <a:rPr lang="en-GB" dirty="0" smtClean="0"/>
              <a:t>http://www.ucl.ac.uk/library/readinglists.shtml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07762"/>
            <a:ext cx="2160240" cy="217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6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590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UCL Library Services</vt:lpstr>
      <vt:lpstr>Challenges and Opportunities for 2012-13</vt:lpstr>
      <vt:lpstr>Contents</vt:lpstr>
      <vt:lpstr>PowerPoint Presentation</vt:lpstr>
      <vt:lpstr>1. UCL Masterplan for Bloomsbury campus</vt:lpstr>
      <vt:lpstr>1. Cruciform Hub</vt:lpstr>
      <vt:lpstr>PowerPoint Presentation</vt:lpstr>
      <vt:lpstr>2. UCL Stratford</vt:lpstr>
      <vt:lpstr>3. UCL’s digital library </vt:lpstr>
      <vt:lpstr>4. ReadingLists@UCL</vt:lpstr>
      <vt:lpstr>5. Open Access</vt:lpstr>
      <vt:lpstr>PowerPoint Presentation</vt:lpstr>
      <vt:lpstr>6. Communication tools</vt:lpstr>
      <vt:lpstr>Agenda for Open Forum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Paul Ayris</cp:lastModifiedBy>
  <cp:revision>21</cp:revision>
  <dcterms:created xsi:type="dcterms:W3CDTF">2007-07-09T08:18:27Z</dcterms:created>
  <dcterms:modified xsi:type="dcterms:W3CDTF">2012-03-31T17:09:56Z</dcterms:modified>
</cp:coreProperties>
</file>