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4" r:id="rId1"/>
  </p:sldMasterIdLst>
  <p:notesMasterIdLst>
    <p:notesMasterId r:id="rId8"/>
  </p:notesMasterIdLst>
  <p:handoutMasterIdLst>
    <p:handoutMasterId r:id="rId9"/>
  </p:handoutMasterIdLst>
  <p:sldIdLst>
    <p:sldId id="259" r:id="rId2"/>
    <p:sldId id="314" r:id="rId3"/>
    <p:sldId id="313" r:id="rId4"/>
    <p:sldId id="316" r:id="rId5"/>
    <p:sldId id="317" r:id="rId6"/>
    <p:sldId id="318" r:id="rId7"/>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CC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98" autoAdjust="0"/>
    <p:restoredTop sz="55937" autoAdjust="0"/>
  </p:normalViewPr>
  <p:slideViewPr>
    <p:cSldViewPr>
      <p:cViewPr>
        <p:scale>
          <a:sx n="111" d="100"/>
          <a:sy n="111" d="100"/>
        </p:scale>
        <p:origin x="292" y="1576"/>
      </p:cViewPr>
      <p:guideLst>
        <p:guide orient="horz" pos="2160"/>
        <p:guide pos="2880"/>
      </p:guideLst>
    </p:cSldViewPr>
  </p:slideViewPr>
  <p:outlineViewPr>
    <p:cViewPr>
      <p:scale>
        <a:sx n="33" d="100"/>
        <a:sy n="33" d="100"/>
      </p:scale>
      <p:origin x="42" y="0"/>
    </p:cViewPr>
  </p:outlineViewPr>
  <p:notesTextViewPr>
    <p:cViewPr>
      <p:scale>
        <a:sx n="1" d="1"/>
        <a:sy n="1" d="1"/>
      </p:scale>
      <p:origin x="0" y="0"/>
    </p:cViewPr>
  </p:notesTextViewPr>
  <p:sorterViewPr>
    <p:cViewPr>
      <p:scale>
        <a:sx n="66" d="100"/>
        <a:sy n="66" d="100"/>
      </p:scale>
      <p:origin x="0" y="23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ARBSPOOL1\CARBSH\SBSVW\cardiff%20litigation\litigation\care%20wages\ashe97-12.xl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relative wages of carers 1997-2014</a:t>
            </a:r>
          </a:p>
        </c:rich>
      </c:tx>
      <c:overlay val="0"/>
      <c:spPr>
        <a:noFill/>
        <a:ln>
          <a:noFill/>
        </a:ln>
        <a:effectLst/>
      </c:spPr>
    </c:title>
    <c:autoTitleDeleted val="0"/>
    <c:plotArea>
      <c:layout/>
      <c:lineChart>
        <c:grouping val="standard"/>
        <c:varyColors val="0"/>
        <c:ser>
          <c:idx val="0"/>
          <c:order val="0"/>
          <c:tx>
            <c:strRef>
              <c:f>'6115'!$R$3</c:f>
              <c:strCache>
                <c:ptCount val="1"/>
                <c:pt idx="0">
                  <c:v>ca50%50</c:v>
                </c:pt>
              </c:strCache>
            </c:strRef>
          </c:tx>
          <c:spPr>
            <a:ln w="28575" cap="rnd">
              <a:solidFill>
                <a:schemeClr val="accent1"/>
              </a:solidFill>
              <a:round/>
            </a:ln>
            <a:effectLst/>
          </c:spPr>
          <c:marker>
            <c:symbol val="none"/>
          </c:marker>
          <c:cat>
            <c:numRef>
              <c:f>'6115'!$A$5:$A$24</c:f>
              <c:numCache>
                <c:formatCode>General</c:formatCode>
                <c:ptCount val="20"/>
                <c:pt idx="0">
                  <c:v>1997</c:v>
                </c:pt>
                <c:pt idx="1">
                  <c:v>1998</c:v>
                </c:pt>
                <c:pt idx="2">
                  <c:v>1999</c:v>
                </c:pt>
                <c:pt idx="3">
                  <c:v>2000</c:v>
                </c:pt>
                <c:pt idx="4">
                  <c:v>2001</c:v>
                </c:pt>
                <c:pt idx="5">
                  <c:v>2002</c:v>
                </c:pt>
                <c:pt idx="6">
                  <c:v>2003</c:v>
                </c:pt>
                <c:pt idx="7">
                  <c:v>2004</c:v>
                </c:pt>
                <c:pt idx="8">
                  <c:v>2005</c:v>
                </c:pt>
                <c:pt idx="9">
                  <c:v>2006</c:v>
                </c:pt>
                <c:pt idx="10">
                  <c:v>2006</c:v>
                </c:pt>
                <c:pt idx="11">
                  <c:v>2007</c:v>
                </c:pt>
                <c:pt idx="12">
                  <c:v>2008</c:v>
                </c:pt>
                <c:pt idx="13">
                  <c:v>2009</c:v>
                </c:pt>
                <c:pt idx="14">
                  <c:v>2010</c:v>
                </c:pt>
                <c:pt idx="15">
                  <c:v>2011</c:v>
                </c:pt>
                <c:pt idx="16">
                  <c:v>2011</c:v>
                </c:pt>
                <c:pt idx="17">
                  <c:v>2012</c:v>
                </c:pt>
                <c:pt idx="18">
                  <c:v>2013</c:v>
                </c:pt>
                <c:pt idx="19">
                  <c:v>2014</c:v>
                </c:pt>
              </c:numCache>
            </c:numRef>
          </c:cat>
          <c:val>
            <c:numRef>
              <c:f>'6115'!$R$4:$R$24</c:f>
              <c:numCache>
                <c:formatCode>0.00%</c:formatCode>
                <c:ptCount val="21"/>
                <c:pt idx="1">
                  <c:v>0.62942008486562939</c:v>
                </c:pt>
                <c:pt idx="2">
                  <c:v>0.62635869565217495</c:v>
                </c:pt>
                <c:pt idx="3">
                  <c:v>0.6488250652741524</c:v>
                </c:pt>
                <c:pt idx="4">
                  <c:v>0.6456494325346811</c:v>
                </c:pt>
                <c:pt idx="5">
                  <c:v>0.65338164251207853</c:v>
                </c:pt>
                <c:pt idx="6">
                  <c:v>0.66589327146171806</c:v>
                </c:pt>
                <c:pt idx="7">
                  <c:v>0.69497206703910674</c:v>
                </c:pt>
                <c:pt idx="8">
                  <c:v>0.70842332613390924</c:v>
                </c:pt>
                <c:pt idx="9">
                  <c:v>0.72175732217573263</c:v>
                </c:pt>
                <c:pt idx="10">
                  <c:v>0.71514543630892813</c:v>
                </c:pt>
                <c:pt idx="11">
                  <c:v>0.7214934409687187</c:v>
                </c:pt>
                <c:pt idx="12">
                  <c:v>0.73607038123167168</c:v>
                </c:pt>
                <c:pt idx="13">
                  <c:v>0.72598870056497244</c:v>
                </c:pt>
                <c:pt idx="14">
                  <c:v>0.7196007259528131</c:v>
                </c:pt>
                <c:pt idx="15">
                  <c:v>0.72441651705565457</c:v>
                </c:pt>
                <c:pt idx="16">
                  <c:v>0.70803571428571499</c:v>
                </c:pt>
                <c:pt idx="17">
                  <c:v>0.70287253141831263</c:v>
                </c:pt>
                <c:pt idx="18">
                  <c:v>0.70159857904085254</c:v>
                </c:pt>
                <c:pt idx="19">
                  <c:v>0.68248490077653168</c:v>
                </c:pt>
                <c:pt idx="20">
                  <c:v>0.68906115417743341</c:v>
                </c:pt>
              </c:numCache>
            </c:numRef>
          </c:val>
          <c:smooth val="0"/>
        </c:ser>
        <c:ser>
          <c:idx val="1"/>
          <c:order val="1"/>
          <c:tx>
            <c:strRef>
              <c:f>'6115'!$S$3</c:f>
              <c:strCache>
                <c:ptCount val="1"/>
                <c:pt idx="0">
                  <c:v>ca80%50</c:v>
                </c:pt>
              </c:strCache>
            </c:strRef>
          </c:tx>
          <c:spPr>
            <a:ln w="28575" cap="rnd">
              <a:solidFill>
                <a:schemeClr val="accent2"/>
              </a:solidFill>
              <a:round/>
            </a:ln>
            <a:effectLst/>
          </c:spPr>
          <c:marker>
            <c:symbol val="none"/>
          </c:marker>
          <c:cat>
            <c:numRef>
              <c:f>'6115'!$A$5:$A$24</c:f>
              <c:numCache>
                <c:formatCode>General</c:formatCode>
                <c:ptCount val="20"/>
                <c:pt idx="0">
                  <c:v>1997</c:v>
                </c:pt>
                <c:pt idx="1">
                  <c:v>1998</c:v>
                </c:pt>
                <c:pt idx="2">
                  <c:v>1999</c:v>
                </c:pt>
                <c:pt idx="3">
                  <c:v>2000</c:v>
                </c:pt>
                <c:pt idx="4">
                  <c:v>2001</c:v>
                </c:pt>
                <c:pt idx="5">
                  <c:v>2002</c:v>
                </c:pt>
                <c:pt idx="6">
                  <c:v>2003</c:v>
                </c:pt>
                <c:pt idx="7">
                  <c:v>2004</c:v>
                </c:pt>
                <c:pt idx="8">
                  <c:v>2005</c:v>
                </c:pt>
                <c:pt idx="9">
                  <c:v>2006</c:v>
                </c:pt>
                <c:pt idx="10">
                  <c:v>2006</c:v>
                </c:pt>
                <c:pt idx="11">
                  <c:v>2007</c:v>
                </c:pt>
                <c:pt idx="12">
                  <c:v>2008</c:v>
                </c:pt>
                <c:pt idx="13">
                  <c:v>2009</c:v>
                </c:pt>
                <c:pt idx="14">
                  <c:v>2010</c:v>
                </c:pt>
                <c:pt idx="15">
                  <c:v>2011</c:v>
                </c:pt>
                <c:pt idx="16">
                  <c:v>2011</c:v>
                </c:pt>
                <c:pt idx="17">
                  <c:v>2012</c:v>
                </c:pt>
                <c:pt idx="18">
                  <c:v>2013</c:v>
                </c:pt>
                <c:pt idx="19">
                  <c:v>2014</c:v>
                </c:pt>
              </c:numCache>
            </c:numRef>
          </c:cat>
          <c:val>
            <c:numRef>
              <c:f>'6115'!$S$4:$S$24</c:f>
              <c:numCache>
                <c:formatCode>0.00%</c:formatCode>
                <c:ptCount val="21"/>
                <c:pt idx="1">
                  <c:v>0.86421499292786419</c:v>
                </c:pt>
                <c:pt idx="2">
                  <c:v>0.85190217391304335</c:v>
                </c:pt>
                <c:pt idx="3">
                  <c:v>0.85900783289817395</c:v>
                </c:pt>
                <c:pt idx="4">
                  <c:v>0.85750315258512044</c:v>
                </c:pt>
                <c:pt idx="5">
                  <c:v>0.85386473429951792</c:v>
                </c:pt>
                <c:pt idx="6">
                  <c:v>0.88747099767981474</c:v>
                </c:pt>
                <c:pt idx="7">
                  <c:v>0.92402234636871561</c:v>
                </c:pt>
                <c:pt idx="8">
                  <c:v>0.92872570194384463</c:v>
                </c:pt>
                <c:pt idx="9">
                  <c:v>0.9372384937238496</c:v>
                </c:pt>
                <c:pt idx="10">
                  <c:v>0.91875626880641859</c:v>
                </c:pt>
                <c:pt idx="11">
                  <c:v>0.93340060544904135</c:v>
                </c:pt>
                <c:pt idx="12">
                  <c:v>0.95698924731182855</c:v>
                </c:pt>
                <c:pt idx="13">
                  <c:v>0.95197740112994367</c:v>
                </c:pt>
                <c:pt idx="14">
                  <c:v>0.94010889292196009</c:v>
                </c:pt>
                <c:pt idx="15">
                  <c:v>0.9371633752244164</c:v>
                </c:pt>
                <c:pt idx="16">
                  <c:v>0.92232142857142863</c:v>
                </c:pt>
                <c:pt idx="17">
                  <c:v>0.91741472172351857</c:v>
                </c:pt>
                <c:pt idx="18">
                  <c:v>0.90941385435168742</c:v>
                </c:pt>
                <c:pt idx="19">
                  <c:v>0.88783433994823069</c:v>
                </c:pt>
                <c:pt idx="20">
                  <c:v>0.87941429801894933</c:v>
                </c:pt>
              </c:numCache>
            </c:numRef>
          </c:val>
          <c:smooth val="0"/>
        </c:ser>
        <c:dLbls>
          <c:showLegendKey val="0"/>
          <c:showVal val="0"/>
          <c:showCatName val="0"/>
          <c:showSerName val="0"/>
          <c:showPercent val="0"/>
          <c:showBubbleSize val="0"/>
        </c:dLbls>
        <c:marker val="1"/>
        <c:smooth val="0"/>
        <c:axId val="89111552"/>
        <c:axId val="91198208"/>
      </c:lineChart>
      <c:catAx>
        <c:axId val="89111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1198208"/>
        <c:crosses val="autoZero"/>
        <c:auto val="1"/>
        <c:lblAlgn val="ctr"/>
        <c:lblOffset val="100"/>
        <c:noMultiLvlLbl val="0"/>
      </c:catAx>
      <c:valAx>
        <c:axId val="91198208"/>
        <c:scaling>
          <c:orientation val="minMax"/>
          <c:min val="0.60000000000000064"/>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91115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9938"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1"/>
            <a:ext cx="2889938" cy="496411"/>
          </a:xfrm>
          <a:prstGeom prst="rect">
            <a:avLst/>
          </a:prstGeom>
        </p:spPr>
        <p:txBody>
          <a:bodyPr vert="horz" lIns="91440" tIns="45720" rIns="91440" bIns="45720" rtlCol="0"/>
          <a:lstStyle>
            <a:lvl1pPr algn="r">
              <a:defRPr sz="1200"/>
            </a:lvl1pPr>
          </a:lstStyle>
          <a:p>
            <a:fld id="{FD964E9A-087B-4F57-87F1-3D489F215602}" type="datetimeFigureOut">
              <a:rPr lang="en-GB" smtClean="0"/>
              <a:pPr/>
              <a:t>24/04/2015</a:t>
            </a:fld>
            <a:endParaRPr lang="en-GB"/>
          </a:p>
        </p:txBody>
      </p:sp>
      <p:sp>
        <p:nvSpPr>
          <p:cNvPr id="4" name="Footer Placeholder 3"/>
          <p:cNvSpPr>
            <a:spLocks noGrp="1"/>
          </p:cNvSpPr>
          <p:nvPr>
            <p:ph type="ftr" sz="quarter" idx="2"/>
          </p:nvPr>
        </p:nvSpPr>
        <p:spPr>
          <a:xfrm>
            <a:off x="0" y="9430092"/>
            <a:ext cx="2889938"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30092"/>
            <a:ext cx="2889938" cy="496411"/>
          </a:xfrm>
          <a:prstGeom prst="rect">
            <a:avLst/>
          </a:prstGeom>
        </p:spPr>
        <p:txBody>
          <a:bodyPr vert="horz" lIns="91440" tIns="45720" rIns="91440" bIns="45720" rtlCol="0" anchor="b"/>
          <a:lstStyle>
            <a:lvl1pPr algn="r">
              <a:defRPr sz="1200"/>
            </a:lvl1pPr>
          </a:lstStyle>
          <a:p>
            <a:fld id="{4A71C3B0-B9A7-4F88-8BD2-662E5F46A79E}" type="slidenum">
              <a:rPr lang="en-GB" smtClean="0"/>
              <a:pPr/>
              <a:t>‹#›</a:t>
            </a:fld>
            <a:endParaRPr lang="en-GB"/>
          </a:p>
        </p:txBody>
      </p:sp>
    </p:spTree>
    <p:extLst>
      <p:ext uri="{BB962C8B-B14F-4D97-AF65-F5344CB8AC3E}">
        <p14:creationId xmlns:p14="http://schemas.microsoft.com/office/powerpoint/2010/main" val="891876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665"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6866" y="0"/>
            <a:ext cx="2890665" cy="496888"/>
          </a:xfrm>
          <a:prstGeom prst="rect">
            <a:avLst/>
          </a:prstGeom>
        </p:spPr>
        <p:txBody>
          <a:bodyPr vert="horz" lIns="91440" tIns="45720" rIns="91440" bIns="45720" rtlCol="0"/>
          <a:lstStyle>
            <a:lvl1pPr algn="r">
              <a:defRPr sz="1200"/>
            </a:lvl1pPr>
          </a:lstStyle>
          <a:p>
            <a:fld id="{E59488A3-003F-4FE2-A53C-9C88D25E790E}" type="datetimeFigureOut">
              <a:rPr lang="en-GB" smtClean="0"/>
              <a:pPr/>
              <a:t>24/04/2015</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598" y="4716464"/>
            <a:ext cx="5335893" cy="4467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890665"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6866" y="9429750"/>
            <a:ext cx="2890665" cy="496888"/>
          </a:xfrm>
          <a:prstGeom prst="rect">
            <a:avLst/>
          </a:prstGeom>
        </p:spPr>
        <p:txBody>
          <a:bodyPr vert="horz" lIns="91440" tIns="45720" rIns="91440" bIns="45720" rtlCol="0" anchor="b"/>
          <a:lstStyle>
            <a:lvl1pPr algn="r">
              <a:defRPr sz="1200"/>
            </a:lvl1pPr>
          </a:lstStyle>
          <a:p>
            <a:fld id="{5905662E-D076-4657-80F9-4ECAF78860F5}" type="slidenum">
              <a:rPr lang="en-GB" smtClean="0"/>
              <a:pPr/>
              <a:t>‹#›</a:t>
            </a:fld>
            <a:endParaRPr lang="en-GB"/>
          </a:p>
        </p:txBody>
      </p:sp>
    </p:spTree>
    <p:extLst>
      <p:ext uri="{BB962C8B-B14F-4D97-AF65-F5344CB8AC3E}">
        <p14:creationId xmlns:p14="http://schemas.microsoft.com/office/powerpoint/2010/main" val="494661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Thank you for inviting us to talk this evening.  To kick things off my contribution will draw on the argument that Tonia and I built in the booklet Trade unions and economic inequality which was published jointly by CLASS and the Institute of Employment Rights.  Collective bargaining, or rather its lack, it is a subject which deserves much greater prominence in debates about economic inequality.  Particularly in the context of the financial crash of 2008 there has been a certain sense of political resignation to the idea that economic forces are out of control, because they are apparently beyond our control.  So to set economic inequality in the context of the decline of collective bargaining and inadequate legal support for trade unions is a particularly important reminder, should one be needed, of the man-made nature of economic inequality and the contribution of trade union law to the shape of our economy, the richness of people’s life opportunities and the potential for them to exercise democratic influence, as wealth creators, in work.</a:t>
            </a:r>
          </a:p>
          <a:p>
            <a:endParaRPr lang="en-GB"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905662E-D076-4657-80F9-4ECAF78860F5}"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A report published by IMF economists  last week provides a welcome contribution to the debate and highlights how the benefits of collective bargaining might be recognised in relation to concern for the economic prospects of advanced economies at an international level – I will talk about this in a moment.  I will also give an overview of the report that Tonia and I wrote and then I want to focus in on the idea of collective bargaining and economic inequality in everyday life – using the example of the homecare industry to indicate the relationship between collective bargaining and individual employment rights.</a:t>
            </a:r>
            <a:endParaRPr lang="en-GB" dirty="0"/>
          </a:p>
        </p:txBody>
      </p:sp>
      <p:sp>
        <p:nvSpPr>
          <p:cNvPr id="4" name="Slide Number Placeholder 3"/>
          <p:cNvSpPr>
            <a:spLocks noGrp="1"/>
          </p:cNvSpPr>
          <p:nvPr>
            <p:ph type="sldNum" sz="quarter" idx="10"/>
          </p:nvPr>
        </p:nvSpPr>
        <p:spPr/>
        <p:txBody>
          <a:bodyPr/>
          <a:lstStyle/>
          <a:p>
            <a:fld id="{5905662E-D076-4657-80F9-4ECAF78860F5}"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The report published by IMF economist Florence </a:t>
            </a:r>
            <a:r>
              <a:rPr lang="en-GB" sz="1200" kern="1200" dirty="0" err="1" smtClean="0">
                <a:solidFill>
                  <a:schemeClr val="tx1"/>
                </a:solidFill>
                <a:latin typeface="+mn-lt"/>
                <a:ea typeface="+mn-ea"/>
                <a:cs typeface="+mn-cs"/>
              </a:rPr>
              <a:t>Jaumotte</a:t>
            </a:r>
            <a:r>
              <a:rPr lang="en-GB" sz="1200" kern="1200" dirty="0" smtClean="0">
                <a:solidFill>
                  <a:schemeClr val="tx1"/>
                </a:solidFill>
                <a:latin typeface="+mn-lt"/>
                <a:ea typeface="+mn-ea"/>
                <a:cs typeface="+mn-cs"/>
              </a:rPr>
              <a:t> and Carolina Osorio </a:t>
            </a:r>
            <a:r>
              <a:rPr lang="en-GB" sz="1200" kern="1200" dirty="0" err="1" smtClean="0">
                <a:solidFill>
                  <a:schemeClr val="tx1"/>
                </a:solidFill>
                <a:latin typeface="+mn-lt"/>
                <a:ea typeface="+mn-ea"/>
                <a:cs typeface="+mn-cs"/>
              </a:rPr>
              <a:t>Buitron</a:t>
            </a:r>
            <a:r>
              <a:rPr lang="en-GB" sz="1200" kern="1200" dirty="0" smtClean="0">
                <a:solidFill>
                  <a:schemeClr val="tx1"/>
                </a:solidFill>
                <a:latin typeface="+mn-lt"/>
                <a:ea typeface="+mn-ea"/>
                <a:cs typeface="+mn-cs"/>
              </a:rPr>
              <a:t> locates income inequality as a consequence of out of control increases in income amongst the top 10% of income earners in advanced economies.  There is a certain consensus that economic inequality has been caused by problems at the top, caused by the wealthy, as an inevitable occurrence linked to globalisation, particularly the free movement of capital, and to technology as a catalyst for labour market changes, particularly a rise in demand for skilled workers and the benefit that this offers to top earners.  Whilst the report does not dispute this assessment, it notes that this view has skewed the research agenda and research has focused on changes directly linked to the top of the income distribution and thus has largely ignored structural changes in the middle and amongst lower income earners.  So </a:t>
            </a:r>
            <a:r>
              <a:rPr lang="en-GB" sz="1200" kern="1200" dirty="0" err="1" smtClean="0">
                <a:solidFill>
                  <a:schemeClr val="tx1"/>
                </a:solidFill>
                <a:latin typeface="+mn-lt"/>
                <a:ea typeface="+mn-ea"/>
                <a:cs typeface="+mn-cs"/>
              </a:rPr>
              <a:t>Jaumotte</a:t>
            </a:r>
            <a:r>
              <a:rPr lang="en-GB" sz="1200" kern="1200" dirty="0" smtClean="0">
                <a:solidFill>
                  <a:schemeClr val="tx1"/>
                </a:solidFill>
                <a:latin typeface="+mn-lt"/>
                <a:ea typeface="+mn-ea"/>
                <a:cs typeface="+mn-cs"/>
              </a:rPr>
              <a:t> and </a:t>
            </a:r>
            <a:r>
              <a:rPr lang="en-GB" sz="1200" kern="1200" dirty="0" err="1" smtClean="0">
                <a:solidFill>
                  <a:schemeClr val="tx1"/>
                </a:solidFill>
                <a:latin typeface="+mn-lt"/>
                <a:ea typeface="+mn-ea"/>
                <a:cs typeface="+mn-cs"/>
              </a:rPr>
              <a:t>Buitron</a:t>
            </a:r>
            <a:r>
              <a:rPr lang="en-GB" sz="1200" kern="1200" dirty="0" smtClean="0">
                <a:solidFill>
                  <a:schemeClr val="tx1"/>
                </a:solidFill>
                <a:latin typeface="+mn-lt"/>
                <a:ea typeface="+mn-ea"/>
                <a:cs typeface="+mn-cs"/>
              </a:rPr>
              <a:t> choose not to look at reductions in income tax for the wealthy or the impact of financial deregulation on economic inequality, instead they look at the role of labour market institutions, the decline of union membership and the relative value of minimum wages.</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Whilst being careful not to make a value judgment about economic inequality as being ‘bad’, they point out that higher inequality is associated with lower and less sustainable growth in the medium term AND that it leads to a reduction in the overall welfare of a population if top earners are able to manipulate the economic and political system in their favour.</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They find strong evidence that lower unionisation is associated with higher shares of wealth among top earners – and here is the graph showing the correlation.  Recognising that correlation and cause are not the same, they strip away the statistical influence of shifts in political power, social norms regarding inequality, sectoral employment shifts and increases in education levels.  The conclusion is that the ‘erosion’ of unions is a key contributor to economic inequality and they attribute half, 50%, of the increased income enjoyed by the top 10% of earners to </a:t>
            </a:r>
            <a:r>
              <a:rPr lang="en-GB" sz="1200" kern="1200" dirty="0" err="1" smtClean="0">
                <a:solidFill>
                  <a:schemeClr val="tx1"/>
                </a:solidFill>
                <a:latin typeface="+mn-lt"/>
                <a:ea typeface="+mn-ea"/>
                <a:cs typeface="+mn-cs"/>
              </a:rPr>
              <a:t>deunionisation</a:t>
            </a:r>
            <a:r>
              <a:rPr lang="en-GB" sz="1200" kern="1200" dirty="0" smtClean="0">
                <a:solidFill>
                  <a:schemeClr val="tx1"/>
                </a:solidFill>
                <a:latin typeface="+mn-lt"/>
                <a:ea typeface="+mn-ea"/>
                <a:cs typeface="+mn-cs"/>
              </a:rPr>
              <a:t>.  Their suggestion is that IF economic inequality is hurting societies, there are grounds for governments to take policy action which includes ‘a reaffirmation of labour standards that allow willing workers to bargain collectively’.</a:t>
            </a:r>
          </a:p>
          <a:p>
            <a:r>
              <a:rPr lang="en-GB" sz="1200" kern="1200" dirty="0" smtClean="0">
                <a:solidFill>
                  <a:schemeClr val="tx1"/>
                </a:solidFill>
                <a:latin typeface="+mn-lt"/>
                <a:ea typeface="+mn-ea"/>
                <a:cs typeface="+mn-cs"/>
              </a:rPr>
              <a:t>This was the key message in the publication that Tonia and I wrote in the context of the UK. </a:t>
            </a:r>
            <a:endParaRPr lang="en-GB" dirty="0"/>
          </a:p>
        </p:txBody>
      </p:sp>
      <p:sp>
        <p:nvSpPr>
          <p:cNvPr id="4" name="Slide Number Placeholder 3"/>
          <p:cNvSpPr>
            <a:spLocks noGrp="1"/>
          </p:cNvSpPr>
          <p:nvPr>
            <p:ph type="sldNum" sz="quarter" idx="10"/>
          </p:nvPr>
        </p:nvSpPr>
        <p:spPr/>
        <p:txBody>
          <a:bodyPr/>
          <a:lstStyle/>
          <a:p>
            <a:fld id="{5905662E-D076-4657-80F9-4ECAF78860F5}"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The IMF research uses union membership figures as a measure of union bargaining power and proposes that future research needs to assess which aspects of union activity are more successful in reducing economic inequality.  Tonia and I started at the point where perhaps the IMF report ends.  We located economic inequality as the decline in bargaining power which had arisen because of weak collective bargaining coverage in the UK.  We began with regard for a reduction of collective bargaining power since the 1970s.  On the basis of the evidence we reviewed we raised concerns that economic inequality put a number of social factors at risk.  First we noted that people living in unequal societies have poorer health outcomes and that holds across the population.  Health risks associated with work are not shared equally and that weaker bargaining power leaves low-waged workers, young people and migrant workers most exposed to workplace danger, and this included the risk of work related cancers.  We found evidence that economic inequality also manifested in discrimination at work.  Economic inequality meant that some workers did not have enough hours of work to be able to make ends meet while others were working very long hours under constant pressure.  Insecurity of work, casual, temporary and agency work was widespread under conditions of economic inequality.  Government disregard for economic inequality had increased wage hardship amongst low earners, particularly amongst public service workers and in the service industries more widely.  Economic inequality it seemed was also manifest in the rising use of </a:t>
            </a:r>
            <a:r>
              <a:rPr lang="en-GB" sz="1200" kern="1200" dirty="0" err="1" smtClean="0">
                <a:solidFill>
                  <a:schemeClr val="tx1"/>
                </a:solidFill>
                <a:latin typeface="+mn-lt"/>
                <a:ea typeface="+mn-ea"/>
                <a:cs typeface="+mn-cs"/>
              </a:rPr>
              <a:t>foodbanks</a:t>
            </a:r>
            <a:r>
              <a:rPr lang="en-GB" sz="1200" kern="1200" dirty="0" smtClean="0">
                <a:solidFill>
                  <a:schemeClr val="tx1"/>
                </a:solidFill>
                <a:latin typeface="+mn-lt"/>
                <a:ea typeface="+mn-ea"/>
                <a:cs typeface="+mn-cs"/>
              </a:rPr>
              <a:t> and the concerns of medics about malnutrition-related admissions to hospital.</a:t>
            </a:r>
          </a:p>
          <a:p>
            <a:r>
              <a:rPr lang="en-GB" sz="1200" kern="1200" dirty="0" smtClean="0">
                <a:solidFill>
                  <a:schemeClr val="tx1"/>
                </a:solidFill>
                <a:latin typeface="+mn-lt"/>
                <a:ea typeface="+mn-ea"/>
                <a:cs typeface="+mn-cs"/>
              </a:rPr>
              <a:t>When we turned to the evidence about what collective bargaining could achieve we found systematically that trade unions delivered higher wages to their members but it was at a sectoral level where trade unions could make an impact on economic inequality.  In addition, trade union bargaining improved health and safety at work, not only by reducing accidents but also by reducing exposure to chemicals, radiation and other hazards, and establishing safer working across sector.  Collective bargaining reduced pay differentials between men and women and when collective bargaining was absent, there was a corresponding stark increase in wage inequality.  We saw that it was collective bargaining which enabled trade unions to represent their members and create better treatment for everyone by ensuring transparency over procedures and the implementation of labour standards.</a:t>
            </a:r>
          </a:p>
          <a:p>
            <a:endParaRPr lang="en-GB" dirty="0"/>
          </a:p>
        </p:txBody>
      </p:sp>
      <p:sp>
        <p:nvSpPr>
          <p:cNvPr id="4" name="Slide Number Placeholder 3"/>
          <p:cNvSpPr>
            <a:spLocks noGrp="1"/>
          </p:cNvSpPr>
          <p:nvPr>
            <p:ph type="sldNum" sz="quarter" idx="10"/>
          </p:nvPr>
        </p:nvSpPr>
        <p:spPr/>
        <p:txBody>
          <a:bodyPr/>
          <a:lstStyle/>
          <a:p>
            <a:fld id="{5905662E-D076-4657-80F9-4ECAF78860F5}"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GB" sz="1200" kern="1200" dirty="0" smtClean="0">
                <a:solidFill>
                  <a:schemeClr val="tx1"/>
                </a:solidFill>
                <a:latin typeface="+mn-lt"/>
                <a:ea typeface="+mn-ea"/>
                <a:cs typeface="+mn-cs"/>
              </a:rPr>
              <a:t>So what impact can collective bargaining have on labour standards at a sectoral level and what happens when the protection of collective bargaining in removed ?  I want to use the example of homecare services to illustrate the intimate connection between individual employment rights and the status of collective bargaining.  During World War II the labour of women was required in support of the war effort and hence families were depleted of the female labour which had served the needs of older and disabled people at home.  The War Cabinet instructed local authorities to develop local registers of women who would be prepared to act as stand-in domestic helpers.  This home-helps service continued as a local authority function – the women were not paid a wage as such but given a few hours of casual partly-paid work in recognition of their ‘good neighbourliness’ (as it was officially designated).  Prior to the Contracts of Employment Act 1963 home-helps were not regarded as proper local authority employees and contemporaneous accounts detail that, should a woman no longer be required, or fall ill, she would simply be given no more work.  </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It was not until the 1970s however that the right to a formal contract of employment and fixed hours of work was achieved for and by this workgroup, and only then on account of collective bargaining.  Similarly, although the right to equal pay had been available from 1975, it was not until the 1990s that this group reaped the benefits.  They did so on the basis of being part of collective bargaining structures which enabled their work to be aligned with the work of men in work of equal value.  Again, it was collective bargaining which saw their transition from home-helps to homecare workers and their recognition as skilled employees, at grade 5 of local authority job evaluation schemes.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However, because of a lack of collective bargaining coverage across the care industry in the private sector, when homecare services were privatised, the rights of homecare workers to be paid equally to men in local authority employment evaporated.  Considerable cost savings were achieved by local authorities.  Homecare was, and remains, the most highly gender segregated occupation in the UK labour market.  Homecare employers in the private and independent sector have been able to dramatically cut wage levels.  Women are unable to bring equal pay claims because they have no eligible male comparators against whom they can compare their wages.  </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Today, homecare is an industry which is almost entirely located in the independent sector.  Wages have plummeted, homecare workers are no longer represented by collective bargaining, they have lost the ability to align their pay with men in work of equal value, they have lost their occupational pensions and occupational sick pay benefits.  Their terms and conditions are now tracked against minimum standards set out in law.  And yet, a majority are on zero hours contracts.  They have no fixed hours of work and no guarantees of work.  Local authorities now subject them to systems of electronic monitoring of their working time.  This means that, at best, they are only paid for the minutes they spend inside service users homes.  Hampshire County Council saved a £1 million in 2013/14 by introducing this scheme and most of the savings effectively come out of homecare workers’ wages.  These women are, once again, reduced to accepting a few hours of casual  and partly paid work.</a:t>
            </a:r>
          </a:p>
          <a:p>
            <a:endParaRPr lang="en-GB" dirty="0"/>
          </a:p>
        </p:txBody>
      </p:sp>
      <p:sp>
        <p:nvSpPr>
          <p:cNvPr id="4" name="Slide Number Placeholder 3"/>
          <p:cNvSpPr>
            <a:spLocks noGrp="1"/>
          </p:cNvSpPr>
          <p:nvPr>
            <p:ph type="sldNum" sz="quarter" idx="10"/>
          </p:nvPr>
        </p:nvSpPr>
        <p:spPr/>
        <p:txBody>
          <a:bodyPr/>
          <a:lstStyle/>
          <a:p>
            <a:fld id="{5905662E-D076-4657-80F9-4ECAF78860F5}"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sz="1200" kern="1200" dirty="0" smtClean="0">
                <a:solidFill>
                  <a:schemeClr val="tx1"/>
                </a:solidFill>
                <a:latin typeface="+mn-lt"/>
                <a:ea typeface="+mn-ea"/>
                <a:cs typeface="+mn-cs"/>
              </a:rPr>
              <a:t>Winston Churchill famously said that it was ‘a serious national evil that any class of His Majesty’s subjects should receive less than a living wage, in return for their utmost exertions’.  For seven year since the financial crash of 2008, there have been repeated ‘revelations’ about the failure of homecare employers to pay homecare workers’ in accordance with the UK’s National Minimum Wage law.  Yet the Public Accounts Committee recently expressed its ‘astonishment’ that over 200,000 homecare workers are now thought to be paid less than the National Minimum Wage when all their working time is taken into account.  Without collective bargaining, and without collective representation of the interests of homecare workers across the homecare sector, it would seem that it is not possible for homecare workers to secure even basic minimum labour standards.</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Problems have been exacerbated by sectoral </a:t>
            </a:r>
            <a:r>
              <a:rPr lang="en-GB" sz="1200" kern="1200" dirty="0" err="1" smtClean="0">
                <a:solidFill>
                  <a:schemeClr val="tx1"/>
                </a:solidFill>
                <a:latin typeface="+mn-lt"/>
                <a:ea typeface="+mn-ea"/>
                <a:cs typeface="+mn-cs"/>
              </a:rPr>
              <a:t>delicensing</a:t>
            </a:r>
            <a:r>
              <a:rPr lang="en-GB" sz="1200" kern="1200" dirty="0" smtClean="0">
                <a:solidFill>
                  <a:schemeClr val="tx1"/>
                </a:solidFill>
                <a:latin typeface="+mn-lt"/>
                <a:ea typeface="+mn-ea"/>
                <a:cs typeface="+mn-cs"/>
              </a:rPr>
              <a:t> and the removal of training standards in the care sector following the financial crisis.  Whilst homecare workers, in theory, have access to the same legal rights as other workers, we can see vividly in this graph that they have a weak bargaining position.  In relation to other workers, their pay has fallen markedly in relation to other workers since 2008. </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story</a:t>
            </a:r>
            <a:r>
              <a:rPr lang="en-GB" sz="1200" kern="1200" baseline="0" dirty="0" smtClean="0">
                <a:solidFill>
                  <a:schemeClr val="tx1"/>
                </a:solidFill>
                <a:latin typeface="+mn-lt"/>
                <a:ea typeface="+mn-ea"/>
                <a:cs typeface="+mn-cs"/>
              </a:rPr>
              <a:t> of what has happened to homecare workers </a:t>
            </a:r>
            <a:r>
              <a:rPr lang="en-GB" sz="1200" kern="1200" dirty="0" smtClean="0">
                <a:solidFill>
                  <a:schemeClr val="tx1"/>
                </a:solidFill>
                <a:latin typeface="+mn-lt"/>
                <a:ea typeface="+mn-ea"/>
                <a:cs typeface="+mn-cs"/>
              </a:rPr>
              <a:t>serves to show that economic inequality is not a static problem.  It is dynamic lived experience and an unfolding picture which not only reflects the availability of minimum labour standards, but is critically connected to the availability and capacity of sectoral collective bargaining.  Tonia will now talk about the need for better legal support of trade unions to enable them to act effectively, in order to reduce economic inequality.</a:t>
            </a:r>
            <a:r>
              <a:rPr lang="en-GB" sz="1200" b="1"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905662E-D076-4657-80F9-4ECAF78860F5}" type="slidenum">
              <a:rPr lang="en-GB" smtClean="0"/>
              <a:pPr/>
              <a:t>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solidFill>
            <a:srgbClr val="FFFF66"/>
          </a:solidFill>
        </p:spPr>
        <p:txBody>
          <a:bodyPr/>
          <a:lstStyle>
            <a:lvl1pPr>
              <a:defRPr>
                <a:solidFill>
                  <a:srgbClr val="C00000"/>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C00000"/>
                </a:solidFill>
                <a:latin typeface="Franklin Gothic Medium"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4" name="Date Placeholder 3"/>
          <p:cNvSpPr>
            <a:spLocks noGrp="1"/>
          </p:cNvSpPr>
          <p:nvPr>
            <p:ph type="dt" sz="half" idx="10"/>
          </p:nvPr>
        </p:nvSpPr>
        <p:spPr/>
        <p:txBody>
          <a:bodyPr/>
          <a:lstStyle/>
          <a:p>
            <a:fld id="{85254319-9A09-4985-8488-A1FA7BD8CB34}" type="datetime1">
              <a:rPr lang="en-GB" smtClean="0">
                <a:solidFill>
                  <a:prstClr val="black">
                    <a:tint val="75000"/>
                  </a:prstClr>
                </a:solidFill>
              </a:rPr>
              <a:pPr/>
              <a:t>24/04/2015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Lydia Hayes, Law &amp; Society Research Fellow</a:t>
            </a: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468B2C2-AA44-47B1-892B-13297E5990C7}"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58922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2CEB53-AE7E-4D85-B7BC-53B7CA39DBDD}" type="datetime1">
              <a:rPr lang="en-GB" smtClean="0">
                <a:solidFill>
                  <a:prstClr val="black">
                    <a:tint val="75000"/>
                  </a:prstClr>
                </a:solidFill>
              </a:rPr>
              <a:pPr/>
              <a:t>24/04/2015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Lydia Hayes, Law &amp; Society Research Fellow</a:t>
            </a: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468B2C2-AA44-47B1-892B-13297E5990C7}"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2674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solidFill>
            <a:srgbClr val="FFFF66"/>
          </a:solidFill>
        </p:spPr>
        <p:txBody>
          <a:bodyPr anchor="t"/>
          <a:lstStyle>
            <a:lvl1pPr algn="l">
              <a:defRPr sz="4000" b="1" cap="all">
                <a:solidFill>
                  <a:srgbClr val="C00000"/>
                </a:solidFill>
              </a:defRPr>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Franklin Gothic Medium"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A004BE-8BD2-4865-8396-B21CB1430C8A}" type="datetime1">
              <a:rPr lang="en-GB" smtClean="0">
                <a:solidFill>
                  <a:prstClr val="black">
                    <a:tint val="75000"/>
                  </a:prstClr>
                </a:solidFill>
              </a:rPr>
              <a:pPr/>
              <a:t>24/04/2015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Lydia Hayes, Law &amp; Society Research Fellow</a:t>
            </a: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468B2C2-AA44-47B1-892B-13297E5990C7}"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36062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solidFill>
            <a:srgbClr val="FFFF66"/>
          </a:solidFill>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00200"/>
            <a:ext cx="4038600" cy="4525963"/>
          </a:xfrm>
          <a:solidFill>
            <a:srgbClr val="FFFF66">
              <a:alpha val="46000"/>
            </a:srgbClr>
          </a:solidFill>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Date Placeholder 4"/>
          <p:cNvSpPr>
            <a:spLocks noGrp="1"/>
          </p:cNvSpPr>
          <p:nvPr>
            <p:ph type="dt" sz="half" idx="10"/>
          </p:nvPr>
        </p:nvSpPr>
        <p:spPr/>
        <p:txBody>
          <a:bodyPr/>
          <a:lstStyle/>
          <a:p>
            <a:fld id="{15064EF9-59AF-4084-B6E1-2670087460DA}" type="datetime1">
              <a:rPr lang="en-GB" smtClean="0">
                <a:solidFill>
                  <a:prstClr val="black">
                    <a:tint val="75000"/>
                  </a:prstClr>
                </a:solidFill>
              </a:rPr>
              <a:pPr/>
              <a:t>24/04/2015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Lydia Hayes, Law &amp; Society Research Fellow</a:t>
            </a:r>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4468B2C2-AA44-47B1-892B-13297E5990C7}"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20773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Franklin Gothic Demi Cond"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a:solidFill>
            <a:srgbClr val="FFFF66"/>
          </a:solidFill>
        </p:spPr>
        <p:txBody>
          <a:bodyPr anchor="b"/>
          <a:lstStyle>
            <a:lvl1pPr marL="0" indent="0">
              <a:buNone/>
              <a:defRPr sz="2400" b="1">
                <a:latin typeface="Franklin Gothic Medium"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Franklin Gothic Medium" pitchFamily="34" charset="0"/>
              </a:defRPr>
            </a:lvl1pPr>
            <a:lvl2pPr>
              <a:defRPr sz="2000">
                <a:latin typeface="Franklin Gothic Medium" pitchFamily="34" charset="0"/>
              </a:defRPr>
            </a:lvl2pPr>
            <a:lvl3pPr>
              <a:defRPr sz="1800">
                <a:latin typeface="Franklin Gothic Medium" pitchFamily="34" charset="0"/>
              </a:defRPr>
            </a:lvl3pPr>
            <a:lvl4pPr>
              <a:defRPr sz="1600">
                <a:latin typeface="Franklin Gothic Medium" pitchFamily="34" charset="0"/>
              </a:defRPr>
            </a:lvl4pPr>
            <a:lvl5pPr>
              <a:defRPr sz="1600">
                <a:latin typeface="Franklin Gothic Medium"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535113"/>
            <a:ext cx="4041775" cy="639762"/>
          </a:xfrm>
          <a:solidFill>
            <a:srgbClr val="FFFF66"/>
          </a:solidFill>
        </p:spPr>
        <p:txBody>
          <a:bodyPr anchor="b"/>
          <a:lstStyle>
            <a:lvl1pPr marL="0" indent="0">
              <a:buNone/>
              <a:defRPr sz="2400" b="1">
                <a:latin typeface="Franklin Gothic Medium"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Franklin Gothic Medium" pitchFamily="34" charset="0"/>
              </a:defRPr>
            </a:lvl1pPr>
            <a:lvl2pPr>
              <a:defRPr sz="2000">
                <a:latin typeface="Franklin Gothic Medium" pitchFamily="34" charset="0"/>
              </a:defRPr>
            </a:lvl2pPr>
            <a:lvl3pPr>
              <a:defRPr sz="1800">
                <a:latin typeface="Franklin Gothic Medium" pitchFamily="34" charset="0"/>
              </a:defRPr>
            </a:lvl3pPr>
            <a:lvl4pPr>
              <a:defRPr sz="1600">
                <a:latin typeface="Franklin Gothic Medium" pitchFamily="34" charset="0"/>
              </a:defRPr>
            </a:lvl4pPr>
            <a:lvl5pPr>
              <a:defRPr sz="1600">
                <a:latin typeface="Franklin Gothic Medium"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Date Placeholder 6"/>
          <p:cNvSpPr>
            <a:spLocks noGrp="1"/>
          </p:cNvSpPr>
          <p:nvPr>
            <p:ph type="dt" sz="half" idx="10"/>
          </p:nvPr>
        </p:nvSpPr>
        <p:spPr/>
        <p:txBody>
          <a:bodyPr/>
          <a:lstStyle/>
          <a:p>
            <a:fld id="{2B74B8F6-F383-4A1B-9205-91FB1C8CC135}" type="datetime1">
              <a:rPr lang="en-GB" smtClean="0">
                <a:solidFill>
                  <a:prstClr val="black">
                    <a:tint val="75000"/>
                  </a:prstClr>
                </a:solidFill>
              </a:rPr>
              <a:pPr/>
              <a:t>24/04/2015</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r>
              <a:rPr lang="en-GB" smtClean="0">
                <a:solidFill>
                  <a:prstClr val="black">
                    <a:tint val="75000"/>
                  </a:prstClr>
                </a:solidFill>
              </a:rPr>
              <a:t>Lydia Hayes, Law &amp; Society Research Fellow</a:t>
            </a:r>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4468B2C2-AA44-47B1-892B-13297E5990C7}"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16109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Franklin Gothic Demi Cond" pitchFamily="34" charset="0"/>
              </a:defRPr>
            </a:lvl1pPr>
          </a:lstStyle>
          <a:p>
            <a:r>
              <a:rPr lang="en-US" smtClean="0"/>
              <a:t>Click to edit Master title style</a:t>
            </a:r>
            <a:endParaRPr lang="en-GB" dirty="0"/>
          </a:p>
        </p:txBody>
      </p:sp>
      <p:sp>
        <p:nvSpPr>
          <p:cNvPr id="3" name="Date Placeholder 2"/>
          <p:cNvSpPr>
            <a:spLocks noGrp="1"/>
          </p:cNvSpPr>
          <p:nvPr>
            <p:ph type="dt" sz="half" idx="10"/>
          </p:nvPr>
        </p:nvSpPr>
        <p:spPr/>
        <p:txBody>
          <a:bodyPr/>
          <a:lstStyle/>
          <a:p>
            <a:fld id="{0EE1A2DF-89B8-4DD0-88FF-41C825FCA1AB}" type="datetime1">
              <a:rPr lang="en-GB" smtClean="0">
                <a:solidFill>
                  <a:prstClr val="black">
                    <a:tint val="75000"/>
                  </a:prstClr>
                </a:solidFill>
              </a:rPr>
              <a:pPr/>
              <a:t>24/04/2015</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r>
              <a:rPr lang="en-GB" smtClean="0">
                <a:solidFill>
                  <a:prstClr val="black">
                    <a:tint val="75000"/>
                  </a:prstClr>
                </a:solidFill>
              </a:rPr>
              <a:t>Lydia Hayes, Law &amp; Society Research Fellow</a:t>
            </a:r>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4468B2C2-AA44-47B1-892B-13297E5990C7}"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26509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755576" y="1772816"/>
            <a:ext cx="7560840" cy="4392488"/>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FF66"/>
              </a:solidFill>
            </a:endParaRPr>
          </a:p>
        </p:txBody>
      </p:sp>
      <p:sp>
        <p:nvSpPr>
          <p:cNvPr id="2" name="Date Placeholder 1"/>
          <p:cNvSpPr>
            <a:spLocks noGrp="1"/>
          </p:cNvSpPr>
          <p:nvPr>
            <p:ph type="dt" sz="half" idx="10"/>
          </p:nvPr>
        </p:nvSpPr>
        <p:spPr/>
        <p:txBody>
          <a:bodyPr/>
          <a:lstStyle/>
          <a:p>
            <a:fld id="{ABE9D311-BCAE-4D74-9B74-FF245E2921D8}" type="datetime1">
              <a:rPr lang="en-GB" smtClean="0">
                <a:solidFill>
                  <a:prstClr val="black">
                    <a:tint val="75000"/>
                  </a:prstClr>
                </a:solidFill>
              </a:rPr>
              <a:pPr/>
              <a:t>24/04/2015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r>
              <a:rPr lang="en-GB" smtClean="0">
                <a:solidFill>
                  <a:prstClr val="black">
                    <a:tint val="75000"/>
                  </a:prstClr>
                </a:solidFill>
              </a:rPr>
              <a:t>Lydia Hayes, Law &amp; Society Research Fellow</a:t>
            </a:r>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4468B2C2-AA44-47B1-892B-13297E5990C7}"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35228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457200" y="1651123"/>
            <a:ext cx="3008313" cy="553740"/>
          </a:xfrm>
        </p:spPr>
        <p:txBody>
          <a:bodyPr anchor="b"/>
          <a:lstStyle>
            <a:lvl1pPr algn="l">
              <a:defRPr sz="2000" b="1">
                <a:solidFill>
                  <a:srgbClr val="C00000"/>
                </a:solidFill>
                <a:latin typeface="Franklin Gothic Demi Cond"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3200">
                <a:solidFill>
                  <a:srgbClr val="FFFF66"/>
                </a:solidFill>
                <a:latin typeface="Franklin Gothic Medium" pitchFamily="34" charset="0"/>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0" y="2348880"/>
            <a:ext cx="3008313" cy="3777283"/>
          </a:xfrm>
          <a:solidFill>
            <a:srgbClr val="FFFF66"/>
          </a:solidFill>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C5B3A3-6061-4468-B2CF-D1F3478E25F9}" type="datetime1">
              <a:rPr lang="en-GB" smtClean="0">
                <a:solidFill>
                  <a:prstClr val="black">
                    <a:tint val="75000"/>
                  </a:prstClr>
                </a:solidFill>
              </a:rPr>
              <a:pPr/>
              <a:t>24/04/2015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Lydia Hayes, Law &amp; Society Research Fellow</a:t>
            </a:r>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4468B2C2-AA44-47B1-892B-13297E5990C7}"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84326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solidFill>
            <a:srgbClr val="C00000"/>
          </a:solidFill>
        </p:spPr>
        <p:txBody>
          <a:bodyPr anchor="b"/>
          <a:lstStyle>
            <a:lvl1pPr algn="l">
              <a:defRPr sz="2000" b="1">
                <a:latin typeface="Franklin Gothic Demi Cond" pitchFamily="34" charset="0"/>
              </a:defRPr>
            </a:lvl1pPr>
          </a:lstStyle>
          <a:p>
            <a:r>
              <a:rPr lang="en-US" smtClean="0"/>
              <a:t>Click to edit Master title style</a:t>
            </a:r>
            <a:endParaRPr lang="en-GB" dirty="0"/>
          </a:p>
        </p:txBody>
      </p:sp>
      <p:sp>
        <p:nvSpPr>
          <p:cNvPr id="3" name="Picture Placeholder 2"/>
          <p:cNvSpPr>
            <a:spLocks noGrp="1"/>
          </p:cNvSpPr>
          <p:nvPr>
            <p:ph type="pic" idx="1"/>
          </p:nvPr>
        </p:nvSpPr>
        <p:spPr>
          <a:xfrm>
            <a:off x="1792288" y="1052735"/>
            <a:ext cx="5486400" cy="3674839"/>
          </a:xfrm>
        </p:spPr>
        <p:txBody>
          <a:bodyPr/>
          <a:lstStyle>
            <a:lvl1pPr marL="0" indent="0">
              <a:buNone/>
              <a:defRPr sz="3200">
                <a:latin typeface="Franklin Gothic Demi Cond"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Franklin Gothic Medium"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7AA12C-66D1-4C37-AFA8-254CA879894D}" type="datetime1">
              <a:rPr lang="en-GB" smtClean="0">
                <a:solidFill>
                  <a:prstClr val="black">
                    <a:tint val="75000"/>
                  </a:prstClr>
                </a:solidFill>
              </a:rPr>
              <a:pPr/>
              <a:t>24/04/2015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Lydia Hayes, Law &amp; Society Research Fellow</a:t>
            </a:r>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4468B2C2-AA44-47B1-892B-13297E5990C7}"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38864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81460C-F5B6-45FE-85AF-B52359E6AE4A}" type="datetime1">
              <a:rPr lang="en-GB" smtClean="0">
                <a:solidFill>
                  <a:prstClr val="black">
                    <a:tint val="75000"/>
                  </a:prstClr>
                </a:solidFill>
              </a:rPr>
              <a:pPr/>
              <a:t>24/04/2015</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solidFill>
                  <a:prstClr val="black">
                    <a:tint val="75000"/>
                  </a:prstClr>
                </a:solidFill>
              </a:rPr>
              <a:t>Lydia Hayes, Law &amp; Society Research Fellow</a:t>
            </a:r>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68B2C2-AA44-47B1-892B-13297E5990C7}" type="slidenum">
              <a:rPr lang="en-GB">
                <a:solidFill>
                  <a:prstClr val="black">
                    <a:tint val="75000"/>
                  </a:prstClr>
                </a:solidFill>
              </a:rPr>
              <a:pPr/>
              <a:t>‹#›</a:t>
            </a:fld>
            <a:endParaRPr lang="en-GB">
              <a:solidFill>
                <a:prstClr val="black">
                  <a:tint val="75000"/>
                </a:prstClr>
              </a:solidFill>
            </a:endParaRPr>
          </a:p>
        </p:txBody>
      </p:sp>
      <p:pic>
        <p:nvPicPr>
          <p:cNvPr id="7" name="Picture 6" descr="universitylogo1-300x288.jpg"/>
          <p:cNvPicPr>
            <a:picLocks noChangeAspect="1"/>
          </p:cNvPicPr>
          <p:nvPr/>
        </p:nvPicPr>
        <p:blipFill>
          <a:blip r:embed="rId11" cstate="print"/>
          <a:stretch>
            <a:fillRect/>
          </a:stretch>
        </p:blipFill>
        <p:spPr>
          <a:xfrm>
            <a:off x="0" y="0"/>
            <a:ext cx="1475656" cy="1416630"/>
          </a:xfrm>
          <a:prstGeom prst="rect">
            <a:avLst/>
          </a:prstGeom>
        </p:spPr>
      </p:pic>
      <p:sp>
        <p:nvSpPr>
          <p:cNvPr id="8" name="TextBox 7"/>
          <p:cNvSpPr txBox="1"/>
          <p:nvPr/>
        </p:nvSpPr>
        <p:spPr>
          <a:xfrm>
            <a:off x="1475656" y="0"/>
            <a:ext cx="7668344" cy="923330"/>
          </a:xfrm>
          <a:prstGeom prst="rect">
            <a:avLst/>
          </a:prstGeom>
          <a:solidFill>
            <a:schemeClr val="accent2"/>
          </a:solidFill>
        </p:spPr>
        <p:txBody>
          <a:bodyPr wrap="square" rtlCol="0">
            <a:spAutoFit/>
          </a:bodyPr>
          <a:lstStyle/>
          <a:p>
            <a:endParaRPr lang="en-GB" dirty="0" smtClean="0"/>
          </a:p>
          <a:p>
            <a:endParaRPr lang="en-GB" dirty="0" smtClean="0"/>
          </a:p>
          <a:p>
            <a:endParaRPr lang="en-GB" dirty="0"/>
          </a:p>
        </p:txBody>
      </p:sp>
      <p:sp>
        <p:nvSpPr>
          <p:cNvPr id="2" name="Title Placeholder 1"/>
          <p:cNvSpPr>
            <a:spLocks noGrp="1"/>
          </p:cNvSpPr>
          <p:nvPr>
            <p:ph type="title"/>
          </p:nvPr>
        </p:nvSpPr>
        <p:spPr>
          <a:xfrm>
            <a:off x="1547664" y="-27384"/>
            <a:ext cx="7272808"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287826084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Lst>
  <p:hf sldNum="0" hdr="0" dt="0"/>
  <p:txStyles>
    <p:titleStyle>
      <a:lvl1pPr algn="ctr" defTabSz="914400" rtl="0" eaLnBrk="1" latinLnBrk="0" hangingPunct="1">
        <a:spcBef>
          <a:spcPct val="0"/>
        </a:spcBef>
        <a:buNone/>
        <a:defRPr sz="4400" kern="1200">
          <a:solidFill>
            <a:srgbClr val="FFFF66"/>
          </a:solidFill>
          <a:latin typeface="Franklin Gothic Demi Cond"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C0000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C00000"/>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C00000"/>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C00000"/>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C0000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55576" y="4437112"/>
            <a:ext cx="7772400" cy="1584176"/>
          </a:xfrm>
        </p:spPr>
        <p:txBody>
          <a:bodyPr>
            <a:normAutofit/>
          </a:bodyPr>
          <a:lstStyle/>
          <a:p>
            <a:pPr algn="ctr"/>
            <a:r>
              <a:rPr lang="en-GB" sz="3400" dirty="0" smtClean="0"/>
              <a:t>Trade unions </a:t>
            </a:r>
            <a:br>
              <a:rPr lang="en-GB" sz="3400" dirty="0" smtClean="0"/>
            </a:br>
            <a:r>
              <a:rPr lang="en-GB" sz="3400" dirty="0" smtClean="0"/>
              <a:t>and economic inequality</a:t>
            </a:r>
            <a:endParaRPr lang="en-GB" sz="3400" dirty="0"/>
          </a:p>
        </p:txBody>
      </p:sp>
      <p:pic>
        <p:nvPicPr>
          <p:cNvPr id="4" name="Picture 3"/>
          <p:cNvPicPr>
            <a:picLocks noChangeAspect="1" noChangeArrowheads="1"/>
          </p:cNvPicPr>
          <p:nvPr/>
        </p:nvPicPr>
        <p:blipFill>
          <a:blip r:embed="rId3" cstate="print"/>
          <a:srcRect/>
          <a:stretch>
            <a:fillRect/>
          </a:stretch>
        </p:blipFill>
        <p:spPr bwMode="auto">
          <a:xfrm>
            <a:off x="1331640" y="1484784"/>
            <a:ext cx="6192688" cy="2952328"/>
          </a:xfrm>
          <a:prstGeom prst="rect">
            <a:avLst/>
          </a:prstGeom>
          <a:noFill/>
          <a:ln w="9525">
            <a:noFill/>
            <a:miter lim="800000"/>
            <a:headEnd/>
            <a:tailEnd/>
          </a:ln>
        </p:spPr>
      </p:pic>
      <p:sp>
        <p:nvSpPr>
          <p:cNvPr id="6" name="Subtitle 2"/>
          <p:cNvSpPr txBox="1">
            <a:spLocks/>
          </p:cNvSpPr>
          <p:nvPr/>
        </p:nvSpPr>
        <p:spPr>
          <a:xfrm>
            <a:off x="2123728" y="5517232"/>
            <a:ext cx="5144616" cy="360040"/>
          </a:xfrm>
          <a:prstGeom prst="rect">
            <a:avLst/>
          </a:prstGeom>
        </p:spPr>
        <p:txBody>
          <a:bodyPr vert="horz" lIns="91440" tIns="45720" rIns="91440" bIns="45720" rtlCol="0" anchor="b">
            <a:normAutofit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altLang="en-US" b="0" i="0" u="none" strike="noStrike" kern="1200" cap="none" spc="0" normalizeH="0" baseline="0" noProof="0" dirty="0" smtClean="0">
                <a:ln>
                  <a:noFill/>
                </a:ln>
                <a:solidFill>
                  <a:schemeClr val="tx1">
                    <a:tint val="75000"/>
                  </a:schemeClr>
                </a:solidFill>
                <a:effectLst/>
                <a:uLnTx/>
                <a:uFillTx/>
                <a:latin typeface="Franklin Gothic Medium" pitchFamily="34" charset="0"/>
                <a:ea typeface="+mn-ea"/>
                <a:cs typeface="+mn-cs"/>
              </a:rPr>
              <a:t>Dr Lydia Hayes, Cardiff School of Law</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15616" y="-27384"/>
            <a:ext cx="8028384" cy="1143000"/>
          </a:xfrm>
        </p:spPr>
        <p:txBody>
          <a:bodyPr>
            <a:normAutofit/>
          </a:bodyPr>
          <a:lstStyle/>
          <a:p>
            <a:r>
              <a:rPr lang="en-GB" dirty="0" smtClean="0"/>
              <a:t>International and in everyday life</a:t>
            </a:r>
            <a:endParaRPr lang="en-GB" dirty="0"/>
          </a:p>
        </p:txBody>
      </p:sp>
      <p:pic>
        <p:nvPicPr>
          <p:cNvPr id="8" name="Content Placeholder 7" descr="world.jpg"/>
          <p:cNvPicPr>
            <a:picLocks noGrp="1" noChangeAspect="1"/>
          </p:cNvPicPr>
          <p:nvPr>
            <p:ph sz="half" idx="1"/>
          </p:nvPr>
        </p:nvPicPr>
        <p:blipFill>
          <a:blip r:embed="rId3" cstate="print"/>
          <a:srcRect l="21588" r="21062"/>
          <a:stretch>
            <a:fillRect/>
          </a:stretch>
        </p:blipFill>
        <p:spPr>
          <a:xfrm>
            <a:off x="683568" y="1844824"/>
            <a:ext cx="3744416" cy="4090167"/>
          </a:xfrm>
        </p:spPr>
      </p:pic>
      <p:pic>
        <p:nvPicPr>
          <p:cNvPr id="9" name="Content Placeholder 8" descr="terraced houses.jpg"/>
          <p:cNvPicPr>
            <a:picLocks noGrp="1" noChangeAspect="1"/>
          </p:cNvPicPr>
          <p:nvPr>
            <p:ph sz="half" idx="2"/>
          </p:nvPr>
        </p:nvPicPr>
        <p:blipFill>
          <a:blip r:embed="rId4" cstate="print"/>
          <a:stretch>
            <a:fillRect/>
          </a:stretch>
        </p:blipFill>
        <p:spPr>
          <a:xfrm>
            <a:off x="4788024" y="4077072"/>
            <a:ext cx="3845376" cy="2880320"/>
          </a:xfrm>
        </p:spPr>
      </p:pic>
      <p:pic>
        <p:nvPicPr>
          <p:cNvPr id="10" name="Picture 2"/>
          <p:cNvPicPr>
            <a:picLocks noChangeAspect="1" noChangeArrowheads="1"/>
          </p:cNvPicPr>
          <p:nvPr/>
        </p:nvPicPr>
        <p:blipFill>
          <a:blip r:embed="rId5" cstate="print"/>
          <a:srcRect/>
          <a:stretch>
            <a:fillRect/>
          </a:stretch>
        </p:blipFill>
        <p:spPr bwMode="auto">
          <a:xfrm>
            <a:off x="4427984" y="980728"/>
            <a:ext cx="4492244" cy="35801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Trade unions: research for the IMF</a:t>
            </a:r>
            <a:endParaRPr lang="en-GB" dirty="0"/>
          </a:p>
        </p:txBody>
      </p:sp>
      <p:pic>
        <p:nvPicPr>
          <p:cNvPr id="2050" name="Picture 2"/>
          <p:cNvPicPr>
            <a:picLocks noChangeAspect="1" noChangeArrowheads="1"/>
          </p:cNvPicPr>
          <p:nvPr/>
        </p:nvPicPr>
        <p:blipFill>
          <a:blip r:embed="rId3" cstate="print"/>
          <a:srcRect l="6410" r="10256"/>
          <a:stretch>
            <a:fillRect/>
          </a:stretch>
        </p:blipFill>
        <p:spPr bwMode="auto">
          <a:xfrm>
            <a:off x="4283968" y="980728"/>
            <a:ext cx="4680520" cy="5184576"/>
          </a:xfrm>
          <a:prstGeom prst="rect">
            <a:avLst/>
          </a:prstGeom>
          <a:noFill/>
          <a:ln w="9525">
            <a:noFill/>
            <a:miter lim="800000"/>
            <a:headEnd/>
            <a:tailEnd/>
          </a:ln>
        </p:spPr>
      </p:pic>
      <p:sp>
        <p:nvSpPr>
          <p:cNvPr id="6" name="TextBox 5"/>
          <p:cNvSpPr txBox="1"/>
          <p:nvPr/>
        </p:nvSpPr>
        <p:spPr>
          <a:xfrm>
            <a:off x="251520" y="1700808"/>
            <a:ext cx="4032448" cy="4801314"/>
          </a:xfrm>
          <a:prstGeom prst="rect">
            <a:avLst/>
          </a:prstGeom>
          <a:noFill/>
        </p:spPr>
        <p:txBody>
          <a:bodyPr wrap="square" rtlCol="0">
            <a:spAutoFit/>
          </a:bodyPr>
          <a:lstStyle/>
          <a:p>
            <a:r>
              <a:rPr lang="en-GB" dirty="0" smtClean="0"/>
              <a:t>Income inequality = increases in income share among top 10% of earners</a:t>
            </a:r>
          </a:p>
          <a:p>
            <a:endParaRPr lang="en-GB" dirty="0" smtClean="0"/>
          </a:p>
          <a:p>
            <a:r>
              <a:rPr lang="en-GB" dirty="0" smtClean="0"/>
              <a:t>Risk = lower and less sustainable growth in medium term + manipulation of economic and political systems in favour of wealthy</a:t>
            </a:r>
          </a:p>
          <a:p>
            <a:endParaRPr lang="en-GB" dirty="0" smtClean="0"/>
          </a:p>
          <a:p>
            <a:r>
              <a:rPr lang="en-GB" dirty="0" smtClean="0"/>
              <a:t>Research Focus – tax reduction and financial deregulation? Or labour market institutions and unions?</a:t>
            </a:r>
          </a:p>
          <a:p>
            <a:endParaRPr lang="en-GB" dirty="0" smtClean="0"/>
          </a:p>
          <a:p>
            <a:r>
              <a:rPr lang="en-GB" dirty="0" smtClean="0"/>
              <a:t>‘Erosion of unions’ is ‘a key contributor’ to rising income shares at the top </a:t>
            </a:r>
          </a:p>
          <a:p>
            <a:endParaRPr lang="en-GB" dirty="0" smtClean="0"/>
          </a:p>
          <a:p>
            <a:r>
              <a:rPr lang="en-GB" dirty="0" err="1" smtClean="0"/>
              <a:t>Deunionisation</a:t>
            </a:r>
            <a:r>
              <a:rPr lang="en-GB" dirty="0" smtClean="0"/>
              <a:t> explains half of the rise in income shares amongst top 10%</a:t>
            </a:r>
            <a:endParaRPr lang="en-GB" dirty="0"/>
          </a:p>
        </p:txBody>
      </p:sp>
      <p:sp>
        <p:nvSpPr>
          <p:cNvPr id="7" name="TextBox 6"/>
          <p:cNvSpPr txBox="1"/>
          <p:nvPr/>
        </p:nvSpPr>
        <p:spPr>
          <a:xfrm>
            <a:off x="1547664" y="1054477"/>
            <a:ext cx="2664296" cy="646331"/>
          </a:xfrm>
          <a:prstGeom prst="rect">
            <a:avLst/>
          </a:prstGeom>
          <a:solidFill>
            <a:srgbClr val="C00000"/>
          </a:solidFill>
        </p:spPr>
        <p:txBody>
          <a:bodyPr wrap="square" rtlCol="0">
            <a:spAutoFit/>
          </a:bodyPr>
          <a:lstStyle/>
          <a:p>
            <a:r>
              <a:rPr lang="en-GB" sz="1200" b="1" dirty="0" smtClean="0">
                <a:solidFill>
                  <a:schemeClr val="bg1"/>
                </a:solidFill>
              </a:rPr>
              <a:t>Florence </a:t>
            </a:r>
            <a:r>
              <a:rPr lang="en-GB" sz="1200" b="1" dirty="0" err="1" smtClean="0">
                <a:solidFill>
                  <a:schemeClr val="bg1"/>
                </a:solidFill>
              </a:rPr>
              <a:t>Jaumotte</a:t>
            </a:r>
            <a:r>
              <a:rPr lang="en-GB" sz="1200" b="1" dirty="0" smtClean="0">
                <a:solidFill>
                  <a:schemeClr val="bg1"/>
                </a:solidFill>
              </a:rPr>
              <a:t> &amp; Carolina Osorio </a:t>
            </a:r>
            <a:r>
              <a:rPr lang="en-GB" sz="1200" b="1" dirty="0" err="1" smtClean="0">
                <a:solidFill>
                  <a:schemeClr val="bg1"/>
                </a:solidFill>
              </a:rPr>
              <a:t>Buitron</a:t>
            </a:r>
            <a:r>
              <a:rPr lang="en-GB" sz="1200" b="1" dirty="0" smtClean="0">
                <a:solidFill>
                  <a:schemeClr val="bg1"/>
                </a:solidFill>
              </a:rPr>
              <a:t>, Power from the People, </a:t>
            </a:r>
            <a:r>
              <a:rPr lang="en-GB" sz="1200" b="1" i="1" dirty="0" smtClean="0">
                <a:solidFill>
                  <a:schemeClr val="bg1"/>
                </a:solidFill>
              </a:rPr>
              <a:t>Finance and Development</a:t>
            </a:r>
            <a:r>
              <a:rPr lang="en-GB" sz="1200" b="1" dirty="0" smtClean="0">
                <a:solidFill>
                  <a:schemeClr val="bg1"/>
                </a:solidFill>
              </a:rPr>
              <a:t>, March 2015</a:t>
            </a:r>
          </a:p>
        </p:txBody>
      </p:sp>
      <p:sp>
        <p:nvSpPr>
          <p:cNvPr id="8" name="TextBox 7"/>
          <p:cNvSpPr txBox="1"/>
          <p:nvPr/>
        </p:nvSpPr>
        <p:spPr>
          <a:xfrm>
            <a:off x="4283968" y="6093296"/>
            <a:ext cx="4680520" cy="646331"/>
          </a:xfrm>
          <a:prstGeom prst="rect">
            <a:avLst/>
          </a:prstGeom>
          <a:solidFill>
            <a:srgbClr val="C00000"/>
          </a:solidFill>
        </p:spPr>
        <p:txBody>
          <a:bodyPr wrap="square" rtlCol="0">
            <a:spAutoFit/>
          </a:bodyPr>
          <a:lstStyle/>
          <a:p>
            <a:r>
              <a:rPr lang="en-GB" b="1" dirty="0" smtClean="0">
                <a:solidFill>
                  <a:schemeClr val="bg1"/>
                </a:solidFill>
              </a:rPr>
              <a:t>Union membership as a measure of bargaining power – but which aspects of unionisation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Trade unions: our research</a:t>
            </a:r>
            <a:endParaRPr lang="en-GB" dirty="0"/>
          </a:p>
        </p:txBody>
      </p:sp>
      <p:pic>
        <p:nvPicPr>
          <p:cNvPr id="2050" name="Picture 2"/>
          <p:cNvPicPr>
            <a:picLocks noChangeAspect="1" noChangeArrowheads="1"/>
          </p:cNvPicPr>
          <p:nvPr/>
        </p:nvPicPr>
        <p:blipFill>
          <a:blip r:embed="rId3" cstate="print"/>
          <a:stretch>
            <a:fillRect/>
          </a:stretch>
        </p:blipFill>
        <p:spPr bwMode="auto">
          <a:xfrm>
            <a:off x="3923928" y="1196752"/>
            <a:ext cx="5076056" cy="4752528"/>
          </a:xfrm>
          <a:prstGeom prst="rect">
            <a:avLst/>
          </a:prstGeom>
          <a:noFill/>
          <a:ln w="9525">
            <a:noFill/>
            <a:miter lim="800000"/>
            <a:headEnd/>
            <a:tailEnd/>
          </a:ln>
        </p:spPr>
      </p:pic>
      <p:sp>
        <p:nvSpPr>
          <p:cNvPr id="5" name="TextBox 4"/>
          <p:cNvSpPr txBox="1"/>
          <p:nvPr/>
        </p:nvSpPr>
        <p:spPr>
          <a:xfrm>
            <a:off x="251520" y="1412776"/>
            <a:ext cx="3888432" cy="4419158"/>
          </a:xfrm>
          <a:prstGeom prst="rect">
            <a:avLst/>
          </a:prstGeom>
          <a:noFill/>
        </p:spPr>
        <p:txBody>
          <a:bodyPr wrap="square" rtlCol="0">
            <a:spAutoFit/>
          </a:bodyPr>
          <a:lstStyle/>
          <a:p>
            <a:pPr>
              <a:spcAft>
                <a:spcPts val="700"/>
              </a:spcAft>
              <a:buFont typeface="Wingdings" pitchFamily="2" charset="2"/>
              <a:buChar char="§"/>
            </a:pPr>
            <a:r>
              <a:rPr lang="en-GB" dirty="0" smtClean="0"/>
              <a:t>Income inequality = decline in collective bargaining coverage in UK </a:t>
            </a:r>
          </a:p>
          <a:p>
            <a:pPr>
              <a:spcAft>
                <a:spcPts val="700"/>
              </a:spcAft>
              <a:buFont typeface="Wingdings" pitchFamily="2" charset="2"/>
              <a:buChar char="§"/>
            </a:pPr>
            <a:r>
              <a:rPr lang="en-GB" dirty="0" smtClean="0"/>
              <a:t>Risk = good health, discrimination, decent work, wage hardship</a:t>
            </a:r>
          </a:p>
          <a:p>
            <a:pPr>
              <a:spcAft>
                <a:spcPts val="700"/>
              </a:spcAft>
              <a:buFont typeface="Wingdings" pitchFamily="2" charset="2"/>
              <a:buChar char="§"/>
            </a:pPr>
            <a:r>
              <a:rPr lang="en-GB" dirty="0" smtClean="0"/>
              <a:t>Research Focus – how trade unions promote economic equality?</a:t>
            </a:r>
          </a:p>
          <a:p>
            <a:pPr>
              <a:spcAft>
                <a:spcPts val="700"/>
              </a:spcAft>
              <a:buFont typeface="Wingdings" pitchFamily="2" charset="2"/>
              <a:buChar char="§"/>
            </a:pPr>
            <a:r>
              <a:rPr lang="en-GB" dirty="0" smtClean="0"/>
              <a:t>Bargaining power of trade unions = </a:t>
            </a:r>
          </a:p>
          <a:p>
            <a:pPr>
              <a:spcAft>
                <a:spcPts val="700"/>
              </a:spcAft>
            </a:pPr>
            <a:r>
              <a:rPr lang="en-GB" dirty="0" smtClean="0"/>
              <a:t>better employment standards, more generous pay setting, health &amp; safety, transparency, social inclusion</a:t>
            </a:r>
          </a:p>
          <a:p>
            <a:pPr>
              <a:spcAft>
                <a:spcPts val="700"/>
              </a:spcAft>
              <a:buFont typeface="Wingdings" pitchFamily="2" charset="2"/>
              <a:buChar char="§"/>
            </a:pPr>
            <a:r>
              <a:rPr lang="en-GB" dirty="0" smtClean="0"/>
              <a:t>‘Dismantling of </a:t>
            </a:r>
            <a:r>
              <a:rPr lang="en-GB" dirty="0" err="1" smtClean="0"/>
              <a:t>sectoral</a:t>
            </a:r>
            <a:r>
              <a:rPr lang="en-GB" dirty="0" smtClean="0"/>
              <a:t> bargaining’ was a factor in economic inequality and had found legal expression through the support of UK governments.</a:t>
            </a:r>
          </a:p>
        </p:txBody>
      </p:sp>
      <p:sp>
        <p:nvSpPr>
          <p:cNvPr id="6" name="TextBox 5"/>
          <p:cNvSpPr txBox="1"/>
          <p:nvPr/>
        </p:nvSpPr>
        <p:spPr>
          <a:xfrm>
            <a:off x="323528" y="6093296"/>
            <a:ext cx="8640960" cy="646331"/>
          </a:xfrm>
          <a:prstGeom prst="rect">
            <a:avLst/>
          </a:prstGeom>
          <a:solidFill>
            <a:srgbClr val="C00000"/>
          </a:solidFill>
        </p:spPr>
        <p:txBody>
          <a:bodyPr wrap="square" rtlCol="0">
            <a:spAutoFit/>
          </a:bodyPr>
          <a:lstStyle/>
          <a:p>
            <a:r>
              <a:rPr lang="en-GB" b="1" dirty="0" smtClean="0">
                <a:solidFill>
                  <a:schemeClr val="bg1"/>
                </a:solidFill>
              </a:rPr>
              <a:t>Greater economic equality depends on health of collective bargaining.</a:t>
            </a:r>
          </a:p>
          <a:p>
            <a:r>
              <a:rPr lang="en-GB" b="1" dirty="0" smtClean="0">
                <a:solidFill>
                  <a:schemeClr val="bg1"/>
                </a:solidFill>
              </a:rPr>
              <a:t>We need a renewal of trade union rights – but which aspects of law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lgn="ctr"/>
            <a:r>
              <a:rPr lang="en-GB" dirty="0" smtClean="0"/>
              <a:t>The fastest growing employment sector since the financial crash</a:t>
            </a:r>
            <a:endParaRPr lang="en-GB" dirty="0"/>
          </a:p>
        </p:txBody>
      </p:sp>
      <p:sp>
        <p:nvSpPr>
          <p:cNvPr id="6" name="Content Placeholder 5"/>
          <p:cNvSpPr>
            <a:spLocks noGrp="1"/>
          </p:cNvSpPr>
          <p:nvPr>
            <p:ph idx="1"/>
          </p:nvPr>
        </p:nvSpPr>
        <p:spPr>
          <a:xfrm>
            <a:off x="3491880" y="273050"/>
            <a:ext cx="5652120" cy="5853113"/>
          </a:xfrm>
        </p:spPr>
        <p:txBody>
          <a:bodyPr>
            <a:normAutofit/>
          </a:bodyPr>
          <a:lstStyle/>
          <a:p>
            <a:pPr marL="0" indent="0">
              <a:buNone/>
            </a:pPr>
            <a:r>
              <a:rPr lang="en-GB" dirty="0" smtClean="0"/>
              <a:t>Homecare: a </a:t>
            </a:r>
            <a:r>
              <a:rPr lang="en-GB" dirty="0" err="1" smtClean="0"/>
              <a:t>sectoral</a:t>
            </a:r>
            <a:r>
              <a:rPr lang="en-GB" dirty="0" smtClean="0"/>
              <a:t> example</a:t>
            </a:r>
            <a:endParaRPr lang="en-GB" dirty="0"/>
          </a:p>
        </p:txBody>
      </p:sp>
      <p:sp>
        <p:nvSpPr>
          <p:cNvPr id="7" name="Text Placeholder 6"/>
          <p:cNvSpPr>
            <a:spLocks noGrp="1"/>
          </p:cNvSpPr>
          <p:nvPr>
            <p:ph type="body" sz="half" idx="2"/>
          </p:nvPr>
        </p:nvSpPr>
        <p:spPr>
          <a:xfrm>
            <a:off x="457200" y="5013176"/>
            <a:ext cx="3008313" cy="1112987"/>
          </a:xfrm>
        </p:spPr>
        <p:txBody>
          <a:bodyPr>
            <a:normAutofit/>
          </a:bodyPr>
          <a:lstStyle/>
          <a:p>
            <a:r>
              <a:rPr lang="en-GB" sz="2000" b="1" dirty="0" smtClean="0"/>
              <a:t>‘Good Neighbourliness’?</a:t>
            </a:r>
          </a:p>
          <a:p>
            <a:r>
              <a:rPr lang="en-GB" sz="2000" b="1" dirty="0" smtClean="0"/>
              <a:t>... A few, irregular, hours of partly-paid work</a:t>
            </a:r>
            <a:endParaRPr lang="en-GB" sz="2000" b="1" dirty="0"/>
          </a:p>
        </p:txBody>
      </p:sp>
      <p:pic>
        <p:nvPicPr>
          <p:cNvPr id="8" name="Picture 7" descr="help needed.jpg"/>
          <p:cNvPicPr>
            <a:picLocks noChangeAspect="1"/>
          </p:cNvPicPr>
          <p:nvPr/>
        </p:nvPicPr>
        <p:blipFill>
          <a:blip r:embed="rId3" cstate="print"/>
          <a:stretch>
            <a:fillRect/>
          </a:stretch>
        </p:blipFill>
        <p:spPr>
          <a:xfrm>
            <a:off x="467544" y="2348880"/>
            <a:ext cx="3024336" cy="2628900"/>
          </a:xfrm>
          <a:prstGeom prst="rect">
            <a:avLst/>
          </a:prstGeom>
        </p:spPr>
      </p:pic>
      <p:sp>
        <p:nvSpPr>
          <p:cNvPr id="9" name="TextBox 8"/>
          <p:cNvSpPr txBox="1"/>
          <p:nvPr/>
        </p:nvSpPr>
        <p:spPr>
          <a:xfrm>
            <a:off x="3851920" y="1700808"/>
            <a:ext cx="4824536" cy="5016758"/>
          </a:xfrm>
          <a:prstGeom prst="rect">
            <a:avLst/>
          </a:prstGeom>
          <a:noFill/>
        </p:spPr>
        <p:txBody>
          <a:bodyPr wrap="square" rtlCol="0">
            <a:spAutoFit/>
          </a:bodyPr>
          <a:lstStyle/>
          <a:p>
            <a:pPr>
              <a:buFont typeface="Wingdings" pitchFamily="2" charset="2"/>
              <a:buChar char="Ø"/>
            </a:pPr>
            <a:r>
              <a:rPr lang="en-GB" sz="2000" dirty="0" smtClean="0"/>
              <a:t>Contracts of Employment Act 1963</a:t>
            </a:r>
          </a:p>
          <a:p>
            <a:pPr>
              <a:buFont typeface="Wingdings" pitchFamily="2" charset="2"/>
              <a:buChar char="Ø"/>
            </a:pPr>
            <a:endParaRPr lang="en-GB" sz="2000" dirty="0" smtClean="0"/>
          </a:p>
          <a:p>
            <a:pPr>
              <a:buFont typeface="Wingdings" pitchFamily="2" charset="2"/>
              <a:buChar char="Ø"/>
            </a:pPr>
            <a:r>
              <a:rPr lang="en-GB" sz="2000" dirty="0" smtClean="0"/>
              <a:t>Equal Pay Act 1970 / Equality Act 2010</a:t>
            </a:r>
          </a:p>
          <a:p>
            <a:pPr>
              <a:buFont typeface="Wingdings" pitchFamily="2" charset="2"/>
              <a:buChar char="Ø"/>
            </a:pPr>
            <a:endParaRPr lang="en-GB" sz="2000" dirty="0" smtClean="0"/>
          </a:p>
          <a:p>
            <a:pPr>
              <a:buFont typeface="Wingdings" pitchFamily="2" charset="2"/>
              <a:buChar char="Ø"/>
            </a:pPr>
            <a:r>
              <a:rPr lang="en-GB" sz="2000" dirty="0" smtClean="0"/>
              <a:t>Benefits won through collective bargaining and representation</a:t>
            </a:r>
          </a:p>
          <a:p>
            <a:pPr>
              <a:buFont typeface="Wingdings" pitchFamily="2" charset="2"/>
              <a:buChar char="Ø"/>
            </a:pPr>
            <a:endParaRPr lang="en-GB" sz="2000" dirty="0" smtClean="0"/>
          </a:p>
          <a:p>
            <a:pPr>
              <a:buFont typeface="Wingdings" pitchFamily="2" charset="2"/>
              <a:buChar char="Ø"/>
            </a:pPr>
            <a:r>
              <a:rPr lang="en-GB" sz="2000" dirty="0" smtClean="0"/>
              <a:t>National Minimum Wage Act 1998 / National Minimum Wage Regulations 1999</a:t>
            </a:r>
          </a:p>
          <a:p>
            <a:pPr>
              <a:buFont typeface="Wingdings" pitchFamily="2" charset="2"/>
              <a:buChar char="Ø"/>
            </a:pPr>
            <a:endParaRPr lang="en-GB" sz="2000" dirty="0" smtClean="0"/>
          </a:p>
          <a:p>
            <a:pPr>
              <a:buFont typeface="Wingdings" pitchFamily="2" charset="2"/>
              <a:buChar char="Ø"/>
            </a:pPr>
            <a:r>
              <a:rPr lang="en-GB" sz="2000" dirty="0" smtClean="0"/>
              <a:t>97% of homecare workers now employed in the independent sector (over 700,000 workers)</a:t>
            </a:r>
          </a:p>
          <a:p>
            <a:endParaRPr lang="en-GB" sz="2000" dirty="0" smtClean="0"/>
          </a:p>
          <a:p>
            <a:pPr>
              <a:buFont typeface="Wingdings" pitchFamily="2" charset="2"/>
              <a:buChar char="Ø"/>
            </a:pPr>
            <a:r>
              <a:rPr lang="en-GB" sz="2000" dirty="0" smtClean="0"/>
              <a:t>A majority on zero-hours contracts</a:t>
            </a:r>
          </a:p>
          <a:p>
            <a:endParaRPr lang="en-GB"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dirty="0" smtClean="0"/>
              <a:t>Churchill’s serious national evil?</a:t>
            </a:r>
            <a:endParaRPr lang="en-GB" dirty="0"/>
          </a:p>
        </p:txBody>
      </p:sp>
      <p:sp>
        <p:nvSpPr>
          <p:cNvPr id="6" name="Content Placeholder 5"/>
          <p:cNvSpPr>
            <a:spLocks noGrp="1"/>
          </p:cNvSpPr>
          <p:nvPr>
            <p:ph idx="1"/>
          </p:nvPr>
        </p:nvSpPr>
        <p:spPr>
          <a:xfrm>
            <a:off x="3491880" y="273050"/>
            <a:ext cx="5652120" cy="5853113"/>
          </a:xfrm>
        </p:spPr>
        <p:txBody>
          <a:bodyPr>
            <a:normAutofit/>
          </a:bodyPr>
          <a:lstStyle/>
          <a:p>
            <a:pPr marL="0" indent="0">
              <a:buNone/>
            </a:pPr>
            <a:r>
              <a:rPr lang="en-GB" dirty="0" smtClean="0"/>
              <a:t>Homecare: a </a:t>
            </a:r>
            <a:r>
              <a:rPr lang="en-GB" dirty="0" err="1" smtClean="0"/>
              <a:t>sectoral</a:t>
            </a:r>
            <a:r>
              <a:rPr lang="en-GB" dirty="0" smtClean="0"/>
              <a:t> example</a:t>
            </a:r>
            <a:endParaRPr lang="en-GB" dirty="0"/>
          </a:p>
        </p:txBody>
      </p:sp>
      <p:sp>
        <p:nvSpPr>
          <p:cNvPr id="7" name="Text Placeholder 6"/>
          <p:cNvSpPr>
            <a:spLocks noGrp="1"/>
          </p:cNvSpPr>
          <p:nvPr>
            <p:ph type="body" sz="half" idx="2"/>
          </p:nvPr>
        </p:nvSpPr>
        <p:spPr>
          <a:xfrm>
            <a:off x="457200" y="4725144"/>
            <a:ext cx="3008313" cy="1401019"/>
          </a:xfrm>
        </p:spPr>
        <p:txBody>
          <a:bodyPr>
            <a:normAutofit/>
          </a:bodyPr>
          <a:lstStyle/>
          <a:p>
            <a:r>
              <a:rPr lang="en-GB" b="1" dirty="0" smtClean="0"/>
              <a:t>‘We are astonished that up to 220,000 care workers earn less than minimum wage and seemingly little has been done to rectify this.’ </a:t>
            </a:r>
            <a:r>
              <a:rPr lang="en-GB" i="1" dirty="0" smtClean="0"/>
              <a:t>Adult Social Care in England</a:t>
            </a:r>
            <a:r>
              <a:rPr lang="en-GB" dirty="0" smtClean="0"/>
              <a:t>, House of Commons Committee of Public Accounts 2014/15</a:t>
            </a:r>
            <a:endParaRPr lang="en-GB" dirty="0"/>
          </a:p>
        </p:txBody>
      </p:sp>
      <p:pic>
        <p:nvPicPr>
          <p:cNvPr id="8" name="Picture 7" descr="help needed.jpg"/>
          <p:cNvPicPr>
            <a:picLocks noChangeAspect="1"/>
          </p:cNvPicPr>
          <p:nvPr/>
        </p:nvPicPr>
        <p:blipFill>
          <a:blip r:embed="rId3" cstate="print"/>
          <a:stretch>
            <a:fillRect/>
          </a:stretch>
        </p:blipFill>
        <p:spPr>
          <a:xfrm>
            <a:off x="467544" y="2348880"/>
            <a:ext cx="3024336" cy="2265332"/>
          </a:xfrm>
          <a:prstGeom prst="rect">
            <a:avLst/>
          </a:prstGeom>
        </p:spPr>
      </p:pic>
      <p:graphicFrame>
        <p:nvGraphicFramePr>
          <p:cNvPr id="10" name="Chart 9"/>
          <p:cNvGraphicFramePr/>
          <p:nvPr/>
        </p:nvGraphicFramePr>
        <p:xfrm>
          <a:off x="3779912" y="2348880"/>
          <a:ext cx="4968552" cy="3784084"/>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3779912" y="6093296"/>
            <a:ext cx="4968552" cy="461665"/>
          </a:xfrm>
          <a:prstGeom prst="rect">
            <a:avLst/>
          </a:prstGeom>
          <a:solidFill>
            <a:srgbClr val="C00000"/>
          </a:solidFill>
        </p:spPr>
        <p:txBody>
          <a:bodyPr wrap="square" rtlCol="0">
            <a:spAutoFit/>
          </a:bodyPr>
          <a:lstStyle/>
          <a:p>
            <a:r>
              <a:rPr lang="en-GB" sz="1200" dirty="0" smtClean="0">
                <a:solidFill>
                  <a:schemeClr val="bg1"/>
                </a:solidFill>
              </a:rPr>
              <a:t>V. </a:t>
            </a:r>
            <a:r>
              <a:rPr lang="en-GB" sz="1200" dirty="0" err="1" smtClean="0">
                <a:solidFill>
                  <a:schemeClr val="bg1"/>
                </a:solidFill>
              </a:rPr>
              <a:t>Wass</a:t>
            </a:r>
            <a:r>
              <a:rPr lang="en-GB" sz="1200" dirty="0" smtClean="0">
                <a:solidFill>
                  <a:schemeClr val="bg1"/>
                </a:solidFill>
              </a:rPr>
              <a:t>, Cardiff Business School.  LJB Hayes and V </a:t>
            </a:r>
            <a:r>
              <a:rPr lang="en-GB" sz="1200" dirty="0" err="1" smtClean="0">
                <a:solidFill>
                  <a:schemeClr val="bg1"/>
                </a:solidFill>
              </a:rPr>
              <a:t>Wass</a:t>
            </a:r>
            <a:r>
              <a:rPr lang="en-GB" sz="1200" dirty="0" smtClean="0">
                <a:solidFill>
                  <a:schemeClr val="bg1"/>
                </a:solidFill>
              </a:rPr>
              <a:t>, Wellbeing and the social care workforce  (forthcoming).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bour standards as care standard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Labour standards as care standards</Template>
  <TotalTime>4398</TotalTime>
  <Words>1794</Words>
  <Application>Microsoft Office PowerPoint</Application>
  <PresentationFormat>On-screen Show (4:3)</PresentationFormat>
  <Paragraphs>72</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Labour standards as care standards</vt:lpstr>
      <vt:lpstr>Trade unions  and economic inequality</vt:lpstr>
      <vt:lpstr>International and in everyday life</vt:lpstr>
      <vt:lpstr>Trade unions: research for the IMF</vt:lpstr>
      <vt:lpstr>Trade unions: our research</vt:lpstr>
      <vt:lpstr>The fastest growing employment sector since the financial crash</vt:lpstr>
      <vt:lpstr>Churchill’s serious national evil?</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Labour standards  as care standards</dc:title>
  <dc:creator>LJB</dc:creator>
  <cp:lastModifiedBy>Phil Baker</cp:lastModifiedBy>
  <cp:revision>367</cp:revision>
  <cp:lastPrinted>2013-11-16T14:56:28Z</cp:lastPrinted>
  <dcterms:created xsi:type="dcterms:W3CDTF">2014-05-28T05:59:58Z</dcterms:created>
  <dcterms:modified xsi:type="dcterms:W3CDTF">2015-04-24T14:46:44Z</dcterms:modified>
</cp:coreProperties>
</file>