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90" r:id="rId3"/>
    <p:sldId id="274" r:id="rId4"/>
    <p:sldId id="287" r:id="rId5"/>
    <p:sldId id="284" r:id="rId6"/>
    <p:sldId id="285" r:id="rId7"/>
    <p:sldId id="258" r:id="rId8"/>
    <p:sldId id="278" r:id="rId9"/>
    <p:sldId id="279" r:id="rId10"/>
    <p:sldId id="280" r:id="rId11"/>
    <p:sldId id="260" r:id="rId12"/>
    <p:sldId id="277" r:id="rId13"/>
    <p:sldId id="261" r:id="rId14"/>
    <p:sldId id="262" r:id="rId15"/>
    <p:sldId id="263" r:id="rId16"/>
    <p:sldId id="264" r:id="rId17"/>
    <p:sldId id="276" r:id="rId18"/>
    <p:sldId id="265" r:id="rId19"/>
    <p:sldId id="267" r:id="rId20"/>
    <p:sldId id="286" r:id="rId21"/>
    <p:sldId id="268" r:id="rId22"/>
    <p:sldId id="269" r:id="rId23"/>
    <p:sldId id="273" r:id="rId24"/>
    <p:sldId id="282" r:id="rId25"/>
    <p:sldId id="271" r:id="rId26"/>
    <p:sldId id="289" r:id="rId27"/>
    <p:sldId id="272" r:id="rId28"/>
    <p:sldId id="288" r:id="rId29"/>
    <p:sldId id="29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951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2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rylthomas:Desktop:MARCH%202011%20FILES:DESKTOP%20FOLDERS:Are%20Juries%20Fair?%20:JURY%20REPORT%20MOJ2:JURY%20REPORT%20DELIVERY:JUNE%20FINAL%20DELIVERY:Report%20Figures:Figure%203.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46146757920699E-2"/>
          <c:y val="9.9431956110113101E-2"/>
          <c:w val="0.89601915102660701"/>
          <c:h val="0.713069170961097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6711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Sheet1!$A$6:$A$10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  <c:pt idx="4">
                  <c:v>Not Known</c:v>
                </c:pt>
              </c:strCache>
            </c:strRef>
          </c:cat>
          <c:val>
            <c:numRef>
              <c:f>Sheet1!$B$6:$B$10</c:f>
              <c:numCache>
                <c:formatCode>0%</c:formatCode>
                <c:ptCount val="5"/>
                <c:pt idx="0">
                  <c:v>0.63</c:v>
                </c:pt>
                <c:pt idx="1">
                  <c:v>0.67</c:v>
                </c:pt>
                <c:pt idx="2">
                  <c:v>0.63</c:v>
                </c:pt>
                <c:pt idx="3">
                  <c:v>0.64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6C-C442-9292-3B56592362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7546496"/>
        <c:axId val="87549824"/>
      </c:barChart>
      <c:catAx>
        <c:axId val="87546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Defendant ethnic group</a:t>
                </a:r>
              </a:p>
            </c:rich>
          </c:tx>
          <c:layout>
            <c:manualLayout>
              <c:xMode val="edge"/>
              <c:yMode val="edge"/>
              <c:x val="0.36504483930713599"/>
              <c:y val="0.923296735308193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549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549824"/>
        <c:scaling>
          <c:orientation val="minMax"/>
          <c:max val="0.8"/>
          <c:min val="0.3"/>
        </c:scaling>
        <c:delete val="1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Jury conviction rate</a:t>
                </a:r>
              </a:p>
            </c:rich>
          </c:tx>
          <c:layout>
            <c:manualLayout>
              <c:xMode val="edge"/>
              <c:yMode val="edge"/>
              <c:x val="2.87611085514713E-2"/>
              <c:y val="0.27840947710831698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1"/>
        <c:majorTickMark val="out"/>
        <c:minorTickMark val="none"/>
        <c:tickLblPos val="nextTo"/>
        <c:crossAx val="87546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25400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13BED-7369-1648-91AB-C7DA6E693D5B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39E14-8D8B-4F44-A807-93F5D23C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6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6E9C7-8D6B-CB49-BD7B-15C1DBD8C9C0}" type="slidenum">
              <a:rPr lang="en-US"/>
              <a:pPr/>
              <a:t>1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D0B83-21B5-DB42-B89B-DDB7667C5B35}" type="slidenum">
              <a:rPr lang="en-US"/>
              <a:pPr/>
              <a:t>13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D10EF-0D01-5544-8C69-DE84678979B5}" type="slidenum">
              <a:rPr lang="en-US"/>
              <a:pPr/>
              <a:t>14</a:t>
            </a:fld>
            <a:endParaRPr lang="en-US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95023-C8A5-9148-8803-59841A68A999}" type="slidenum">
              <a:rPr lang="en-US"/>
              <a:pPr/>
              <a:t>15</a:t>
            </a:fld>
            <a:endParaRPr 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DEC72-D15F-3F46-B58D-AAAA55D8A5B3}" type="slidenum">
              <a:rPr lang="en-US"/>
              <a:pPr/>
              <a:t>16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DEC72-D15F-3F46-B58D-AAAA55D8A5B3}" type="slidenum">
              <a:rPr lang="en-US"/>
              <a:pPr/>
              <a:t>17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C88DF-8988-434E-A304-670D7FAFA2AB}" type="slidenum">
              <a:rPr lang="en-US"/>
              <a:pPr/>
              <a:t>18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16CC0-E089-2946-A5A3-5FA3F946D2A8}" type="slidenum">
              <a:rPr lang="en-US"/>
              <a:pPr/>
              <a:t>19</a:t>
            </a:fld>
            <a:endParaRPr 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16CC0-E089-2946-A5A3-5FA3F946D2A8}" type="slidenum">
              <a:rPr lang="en-US"/>
              <a:pPr/>
              <a:t>20</a:t>
            </a:fld>
            <a:endParaRPr 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372BB-1461-3340-8625-37193151D719}" type="slidenum">
              <a:rPr lang="en-US"/>
              <a:pPr/>
              <a:t>21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26798-177E-A44C-A36A-923E1EB24B81}" type="slidenum">
              <a:rPr lang="en-US"/>
              <a:pPr/>
              <a:t>22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EF080-2962-9648-A6D7-4531CCC81EA2}" type="slidenum">
              <a:rPr lang="en-US"/>
              <a:pPr/>
              <a:t>2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D9FF9-3A42-DB46-AB6E-60568FF40788}" type="slidenum">
              <a:rPr lang="en-US"/>
              <a:pPr/>
              <a:t>23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D9FF9-3A42-DB46-AB6E-60568FF40788}" type="slidenum">
              <a:rPr lang="en-US"/>
              <a:pPr/>
              <a:t>24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1E029-E2F8-AF47-B4C2-968165206BC2}" type="slidenum">
              <a:rPr lang="en-US"/>
              <a:pPr/>
              <a:t>25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83D4B-4F6C-4B40-9DE8-62139E080AD3}" type="slidenum">
              <a:rPr lang="en-US"/>
              <a:pPr/>
              <a:t>27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EF080-2962-9648-A6D7-4531CCC81EA2}" type="slidenum">
              <a:rPr lang="en-US"/>
              <a:pPr/>
              <a:t>28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DEC72-D15F-3F46-B58D-AAAA55D8A5B3}" type="slidenum">
              <a:rPr lang="en-US"/>
              <a:pPr/>
              <a:t>3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6CD17-43E3-F44A-BA54-F1EAB085EC59}" type="slidenum">
              <a:rPr lang="en-US"/>
              <a:pPr/>
              <a:t>4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2B144-241F-514F-9DAE-7AC7E788DC6E}" type="slidenum">
              <a:rPr lang="en-US"/>
              <a:pPr/>
              <a:t>7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2B144-241F-514F-9DAE-7AC7E788DC6E}" type="slidenum">
              <a:rPr lang="en-US"/>
              <a:pPr/>
              <a:t>8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2B144-241F-514F-9DAE-7AC7E788DC6E}" type="slidenum">
              <a:rPr lang="en-US"/>
              <a:pPr/>
              <a:t>9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E2B144-241F-514F-9DAE-7AC7E788DC6E}" type="slidenum">
              <a:rPr lang="en-US"/>
              <a:pPr/>
              <a:t>10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5EDC3-A274-EA4D-9E80-9DA22BECE85E}" type="slidenum">
              <a:rPr lang="en-US"/>
              <a:pPr/>
              <a:t>11</a:t>
            </a:fld>
            <a:endParaRPr 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3/2/23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FF5885-0C75-ED44-97A2-79581A4A4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01556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590C18-C9DD-B24D-B543-BE46630A1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82281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E07872-4675-B24C-8398-E5DFFE6E17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030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3/2/23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553501"/>
          </a:xfrm>
        </p:spPr>
        <p:txBody>
          <a:bodyPr/>
          <a:lstStyle/>
          <a:p>
            <a:r>
              <a:rPr lang="en-US" sz="4000" b="1" i="1" dirty="0">
                <a:solidFill>
                  <a:schemeClr val="tx1"/>
                </a:solidFill>
                <a:effectLst/>
              </a:rPr>
              <a:t>Myths, Misunderstandings &amp; Mistakes of Jury Research</a:t>
            </a:r>
            <a:endParaRPr lang="en-US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865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04584"/>
            <a:ext cx="7912642" cy="29224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400" dirty="0">
                <a:solidFill>
                  <a:srgbClr val="000000"/>
                </a:solidFill>
              </a:rPr>
              <a:t>Mistakes about how to properly use jury research methodologies have produced questionable if not dangerous research findings 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4430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Jury Research Mistakes</a:t>
            </a:r>
          </a:p>
        </p:txBody>
      </p:sp>
    </p:spTree>
    <p:extLst>
      <p:ext uri="{BB962C8B-B14F-4D97-AF65-F5344CB8AC3E}">
        <p14:creationId xmlns:p14="http://schemas.microsoft.com/office/powerpoint/2010/main" val="139205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582" y="1151805"/>
            <a:ext cx="9006417" cy="461380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S8, Contempt of Court Act 1981: it is a criminal offence to:</a:t>
            </a:r>
          </a:p>
          <a:p>
            <a:pPr>
              <a:buFontTx/>
              <a:buNone/>
            </a:pPr>
            <a:endParaRPr lang="en-US" sz="10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000" i="1" dirty="0">
                <a:solidFill>
                  <a:srgbClr val="000000"/>
                </a:solidFill>
              </a:rPr>
              <a:t>     </a:t>
            </a:r>
            <a:r>
              <a:rPr lang="en-GB" sz="2000" i="1" dirty="0">
                <a:solidFill>
                  <a:srgbClr val="000000"/>
                </a:solidFill>
              </a:rPr>
              <a:t>“</a:t>
            </a:r>
            <a:r>
              <a:rPr lang="en-US" sz="2000" i="1" dirty="0">
                <a:solidFill>
                  <a:srgbClr val="000000"/>
                </a:solidFill>
              </a:rPr>
              <a:t>Obtain, disclose or solicit any particulars of statements made, opinions expressed, arguments advanced or votes cast by members of a jury in the course of their deliberations</a:t>
            </a:r>
            <a:r>
              <a:rPr lang="ja-JP" altLang="en-US" sz="2000" i="1" dirty="0">
                <a:solidFill>
                  <a:srgbClr val="000000"/>
                </a:solidFill>
              </a:rPr>
              <a:t>”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2110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Myth of Section 8</a:t>
            </a:r>
          </a:p>
        </p:txBody>
      </p:sp>
    </p:spTree>
    <p:extLst>
      <p:ext uri="{BB962C8B-B14F-4D97-AF65-F5344CB8AC3E}">
        <p14:creationId xmlns:p14="http://schemas.microsoft.com/office/powerpoint/2010/main" val="103883221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Impact of s.8 Myth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74492" y="1532467"/>
            <a:ext cx="7770762" cy="4114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One empirical study with juries in England &amp; Wales 1981- 2007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What filled the black hole?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69928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3468" y="1591733"/>
            <a:ext cx="8244466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ssumed our juries behave in same way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tx1"/>
                </a:solidFill>
              </a:rPr>
              <a:t>Fundamental error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Crucial differences in jury &amp; social systems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Research on race and juries revealed distinct differences between US juries and juries in England and Wales </a:t>
            </a:r>
          </a:p>
          <a:p>
            <a:pPr>
              <a:lnSpc>
                <a:spcPct val="90000"/>
              </a:lnSpc>
            </a:pPr>
            <a:endParaRPr lang="en-US" sz="1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Research from other jurisdictions can be valuable – but mainly in terms of research design and methodology</a:t>
            </a:r>
          </a:p>
          <a:p>
            <a:pPr>
              <a:lnSpc>
                <a:spcPct val="90000"/>
              </a:lnSpc>
            </a:pPr>
            <a:endParaRPr lang="en-US" sz="1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Each jurisdiction needs to conduct its own research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>
                <a:solidFill>
                  <a:srgbClr val="000090"/>
                </a:solidFill>
              </a:rPr>
              <a:t>Research from other jurisdictions</a:t>
            </a:r>
          </a:p>
        </p:txBody>
      </p:sp>
    </p:spTree>
    <p:extLst>
      <p:ext uri="{BB962C8B-B14F-4D97-AF65-F5344CB8AC3E}">
        <p14:creationId xmlns:p14="http://schemas.microsoft.com/office/powerpoint/2010/main" val="34830535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4583" y="1333036"/>
            <a:ext cx="8544297" cy="514823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In absence of reliable evidence here,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policy agenda for reform of jury trials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dominated by two elements.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AutoNum type="arabicParenBoth"/>
            </a:pPr>
            <a:r>
              <a:rPr lang="en-US" b="1" dirty="0">
                <a:solidFill>
                  <a:srgbClr val="000000"/>
                </a:solidFill>
              </a:rPr>
              <a:t> H</a:t>
            </a:r>
            <a:r>
              <a:rPr lang="en-US" sz="2400" b="1" dirty="0">
                <a:solidFill>
                  <a:srgbClr val="000000"/>
                </a:solidFill>
              </a:rPr>
              <a:t>igh profile jury trials </a:t>
            </a:r>
            <a:r>
              <a:rPr lang="en-US" sz="2400" dirty="0">
                <a:solidFill>
                  <a:srgbClr val="000000"/>
                </a:solidFill>
              </a:rPr>
              <a:t>where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000000"/>
                </a:solidFill>
              </a:rPr>
              <a:t>something </a:t>
            </a:r>
            <a:r>
              <a:rPr lang="en-US" dirty="0">
                <a:solidFill>
                  <a:srgbClr val="000000"/>
                </a:solidFill>
              </a:rPr>
              <a:t>went</a:t>
            </a:r>
            <a:r>
              <a:rPr lang="en-US" sz="2400" dirty="0">
                <a:solidFill>
                  <a:srgbClr val="000000"/>
                </a:solidFill>
              </a:rPr>
              <a:t> fundamentally wrong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Create demand for reform … but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invariably without answering 2 key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questions with empirical evidence: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</a:rPr>
              <a:t>How widespread is the problem?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</a:rPr>
              <a:t>What is most effective method of addressing the problem?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011333" cy="1126688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High profile cases</a:t>
            </a:r>
          </a:p>
        </p:txBody>
      </p:sp>
    </p:spTree>
    <p:extLst>
      <p:ext uri="{BB962C8B-B14F-4D97-AF65-F5344CB8AC3E}">
        <p14:creationId xmlns:p14="http://schemas.microsoft.com/office/powerpoint/2010/main" val="1855945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3625" y="1368838"/>
            <a:ext cx="8073127" cy="548916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000000"/>
                </a:solidFill>
              </a:rPr>
              <a:t>Also s</a:t>
            </a:r>
            <a:r>
              <a:rPr lang="en-US" sz="2400" b="1" dirty="0">
                <a:solidFill>
                  <a:srgbClr val="000000"/>
                </a:solidFill>
              </a:rPr>
              <a:t>etting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policy agenda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00"/>
                </a:solidFill>
              </a:rPr>
              <a:t>dominating beliefs about juries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Those who work in the criminal courts can develop strong views about juries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Professionals</a:t>
            </a:r>
            <a:r>
              <a:rPr lang="en-GB" dirty="0">
                <a:solidFill>
                  <a:srgbClr val="000000"/>
                </a:solidFill>
              </a:rPr>
              <a:t>’ </a:t>
            </a:r>
            <a:r>
              <a:rPr lang="en-US" sz="2400" dirty="0">
                <a:solidFill>
                  <a:srgbClr val="000000"/>
                </a:solidFill>
              </a:rPr>
              <a:t>personal experiences  can be extremely helpful in background research 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But they cannot provide reliable empirical evidence 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Their perceptions need to be tested objectively.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40755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Professional Anecdote</a:t>
            </a:r>
          </a:p>
        </p:txBody>
      </p:sp>
    </p:spTree>
    <p:extLst>
      <p:ext uri="{BB962C8B-B14F-4D97-AF65-F5344CB8AC3E}">
        <p14:creationId xmlns:p14="http://schemas.microsoft.com/office/powerpoint/2010/main" val="2627311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40755"/>
          </a:xfrm>
        </p:spPr>
        <p:txBody>
          <a:bodyPr/>
          <a:lstStyle/>
          <a:p>
            <a:r>
              <a:rPr lang="en-US" sz="4400" dirty="0">
                <a:solidFill>
                  <a:srgbClr val="000090"/>
                </a:solidFill>
              </a:rPr>
              <a:t>What is the state of jury research?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Hardcore approach to jury research</a:t>
            </a:r>
          </a:p>
        </p:txBody>
      </p:sp>
    </p:spTree>
    <p:extLst>
      <p:ext uri="{BB962C8B-B14F-4D97-AF65-F5344CB8AC3E}">
        <p14:creationId xmlns:p14="http://schemas.microsoft.com/office/powerpoint/2010/main" val="56126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042" y="1900488"/>
            <a:ext cx="8612857" cy="4800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GB" sz="2800" b="1" dirty="0">
                <a:solidFill>
                  <a:srgbClr val="000000"/>
                </a:solidFill>
              </a:rPr>
              <a:t>Most “jury research” is in fact:</a:t>
            </a:r>
          </a:p>
          <a:p>
            <a:pPr>
              <a:buFontTx/>
              <a:buNone/>
            </a:pPr>
            <a:endParaRPr lang="en-GB" sz="2800" dirty="0">
              <a:solidFill>
                <a:srgbClr val="000000"/>
              </a:solidFill>
            </a:endParaRPr>
          </a:p>
          <a:p>
            <a:pPr>
              <a:buFont typeface="Times" charset="0"/>
              <a:buChar char="•"/>
            </a:pPr>
            <a:r>
              <a:rPr lang="en-GB" sz="2800" b="1" dirty="0">
                <a:solidFill>
                  <a:srgbClr val="000000"/>
                </a:solidFill>
              </a:rPr>
              <a:t>not</a:t>
            </a:r>
            <a:r>
              <a:rPr lang="en-GB" sz="2800" dirty="0">
                <a:solidFill>
                  <a:srgbClr val="000000"/>
                </a:solidFill>
              </a:rPr>
              <a:t> done with actual jurors </a:t>
            </a:r>
          </a:p>
          <a:p>
            <a:pPr>
              <a:buFont typeface="Times" charset="0"/>
              <a:buChar char="•"/>
            </a:pPr>
            <a:endParaRPr lang="en-GB" sz="2800" dirty="0">
              <a:solidFill>
                <a:srgbClr val="000000"/>
              </a:solidFill>
            </a:endParaRPr>
          </a:p>
          <a:p>
            <a:pPr>
              <a:buFont typeface="Times" charset="0"/>
              <a:buChar char="•"/>
            </a:pPr>
            <a:r>
              <a:rPr lang="en-GB" sz="2800" b="1" dirty="0">
                <a:solidFill>
                  <a:srgbClr val="000000"/>
                </a:solidFill>
              </a:rPr>
              <a:t>not</a:t>
            </a:r>
            <a:r>
              <a:rPr lang="en-GB" sz="2800" dirty="0">
                <a:solidFill>
                  <a:srgbClr val="000000"/>
                </a:solidFill>
              </a:rPr>
              <a:t> done with authentic and complete case materials</a:t>
            </a:r>
          </a:p>
          <a:p>
            <a:pPr>
              <a:buFont typeface="Times" charset="0"/>
              <a:buChar char="•"/>
            </a:pPr>
            <a:endParaRPr lang="en-GB" sz="2800" dirty="0">
              <a:solidFill>
                <a:srgbClr val="000000"/>
              </a:solidFill>
            </a:endParaRPr>
          </a:p>
          <a:p>
            <a:pPr>
              <a:buFont typeface="Times" charset="0"/>
              <a:buChar char="•"/>
            </a:pPr>
            <a:r>
              <a:rPr lang="en-GB" sz="2800" b="1" dirty="0">
                <a:solidFill>
                  <a:srgbClr val="000000"/>
                </a:solidFill>
              </a:rPr>
              <a:t>not</a:t>
            </a:r>
            <a:r>
              <a:rPr lang="en-GB" sz="2800" dirty="0">
                <a:solidFill>
                  <a:srgbClr val="000000"/>
                </a:solidFill>
              </a:rPr>
              <a:t> conducted at the jury verdict level</a:t>
            </a:r>
          </a:p>
          <a:p>
            <a:pPr>
              <a:buFont typeface="Times" charset="0"/>
              <a:buChar char="•"/>
            </a:pPr>
            <a:endParaRPr lang="en-GB" sz="2800" dirty="0">
              <a:solidFill>
                <a:srgbClr val="000000"/>
              </a:solidFill>
            </a:endParaRPr>
          </a:p>
          <a:p>
            <a:pPr>
              <a:buFont typeface="Times" charset="0"/>
              <a:buChar char="•"/>
            </a:pPr>
            <a:r>
              <a:rPr lang="en-GB" sz="2800" b="1" dirty="0">
                <a:solidFill>
                  <a:srgbClr val="000000"/>
                </a:solidFill>
              </a:rPr>
              <a:t>not</a:t>
            </a:r>
            <a:r>
              <a:rPr lang="en-GB" sz="2800" dirty="0">
                <a:solidFill>
                  <a:srgbClr val="000000"/>
                </a:solidFill>
              </a:rPr>
              <a:t> conducted with large enough or representative sample sizes to generate reliable conclusions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952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>
                <a:solidFill>
                  <a:srgbClr val="000090"/>
                </a:solidFill>
              </a:rPr>
              <a:t>At best misconceived-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at worst dangerous</a:t>
            </a:r>
          </a:p>
        </p:txBody>
      </p:sp>
    </p:spTree>
    <p:extLst>
      <p:ext uri="{BB962C8B-B14F-4D97-AF65-F5344CB8AC3E}">
        <p14:creationId xmlns:p14="http://schemas.microsoft.com/office/powerpoint/2010/main" val="1757237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92" y="1684282"/>
            <a:ext cx="7166033" cy="4793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00"/>
                </a:solidFill>
              </a:rPr>
              <a:t>Actual case analysis</a:t>
            </a:r>
          </a:p>
          <a:p>
            <a:r>
              <a:rPr lang="en-US" dirty="0">
                <a:solidFill>
                  <a:srgbClr val="000000"/>
                </a:solidFill>
              </a:rPr>
              <a:t>Insufficient sample sizes</a:t>
            </a:r>
          </a:p>
          <a:p>
            <a:r>
              <a:rPr lang="en-US" dirty="0" err="1">
                <a:solidFill>
                  <a:srgbClr val="000000"/>
                </a:solidFill>
              </a:rPr>
              <a:t>esp</a:t>
            </a:r>
            <a:r>
              <a:rPr lang="en-US" dirty="0">
                <a:solidFill>
                  <a:srgbClr val="000000"/>
                </a:solidFill>
              </a:rPr>
              <a:t> multi-variable analysis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 b="1" dirty="0">
                <a:solidFill>
                  <a:srgbClr val="000000"/>
                </a:solidFill>
              </a:rPr>
              <a:t>Surveys/Interviews</a:t>
            </a:r>
          </a:p>
          <a:p>
            <a:r>
              <a:rPr lang="en-US" dirty="0">
                <a:solidFill>
                  <a:srgbClr val="000000"/>
                </a:solidFill>
              </a:rPr>
              <a:t>Unrepresentative samples</a:t>
            </a:r>
          </a:p>
          <a:p>
            <a:r>
              <a:rPr lang="en-US" dirty="0">
                <a:solidFill>
                  <a:srgbClr val="000000"/>
                </a:solidFill>
              </a:rPr>
              <a:t>Low response rates</a:t>
            </a:r>
          </a:p>
          <a:p>
            <a:r>
              <a:rPr lang="en-US" dirty="0">
                <a:solidFill>
                  <a:srgbClr val="000000"/>
                </a:solidFill>
              </a:rPr>
              <a:t>Over-reliance on volunteers</a:t>
            </a:r>
          </a:p>
          <a:p>
            <a:r>
              <a:rPr lang="en-US" dirty="0">
                <a:solidFill>
                  <a:srgbClr val="000000"/>
                </a:solidFill>
              </a:rPr>
              <a:t>On-line surveys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The self-selection problem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6237"/>
          </a:xfrm>
        </p:spPr>
        <p:txBody>
          <a:bodyPr/>
          <a:lstStyle/>
          <a:p>
            <a:r>
              <a:rPr lang="en-US" sz="4800" dirty="0">
                <a:solidFill>
                  <a:srgbClr val="000090"/>
                </a:solidFill>
              </a:rPr>
              <a:t>Common Methodological Errors</a:t>
            </a:r>
          </a:p>
        </p:txBody>
      </p:sp>
    </p:spTree>
    <p:extLst>
      <p:ext uri="{BB962C8B-B14F-4D97-AF65-F5344CB8AC3E}">
        <p14:creationId xmlns:p14="http://schemas.microsoft.com/office/powerpoint/2010/main" val="153434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1075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400">
                <a:solidFill>
                  <a:srgbClr val="000090"/>
                </a:solidFill>
              </a:rPr>
              <a:t>Temptation of case simulation</a:t>
            </a:r>
            <a:endParaRPr lang="en-US" sz="4400" dirty="0">
              <a:solidFill>
                <a:srgbClr val="000090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85750" y="2061633"/>
            <a:ext cx="8858250" cy="33310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Relatively easy now to do some version of </a:t>
            </a:r>
            <a:r>
              <a:rPr lang="en-GB" dirty="0">
                <a:solidFill>
                  <a:srgbClr val="000000"/>
                </a:solidFill>
              </a:rPr>
              <a:t>“</a:t>
            </a:r>
            <a:r>
              <a:rPr lang="en-US" dirty="0">
                <a:solidFill>
                  <a:srgbClr val="000000"/>
                </a:solidFill>
              </a:rPr>
              <a:t>mock jury</a:t>
            </a:r>
            <a:r>
              <a:rPr lang="en-GB" dirty="0">
                <a:solidFill>
                  <a:srgbClr val="000000"/>
                </a:solidFill>
              </a:rPr>
              <a:t>”</a:t>
            </a:r>
            <a:r>
              <a:rPr lang="en-US" dirty="0">
                <a:solidFill>
                  <a:srgbClr val="000000"/>
                </a:solidFill>
              </a:rPr>
              <a:t> research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But not easy to do this research so it produces reliable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conclusions about how </a:t>
            </a:r>
            <a:r>
              <a:rPr lang="en-US" u="sng" dirty="0">
                <a:solidFill>
                  <a:srgbClr val="000000"/>
                </a:solidFill>
              </a:rPr>
              <a:t>juries</a:t>
            </a:r>
            <a:r>
              <a:rPr lang="en-US" dirty="0">
                <a:solidFill>
                  <a:srgbClr val="000000"/>
                </a:solidFill>
              </a:rPr>
              <a:t> decide cases</a:t>
            </a:r>
          </a:p>
          <a:p>
            <a:pPr marL="533400" indent="-533400">
              <a:buFontTx/>
              <a:buNone/>
            </a:pP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4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32833" y="1093547"/>
            <a:ext cx="8911167" cy="535748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000000"/>
                </a:solidFill>
              </a:rPr>
              <a:t>UCL Jury Project: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000000"/>
                </a:solidFill>
              </a:rPr>
              <a:t>2007: </a:t>
            </a:r>
            <a:r>
              <a:rPr lang="en-US" sz="2800" b="1" i="1" dirty="0">
                <a:solidFill>
                  <a:srgbClr val="000000"/>
                </a:solidFill>
              </a:rPr>
              <a:t>Diversity &amp; Fairness in the Jury System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0000"/>
                </a:solidFill>
              </a:rPr>
              <a:t>Jury summoning system </a:t>
            </a:r>
            <a:r>
              <a:rPr lang="en-US" dirty="0">
                <a:solidFill>
                  <a:srgbClr val="000000"/>
                </a:solidFill>
              </a:rPr>
              <a:t>– who is summoned, who serves, are jurors representative, does system discriminate?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000000"/>
                </a:solidFill>
              </a:rPr>
              <a:t>2010: </a:t>
            </a:r>
            <a:r>
              <a:rPr lang="en-US" sz="2800" b="1" i="1" dirty="0">
                <a:solidFill>
                  <a:srgbClr val="000000"/>
                </a:solidFill>
              </a:rPr>
              <a:t>Are Juries Fair?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0000"/>
                </a:solidFill>
              </a:rPr>
              <a:t>Jury decision-making </a:t>
            </a:r>
            <a:r>
              <a:rPr lang="en-US" dirty="0">
                <a:solidFill>
                  <a:srgbClr val="000000"/>
                </a:solidFill>
              </a:rPr>
              <a:t>- Do juries discriminate against minorities? Jury conviction rates.  Do jurors understand judicial directions? Juror internet use and impact of media coverage of trials.</a:t>
            </a:r>
          </a:p>
        </p:txBody>
      </p:sp>
    </p:spTree>
    <p:extLst>
      <p:ext uri="{BB962C8B-B14F-4D97-AF65-F5344CB8AC3E}">
        <p14:creationId xmlns:p14="http://schemas.microsoft.com/office/powerpoint/2010/main" val="3543837816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4728" y="1453078"/>
            <a:ext cx="8082071" cy="526771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00"/>
                </a:solidFill>
              </a:rPr>
              <a:t>Participants: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Myth of s.8 led to over-reliance 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</a:rPr>
              <a:t>“</a:t>
            </a:r>
            <a:r>
              <a:rPr lang="en-US" sz="2400" dirty="0">
                <a:solidFill>
                  <a:srgbClr val="000000"/>
                </a:solidFill>
              </a:rPr>
              <a:t>proxy jurors</a:t>
            </a:r>
            <a:r>
              <a:rPr lang="ja-JP" altLang="en-US" sz="2400" dirty="0">
                <a:solidFill>
                  <a:srgbClr val="000000"/>
                </a:solidFill>
              </a:rPr>
              <a:t>”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Students </a:t>
            </a:r>
            <a:r>
              <a:rPr lang="en-US" sz="2400" dirty="0">
                <a:solidFill>
                  <a:srgbClr val="000000"/>
                </a:solidFill>
                <a:ea typeface="Apple LiGothic Medium" charset="0"/>
                <a:cs typeface="Apple LiGothic Medium" charset="0"/>
              </a:rPr>
              <a:t>≠ Jurors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Apple LiGothic Medium" charset="0"/>
                <a:cs typeface="Apple LiGothic Medium" charset="0"/>
              </a:rPr>
              <a:t>Volunteers ≠</a:t>
            </a:r>
            <a:r>
              <a:rPr lang="en-US" sz="2400" dirty="0">
                <a:solidFill>
                  <a:srgbClr val="000000"/>
                </a:solidFill>
              </a:rPr>
              <a:t> Jurors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solidFill>
                  <a:srgbClr val="000000"/>
                </a:solidFill>
              </a:rPr>
              <a:t>Failure to consider unique jury environment</a:t>
            </a:r>
            <a:endParaRPr lang="en-US" sz="24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00"/>
                </a:solidFill>
              </a:rPr>
              <a:t>Materials must be: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Authentic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Complete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Capable of precise controlled testing of variables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Capable of large-scale repetition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solidFill>
                  <a:srgbClr val="000000"/>
                </a:solidFill>
              </a:rPr>
              <a:t>The “acting out” problem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33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4400" dirty="0">
                <a:solidFill>
                  <a:srgbClr val="000090"/>
                </a:solidFill>
              </a:rPr>
              <a:t>Common methodological errors in case simulations</a:t>
            </a:r>
          </a:p>
        </p:txBody>
      </p:sp>
    </p:spTree>
    <p:extLst>
      <p:ext uri="{BB962C8B-B14F-4D97-AF65-F5344CB8AC3E}">
        <p14:creationId xmlns:p14="http://schemas.microsoft.com/office/powerpoint/2010/main" val="125863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3526"/>
          </a:xfrm>
          <a:noFill/>
        </p:spPr>
        <p:txBody>
          <a:bodyPr/>
          <a:lstStyle/>
          <a:p>
            <a:r>
              <a:rPr lang="en-US" sz="4400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Juror decisions </a:t>
            </a:r>
            <a:r>
              <a:rPr lang="en-US" sz="4400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Apple LiGothic Medium" charset="0"/>
                <a:cs typeface="Apple LiGothic Medium" charset="0"/>
              </a:rPr>
              <a:t>≠</a:t>
            </a:r>
            <a:r>
              <a:rPr lang="en-US" sz="4400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Jury verdicts</a:t>
            </a:r>
            <a:endParaRPr lang="en-US" sz="4400" dirty="0">
              <a:solidFill>
                <a:srgbClr val="000090"/>
              </a:solidFill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7216" y="1463466"/>
            <a:ext cx="88392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Most case simulation research looks only at </a:t>
            </a:r>
            <a:r>
              <a:rPr lang="en-US" sz="2400" b="1" dirty="0">
                <a:solidFill>
                  <a:srgbClr val="000000"/>
                </a:solidFill>
              </a:rPr>
              <a:t>individual juror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0000"/>
                </a:solidFill>
              </a:rPr>
              <a:t>decisions</a:t>
            </a:r>
            <a:r>
              <a:rPr lang="en-US" sz="2400" dirty="0">
                <a:solidFill>
                  <a:srgbClr val="000000"/>
                </a:solidFill>
              </a:rPr>
              <a:t> not jury verdicts</a:t>
            </a:r>
          </a:p>
          <a:p>
            <a:pPr>
              <a:buFontTx/>
              <a:buNone/>
            </a:pPr>
            <a:endParaRPr lang="en-US" sz="1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Not surprising – jury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verdict </a:t>
            </a: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sz="2400" dirty="0">
                <a:solidFill>
                  <a:srgbClr val="000000"/>
                </a:solidFill>
              </a:rPr>
              <a:t>esearch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is much more </a:t>
            </a:r>
            <a:r>
              <a:rPr lang="en-US" sz="2400" b="1" dirty="0">
                <a:solidFill>
                  <a:srgbClr val="000000"/>
                </a:solidFill>
              </a:rPr>
              <a:t>time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0000"/>
                </a:solidFill>
              </a:rPr>
              <a:t>c</a:t>
            </a:r>
            <a:r>
              <a:rPr lang="en-US" sz="2400" b="1" dirty="0">
                <a:solidFill>
                  <a:srgbClr val="000000"/>
                </a:solidFill>
              </a:rPr>
              <a:t>onsuming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and </a:t>
            </a:r>
            <a:r>
              <a:rPr lang="en-US" sz="2400" b="1" dirty="0">
                <a:solidFill>
                  <a:srgbClr val="000000"/>
                </a:solidFill>
              </a:rPr>
              <a:t>complicated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But it is not a case of 12 individual decisions = jury verdict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Dangerous to extrapolate what verdicts will be from individual decisions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n real world of criminal trial only verdict counts</a:t>
            </a:r>
          </a:p>
        </p:txBody>
      </p:sp>
    </p:spTree>
    <p:extLst>
      <p:ext uri="{BB962C8B-B14F-4D97-AF65-F5344CB8AC3E}">
        <p14:creationId xmlns:p14="http://schemas.microsoft.com/office/powerpoint/2010/main" val="4051602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1041" y="1260363"/>
            <a:ext cx="8541875" cy="536903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There is no set sample size for case simulation studies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Sample size will depend on the number of variables being examined and case variations.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But substantial numbers of full </a:t>
            </a:r>
            <a:r>
              <a:rPr lang="en-US" sz="2400" u="sng" dirty="0">
                <a:solidFill>
                  <a:srgbClr val="000000"/>
                </a:solidFill>
              </a:rPr>
              <a:t>juries</a:t>
            </a:r>
            <a:r>
              <a:rPr lang="en-US" sz="2400" dirty="0">
                <a:solidFill>
                  <a:srgbClr val="000000"/>
                </a:solidFill>
              </a:rPr>
              <a:t> are necessary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Some research has drawn major </a:t>
            </a:r>
            <a:r>
              <a:rPr lang="en-US" sz="2400" dirty="0">
                <a:solidFill>
                  <a:srgbClr val="000000"/>
                </a:solidFill>
              </a:rPr>
              <a:t>conclusions based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on only 1 jury verdict per variable/variation.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This is highly unreliable and can be dangerously misleading.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Especially important when issues addressed in the research involve important policy issues.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7592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Sample sizes</a:t>
            </a:r>
          </a:p>
        </p:txBody>
      </p:sp>
    </p:spTree>
    <p:extLst>
      <p:ext uri="{BB962C8B-B14F-4D97-AF65-F5344CB8AC3E}">
        <p14:creationId xmlns:p14="http://schemas.microsoft.com/office/powerpoint/2010/main" val="2856700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752601"/>
            <a:ext cx="8646583" cy="1993900"/>
          </a:xfrm>
        </p:spPr>
        <p:txBody>
          <a:bodyPr>
            <a:normAutofit/>
          </a:bodyPr>
          <a:lstStyle/>
          <a:p>
            <a:pPr marL="533400" indent="-533400" algn="ctr">
              <a:buFontTx/>
              <a:buNone/>
            </a:pPr>
            <a:r>
              <a:rPr lang="en-US" sz="3200" dirty="0">
                <a:solidFill>
                  <a:srgbClr val="000000"/>
                </a:solidFill>
              </a:rPr>
              <a:t>No attempt to test solutions </a:t>
            </a:r>
          </a:p>
          <a:p>
            <a:pPr marL="533400" indent="-533400">
              <a:buFontTx/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33400" indent="-533400" algn="ctr">
              <a:buFontTx/>
              <a:buNone/>
            </a:pPr>
            <a:r>
              <a:rPr lang="en-US" sz="2400" i="1" dirty="0">
                <a:solidFill>
                  <a:srgbClr val="000000"/>
                </a:solidFill>
              </a:rPr>
              <a:t>“Merely to explain and understand is to </a:t>
            </a:r>
          </a:p>
          <a:p>
            <a:pPr marL="533400" indent="-533400" algn="ctr">
              <a:buFontTx/>
              <a:buNone/>
            </a:pPr>
            <a:r>
              <a:rPr lang="en-US" sz="2400" i="1" dirty="0">
                <a:solidFill>
                  <a:srgbClr val="000000"/>
                </a:solidFill>
              </a:rPr>
              <a:t>fiddle while Rome burns.” 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Ronald V. Clarke</a:t>
            </a:r>
          </a:p>
          <a:p>
            <a:pPr marL="533400" indent="-533400" algn="ctr"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87500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Most researchers looking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only to discover problems</a:t>
            </a:r>
          </a:p>
        </p:txBody>
      </p:sp>
    </p:spTree>
    <p:extLst>
      <p:ext uri="{BB962C8B-B14F-4D97-AF65-F5344CB8AC3E}">
        <p14:creationId xmlns:p14="http://schemas.microsoft.com/office/powerpoint/2010/main" val="3099357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752600"/>
            <a:ext cx="8646583" cy="4876800"/>
          </a:xfrm>
        </p:spPr>
        <p:txBody>
          <a:bodyPr>
            <a:normAutofit/>
          </a:bodyPr>
          <a:lstStyle/>
          <a:p>
            <a:pPr marL="533400" indent="-533400"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533400" indent="-533400"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sz="2400" dirty="0">
                <a:solidFill>
                  <a:srgbClr val="000000"/>
                </a:solidFill>
              </a:rPr>
              <a:t>esponsibility in carrying out </a:t>
            </a:r>
            <a:r>
              <a:rPr lang="en-US" dirty="0">
                <a:solidFill>
                  <a:srgbClr val="000000"/>
                </a:solidFill>
              </a:rPr>
              <a:t>jury </a:t>
            </a:r>
            <a:r>
              <a:rPr lang="en-US" sz="2400" dirty="0">
                <a:solidFill>
                  <a:srgbClr val="000000"/>
                </a:solidFill>
              </a:rPr>
              <a:t>research to insure:</a:t>
            </a:r>
          </a:p>
          <a:p>
            <a:pPr marL="533400" indent="-533400"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533400" indent="-533400"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1.   Findings are not over-estimated</a:t>
            </a:r>
          </a:p>
          <a:p>
            <a:pPr marL="533400" indent="-533400">
              <a:buFontTx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533400" indent="-533400"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2.   Original research design includes plans to test solutions to problems if found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9917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Responsible jury research</a:t>
            </a:r>
          </a:p>
        </p:txBody>
      </p:sp>
    </p:spTree>
    <p:extLst>
      <p:ext uri="{BB962C8B-B14F-4D97-AF65-F5344CB8AC3E}">
        <p14:creationId xmlns:p14="http://schemas.microsoft.com/office/powerpoint/2010/main" val="2580903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0070" y="1640417"/>
            <a:ext cx="8933930" cy="521758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GB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000000"/>
                </a:solidFill>
              </a:rPr>
              <a:t>These are not just narrow academic points about jury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solidFill>
                  <a:srgbClr val="000000"/>
                </a:solidFill>
              </a:rPr>
              <a:t>research methodology – real world impact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</a:t>
            </a:r>
            <a:r>
              <a:rPr lang="en-GB" sz="2400" dirty="0">
                <a:solidFill>
                  <a:srgbClr val="000000"/>
                </a:solidFill>
              </a:rPr>
              <a:t>ignificant challenges facing trial by jury in 21st century … including </a:t>
            </a:r>
            <a:r>
              <a:rPr lang="en-GB" dirty="0">
                <a:solidFill>
                  <a:srgbClr val="000000"/>
                </a:solidFill>
              </a:rPr>
              <a:t>major </a:t>
            </a:r>
            <a:r>
              <a:rPr lang="en-US" sz="2400" dirty="0">
                <a:solidFill>
                  <a:srgbClr val="000000"/>
                </a:solidFill>
              </a:rPr>
              <a:t>criminal law reforms based on little more than assumptions about how juries work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In the existing information vacuum about juries, it is easy for any research which purports to be about juries to be seized upon to suit different policy agendas.</a:t>
            </a: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It will also almost inevitably attract media attention.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861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>
                <a:solidFill>
                  <a:srgbClr val="000090"/>
                </a:solidFill>
              </a:rPr>
              <a:t>Danger of being in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the dark about juries</a:t>
            </a:r>
          </a:p>
        </p:txBody>
      </p:sp>
    </p:spTree>
    <p:extLst>
      <p:ext uri="{BB962C8B-B14F-4D97-AF65-F5344CB8AC3E}">
        <p14:creationId xmlns:p14="http://schemas.microsoft.com/office/powerpoint/2010/main" val="3988067171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Content Placeholder 2"/>
          <p:cNvSpPr>
            <a:spLocks noGrp="1"/>
          </p:cNvSpPr>
          <p:nvPr>
            <p:ph sz="quarter" idx="3"/>
          </p:nvPr>
        </p:nvSpPr>
        <p:spPr>
          <a:xfrm>
            <a:off x="453547" y="1928878"/>
            <a:ext cx="8536752" cy="3826651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Do juries understand complex evidence?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Do juries really defer to experts?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What is best way of presenting complex evidence to jury to ensure it is understood?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Is there a CSI effect?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How does visual presentation affect jurors?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How do jurors perceive “virtual” evidence?</a:t>
            </a:r>
          </a:p>
          <a:p>
            <a:pPr eaLnBrk="1" hangingPunct="1">
              <a:buFontTx/>
              <a:buNone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3"/>
          </p:nvPr>
        </p:nvSpPr>
        <p:spPr>
          <a:xfrm>
            <a:off x="0" y="1201209"/>
            <a:ext cx="9144719" cy="5185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70000"/>
              </a:lnSpc>
              <a:buFontTx/>
              <a:buNone/>
              <a:defRPr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    Evidence: complex, forensic, fraud, remote, virtual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0" y="0"/>
            <a:ext cx="9144000" cy="1354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en-US" sz="5400" dirty="0">
                <a:solidFill>
                  <a:srgbClr val="000090"/>
                </a:solidFill>
              </a:rPr>
              <a:t>Important questions in need of hardcore jury research</a:t>
            </a:r>
          </a:p>
        </p:txBody>
      </p:sp>
    </p:spTree>
    <p:extLst>
      <p:ext uri="{BB962C8B-B14F-4D97-AF65-F5344CB8AC3E}">
        <p14:creationId xmlns:p14="http://schemas.microsoft.com/office/powerpoint/2010/main" val="15196172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13709"/>
            <a:ext cx="9144000" cy="271978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sz="2400" dirty="0">
                <a:solidFill>
                  <a:srgbClr val="000000"/>
                </a:solidFill>
              </a:rPr>
              <a:t>hould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be determined by properly conducted research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with real jurors that produces reliable evidence.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8044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Future of trial by jury?</a:t>
            </a:r>
          </a:p>
        </p:txBody>
      </p:sp>
    </p:spTree>
    <p:extLst>
      <p:ext uri="{BB962C8B-B14F-4D97-AF65-F5344CB8AC3E}">
        <p14:creationId xmlns:p14="http://schemas.microsoft.com/office/powerpoint/2010/main" val="40055667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86833" y="3037416"/>
            <a:ext cx="8227079" cy="355993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000000"/>
                </a:solidFill>
              </a:rPr>
              <a:t>UCL Jury Project current research projects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>
                <a:solidFill>
                  <a:srgbClr val="000000"/>
                </a:solidFill>
              </a:rPr>
              <a:t>Preventing improper internet use </a:t>
            </a:r>
            <a:r>
              <a:rPr lang="en-US" dirty="0">
                <a:solidFill>
                  <a:srgbClr val="000000"/>
                </a:solidFill>
              </a:rPr>
              <a:t>(ESRC)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Improving jury deliberations </a:t>
            </a:r>
            <a:r>
              <a:rPr lang="en-US" dirty="0">
                <a:solidFill>
                  <a:srgbClr val="000000"/>
                </a:solidFill>
              </a:rPr>
              <a:t>(ESRC)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Impact of special measures </a:t>
            </a:r>
            <a:r>
              <a:rPr lang="en-US" dirty="0">
                <a:solidFill>
                  <a:srgbClr val="000000"/>
                </a:solidFill>
              </a:rPr>
              <a:t>(Nuffield)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Judicial directions on law </a:t>
            </a:r>
            <a:r>
              <a:rPr lang="en-US" dirty="0">
                <a:solidFill>
                  <a:srgbClr val="000000"/>
                </a:solidFill>
              </a:rPr>
              <a:t>(Nuffield)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Insanity </a:t>
            </a:r>
            <a:r>
              <a:rPr lang="en-US" sz="2800" dirty="0" err="1">
                <a:solidFill>
                  <a:srgbClr val="000000"/>
                </a:solidFill>
              </a:rPr>
              <a:t>defence</a:t>
            </a:r>
            <a:r>
              <a:rPr lang="en-US" sz="2800" dirty="0">
                <a:solidFill>
                  <a:srgbClr val="000000"/>
                </a:solidFill>
              </a:rPr>
              <a:t> &amp; fitness to plead </a:t>
            </a:r>
            <a:r>
              <a:rPr lang="en-US" dirty="0">
                <a:solidFill>
                  <a:srgbClr val="000000"/>
                </a:solidFill>
              </a:rPr>
              <a:t>(Law </a:t>
            </a:r>
            <a:r>
              <a:rPr lang="en-US" dirty="0" err="1">
                <a:solidFill>
                  <a:srgbClr val="000000"/>
                </a:solidFill>
              </a:rPr>
              <a:t>Comm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9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64" r="-5464"/>
          <a:stretch>
            <a:fillRect/>
          </a:stretch>
        </p:blipFill>
        <p:spPr>
          <a:xfrm>
            <a:off x="-494810" y="-444499"/>
            <a:ext cx="10111656" cy="3140968"/>
          </a:xfrm>
        </p:spPr>
      </p:pic>
    </p:spTree>
    <p:extLst>
      <p:ext uri="{BB962C8B-B14F-4D97-AF65-F5344CB8AC3E}">
        <p14:creationId xmlns:p14="http://schemas.microsoft.com/office/powerpoint/2010/main" val="1501661752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199" y="1979083"/>
            <a:ext cx="8271049" cy="1600200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7888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59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</a:rPr>
              <a:t>(1) Case simulation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</a:rPr>
              <a:t>(2) Large-scale data analysis of verdicts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</a:rPr>
              <a:t>(2) Surveys/interviews with jurors</a:t>
            </a:r>
          </a:p>
          <a:p>
            <a:pPr>
              <a:buNone/>
            </a:pPr>
            <a:endParaRPr lang="en-GB" sz="32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GB" sz="3200" dirty="0">
                <a:solidFill>
                  <a:srgbClr val="000000"/>
                </a:solidFill>
              </a:rPr>
              <a:t>Best research uses all 3 – triangulation </a:t>
            </a:r>
          </a:p>
          <a:p>
            <a:pPr>
              <a:buFontTx/>
              <a:buNone/>
            </a:pP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3 Main Research Methods</a:t>
            </a:r>
          </a:p>
        </p:txBody>
      </p:sp>
    </p:spTree>
    <p:extLst>
      <p:ext uri="{BB962C8B-B14F-4D97-AF65-F5344CB8AC3E}">
        <p14:creationId xmlns:p14="http://schemas.microsoft.com/office/powerpoint/2010/main" val="248562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ChangeArrowheads="1"/>
          </p:cNvSpPr>
          <p:nvPr/>
        </p:nvSpPr>
        <p:spPr bwMode="auto">
          <a:xfrm>
            <a:off x="222250" y="1447800"/>
            <a:ext cx="8763000" cy="427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latin typeface="+mj-lt"/>
              </a:rPr>
              <a:t>Study run only with real juries at Crown Courts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1200" dirty="0">
              <a:latin typeface="+mj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latin typeface="+mj-lt"/>
              </a:rPr>
              <a:t>Large number of juries see an identical case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1000" dirty="0">
              <a:latin typeface="+mj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latin typeface="+mj-lt"/>
              </a:rPr>
              <a:t>Defendant charged with violent crime (assault)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1000" dirty="0">
              <a:latin typeface="+mj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latin typeface="+mj-lt"/>
              </a:rPr>
              <a:t>Only difference is race of defendant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endParaRPr lang="en-US" sz="10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1248834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Case simulation research</a:t>
            </a:r>
          </a:p>
        </p:txBody>
      </p:sp>
    </p:spTree>
    <p:extLst>
      <p:ext uri="{BB962C8B-B14F-4D97-AF65-F5344CB8AC3E}">
        <p14:creationId xmlns:p14="http://schemas.microsoft.com/office/powerpoint/2010/main" val="36567095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4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4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4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4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6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2417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Large-scale verdict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7" y="1301751"/>
            <a:ext cx="9059333" cy="1253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Correlational studies - </a:t>
            </a:r>
            <a:r>
              <a:rPr lang="en-US" dirty="0" err="1">
                <a:solidFill>
                  <a:schemeClr val="tx1"/>
                </a:solidFill>
              </a:rPr>
              <a:t>analysing</a:t>
            </a:r>
            <a:r>
              <a:rPr lang="en-US" dirty="0">
                <a:solidFill>
                  <a:schemeClr val="tx1"/>
                </a:solidFill>
              </a:rPr>
              <a:t> all jury verdicts in all courts in England &amp; Wales over 2 year period (&gt;½ million charges)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354426"/>
              </p:ext>
            </p:extLst>
          </p:nvPr>
        </p:nvGraphicFramePr>
        <p:xfrm>
          <a:off x="1651000" y="2554817"/>
          <a:ext cx="57404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04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3583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Juror surveys &amp;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7368"/>
            <a:ext cx="8432800" cy="4116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Immediate post-verdict jury studies at court:</a:t>
            </a:r>
          </a:p>
          <a:p>
            <a:r>
              <a:rPr lang="en-US" dirty="0">
                <a:solidFill>
                  <a:schemeClr val="tx1"/>
                </a:solidFill>
              </a:rPr>
              <a:t>Juror awareness of media coverage of cases</a:t>
            </a:r>
          </a:p>
          <a:p>
            <a:r>
              <a:rPr lang="en-US" dirty="0">
                <a:solidFill>
                  <a:schemeClr val="tx1"/>
                </a:solidFill>
              </a:rPr>
              <a:t>Juror use of internet during trial</a:t>
            </a:r>
          </a:p>
          <a:p>
            <a:r>
              <a:rPr lang="en-US" dirty="0">
                <a:solidFill>
                  <a:schemeClr val="tx1"/>
                </a:solidFill>
              </a:rPr>
              <a:t>Juror views of deliberation process</a:t>
            </a:r>
          </a:p>
        </p:txBody>
      </p:sp>
    </p:spTree>
    <p:extLst>
      <p:ext uri="{BB962C8B-B14F-4D97-AF65-F5344CB8AC3E}">
        <p14:creationId xmlns:p14="http://schemas.microsoft.com/office/powerpoint/2010/main" val="117058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666" y="1894417"/>
            <a:ext cx="8932333" cy="420158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 dirty="0">
                <a:solidFill>
                  <a:srgbClr val="000000"/>
                </a:solidFill>
              </a:rPr>
              <a:t>Reliable research about jury system in UK has been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>
                <a:solidFill>
                  <a:srgbClr val="000000"/>
                </a:solidFill>
              </a:rPr>
              <a:t>seriously hampered by a number of </a:t>
            </a:r>
          </a:p>
          <a:p>
            <a:pPr lvl="1">
              <a:buFont typeface="Times" charset="0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lvl="1">
              <a:buFont typeface="Times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Myths </a:t>
            </a:r>
          </a:p>
          <a:p>
            <a:pPr lvl="1">
              <a:buFont typeface="Times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Misunderstandings</a:t>
            </a:r>
          </a:p>
          <a:p>
            <a:pPr lvl="1">
              <a:buFont typeface="Times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Mistakes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Conducting Reliable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>Jury Research</a:t>
            </a:r>
          </a:p>
        </p:txBody>
      </p:sp>
    </p:spTree>
    <p:extLst>
      <p:ext uri="{BB962C8B-B14F-4D97-AF65-F5344CB8AC3E}">
        <p14:creationId xmlns:p14="http://schemas.microsoft.com/office/powerpoint/2010/main" val="62838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86197"/>
            <a:ext cx="8143678" cy="2930958"/>
          </a:xfrm>
        </p:spPr>
        <p:txBody>
          <a:bodyPr/>
          <a:lstStyle/>
          <a:p>
            <a:pPr marL="457200" lvl="1" indent="0">
              <a:buNone/>
            </a:pPr>
            <a:r>
              <a:rPr lang="en-GB" sz="2400" dirty="0">
                <a:solidFill>
                  <a:srgbClr val="000000"/>
                </a:solidFill>
              </a:rPr>
              <a:t>Myths about what can and cannot be explored with real juries have affected both the jury policy and research agenda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2622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Jury Research Myths</a:t>
            </a:r>
          </a:p>
        </p:txBody>
      </p:sp>
    </p:spTree>
    <p:extLst>
      <p:ext uri="{BB962C8B-B14F-4D97-AF65-F5344CB8AC3E}">
        <p14:creationId xmlns:p14="http://schemas.microsoft.com/office/powerpoint/2010/main" val="335704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857" y="2263916"/>
            <a:ext cx="7547476" cy="243508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400" dirty="0">
                <a:solidFill>
                  <a:srgbClr val="000000"/>
                </a:solidFill>
              </a:rPr>
              <a:t>Misunderstandings about how to address specific jury questions have led to misguided “jury research”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Jury Research Misunderstandings</a:t>
            </a:r>
          </a:p>
        </p:txBody>
      </p:sp>
    </p:spTree>
    <p:extLst>
      <p:ext uri="{BB962C8B-B14F-4D97-AF65-F5344CB8AC3E}">
        <p14:creationId xmlns:p14="http://schemas.microsoft.com/office/powerpoint/2010/main" val="15438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1406</TotalTime>
  <Words>1167</Words>
  <Application>Microsoft Macintosh PowerPoint</Application>
  <PresentationFormat>On-screen Show (4:3)</PresentationFormat>
  <Paragraphs>221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Century Gothic</vt:lpstr>
      <vt:lpstr>Courier New</vt:lpstr>
      <vt:lpstr>Palatino Linotype</vt:lpstr>
      <vt:lpstr>Times</vt:lpstr>
      <vt:lpstr>Executive</vt:lpstr>
      <vt:lpstr>Myths, Misunderstandings &amp; Mistakes of Jury Research</vt:lpstr>
      <vt:lpstr>PowerPoint Presentation</vt:lpstr>
      <vt:lpstr>3 Main Research Methods</vt:lpstr>
      <vt:lpstr>Case simulation research</vt:lpstr>
      <vt:lpstr>Large-scale verdict analysis</vt:lpstr>
      <vt:lpstr>Juror surveys &amp; interviews</vt:lpstr>
      <vt:lpstr>Conducting Reliable  Jury Research</vt:lpstr>
      <vt:lpstr>Jury Research Myths</vt:lpstr>
      <vt:lpstr>Jury Research Misunderstandings</vt:lpstr>
      <vt:lpstr>Jury Research Mistakes</vt:lpstr>
      <vt:lpstr>Myth of Section 8</vt:lpstr>
      <vt:lpstr>Impact of s.8 Myth</vt:lpstr>
      <vt:lpstr>Research from other jurisdictions</vt:lpstr>
      <vt:lpstr>High profile cases</vt:lpstr>
      <vt:lpstr>Professional Anecdote</vt:lpstr>
      <vt:lpstr>What is the state of jury research?</vt:lpstr>
      <vt:lpstr>At best misconceived-  at worst dangerous</vt:lpstr>
      <vt:lpstr>Common Methodological Errors</vt:lpstr>
      <vt:lpstr>PowerPoint Presentation</vt:lpstr>
      <vt:lpstr>Common methodological errors in case simulations</vt:lpstr>
      <vt:lpstr>Juror decisions ≠ Jury verdicts</vt:lpstr>
      <vt:lpstr>Sample sizes</vt:lpstr>
      <vt:lpstr>Most researchers looking  only to discover problems</vt:lpstr>
      <vt:lpstr>Responsible jury research</vt:lpstr>
      <vt:lpstr>Danger of being in  the dark about juries</vt:lpstr>
      <vt:lpstr>PowerPoint Presentation</vt:lpstr>
      <vt:lpstr>Future of trial by jury?</vt:lpstr>
      <vt:lpstr>PowerPoint Presentation</vt:lpstr>
      <vt:lpstr>Questions?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Myths, Misunderstandings &amp; Mistakes of Jury Research</dc:title>
  <dc:creator>Cheryl Thomas</dc:creator>
  <cp:lastModifiedBy>Diaz, Maria</cp:lastModifiedBy>
  <cp:revision>45</cp:revision>
  <dcterms:created xsi:type="dcterms:W3CDTF">2011-10-14T20:58:13Z</dcterms:created>
  <dcterms:modified xsi:type="dcterms:W3CDTF">2023-03-02T13:23:10Z</dcterms:modified>
</cp:coreProperties>
</file>