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795" r:id="rId2"/>
  </p:sldMasterIdLst>
  <p:notesMasterIdLst>
    <p:notesMasterId r:id="rId5"/>
  </p:notesMasterIdLst>
  <p:sldIdLst>
    <p:sldId id="260" r:id="rId3"/>
    <p:sldId id="261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9CA"/>
    <a:srgbClr val="F6BE00"/>
    <a:srgbClr val="D6D2C4"/>
    <a:srgbClr val="B2E2ED"/>
    <a:srgbClr val="00FFFF"/>
    <a:srgbClr val="00FDFF"/>
    <a:srgbClr val="A4DBE8"/>
    <a:srgbClr val="BB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11B94-3E92-9B41-9D66-B5717E8D1312}" v="5" dt="2021-09-27T16:02:04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76"/>
    <p:restoredTop sz="94705"/>
  </p:normalViewPr>
  <p:slideViewPr>
    <p:cSldViewPr snapToGrid="0" snapToObjects="1">
      <p:cViewPr varScale="1">
        <p:scale>
          <a:sx n="79" d="100"/>
          <a:sy n="79" d="100"/>
        </p:scale>
        <p:origin x="22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E1CD-6EDF-5C43-ACE9-942F6C137C3E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5201-7865-8744-8A9B-9F5FC03C5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20" indent="0" algn="ctr">
              <a:buNone/>
              <a:defRPr sz="1385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3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1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0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915754"/>
            <a:ext cx="3471863" cy="7212712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915754"/>
            <a:ext cx="2211884" cy="72127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DB9CA"/>
                </a:solidFill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3057"/>
            <a:ext cx="6858000" cy="1427811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B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2001" y="416001"/>
            <a:ext cx="4116719" cy="5643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619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619">
                <a:solidFill>
                  <a:schemeClr val="tx1"/>
                </a:solidFill>
              </a:defRPr>
            </a:lvl2pPr>
            <a:lvl3pPr marL="0" indent="0">
              <a:buNone/>
              <a:defRPr sz="619">
                <a:solidFill>
                  <a:schemeClr val="tx1"/>
                </a:solidFill>
              </a:defRPr>
            </a:lvl3pPr>
            <a:lvl4pPr marL="0" indent="0">
              <a:buNone/>
              <a:defRPr sz="619">
                <a:solidFill>
                  <a:schemeClr val="tx1"/>
                </a:solidFill>
              </a:defRPr>
            </a:lvl4pPr>
            <a:lvl5pPr marL="0" indent="0">
              <a:buNone/>
              <a:defRPr sz="6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96790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2936003"/>
            <a:ext cx="5915025" cy="191470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8DB9C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5019039"/>
            <a:ext cx="5915025" cy="39032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2"/>
            <a:ext cx="6858000" cy="2378663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B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554667"/>
            <a:ext cx="4116719" cy="5643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619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619">
                <a:solidFill>
                  <a:schemeClr val="tx1"/>
                </a:solidFill>
              </a:defRPr>
            </a:lvl2pPr>
            <a:lvl3pPr marL="0" indent="0">
              <a:buNone/>
              <a:defRPr sz="619">
                <a:solidFill>
                  <a:schemeClr val="tx1"/>
                </a:solidFill>
              </a:defRPr>
            </a:lvl3pPr>
            <a:lvl4pPr marL="0" indent="0">
              <a:buNone/>
              <a:defRPr sz="619">
                <a:solidFill>
                  <a:schemeClr val="tx1"/>
                </a:solidFill>
              </a:defRPr>
            </a:lvl4pPr>
            <a:lvl5pPr marL="0" indent="0">
              <a:buNone/>
              <a:defRPr sz="6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915754"/>
            <a:ext cx="3471863" cy="7212712"/>
          </a:xfrm>
        </p:spPr>
        <p:txBody>
          <a:bodyPr anchor="t">
            <a:normAutofit/>
          </a:bodyPr>
          <a:lstStyle>
            <a:lvl1pPr marL="0" indent="0">
              <a:buNone/>
              <a:defRPr sz="675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915754"/>
            <a:ext cx="2211884" cy="72127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DB9CA"/>
                </a:solidFill>
              </a:defRPr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3057"/>
            <a:ext cx="6858000" cy="1427811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B9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2001" y="416001"/>
            <a:ext cx="4116719" cy="5643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619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619">
                <a:solidFill>
                  <a:schemeClr val="tx1"/>
                </a:solidFill>
              </a:defRPr>
            </a:lvl2pPr>
            <a:lvl3pPr marL="0" indent="0">
              <a:buNone/>
              <a:defRPr sz="619">
                <a:solidFill>
                  <a:schemeClr val="tx1"/>
                </a:solidFill>
              </a:defRPr>
            </a:lvl3pPr>
            <a:lvl4pPr marL="0" indent="0">
              <a:buNone/>
              <a:defRPr sz="619">
                <a:solidFill>
                  <a:schemeClr val="tx1"/>
                </a:solidFill>
              </a:defRPr>
            </a:lvl4pPr>
            <a:lvl5pPr marL="0" indent="0">
              <a:buNone/>
              <a:defRPr sz="6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7174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2000486"/>
            <a:ext cx="5915025" cy="1307347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8DB9C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3875320"/>
            <a:ext cx="2914651" cy="5046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875319"/>
            <a:ext cx="2914651" cy="504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526"/>
            <a:ext cx="6858000" cy="788471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2001" y="416001"/>
            <a:ext cx="4116719" cy="5643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619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619">
                <a:solidFill>
                  <a:schemeClr val="tx1"/>
                </a:solidFill>
              </a:defRPr>
            </a:lvl2pPr>
            <a:lvl3pPr marL="0" indent="0">
              <a:buNone/>
              <a:defRPr sz="619">
                <a:solidFill>
                  <a:schemeClr val="tx1"/>
                </a:solidFill>
              </a:defRPr>
            </a:lvl3pPr>
            <a:lvl4pPr marL="0" indent="0">
              <a:buNone/>
              <a:defRPr sz="619">
                <a:solidFill>
                  <a:schemeClr val="tx1"/>
                </a:solidFill>
              </a:defRPr>
            </a:lvl4pPr>
            <a:lvl5pPr marL="0" indent="0">
              <a:buNone/>
              <a:defRPr sz="6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5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5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2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5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0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890319"/>
            <a:ext cx="5915025" cy="628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23890" y="318903"/>
            <a:ext cx="2412631" cy="13577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7144"/>
            <a:endParaRPr lang="en-GB" sz="563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1" r:id="rId2"/>
    <p:sldLayoutId id="21474838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00" indent="-9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6355915-C0E3-4CBE-BE8C-1C6DE3FB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" y="-396783"/>
            <a:ext cx="6854536" cy="12438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233423" y="6662667"/>
            <a:ext cx="1952150" cy="1147329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400" b="1" dirty="0"/>
              <a:t>AUDIO (in room):</a:t>
            </a:r>
            <a:endParaRPr lang="en-US" sz="1400" b="1" dirty="0">
              <a:cs typeface="Calibri"/>
            </a:endParaRPr>
          </a:p>
          <a:p>
            <a:pPr indent="0">
              <a:buNone/>
            </a:pPr>
            <a:r>
              <a:rPr lang="en-US" sz="1400" b="0" dirty="0"/>
              <a:t>Crestron Display Audio</a:t>
            </a:r>
            <a:endParaRPr lang="en-US" sz="1400" b="0" dirty="0">
              <a:cs typeface="Calibri"/>
            </a:endParaRPr>
          </a:p>
          <a:p>
            <a:pPr indent="0">
              <a:buNone/>
            </a:pPr>
            <a:r>
              <a:rPr lang="en-US" sz="1400" i="1" dirty="0"/>
              <a:t>or</a:t>
            </a:r>
            <a:r>
              <a:rPr lang="en-US" sz="1400" dirty="0"/>
              <a:t> Extron</a:t>
            </a:r>
            <a:r>
              <a:rPr lang="en-US" sz="1400" b="0" dirty="0"/>
              <a:t> Audio</a:t>
            </a:r>
            <a:endParaRPr lang="en-US" sz="1400" b="0" dirty="0">
              <a:cs typeface="Calibri"/>
            </a:endParaRPr>
          </a:p>
          <a:p>
            <a:pPr indent="0">
              <a:buNone/>
            </a:pPr>
            <a:endParaRPr lang="en-US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10092" y="952067"/>
            <a:ext cx="6304641" cy="566594"/>
          </a:xfr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400" b="1" dirty="0"/>
              <a:t>ISD Basic Hybrid guidance for Lecturecast spaces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5164F5-5569-4BD7-A7BA-0FCEB3B3BB8D}"/>
              </a:ext>
            </a:extLst>
          </p:cNvPr>
          <p:cNvSpPr txBox="1">
            <a:spLocks/>
          </p:cNvSpPr>
          <p:nvPr/>
        </p:nvSpPr>
        <p:spPr>
          <a:xfrm>
            <a:off x="2619772" y="4771855"/>
            <a:ext cx="1343989" cy="1400662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 dirty="0">
              <a:solidFill>
                <a:schemeClr val="tx1"/>
              </a:solidFill>
            </a:endParaRPr>
          </a:p>
          <a:p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C22CDE-CB73-48B7-BAF0-3E84099BBDC4}"/>
              </a:ext>
            </a:extLst>
          </p:cNvPr>
          <p:cNvSpPr txBox="1">
            <a:spLocks/>
          </p:cNvSpPr>
          <p:nvPr/>
        </p:nvSpPr>
        <p:spPr>
          <a:xfrm>
            <a:off x="1233423" y="7937566"/>
            <a:ext cx="2613572" cy="1056188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MICROPHONE</a:t>
            </a:r>
            <a:r>
              <a:rPr lang="en-US" sz="1400" u="sng" dirty="0"/>
              <a:t>:</a:t>
            </a:r>
            <a:endParaRPr lang="en-US" sz="1400" u="sng" dirty="0">
              <a:cs typeface="Calibri"/>
            </a:endParaRPr>
          </a:p>
          <a:p>
            <a:r>
              <a:rPr lang="en-US" sz="1400" b="0" dirty="0"/>
              <a:t>U</a:t>
            </a:r>
            <a:r>
              <a:rPr lang="en-US" sz="1400" dirty="0">
                <a:highlight>
                  <a:srgbClr val="FFFF00"/>
                </a:highlight>
              </a:rPr>
              <a:t>A</a:t>
            </a:r>
            <a:r>
              <a:rPr lang="en-US" sz="1400" b="0" dirty="0"/>
              <a:t>C USB 3.0 Capture Device</a:t>
            </a:r>
            <a:endParaRPr lang="en-US" sz="1400" b="0" dirty="0">
              <a:cs typeface="Calibri"/>
            </a:endParaRPr>
          </a:p>
          <a:p>
            <a:endParaRPr lang="en-US" sz="1013" b="0" dirty="0">
              <a:solidFill>
                <a:schemeClr val="tx1"/>
              </a:solidFill>
            </a:endParaRPr>
          </a:p>
          <a:p>
            <a:endParaRPr lang="en-US" sz="1013" b="0" dirty="0">
              <a:solidFill>
                <a:schemeClr val="tx1"/>
              </a:solidFill>
            </a:endParaRPr>
          </a:p>
          <a:p>
            <a:endParaRPr lang="en-US" sz="1013" dirty="0">
              <a:solidFill>
                <a:schemeClr val="tx1"/>
              </a:solidFill>
            </a:endParaRPr>
          </a:p>
          <a:p>
            <a:endParaRPr lang="en-US" sz="1013" dirty="0">
              <a:solidFill>
                <a:schemeClr val="tx1"/>
              </a:solidFill>
            </a:endParaRPr>
          </a:p>
          <a:p>
            <a:endParaRPr lang="en-US" sz="1013" dirty="0">
              <a:solidFill>
                <a:schemeClr val="tx1"/>
              </a:solidFill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40566C-6F18-461A-A4A7-7F41F3D16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9" r="771" b="38144"/>
          <a:stretch/>
        </p:blipFill>
        <p:spPr>
          <a:xfrm>
            <a:off x="3672575" y="5342543"/>
            <a:ext cx="2466585" cy="891858"/>
          </a:xfrm>
          <a:prstGeom prst="rect">
            <a:avLst/>
          </a:prstGeom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5B00FA5-F6FF-4506-901E-7123E3769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942" y="6722494"/>
            <a:ext cx="2475543" cy="695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1DBB38-02C4-41AA-B376-E738C8252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954" y="7828233"/>
            <a:ext cx="2475198" cy="905219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406B08DD-4594-4BF0-A5A0-9D8B1044E1AF}"/>
              </a:ext>
            </a:extLst>
          </p:cNvPr>
          <p:cNvSpPr txBox="1">
            <a:spLocks/>
          </p:cNvSpPr>
          <p:nvPr/>
        </p:nvSpPr>
        <p:spPr>
          <a:xfrm>
            <a:off x="1007406" y="3998815"/>
            <a:ext cx="4436269" cy="5592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1A335-BD57-41CE-8AFA-FAABA4B42BD3}"/>
              </a:ext>
            </a:extLst>
          </p:cNvPr>
          <p:cNvSpPr txBox="1"/>
          <p:nvPr/>
        </p:nvSpPr>
        <p:spPr>
          <a:xfrm>
            <a:off x="80417" y="2007538"/>
            <a:ext cx="4552835" cy="4641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50"/>
              </a:spcAft>
            </a:pPr>
            <a:endParaRPr lang="en-GB" sz="14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GB" sz="1400" dirty="0">
                <a:latin typeface="Calibri"/>
                <a:ea typeface="Calibri" panose="020F0502020204030204" pitchFamily="34" charset="0"/>
                <a:cs typeface="Times New Roman"/>
              </a:rPr>
              <a:t>Turn the system on at the control panel. 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GB" sz="1400" dirty="0">
                <a:latin typeface="Calibri"/>
                <a:ea typeface="Calibri" panose="020F0502020204030204" pitchFamily="34" charset="0"/>
                <a:cs typeface="Times New Roman"/>
              </a:rPr>
              <a:t>Select either PC (if using in-room PC) or LAPTOP HDMI.</a:t>
            </a:r>
            <a:br>
              <a:rPr lang="en-GB" sz="14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en-GB" sz="1400" dirty="0">
                <a:latin typeface="Calibri"/>
                <a:ea typeface="Calibri" panose="020F0502020204030204" pitchFamily="34" charset="0"/>
                <a:cs typeface="Times New Roman"/>
              </a:rPr>
              <a:t>Note </a:t>
            </a:r>
            <a:r>
              <a:rPr lang="en-GB" sz="1400" i="1" dirty="0">
                <a:ea typeface="Calibri" panose="020F0502020204030204" pitchFamily="34" charset="0"/>
                <a:cs typeface="Times New Roman"/>
              </a:rPr>
              <a:t>The PC is recommended as the most reliable way to connect.</a:t>
            </a: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GB" sz="1400" dirty="0">
                <a:ea typeface="Calibri" panose="020F0502020204030204" pitchFamily="34" charset="0"/>
                <a:cs typeface="Calibri"/>
              </a:rPr>
              <a:t>If using a </a:t>
            </a:r>
            <a:r>
              <a:rPr lang="en-GB" sz="1400" b="1" dirty="0">
                <a:ea typeface="Calibri" panose="020F0502020204030204" pitchFamily="34" charset="0"/>
                <a:cs typeface="Calibri"/>
              </a:rPr>
              <a:t>LAPTOP</a:t>
            </a:r>
            <a:r>
              <a:rPr lang="en-GB" sz="1400" dirty="0">
                <a:ea typeface="Calibri" panose="020F0502020204030204" pitchFamily="34" charset="0"/>
                <a:cs typeface="Calibri"/>
              </a:rPr>
              <a:t> – Plug the HDMI cable and plug the </a:t>
            </a:r>
            <a:r>
              <a:rPr lang="en-GB" sz="1400" dirty="0">
                <a:highlight>
                  <a:srgbClr val="FFFF00"/>
                </a:highlight>
                <a:ea typeface="Calibri" panose="020F0502020204030204" pitchFamily="34" charset="0"/>
                <a:cs typeface="Calibri"/>
              </a:rPr>
              <a:t>BLUE HYBRID USB</a:t>
            </a:r>
            <a:r>
              <a:rPr lang="en-GB" sz="1400" dirty="0">
                <a:ea typeface="Calibri" panose="020F0502020204030204" pitchFamily="34" charset="0"/>
                <a:cs typeface="Calibri"/>
              </a:rPr>
              <a:t> cable into your laptop.</a:t>
            </a: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GB" sz="1400" dirty="0">
                <a:cs typeface="Calibri"/>
              </a:rPr>
              <a:t>Start Zoom or Teams.</a:t>
            </a:r>
          </a:p>
          <a:p>
            <a:pPr marL="590550" lvl="1" indent="-222250">
              <a:lnSpc>
                <a:spcPct val="107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cs typeface="Calibri"/>
              </a:rPr>
              <a:t>PC</a:t>
            </a:r>
            <a:r>
              <a:rPr lang="en-GB" sz="1400" dirty="0">
                <a:cs typeface="Calibri"/>
              </a:rPr>
              <a:t> - The PC should default to the settings listed below </a:t>
            </a:r>
          </a:p>
          <a:p>
            <a:pPr marL="590550" lvl="1" indent="-222250">
              <a:lnSpc>
                <a:spcPct val="107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ea typeface="Calibri" panose="020F0502020204030204" pitchFamily="34" charset="0"/>
                <a:cs typeface="Calibri"/>
              </a:rPr>
              <a:t>LAPTOP</a:t>
            </a:r>
            <a:r>
              <a:rPr lang="en-GB" sz="1400" dirty="0">
                <a:ea typeface="Calibri" panose="020F0502020204030204" pitchFamily="34" charset="0"/>
                <a:cs typeface="Calibri"/>
              </a:rPr>
              <a:t> - select the following in-room camera, audio and microphone settings.</a:t>
            </a:r>
            <a:br>
              <a:rPr lang="en-GB" sz="1400" dirty="0">
                <a:cs typeface="Calibri"/>
              </a:rPr>
            </a:br>
            <a:endParaRPr lang="en-US" sz="1400" dirty="0"/>
          </a:p>
          <a:p>
            <a:pPr>
              <a:lnSpc>
                <a:spcPct val="107000"/>
              </a:lnSpc>
              <a:spcAft>
                <a:spcPts val="450"/>
              </a:spcAft>
            </a:pPr>
            <a:endParaRPr lang="en-GB" sz="1400" dirty="0"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endParaRPr lang="en-GB" sz="1400" dirty="0"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endParaRPr lang="en-GB" sz="1400" i="1" dirty="0"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450"/>
              </a:spcAft>
              <a:buFont typeface="+mj-lt"/>
              <a:buAutoNum type="arabicPeriod"/>
            </a:pPr>
            <a:endParaRPr lang="en-GB" sz="1400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90AC539-24C5-4201-98F0-3612D6183E5F}"/>
              </a:ext>
            </a:extLst>
          </p:cNvPr>
          <p:cNvSpPr txBox="1">
            <a:spLocks/>
          </p:cNvSpPr>
          <p:nvPr/>
        </p:nvSpPr>
        <p:spPr>
          <a:xfrm>
            <a:off x="203177" y="1429433"/>
            <a:ext cx="6534706" cy="4021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indent="0" algn="l" defTabSz="1072866" rtl="0" eaLnBrk="1" latinLnBrk="0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12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indent="0" algn="l" defTabSz="1072866" rtl="0" eaLnBrk="1" latinLnBrk="0" hangingPunct="1">
              <a:lnSpc>
                <a:spcPct val="8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indent="0" algn="l" defTabSz="10728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1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indent="0" algn="l" defTabSz="10728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indent="0" algn="l" defTabSz="10728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12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indent="-171450" algn="l" defTabSz="10728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indent="-171450" algn="l" defTabSz="10728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indent="-171450" algn="l" defTabSz="10728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indent="-171450" algn="l" defTabSz="10728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dirty="0"/>
              <a:t>The hybrid equipment is a temporary solution; therefore you may experience some issues.</a:t>
            </a:r>
            <a:endParaRPr lang="en-GB" sz="1400" b="0" dirty="0">
              <a:cs typeface="Calibri"/>
            </a:endParaRPr>
          </a:p>
          <a:p>
            <a:r>
              <a:rPr lang="en-GB" sz="1400" dirty="0"/>
              <a:t>Please call the AV Hotline via the speed dial button on the in-room phone for help</a:t>
            </a:r>
            <a:r>
              <a:rPr lang="en-GB" sz="2100" b="0" dirty="0"/>
              <a:t>.</a:t>
            </a:r>
            <a:endParaRPr lang="en-GB" sz="2100" b="0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923D65-0758-4291-A400-EC9637CBE075}"/>
              </a:ext>
            </a:extLst>
          </p:cNvPr>
          <p:cNvSpPr txBox="1"/>
          <p:nvPr/>
        </p:nvSpPr>
        <p:spPr>
          <a:xfrm>
            <a:off x="1302352" y="5546802"/>
            <a:ext cx="2475714" cy="6072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GB" sz="1400" b="1" dirty="0">
                <a:latin typeface="Calibri"/>
                <a:cs typeface="Times New Roman"/>
              </a:rPr>
              <a:t>CAMERA/VIDEO:</a:t>
            </a:r>
          </a:p>
          <a:p>
            <a:pPr>
              <a:lnSpc>
                <a:spcPct val="107000"/>
              </a:lnSpc>
              <a:spcAft>
                <a:spcPts val="450"/>
              </a:spcAft>
            </a:pPr>
            <a:r>
              <a:rPr lang="en-GB" sz="1400" dirty="0">
                <a:cs typeface="Times New Roman"/>
              </a:rPr>
              <a:t>U</a:t>
            </a:r>
            <a:r>
              <a:rPr lang="en-GB" sz="1400" dirty="0">
                <a:highlight>
                  <a:srgbClr val="FFFF00"/>
                </a:highlight>
                <a:cs typeface="Times New Roman"/>
              </a:rPr>
              <a:t>V</a:t>
            </a:r>
            <a:r>
              <a:rPr lang="en-GB" sz="1400" dirty="0">
                <a:cs typeface="Times New Roman"/>
              </a:rPr>
              <a:t>C USB 3.0 Capture Device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6E5291E-95AD-47E3-B918-FC3D6C252AC3}"/>
              </a:ext>
            </a:extLst>
          </p:cNvPr>
          <p:cNvSpPr/>
          <p:nvPr/>
        </p:nvSpPr>
        <p:spPr>
          <a:xfrm>
            <a:off x="5768845" y="9266231"/>
            <a:ext cx="630440" cy="24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949D7E-D71A-4AEE-8773-BF45B2680D3F}"/>
              </a:ext>
            </a:extLst>
          </p:cNvPr>
          <p:cNvSpPr txBox="1"/>
          <p:nvPr/>
        </p:nvSpPr>
        <p:spPr>
          <a:xfrm>
            <a:off x="302458" y="9165140"/>
            <a:ext cx="5507038" cy="543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GB" sz="1400" b="1">
                <a:latin typeface="Calibri"/>
                <a:ea typeface="Calibri" panose="020F0502020204030204" pitchFamily="34" charset="0"/>
                <a:cs typeface="Calibri"/>
              </a:rPr>
              <a:t>TURN OVER </a:t>
            </a:r>
            <a:r>
              <a:rPr lang="en-GB" sz="1400">
                <a:latin typeface="Calibri"/>
                <a:ea typeface="Calibri" panose="020F0502020204030204" pitchFamily="34" charset="0"/>
                <a:cs typeface="Calibri"/>
              </a:rPr>
              <a:t>for instructions on finding Zoom &amp; Teams device settings </a:t>
            </a:r>
            <a:r>
              <a:rPr lang="en-GB" sz="1400" dirty="0">
                <a:latin typeface="Calibri"/>
                <a:ea typeface="Calibri" panose="020F0502020204030204" pitchFamily="34" charset="0"/>
                <a:cs typeface="Calibri"/>
              </a:rPr>
              <a:t>AND using the visualiser.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7A16BA-2F5D-4F7D-8602-5F59BBAB1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252" y="2440888"/>
            <a:ext cx="1621793" cy="18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1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6355915-C0E3-4CBE-BE8C-1C6DE3FB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" y="-396783"/>
            <a:ext cx="6854536" cy="124383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35059" y="937058"/>
            <a:ext cx="5311775" cy="566594"/>
          </a:xfr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000" b="1" dirty="0"/>
              <a:t>ISD Basic Hybrid guidance for Lecturecast spaces</a:t>
            </a:r>
            <a:endParaRPr lang="en-US" b="1" dirty="0"/>
          </a:p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5164F5-5569-4BD7-A7BA-0FCEB3B3BB8D}"/>
              </a:ext>
            </a:extLst>
          </p:cNvPr>
          <p:cNvSpPr txBox="1">
            <a:spLocks/>
          </p:cNvSpPr>
          <p:nvPr/>
        </p:nvSpPr>
        <p:spPr>
          <a:xfrm>
            <a:off x="2619772" y="4771855"/>
            <a:ext cx="1343989" cy="1400662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 dirty="0">
              <a:solidFill>
                <a:schemeClr val="tx1"/>
              </a:solidFill>
            </a:endParaRPr>
          </a:p>
          <a:p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406B08DD-4594-4BF0-A5A0-9D8B1044E1AF}"/>
              </a:ext>
            </a:extLst>
          </p:cNvPr>
          <p:cNvSpPr txBox="1">
            <a:spLocks/>
          </p:cNvSpPr>
          <p:nvPr/>
        </p:nvSpPr>
        <p:spPr>
          <a:xfrm>
            <a:off x="1007406" y="3998815"/>
            <a:ext cx="4436269" cy="5592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6E5291E-95AD-47E3-B918-FC3D6C252AC3}"/>
              </a:ext>
            </a:extLst>
          </p:cNvPr>
          <p:cNvSpPr/>
          <p:nvPr/>
        </p:nvSpPr>
        <p:spPr>
          <a:xfrm>
            <a:off x="3367796" y="3998041"/>
            <a:ext cx="630440" cy="2401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F944C26-C067-4E59-B9A1-BF2DB7E02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6" r="-3446" b="47907"/>
          <a:stretch/>
        </p:blipFill>
        <p:spPr>
          <a:xfrm>
            <a:off x="4387400" y="1429433"/>
            <a:ext cx="1598897" cy="1600914"/>
          </a:xfrm>
          <a:prstGeom prst="rect">
            <a:avLst/>
          </a:prstGeom>
        </p:spPr>
      </p:pic>
      <p:sp>
        <p:nvSpPr>
          <p:cNvPr id="28" name="Title 10">
            <a:extLst>
              <a:ext uri="{FF2B5EF4-FFF2-40B4-BE49-F238E27FC236}">
                <a16:creationId xmlns:a16="http://schemas.microsoft.com/office/drawing/2014/main" id="{0DDD2B3E-F950-4869-A988-360EC97FB2E4}"/>
              </a:ext>
            </a:extLst>
          </p:cNvPr>
          <p:cNvSpPr>
            <a:spLocks noGrp="1"/>
          </p:cNvSpPr>
          <p:nvPr/>
        </p:nvSpPr>
        <p:spPr>
          <a:xfrm>
            <a:off x="328518" y="1434409"/>
            <a:ext cx="2784469" cy="5107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DB9C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Arial"/>
              </a:rPr>
              <a:t>Teams device settings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625B5D-7614-43CE-9671-2F2D3C389446}"/>
              </a:ext>
            </a:extLst>
          </p:cNvPr>
          <p:cNvSpPr/>
          <p:nvPr/>
        </p:nvSpPr>
        <p:spPr>
          <a:xfrm rot="20746317">
            <a:off x="3553650" y="1938831"/>
            <a:ext cx="1357926" cy="3756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8C08A3F9-B061-4651-AA7F-BE3394E0F310}"/>
              </a:ext>
            </a:extLst>
          </p:cNvPr>
          <p:cNvSpPr txBox="1"/>
          <p:nvPr/>
        </p:nvSpPr>
        <p:spPr>
          <a:xfrm>
            <a:off x="1532760" y="2067103"/>
            <a:ext cx="18347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the 3 dots to open Settings.</a:t>
            </a:r>
            <a:endParaRPr lang="en-GB" dirty="0">
              <a:cs typeface="Calibri"/>
            </a:endParaRPr>
          </a:p>
        </p:txBody>
      </p:sp>
      <p:sp>
        <p:nvSpPr>
          <p:cNvPr id="32" name="Title 10">
            <a:extLst>
              <a:ext uri="{FF2B5EF4-FFF2-40B4-BE49-F238E27FC236}">
                <a16:creationId xmlns:a16="http://schemas.microsoft.com/office/drawing/2014/main" id="{7FC15358-05D3-464E-80D6-7CD5948D15FE}"/>
              </a:ext>
            </a:extLst>
          </p:cNvPr>
          <p:cNvSpPr>
            <a:spLocks noGrp="1"/>
          </p:cNvSpPr>
          <p:nvPr/>
        </p:nvSpPr>
        <p:spPr>
          <a:xfrm>
            <a:off x="386047" y="3204012"/>
            <a:ext cx="2784469" cy="5107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DB9C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Arial"/>
              </a:rPr>
              <a:t>Zoom device settings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56D24101-12AA-49F7-8825-3CEE5198622B}"/>
              </a:ext>
            </a:extLst>
          </p:cNvPr>
          <p:cNvSpPr txBox="1"/>
          <p:nvPr/>
        </p:nvSpPr>
        <p:spPr>
          <a:xfrm>
            <a:off x="1532760" y="3644447"/>
            <a:ext cx="210747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the upward arrow on the headphone icon for audio settings.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57DF203-42BE-43C4-BBDE-EBCE34CD3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21" r="-794" b="8621"/>
          <a:stretch/>
        </p:blipFill>
        <p:spPr>
          <a:xfrm>
            <a:off x="4087923" y="3353425"/>
            <a:ext cx="1910197" cy="1006772"/>
          </a:xfrm>
          <a:prstGeom prst="rect">
            <a:avLst/>
          </a:prstGeom>
        </p:spPr>
      </p:pic>
      <p:pic>
        <p:nvPicPr>
          <p:cNvPr id="15" name="Picture 33">
            <a:extLst>
              <a:ext uri="{FF2B5EF4-FFF2-40B4-BE49-F238E27FC236}">
                <a16:creationId xmlns:a16="http://schemas.microsoft.com/office/drawing/2014/main" id="{B9F0959C-068F-4F1E-A68A-FE0194883B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84" t="7150" r="22676" b="709"/>
          <a:stretch/>
        </p:blipFill>
        <p:spPr>
          <a:xfrm>
            <a:off x="4089295" y="4662411"/>
            <a:ext cx="1906342" cy="1948366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47FEDC37-754C-4B8F-85A2-88A38A685B7E}"/>
              </a:ext>
            </a:extLst>
          </p:cNvPr>
          <p:cNvSpPr txBox="1"/>
          <p:nvPr/>
        </p:nvSpPr>
        <p:spPr>
          <a:xfrm>
            <a:off x="1532760" y="5392750"/>
            <a:ext cx="20360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the upward arrow on the camera icon for audio settings.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33BD2FC-FD47-40DD-8F3F-8816973C4E90}"/>
              </a:ext>
            </a:extLst>
          </p:cNvPr>
          <p:cNvSpPr/>
          <p:nvPr/>
        </p:nvSpPr>
        <p:spPr>
          <a:xfrm>
            <a:off x="3428411" y="6294431"/>
            <a:ext cx="630440" cy="2401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9EFE728-BD1F-452E-A495-4A0710988E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8" r="4396" b="990"/>
          <a:stretch/>
        </p:blipFill>
        <p:spPr>
          <a:xfrm>
            <a:off x="3843798" y="7343075"/>
            <a:ext cx="2247015" cy="1238855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E62F662B-1706-4096-BA08-821DD189D9E2}"/>
              </a:ext>
            </a:extLst>
          </p:cNvPr>
          <p:cNvSpPr/>
          <p:nvPr/>
        </p:nvSpPr>
        <p:spPr>
          <a:xfrm>
            <a:off x="3325017" y="7735409"/>
            <a:ext cx="630440" cy="2401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ECB1E7F9-1BB2-4C81-92F8-BFA8E36757A6}"/>
              </a:ext>
            </a:extLst>
          </p:cNvPr>
          <p:cNvSpPr txBox="1"/>
          <p:nvPr/>
        </p:nvSpPr>
        <p:spPr>
          <a:xfrm>
            <a:off x="556855" y="7386740"/>
            <a:ext cx="3196302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visualiser functions as an alternative camera input.</a:t>
            </a:r>
          </a:p>
          <a:p>
            <a:endParaRPr lang="en-GB" sz="2000" dirty="0"/>
          </a:p>
          <a:p>
            <a:r>
              <a:rPr lang="en-GB" dirty="0"/>
              <a:t>Select </a:t>
            </a:r>
            <a:r>
              <a:rPr lang="en-GB" b="1" dirty="0"/>
              <a:t>Logitech Screen Share. </a:t>
            </a:r>
            <a:endParaRPr lang="en-GB" b="1" dirty="0">
              <a:cs typeface="Calibri"/>
            </a:endParaRPr>
          </a:p>
          <a:p>
            <a:r>
              <a:rPr lang="en-GB" i="1" dirty="0"/>
              <a:t>May also appear as </a:t>
            </a:r>
            <a:r>
              <a:rPr lang="en-GB" b="1" i="1" dirty="0"/>
              <a:t>Wolfvision</a:t>
            </a:r>
            <a:r>
              <a:rPr lang="en-GB" i="1" dirty="0"/>
              <a:t>.</a:t>
            </a:r>
            <a:endParaRPr lang="en-GB" i="1" dirty="0">
              <a:cs typeface="Calibri"/>
            </a:endParaRPr>
          </a:p>
        </p:txBody>
      </p:sp>
      <p:sp>
        <p:nvSpPr>
          <p:cNvPr id="39" name="Title 10">
            <a:extLst>
              <a:ext uri="{FF2B5EF4-FFF2-40B4-BE49-F238E27FC236}">
                <a16:creationId xmlns:a16="http://schemas.microsoft.com/office/drawing/2014/main" id="{165C8077-D9A1-4944-A83B-B5833F8370C1}"/>
              </a:ext>
            </a:extLst>
          </p:cNvPr>
          <p:cNvSpPr>
            <a:spLocks noGrp="1"/>
          </p:cNvSpPr>
          <p:nvPr/>
        </p:nvSpPr>
        <p:spPr>
          <a:xfrm>
            <a:off x="298666" y="6897715"/>
            <a:ext cx="2784469" cy="5107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DB9C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Arial"/>
              </a:rPr>
              <a:t>Visualiser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/>
                <a:cs typeface="Arial"/>
              </a:rPr>
              <a:t> settings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5F3B1A85-4DBA-40E0-88D7-B71E71F32769}"/>
              </a:ext>
            </a:extLst>
          </p:cNvPr>
          <p:cNvSpPr txBox="1"/>
          <p:nvPr/>
        </p:nvSpPr>
        <p:spPr>
          <a:xfrm>
            <a:off x="361508" y="9064967"/>
            <a:ext cx="609706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Calibri"/>
                <a:cs typeface="Arial"/>
              </a:rPr>
              <a:t>Please note: </a:t>
            </a:r>
            <a:r>
              <a:rPr lang="en-US" sz="1400" dirty="0">
                <a:latin typeface="Calibri"/>
                <a:cs typeface="Arial"/>
              </a:rPr>
              <a:t>remote students cannot be heard when using the </a:t>
            </a:r>
            <a:r>
              <a:rPr lang="en-US" sz="1400" dirty="0" err="1">
                <a:latin typeface="Calibri"/>
                <a:cs typeface="Arial"/>
              </a:rPr>
              <a:t>visualiser</a:t>
            </a:r>
            <a:r>
              <a:rPr lang="en-US" sz="1400" dirty="0">
                <a:latin typeface="Calibri"/>
                <a:cs typeface="Arial"/>
              </a:rPr>
              <a:t> via Zoom or Teams.</a:t>
            </a:r>
            <a:endParaRPr lang="en-GB" sz="1400" dirty="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10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252</Words>
  <Application>Microsoft Macintosh PowerPoint</Application>
  <PresentationFormat>A4 Paper (210x297 mm)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4_Custom Design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16:9 PP Plain - LIGHT BLUE</dc:title>
  <dc:subject/>
  <dc:creator>Clayton, Janine</dc:creator>
  <cp:keywords/>
  <dc:description/>
  <cp:lastModifiedBy>Hailston, Karen</cp:lastModifiedBy>
  <cp:revision>576</cp:revision>
  <dcterms:created xsi:type="dcterms:W3CDTF">2016-12-07T10:36:45Z</dcterms:created>
  <dcterms:modified xsi:type="dcterms:W3CDTF">2021-10-04T10:20:13Z</dcterms:modified>
  <cp:category/>
</cp:coreProperties>
</file>