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1915775" cy="16848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B9CA"/>
    <a:srgbClr val="014C7D"/>
    <a:srgbClr val="8F993E"/>
    <a:srgbClr val="555025"/>
    <a:srgbClr val="032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7137F-C669-B571-142C-816A6992197B}" v="10" dt="2022-07-04T14:58:26.560"/>
    <p1510:client id="{6A14D38F-5B5C-55FE-3364-A8B171E26881}" v="219" dt="2022-07-06T12:36:16.343"/>
    <p1510:client id="{94E489A2-9168-D5DF-680C-36DC16E8D984}" v="6" dt="2022-06-22T08:49:4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31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683" y="2757324"/>
            <a:ext cx="10128409" cy="5865648"/>
          </a:xfrm>
        </p:spPr>
        <p:txBody>
          <a:bodyPr anchor="b"/>
          <a:lstStyle>
            <a:lvl1pPr algn="ctr">
              <a:defRPr sz="78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9472" y="8849174"/>
            <a:ext cx="8936831" cy="4067732"/>
          </a:xfrm>
        </p:spPr>
        <p:txBody>
          <a:bodyPr/>
          <a:lstStyle>
            <a:lvl1pPr marL="0" indent="0" algn="ctr">
              <a:buNone/>
              <a:defRPr sz="3127"/>
            </a:lvl1pPr>
            <a:lvl2pPr marL="595777" indent="0" algn="ctr">
              <a:buNone/>
              <a:defRPr sz="2606"/>
            </a:lvl2pPr>
            <a:lvl3pPr marL="1191555" indent="0" algn="ctr">
              <a:buNone/>
              <a:defRPr sz="2346"/>
            </a:lvl3pPr>
            <a:lvl4pPr marL="1787332" indent="0" algn="ctr">
              <a:buNone/>
              <a:defRPr sz="2085"/>
            </a:lvl4pPr>
            <a:lvl5pPr marL="2383109" indent="0" algn="ctr">
              <a:buNone/>
              <a:defRPr sz="2085"/>
            </a:lvl5pPr>
            <a:lvl6pPr marL="2978887" indent="0" algn="ctr">
              <a:buNone/>
              <a:defRPr sz="2085"/>
            </a:lvl6pPr>
            <a:lvl7pPr marL="3574664" indent="0" algn="ctr">
              <a:buNone/>
              <a:defRPr sz="2085"/>
            </a:lvl7pPr>
            <a:lvl8pPr marL="4170441" indent="0" algn="ctr">
              <a:buNone/>
              <a:defRPr sz="2085"/>
            </a:lvl8pPr>
            <a:lvl9pPr marL="4766219" indent="0" algn="ctr">
              <a:buNone/>
              <a:defRPr sz="2085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36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5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27227" y="897007"/>
            <a:ext cx="2569339" cy="1427801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9210" y="897007"/>
            <a:ext cx="7559070" cy="142780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8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3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004" y="4200339"/>
            <a:ext cx="10277356" cy="7008356"/>
          </a:xfrm>
        </p:spPr>
        <p:txBody>
          <a:bodyPr anchor="b"/>
          <a:lstStyle>
            <a:lvl1pPr>
              <a:defRPr sz="781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004" y="11274997"/>
            <a:ext cx="10277356" cy="3685529"/>
          </a:xfrm>
        </p:spPr>
        <p:txBody>
          <a:bodyPr/>
          <a:lstStyle>
            <a:lvl1pPr marL="0" indent="0">
              <a:buNone/>
              <a:defRPr sz="3127">
                <a:solidFill>
                  <a:schemeClr val="tx1"/>
                </a:solidFill>
              </a:defRPr>
            </a:lvl1pPr>
            <a:lvl2pPr marL="595777" indent="0">
              <a:buNone/>
              <a:defRPr sz="2606">
                <a:solidFill>
                  <a:schemeClr val="tx1">
                    <a:tint val="75000"/>
                  </a:schemeClr>
                </a:solidFill>
              </a:defRPr>
            </a:lvl2pPr>
            <a:lvl3pPr marL="1191555" indent="0">
              <a:buNone/>
              <a:defRPr sz="2346">
                <a:solidFill>
                  <a:schemeClr val="tx1">
                    <a:tint val="75000"/>
                  </a:schemeClr>
                </a:solidFill>
              </a:defRPr>
            </a:lvl3pPr>
            <a:lvl4pPr marL="1787332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4pPr>
            <a:lvl5pPr marL="2383109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5pPr>
            <a:lvl6pPr marL="2978887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6pPr>
            <a:lvl7pPr marL="3574664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7pPr>
            <a:lvl8pPr marL="4170441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8pPr>
            <a:lvl9pPr marL="4766219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98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9210" y="4485037"/>
            <a:ext cx="5064204" cy="106899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2361" y="4485037"/>
            <a:ext cx="5064204" cy="106899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881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62" y="897011"/>
            <a:ext cx="10277356" cy="3256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63" y="4130135"/>
            <a:ext cx="5040931" cy="2024115"/>
          </a:xfrm>
        </p:spPr>
        <p:txBody>
          <a:bodyPr anchor="b"/>
          <a:lstStyle>
            <a:lvl1pPr marL="0" indent="0">
              <a:buNone/>
              <a:defRPr sz="3127" b="1"/>
            </a:lvl1pPr>
            <a:lvl2pPr marL="595777" indent="0">
              <a:buNone/>
              <a:defRPr sz="2606" b="1"/>
            </a:lvl2pPr>
            <a:lvl3pPr marL="1191555" indent="0">
              <a:buNone/>
              <a:defRPr sz="2346" b="1"/>
            </a:lvl3pPr>
            <a:lvl4pPr marL="1787332" indent="0">
              <a:buNone/>
              <a:defRPr sz="2085" b="1"/>
            </a:lvl4pPr>
            <a:lvl5pPr marL="2383109" indent="0">
              <a:buNone/>
              <a:defRPr sz="2085" b="1"/>
            </a:lvl5pPr>
            <a:lvl6pPr marL="2978887" indent="0">
              <a:buNone/>
              <a:defRPr sz="2085" b="1"/>
            </a:lvl6pPr>
            <a:lvl7pPr marL="3574664" indent="0">
              <a:buNone/>
              <a:defRPr sz="2085" b="1"/>
            </a:lvl7pPr>
            <a:lvl8pPr marL="4170441" indent="0">
              <a:buNone/>
              <a:defRPr sz="2085" b="1"/>
            </a:lvl8pPr>
            <a:lvl9pPr marL="4766219" indent="0">
              <a:buNone/>
              <a:defRPr sz="208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763" y="6154251"/>
            <a:ext cx="5040931" cy="9051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2362" y="4130135"/>
            <a:ext cx="5065756" cy="2024115"/>
          </a:xfrm>
        </p:spPr>
        <p:txBody>
          <a:bodyPr anchor="b"/>
          <a:lstStyle>
            <a:lvl1pPr marL="0" indent="0">
              <a:buNone/>
              <a:defRPr sz="3127" b="1"/>
            </a:lvl1pPr>
            <a:lvl2pPr marL="595777" indent="0">
              <a:buNone/>
              <a:defRPr sz="2606" b="1"/>
            </a:lvl2pPr>
            <a:lvl3pPr marL="1191555" indent="0">
              <a:buNone/>
              <a:defRPr sz="2346" b="1"/>
            </a:lvl3pPr>
            <a:lvl4pPr marL="1787332" indent="0">
              <a:buNone/>
              <a:defRPr sz="2085" b="1"/>
            </a:lvl4pPr>
            <a:lvl5pPr marL="2383109" indent="0">
              <a:buNone/>
              <a:defRPr sz="2085" b="1"/>
            </a:lvl5pPr>
            <a:lvl6pPr marL="2978887" indent="0">
              <a:buNone/>
              <a:defRPr sz="2085" b="1"/>
            </a:lvl6pPr>
            <a:lvl7pPr marL="3574664" indent="0">
              <a:buNone/>
              <a:defRPr sz="2085" b="1"/>
            </a:lvl7pPr>
            <a:lvl8pPr marL="4170441" indent="0">
              <a:buNone/>
              <a:defRPr sz="2085" b="1"/>
            </a:lvl8pPr>
            <a:lvl9pPr marL="4766219" indent="0">
              <a:buNone/>
              <a:defRPr sz="2085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2362" y="6154251"/>
            <a:ext cx="5065756" cy="9051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7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8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61" y="1123209"/>
            <a:ext cx="3843148" cy="3931232"/>
          </a:xfrm>
        </p:spPr>
        <p:txBody>
          <a:bodyPr anchor="b"/>
          <a:lstStyle>
            <a:lvl1pPr>
              <a:defRPr sz="417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5756" y="2425824"/>
            <a:ext cx="6032361" cy="11973098"/>
          </a:xfrm>
        </p:spPr>
        <p:txBody>
          <a:bodyPr/>
          <a:lstStyle>
            <a:lvl1pPr>
              <a:defRPr sz="4170"/>
            </a:lvl1pPr>
            <a:lvl2pPr>
              <a:defRPr sz="3649"/>
            </a:lvl2pPr>
            <a:lvl3pPr>
              <a:defRPr sz="3127"/>
            </a:lvl3pPr>
            <a:lvl4pPr>
              <a:defRPr sz="2606"/>
            </a:lvl4pPr>
            <a:lvl5pPr>
              <a:defRPr sz="2606"/>
            </a:lvl5pPr>
            <a:lvl6pPr>
              <a:defRPr sz="2606"/>
            </a:lvl6pPr>
            <a:lvl7pPr>
              <a:defRPr sz="2606"/>
            </a:lvl7pPr>
            <a:lvl8pPr>
              <a:defRPr sz="2606"/>
            </a:lvl8pPr>
            <a:lvl9pPr>
              <a:defRPr sz="26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761" y="5054441"/>
            <a:ext cx="3843148" cy="9363978"/>
          </a:xfrm>
        </p:spPr>
        <p:txBody>
          <a:bodyPr/>
          <a:lstStyle>
            <a:lvl1pPr marL="0" indent="0">
              <a:buNone/>
              <a:defRPr sz="2085"/>
            </a:lvl1pPr>
            <a:lvl2pPr marL="595777" indent="0">
              <a:buNone/>
              <a:defRPr sz="1824"/>
            </a:lvl2pPr>
            <a:lvl3pPr marL="1191555" indent="0">
              <a:buNone/>
              <a:defRPr sz="1564"/>
            </a:lvl3pPr>
            <a:lvl4pPr marL="1787332" indent="0">
              <a:buNone/>
              <a:defRPr sz="1303"/>
            </a:lvl4pPr>
            <a:lvl5pPr marL="2383109" indent="0">
              <a:buNone/>
              <a:defRPr sz="1303"/>
            </a:lvl5pPr>
            <a:lvl6pPr marL="2978887" indent="0">
              <a:buNone/>
              <a:defRPr sz="1303"/>
            </a:lvl6pPr>
            <a:lvl7pPr marL="3574664" indent="0">
              <a:buNone/>
              <a:defRPr sz="1303"/>
            </a:lvl7pPr>
            <a:lvl8pPr marL="4170441" indent="0">
              <a:buNone/>
              <a:defRPr sz="1303"/>
            </a:lvl8pPr>
            <a:lvl9pPr marL="4766219" indent="0">
              <a:buNone/>
              <a:defRPr sz="13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87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61" y="1123209"/>
            <a:ext cx="3843148" cy="3931232"/>
          </a:xfrm>
        </p:spPr>
        <p:txBody>
          <a:bodyPr anchor="b"/>
          <a:lstStyle>
            <a:lvl1pPr>
              <a:defRPr sz="417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65756" y="2425824"/>
            <a:ext cx="6032361" cy="11973098"/>
          </a:xfrm>
        </p:spPr>
        <p:txBody>
          <a:bodyPr anchor="t"/>
          <a:lstStyle>
            <a:lvl1pPr marL="0" indent="0">
              <a:buNone/>
              <a:defRPr sz="4170"/>
            </a:lvl1pPr>
            <a:lvl2pPr marL="595777" indent="0">
              <a:buNone/>
              <a:defRPr sz="3649"/>
            </a:lvl2pPr>
            <a:lvl3pPr marL="1191555" indent="0">
              <a:buNone/>
              <a:defRPr sz="3127"/>
            </a:lvl3pPr>
            <a:lvl4pPr marL="1787332" indent="0">
              <a:buNone/>
              <a:defRPr sz="2606"/>
            </a:lvl4pPr>
            <a:lvl5pPr marL="2383109" indent="0">
              <a:buNone/>
              <a:defRPr sz="2606"/>
            </a:lvl5pPr>
            <a:lvl6pPr marL="2978887" indent="0">
              <a:buNone/>
              <a:defRPr sz="2606"/>
            </a:lvl6pPr>
            <a:lvl7pPr marL="3574664" indent="0">
              <a:buNone/>
              <a:defRPr sz="2606"/>
            </a:lvl7pPr>
            <a:lvl8pPr marL="4170441" indent="0">
              <a:buNone/>
              <a:defRPr sz="2606"/>
            </a:lvl8pPr>
            <a:lvl9pPr marL="4766219" indent="0">
              <a:buNone/>
              <a:defRPr sz="260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761" y="5054441"/>
            <a:ext cx="3843148" cy="9363978"/>
          </a:xfrm>
        </p:spPr>
        <p:txBody>
          <a:bodyPr/>
          <a:lstStyle>
            <a:lvl1pPr marL="0" indent="0">
              <a:buNone/>
              <a:defRPr sz="2085"/>
            </a:lvl1pPr>
            <a:lvl2pPr marL="595777" indent="0">
              <a:buNone/>
              <a:defRPr sz="1824"/>
            </a:lvl2pPr>
            <a:lvl3pPr marL="1191555" indent="0">
              <a:buNone/>
              <a:defRPr sz="1564"/>
            </a:lvl3pPr>
            <a:lvl4pPr marL="1787332" indent="0">
              <a:buNone/>
              <a:defRPr sz="1303"/>
            </a:lvl4pPr>
            <a:lvl5pPr marL="2383109" indent="0">
              <a:buNone/>
              <a:defRPr sz="1303"/>
            </a:lvl5pPr>
            <a:lvl6pPr marL="2978887" indent="0">
              <a:buNone/>
              <a:defRPr sz="1303"/>
            </a:lvl6pPr>
            <a:lvl7pPr marL="3574664" indent="0">
              <a:buNone/>
              <a:defRPr sz="1303"/>
            </a:lvl7pPr>
            <a:lvl8pPr marL="4170441" indent="0">
              <a:buNone/>
              <a:defRPr sz="1303"/>
            </a:lvl8pPr>
            <a:lvl9pPr marL="4766219" indent="0">
              <a:buNone/>
              <a:defRPr sz="130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9210" y="897011"/>
            <a:ext cx="10277356" cy="3256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210" y="4485037"/>
            <a:ext cx="10277356" cy="10689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9210" y="15615732"/>
            <a:ext cx="2681049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F103-3D8B-4568-AB0D-E1120F6DBFDE}" type="datetimeFigureOut">
              <a:rPr lang="en-GB" smtClean="0"/>
              <a:t>22/07/2022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7101" y="15615732"/>
            <a:ext cx="4021574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5516" y="15615732"/>
            <a:ext cx="2681049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E5521-D2E4-4188-B1A0-5993E2425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5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1555" rtl="0" eaLnBrk="1" latinLnBrk="0" hangingPunct="1">
        <a:lnSpc>
          <a:spcPct val="90000"/>
        </a:lnSpc>
        <a:spcBef>
          <a:spcPct val="0"/>
        </a:spcBef>
        <a:buNone/>
        <a:defRPr sz="57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889" indent="-297889" algn="l" defTabSz="1191555" rtl="0" eaLnBrk="1" latinLnBrk="0" hangingPunct="1">
        <a:lnSpc>
          <a:spcPct val="90000"/>
        </a:lnSpc>
        <a:spcBef>
          <a:spcPts val="1303"/>
        </a:spcBef>
        <a:buFont typeface="Arial" panose="020B0604020202020204" pitchFamily="34" charset="0"/>
        <a:buChar char="•"/>
        <a:defRPr sz="3649" kern="1200">
          <a:solidFill>
            <a:schemeClr val="tx1"/>
          </a:solidFill>
          <a:latin typeface="+mn-lt"/>
          <a:ea typeface="+mn-ea"/>
          <a:cs typeface="+mn-cs"/>
        </a:defRPr>
      </a:lvl1pPr>
      <a:lvl2pPr marL="893666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3127" kern="1200">
          <a:solidFill>
            <a:schemeClr val="tx1"/>
          </a:solidFill>
          <a:latin typeface="+mn-lt"/>
          <a:ea typeface="+mn-ea"/>
          <a:cs typeface="+mn-cs"/>
        </a:defRPr>
      </a:lvl2pPr>
      <a:lvl3pPr marL="1489443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606" kern="1200">
          <a:solidFill>
            <a:schemeClr val="tx1"/>
          </a:solidFill>
          <a:latin typeface="+mn-lt"/>
          <a:ea typeface="+mn-ea"/>
          <a:cs typeface="+mn-cs"/>
        </a:defRPr>
      </a:lvl3pPr>
      <a:lvl4pPr marL="2085221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4pPr>
      <a:lvl5pPr marL="2680998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5pPr>
      <a:lvl6pPr marL="3276775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6pPr>
      <a:lvl7pPr marL="3872553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7pPr>
      <a:lvl8pPr marL="4468330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8pPr>
      <a:lvl9pPr marL="5064107" indent="-297889" algn="l" defTabSz="1191555" rtl="0" eaLnBrk="1" latinLnBrk="0" hangingPunct="1">
        <a:lnSpc>
          <a:spcPct val="90000"/>
        </a:lnSpc>
        <a:spcBef>
          <a:spcPts val="652"/>
        </a:spcBef>
        <a:buFont typeface="Arial" panose="020B0604020202020204" pitchFamily="34" charset="0"/>
        <a:buChar char="•"/>
        <a:defRPr sz="23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1pPr>
      <a:lvl2pPr marL="595777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2pPr>
      <a:lvl3pPr marL="1191555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3pPr>
      <a:lvl4pPr marL="1787332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4pPr>
      <a:lvl5pPr marL="2383109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5pPr>
      <a:lvl6pPr marL="2978887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6pPr>
      <a:lvl7pPr marL="3574664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7pPr>
      <a:lvl8pPr marL="4170441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8pPr>
      <a:lvl9pPr marL="4766219" algn="l" defTabSz="1191555" rtl="0" eaLnBrk="1" latinLnBrk="0" hangingPunct="1">
        <a:defRPr sz="23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12134"/>
              </p:ext>
            </p:extLst>
          </p:nvPr>
        </p:nvGraphicFramePr>
        <p:xfrm>
          <a:off x="4460419" y="4709700"/>
          <a:ext cx="7338323" cy="9343390"/>
        </p:xfrm>
        <a:graphic>
          <a:graphicData uri="http://schemas.openxmlformats.org/drawingml/2006/table">
            <a:tbl>
              <a:tblPr/>
              <a:tblGrid>
                <a:gridCol w="7338323">
                  <a:extLst>
                    <a:ext uri="{9D8B030D-6E8A-4147-A177-3AD203B41FA5}">
                      <a16:colId xmlns:a16="http://schemas.microsoft.com/office/drawing/2014/main" val="1464719552"/>
                    </a:ext>
                  </a:extLst>
                </a:gridCol>
              </a:tblGrid>
              <a:tr h="8051354">
                <a:tc>
                  <a:txBody>
                    <a:bodyPr/>
                    <a:lstStyle/>
                    <a:p>
                      <a:endParaRPr lang="en-GB" sz="2800" dirty="0">
                        <a:latin typeface="Arial"/>
                        <a:cs typeface="Arial"/>
                      </a:endParaRPr>
                    </a:p>
                    <a:p>
                      <a:pPr fontAlgn="base"/>
                      <a:r>
                        <a:rPr lang="en-GB" sz="2800" b="1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Green Impact (Office awards)</a:t>
                      </a:r>
                    </a:p>
                    <a:p>
                      <a:pPr fontAlgn="base"/>
                      <a:endParaRPr lang="en-GB" sz="24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fontAlgn="base"/>
                      <a:r>
                        <a:rPr lang="en-GB" sz="2400" b="1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Gold</a:t>
                      </a:r>
                    </a:p>
                    <a:p>
                      <a:pPr marL="938530" lvl="1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 err="1">
                          <a:effectLst/>
                          <a:latin typeface="Arial"/>
                        </a:rPr>
                        <a:t>IoN</a:t>
                      </a: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 Admin</a:t>
                      </a:r>
                      <a:endParaRPr lang="en-GB" sz="2400" dirty="0">
                        <a:latin typeface="Arial"/>
                      </a:endParaRPr>
                    </a:p>
                    <a:p>
                      <a:pPr marL="938530" lvl="1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Queen Square Library</a:t>
                      </a:r>
                      <a:endParaRPr lang="en-GB" sz="2400">
                        <a:latin typeface="Arial"/>
                      </a:endParaRPr>
                    </a:p>
                    <a:p>
                      <a:pPr marL="938530" lvl="1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Dementia Research Centre </a:t>
                      </a:r>
                      <a:endParaRPr lang="en-GB" sz="2400">
                        <a:latin typeface="Arial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4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342900" indent="-342900" fontAlgn="base">
                        <a:buFont typeface="Arial" panose="020B0604020202020204" pitchFamily="34" charset="0"/>
                        <a:buChar char="•"/>
                      </a:pPr>
                      <a:endParaRPr lang="en-GB" sz="24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fontAlgn="base"/>
                      <a:r>
                        <a:rPr lang="en-GB" sz="2800" b="1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LEAF (Labs awards) </a:t>
                      </a:r>
                    </a:p>
                    <a:p>
                      <a:pPr lvl="0">
                        <a:buNone/>
                      </a:pPr>
                      <a:endParaRPr lang="en-GB" sz="20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kern="1200" noProof="0" dirty="0">
                          <a:effectLst/>
                          <a:latin typeface="Arial"/>
                        </a:rPr>
                        <a:t>Silver</a:t>
                      </a:r>
                      <a:endParaRPr lang="en-GB" sz="2400" dirty="0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Neuroinflammation </a:t>
                      </a:r>
                      <a:endParaRPr lang="en-GB" dirty="0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Imaging Neurosciences</a:t>
                      </a:r>
                      <a:endParaRPr lang="en-GB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Clinical and Movement Neurosciences</a:t>
                      </a:r>
                      <a:endParaRPr lang="en-GB" dirty="0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GB" sz="2400" b="0" i="0" u="none" strike="noStrike" kern="1200" noProof="0" dirty="0">
                        <a:effectLst/>
                      </a:endParaRPr>
                    </a:p>
                    <a:p>
                      <a:pPr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kern="1200" noProof="0" dirty="0">
                          <a:effectLst/>
                          <a:latin typeface="Arial"/>
                        </a:rPr>
                        <a:t>Gold</a:t>
                      </a:r>
                      <a:endParaRPr lang="en-GB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Neurodegenerative Disease </a:t>
                      </a:r>
                      <a:endParaRPr lang="en-GB" dirty="0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Clinical and Experimental Epilepsy </a:t>
                      </a:r>
                      <a:endParaRPr lang="en-GB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UK DRI at UCL </a:t>
                      </a:r>
                      <a:endParaRPr lang="en-GB">
                        <a:latin typeface="Arial"/>
                      </a:endParaRP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2400" b="0" i="0" u="none" strike="noStrike" kern="1200" noProof="0" dirty="0">
                          <a:effectLst/>
                          <a:latin typeface="Arial"/>
                        </a:rPr>
                        <a:t>Neuromuscular Diseases </a:t>
                      </a:r>
                      <a:endParaRPr lang="en-GB">
                        <a:latin typeface="Arial"/>
                      </a:endParaRPr>
                    </a:p>
                    <a:p>
                      <a:pPr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b="0" i="0" dirty="0"/>
                    </a:p>
                    <a:p>
                      <a:pPr fontAlgn="base"/>
                      <a:endParaRPr lang="en-GB" sz="24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fontAlgn="base"/>
                      <a:endParaRPr lang="en-GB" sz="2400" b="1" i="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342900" indent="-342900" fontAlgn="base">
                        <a:buFont typeface="Arial" panose="020B0604020202020204" pitchFamily="34" charset="0"/>
                        <a:buChar char="•"/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1450" marR="171450" marT="0" marB="85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12549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" y="0"/>
            <a:ext cx="11914410" cy="22762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15710002"/>
            <a:ext cx="11915776" cy="1138136"/>
          </a:xfrm>
          <a:prstGeom prst="rect">
            <a:avLst/>
          </a:prstGeom>
          <a:solidFill>
            <a:srgbClr val="014C7D"/>
          </a:solidFill>
          <a:ln>
            <a:solidFill>
              <a:srgbClr val="014C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8413" y="15710002"/>
            <a:ext cx="2237362" cy="11363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153401" y="15710002"/>
            <a:ext cx="1525012" cy="1138136"/>
          </a:xfrm>
          <a:prstGeom prst="rect">
            <a:avLst/>
          </a:prstGeom>
          <a:gradFill flip="none" rotWithShape="1">
            <a:gsLst>
              <a:gs pos="100000">
                <a:srgbClr val="032E5A"/>
              </a:gs>
              <a:gs pos="0">
                <a:srgbClr val="014C7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18693" y="2521700"/>
            <a:ext cx="9905467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800" b="1" dirty="0">
                <a:solidFill>
                  <a:srgbClr val="014C7D"/>
                </a:solidFill>
                <a:latin typeface="Arial"/>
                <a:cs typeface="Arial"/>
              </a:rPr>
              <a:t>SUSTAINABILITY AWARDS 2022</a:t>
            </a:r>
            <a:endParaRPr lang="en-US" sz="4800" b="1" dirty="0">
              <a:solidFill>
                <a:srgbClr val="014C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75C91D-50DF-2765-3E58-C658F4D6A12B}"/>
              </a:ext>
            </a:extLst>
          </p:cNvPr>
          <p:cNvSpPr txBox="1"/>
          <p:nvPr/>
        </p:nvSpPr>
        <p:spPr>
          <a:xfrm>
            <a:off x="518693" y="3701143"/>
            <a:ext cx="10671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We're delighted to announce recognition of ION's commitment to sustainability at UCL’s annual Awards ceremony, taking home several top awards.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56EE97-FC71-93AE-8F69-44A4C70CD116}"/>
              </a:ext>
            </a:extLst>
          </p:cNvPr>
          <p:cNvSpPr txBox="1"/>
          <p:nvPr/>
        </p:nvSpPr>
        <p:spPr>
          <a:xfrm>
            <a:off x="718457" y="5290457"/>
            <a:ext cx="376578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5400" dirty="0">
              <a:cs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579236-A7E7-CD98-C1DB-879FF79D127E}"/>
              </a:ext>
            </a:extLst>
          </p:cNvPr>
          <p:cNvSpPr txBox="1"/>
          <p:nvPr/>
        </p:nvSpPr>
        <p:spPr>
          <a:xfrm>
            <a:off x="718457" y="10961789"/>
            <a:ext cx="376578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5400" dirty="0">
              <a:cs typeface="Calibri"/>
            </a:endParaRPr>
          </a:p>
        </p:txBody>
      </p:sp>
      <p:pic>
        <p:nvPicPr>
          <p:cNvPr id="3" name="Picture 9" descr="Arrow&#10;&#10;Description automatically generated">
            <a:extLst>
              <a:ext uri="{FF2B5EF4-FFF2-40B4-BE49-F238E27FC236}">
                <a16:creationId xmlns:a16="http://schemas.microsoft.com/office/drawing/2014/main" id="{ACF56E40-58E7-FA9D-0280-DBE06F6329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269" y="8774771"/>
            <a:ext cx="2743325" cy="2639505"/>
          </a:xfrm>
          <a:prstGeom prst="rect">
            <a:avLst/>
          </a:prstGeom>
        </p:spPr>
      </p:pic>
      <p:pic>
        <p:nvPicPr>
          <p:cNvPr id="2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A639FF86-005B-26E3-76A6-53888BF1D9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148" y="5431630"/>
            <a:ext cx="2744906" cy="139217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06E8C0B-A082-7297-A2BC-CC1BCCC132A6}"/>
              </a:ext>
            </a:extLst>
          </p:cNvPr>
          <p:cNvSpPr txBox="1"/>
          <p:nvPr/>
        </p:nvSpPr>
        <p:spPr>
          <a:xfrm>
            <a:off x="4488940" y="13078412"/>
            <a:ext cx="6770731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>
                <a:latin typeface="Arial"/>
                <a:cs typeface="Arial"/>
              </a:rPr>
              <a:t>Sustainability Research Award</a:t>
            </a:r>
          </a:p>
          <a:p>
            <a:r>
              <a:rPr lang="en-GB" sz="2400" dirty="0">
                <a:latin typeface="Arial"/>
                <a:ea typeface="+mn-lt"/>
                <a:cs typeface="+mn-lt"/>
              </a:rPr>
              <a:t>Professor Sanjay </a:t>
            </a:r>
            <a:r>
              <a:rPr lang="en-GB" sz="2400" dirty="0" err="1">
                <a:latin typeface="Arial"/>
                <a:ea typeface="+mn-lt"/>
                <a:cs typeface="+mn-lt"/>
              </a:rPr>
              <a:t>Sisodiya</a:t>
            </a:r>
            <a:r>
              <a:rPr lang="en-GB" sz="2400" dirty="0">
                <a:latin typeface="Arial"/>
                <a:ea typeface="+mn-lt"/>
                <a:cs typeface="+mn-lt"/>
              </a:rPr>
              <a:t> (Deputy Director for Sustainability, UCL Queen Square Institute of Neurology)</a:t>
            </a:r>
            <a:endParaRPr lang="en-GB" sz="2400" dirty="0">
              <a:latin typeface="Arial"/>
              <a:cs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ADF3B0-7F04-856F-2ED5-E6853EB0FF2E}"/>
              </a:ext>
            </a:extLst>
          </p:cNvPr>
          <p:cNvSpPr txBox="1"/>
          <p:nvPr/>
        </p:nvSpPr>
        <p:spPr>
          <a:xfrm>
            <a:off x="1227528" y="1405491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GB" dirty="0">
              <a:cs typeface="Calibri"/>
            </a:endParaRPr>
          </a:p>
        </p:txBody>
      </p:sp>
      <p:pic>
        <p:nvPicPr>
          <p:cNvPr id="15" name="Picture 16">
            <a:extLst>
              <a:ext uri="{FF2B5EF4-FFF2-40B4-BE49-F238E27FC236}">
                <a16:creationId xmlns:a16="http://schemas.microsoft.com/office/drawing/2014/main" id="{0DE0AEA9-3DF9-14A0-B4AD-8D100E4C56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1645" y="12812742"/>
            <a:ext cx="2057494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3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D9AB735656F74282B5A1DDA0501C72" ma:contentTypeVersion="16" ma:contentTypeDescription="Create a new document." ma:contentTypeScope="" ma:versionID="2f7d1e3d7275b5910a8dff0de7ca01da">
  <xsd:schema xmlns:xsd="http://www.w3.org/2001/XMLSchema" xmlns:xs="http://www.w3.org/2001/XMLSchema" xmlns:p="http://schemas.microsoft.com/office/2006/metadata/properties" xmlns:ns2="06588569-0fb3-4b95-ae64-07b1eaa0d702" xmlns:ns3="57035ab6-07ae-4a16-a9c3-222ea2624b74" targetNamespace="http://schemas.microsoft.com/office/2006/metadata/properties" ma:root="true" ma:fieldsID="d3231232307c9de805e9094e92ffcbab" ns2:_="" ns3:_="">
    <xsd:import namespace="06588569-0fb3-4b95-ae64-07b1eaa0d702"/>
    <xsd:import namespace="57035ab6-07ae-4a16-a9c3-222ea2624b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588569-0fb3-4b95-ae64-07b1eaa0d7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79a89b1-2c2c-4f7f-9bd7-7914fb13a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035ab6-07ae-4a16-a9c3-222ea2624b7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b6804a3-d07c-4d93-aa81-a84d19eea5bd}" ma:internalName="TaxCatchAll" ma:showField="CatchAllData" ma:web="57035ab6-07ae-4a16-a9c3-222ea2624b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035ab6-07ae-4a16-a9c3-222ea2624b74" xsi:nil="true"/>
    <lcf76f155ced4ddcb4097134ff3c332f xmlns="06588569-0fb3-4b95-ae64-07b1eaa0d7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D3C5815-059F-4281-859A-DE979794A3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1D8F5E-FE65-461F-B11D-AD4AD801A6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588569-0fb3-4b95-ae64-07b1eaa0d702"/>
    <ds:schemaRef ds:uri="57035ab6-07ae-4a16-a9c3-222ea2624b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D0D04F-36E8-4C2D-AF8A-D717F16B1632}">
  <ds:schemaRefs>
    <ds:schemaRef ds:uri="http://schemas.microsoft.com/office/2006/metadata/properties"/>
    <ds:schemaRef ds:uri="http://schemas.microsoft.com/office/infopath/2007/PartnerControls"/>
    <ds:schemaRef ds:uri="57035ab6-07ae-4a16-a9c3-222ea2624b74"/>
    <ds:schemaRef ds:uri="06588569-0fb3-4b95-ae64-07b1eaa0d70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54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Dementia Research Centre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Prosser</dc:creator>
  <cp:lastModifiedBy>Sarah Lawson</cp:lastModifiedBy>
  <cp:revision>68</cp:revision>
  <cp:lastPrinted>2020-02-12T15:51:22Z</cp:lastPrinted>
  <dcterms:created xsi:type="dcterms:W3CDTF">2020-02-12T14:02:02Z</dcterms:created>
  <dcterms:modified xsi:type="dcterms:W3CDTF">2022-07-22T08:38:43Z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0x0101000ED9AB735656F74282B5A1DDA0501C72</vt:lpwstr>
  </property>
  <property fmtid="{D5CDD505-2E9C-101B-9397-08002B2CF9AE}" pid="3" name="MediaServiceImageTags">
    <vt:lpwstr/>
  </property>
</Properties>
</file>