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9" r:id="rId5"/>
    <p:sldId id="291" r:id="rId6"/>
    <p:sldId id="292" r:id="rId7"/>
    <p:sldId id="267" r:id="rId8"/>
    <p:sldId id="266" r:id="rId9"/>
    <p:sldId id="287" r:id="rId10"/>
    <p:sldId id="288" r:id="rId11"/>
    <p:sldId id="289" r:id="rId12"/>
    <p:sldId id="293" r:id="rId13"/>
    <p:sldId id="29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2B5375-6A48-4B0C-BBDE-580F8CBCA551}" v="1" dt="2024-04-22T13:35:52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2209" autoAdjust="0"/>
  </p:normalViewPr>
  <p:slideViewPr>
    <p:cSldViewPr snapToGrid="0">
      <p:cViewPr varScale="1">
        <p:scale>
          <a:sx n="82" d="100"/>
          <a:sy n="82" d="100"/>
        </p:scale>
        <p:origin x="16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E2DAD-86DD-4FE5-B940-FC771675663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9F165-1DCE-436D-960E-0F56D1D37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13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9F165-1DCE-436D-960E-0F56D1D37F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684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9F165-1DCE-436D-960E-0F56D1D37F2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715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9F165-1DCE-436D-960E-0F56D1D37F2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427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0605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89070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UCL banner">
            <a:extLst>
              <a:ext uri="{FF2B5EF4-FFF2-40B4-BE49-F238E27FC236}">
                <a16:creationId xmlns:a16="http://schemas.microsoft.com/office/drawing/2014/main" id="{7C2B82BC-928F-4A4B-864E-F3EDF9D2E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LIBRARYSKILLS@UCL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10515600" cy="970681"/>
          </a:xfrm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</p:spTree>
    <p:extLst>
      <p:ext uri="{BB962C8B-B14F-4D97-AF65-F5344CB8AC3E}">
        <p14:creationId xmlns:p14="http://schemas.microsoft.com/office/powerpoint/2010/main" val="425626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10515600" cy="786900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60000"/>
            <a:ext cx="5181600" cy="3993935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  <a:lvl2pPr>
              <a:spcBef>
                <a:spcPts val="1000"/>
              </a:spcBef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60000"/>
            <a:ext cx="5181600" cy="3993936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  <a:lvl2pPr>
              <a:spcBef>
                <a:spcPts val="1000"/>
              </a:spcBef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6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0000"/>
            <a:ext cx="10515600" cy="932811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160000"/>
            <a:ext cx="5157787" cy="116191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600000"/>
            <a:ext cx="5157787" cy="2416028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60000"/>
            <a:ext cx="5183188" cy="116191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600000"/>
            <a:ext cx="5183188" cy="2416029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83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49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secondar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800" y="108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80000"/>
            <a:ext cx="5734007" cy="3279500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5286" y="2880000"/>
            <a:ext cx="3760102" cy="32795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24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80000"/>
            <a:ext cx="5734007" cy="3068123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87048" y="2880000"/>
            <a:ext cx="3768339" cy="30601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Rectangle 6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43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5735595" cy="1439561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800800"/>
            <a:ext cx="5734007" cy="3480015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92778" y="1079999"/>
            <a:ext cx="4473146" cy="52008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Rectangle 6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40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and secondar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60000"/>
            <a:ext cx="5734007" cy="2388973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38199" y="4707925"/>
            <a:ext cx="5735595" cy="158578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99869" y="2159999"/>
            <a:ext cx="4431957" cy="41337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Rectangle 11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16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multiple pictures and secondar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60000"/>
            <a:ext cx="5734007" cy="2075933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38199" y="4381497"/>
            <a:ext cx="5735595" cy="207593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46114" y="2165832"/>
            <a:ext cx="2174790" cy="20759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idx="11"/>
          </p:nvPr>
        </p:nvSpPr>
        <p:spPr>
          <a:xfrm>
            <a:off x="9177422" y="2165831"/>
            <a:ext cx="2174790" cy="20759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/>
          </p:nvPr>
        </p:nvSpPr>
        <p:spPr>
          <a:xfrm>
            <a:off x="6846114" y="4391447"/>
            <a:ext cx="2174790" cy="20759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9177422" y="4387329"/>
            <a:ext cx="2174790" cy="20759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5" name="Rectangle 14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60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880000"/>
            <a:ext cx="4654850" cy="3068123"/>
          </a:xfrm>
          <a:prstGeom prst="wedgeRoundRectCallout">
            <a:avLst>
              <a:gd name="adj1" fmla="val 86602"/>
              <a:gd name="adj2" fmla="val 4397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87048" y="2880000"/>
            <a:ext cx="3768339" cy="30601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Rectangle 6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34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0000"/>
            <a:ext cx="10515600" cy="690671"/>
          </a:xfrm>
        </p:spPr>
        <p:txBody>
          <a:bodyPr anchor="t" anchorCtr="0">
            <a:noAutofit/>
          </a:bodyPr>
          <a:lstStyle>
            <a:lvl1pPr>
              <a:defRPr sz="48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0000"/>
            <a:ext cx="10515600" cy="3652643"/>
          </a:xfrm>
        </p:spPr>
        <p:txBody>
          <a:bodyPr/>
          <a:lstStyle>
            <a:lvl1pPr>
              <a:spcBef>
                <a:spcPts val="1000"/>
              </a:spcBef>
              <a:buClr>
                <a:schemeClr val="accent4"/>
              </a:buClr>
              <a:defRPr sz="3600"/>
            </a:lvl1pPr>
            <a:lvl2pPr marL="685800" indent="-228600">
              <a:spcBef>
                <a:spcPts val="100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2800"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661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UC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0605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76713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UCL banner">
            <a:extLst>
              <a:ext uri="{FF2B5EF4-FFF2-40B4-BE49-F238E27FC236}">
                <a16:creationId xmlns:a16="http://schemas.microsoft.com/office/drawing/2014/main" id="{7C2B82BC-928F-4A4B-864E-F3EDF9D2E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LIBRARYSKILLS@UCL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10515600" cy="970681"/>
          </a:xfrm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A303F1-CE56-F049-A485-A817E46D5B80}"/>
              </a:ext>
            </a:extLst>
          </p:cNvPr>
          <p:cNvSpPr/>
          <p:nvPr userDrawn="1"/>
        </p:nvSpPr>
        <p:spPr>
          <a:xfrm>
            <a:off x="10718800" y="5575775"/>
            <a:ext cx="773193" cy="300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UCLH NHS logo">
            <a:extLst>
              <a:ext uri="{FF2B5EF4-FFF2-40B4-BE49-F238E27FC236}">
                <a16:creationId xmlns:a16="http://schemas.microsoft.com/office/drawing/2014/main" id="{FDAD31C7-EC76-5D41-8849-29B4909F0D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35334" y="5575775"/>
            <a:ext cx="4656666" cy="83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1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0001"/>
            <a:ext cx="10515600" cy="913900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60000"/>
            <a:ext cx="5181600" cy="3617999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  <a:lvl2pPr>
              <a:spcBef>
                <a:spcPts val="1000"/>
              </a:spcBef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60000"/>
            <a:ext cx="5181600" cy="3617998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  <a:lvl2pPr>
              <a:spcBef>
                <a:spcPts val="1000"/>
              </a:spcBef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0839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0000"/>
            <a:ext cx="10515600" cy="908098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160000"/>
            <a:ext cx="5157787" cy="823912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40001"/>
            <a:ext cx="5157787" cy="2538000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60000"/>
            <a:ext cx="5183188" cy="823912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40000"/>
            <a:ext cx="5183188" cy="2538000"/>
          </a:xfrm>
        </p:spPr>
        <p:txBody>
          <a:bodyPr/>
          <a:lstStyle>
            <a:lvl1pPr>
              <a:spcBef>
                <a:spcPts val="1000"/>
              </a:spcBef>
              <a:defRPr sz="2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6111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content slid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358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secondary tex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60000"/>
            <a:ext cx="5734007" cy="3978000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2846" y="2160000"/>
            <a:ext cx="3760102" cy="397800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86216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72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60000"/>
            <a:ext cx="5734007" cy="3978000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98728" y="2199100"/>
            <a:ext cx="3768339" cy="3938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2061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arge pictur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720000"/>
            <a:ext cx="5735595" cy="1439561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520000"/>
            <a:ext cx="5734007" cy="3618000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92778" y="718750"/>
            <a:ext cx="4473146" cy="5419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092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and secondary tex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72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0000"/>
            <a:ext cx="5734007" cy="2075934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38199" y="4123037"/>
            <a:ext cx="5735595" cy="201496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99869" y="1800000"/>
            <a:ext cx="4431957" cy="433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3278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multiple pictures and secondary text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72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1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0000"/>
            <a:ext cx="5734007" cy="2276700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38199" y="4320000"/>
            <a:ext cx="5735595" cy="181800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88213" y="1799550"/>
            <a:ext cx="2174790" cy="2276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1"/>
          </p:nvPr>
        </p:nvSpPr>
        <p:spPr>
          <a:xfrm>
            <a:off x="9177422" y="1828350"/>
            <a:ext cx="2174790" cy="2276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/>
          </p:nvPr>
        </p:nvSpPr>
        <p:spPr>
          <a:xfrm>
            <a:off x="6788213" y="4305300"/>
            <a:ext cx="2174790" cy="18690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9177422" y="4320000"/>
            <a:ext cx="2174790" cy="18543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43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with pictur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720000"/>
            <a:ext cx="8692978" cy="788773"/>
          </a:xfr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60000"/>
            <a:ext cx="4654850" cy="3068123"/>
          </a:xfrm>
          <a:prstGeom prst="wedgeRoundRectCallout">
            <a:avLst>
              <a:gd name="adj1" fmla="val 86602"/>
              <a:gd name="adj2" fmla="val 4397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87048" y="2160000"/>
            <a:ext cx="3768339" cy="397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76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en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0605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76713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UCL banner">
            <a:extLst>
              <a:ext uri="{FF2B5EF4-FFF2-40B4-BE49-F238E27FC236}">
                <a16:creationId xmlns:a16="http://schemas.microsoft.com/office/drawing/2014/main" id="{7C2B82BC-928F-4A4B-864E-F3EDF9D2E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12" name="TextBox 11" title="UCl banner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LIBRARYSKILLS@UCL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10515600" cy="970681"/>
          </a:xfrm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</p:spTree>
    <p:extLst>
      <p:ext uri="{BB962C8B-B14F-4D97-AF65-F5344CB8AC3E}">
        <p14:creationId xmlns:p14="http://schemas.microsoft.com/office/powerpoint/2010/main" val="27394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UCLH green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0605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76713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A303F1-CE56-F049-A485-A817E46D5B80}"/>
              </a:ext>
            </a:extLst>
          </p:cNvPr>
          <p:cNvSpPr/>
          <p:nvPr userDrawn="1"/>
        </p:nvSpPr>
        <p:spPr>
          <a:xfrm>
            <a:off x="10762184" y="5565763"/>
            <a:ext cx="824666" cy="300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UCLH NHS logo">
            <a:extLst>
              <a:ext uri="{FF2B5EF4-FFF2-40B4-BE49-F238E27FC236}">
                <a16:creationId xmlns:a16="http://schemas.microsoft.com/office/drawing/2014/main" id="{FDAD31C7-EC76-5D41-8849-29B4909F0D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9699" y="5565764"/>
            <a:ext cx="4656666" cy="831959"/>
          </a:xfrm>
          <a:prstGeom prst="rect">
            <a:avLst/>
          </a:prstGeom>
        </p:spPr>
      </p:pic>
      <p:pic>
        <p:nvPicPr>
          <p:cNvPr id="11" name="Picture 10" descr="UCL banner">
            <a:extLst>
              <a:ext uri="{FF2B5EF4-FFF2-40B4-BE49-F238E27FC236}">
                <a16:creationId xmlns:a16="http://schemas.microsoft.com/office/drawing/2014/main" id="{7C2B82BC-928F-4A4B-864E-F3EDF9D2E0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LIBRARYSKILLS@UCL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10515600" cy="970681"/>
          </a:xfrm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</p:spTree>
    <p:extLst>
      <p:ext uri="{BB962C8B-B14F-4D97-AF65-F5344CB8AC3E}">
        <p14:creationId xmlns:p14="http://schemas.microsoft.com/office/powerpoint/2010/main" val="64350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ody text in 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0605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76713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Rectangle 15" descr="Decorative">
            <a:extLst>
              <a:ext uri="{FF2B5EF4-FFF2-40B4-BE49-F238E27FC236}">
                <a16:creationId xmlns:a16="http://schemas.microsoft.com/office/drawing/2014/main" id="{A8BC7AF8-F89F-234F-B941-952FB6CBBBD1}"/>
              </a:ext>
            </a:extLst>
          </p:cNvPr>
          <p:cNvSpPr/>
          <p:nvPr userDrawn="1"/>
        </p:nvSpPr>
        <p:spPr>
          <a:xfrm>
            <a:off x="0" y="5232378"/>
            <a:ext cx="12192000" cy="1676884"/>
          </a:xfrm>
          <a:custGeom>
            <a:avLst/>
            <a:gdLst>
              <a:gd name="connsiteX0" fmla="*/ 0 w 12192000"/>
              <a:gd name="connsiteY0" fmla="*/ 0 h 1928191"/>
              <a:gd name="connsiteX1" fmla="*/ 12192000 w 12192000"/>
              <a:gd name="connsiteY1" fmla="*/ 0 h 1928191"/>
              <a:gd name="connsiteX2" fmla="*/ 12192000 w 12192000"/>
              <a:gd name="connsiteY2" fmla="*/ 1928191 h 1928191"/>
              <a:gd name="connsiteX3" fmla="*/ 0 w 12192000"/>
              <a:gd name="connsiteY3" fmla="*/ 1928191 h 1928191"/>
              <a:gd name="connsiteX4" fmla="*/ 0 w 12192000"/>
              <a:gd name="connsiteY4" fmla="*/ 0 h 1928191"/>
              <a:gd name="connsiteX0" fmla="*/ 0 w 12192000"/>
              <a:gd name="connsiteY0" fmla="*/ 735495 h 2663686"/>
              <a:gd name="connsiteX1" fmla="*/ 12192000 w 12192000"/>
              <a:gd name="connsiteY1" fmla="*/ 0 h 2663686"/>
              <a:gd name="connsiteX2" fmla="*/ 12192000 w 12192000"/>
              <a:gd name="connsiteY2" fmla="*/ 2663686 h 2663686"/>
              <a:gd name="connsiteX3" fmla="*/ 0 w 12192000"/>
              <a:gd name="connsiteY3" fmla="*/ 2663686 h 2663686"/>
              <a:gd name="connsiteX4" fmla="*/ 0 w 12192000"/>
              <a:gd name="connsiteY4" fmla="*/ 735495 h 266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663686">
                <a:moveTo>
                  <a:pt x="0" y="735495"/>
                </a:moveTo>
                <a:lnTo>
                  <a:pt x="12192000" y="0"/>
                </a:lnTo>
                <a:lnTo>
                  <a:pt x="12192000" y="2663686"/>
                </a:lnTo>
                <a:lnTo>
                  <a:pt x="0" y="2663686"/>
                </a:lnTo>
                <a:lnTo>
                  <a:pt x="0" y="7354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UCL banner">
            <a:extLst>
              <a:ext uri="{FF2B5EF4-FFF2-40B4-BE49-F238E27FC236}">
                <a16:creationId xmlns:a16="http://schemas.microsoft.com/office/drawing/2014/main" id="{7C2B82BC-928F-4A4B-864E-F3EDF9D2E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15" name="TextBox 14" title="UCl banner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LIBRARYSKILLS@UCL</a:t>
            </a:r>
          </a:p>
        </p:txBody>
      </p:sp>
      <p:sp>
        <p:nvSpPr>
          <p:cNvPr id="16" name="Content Placeholder 2" descr="Decorative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5511113" cy="208079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</p:spTree>
    <p:extLst>
      <p:ext uri="{BB962C8B-B14F-4D97-AF65-F5344CB8AC3E}">
        <p14:creationId xmlns:p14="http://schemas.microsoft.com/office/powerpoint/2010/main" val="208984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0605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76713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10515600" cy="970681"/>
          </a:xfrm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  <p:pic>
        <p:nvPicPr>
          <p:cNvPr id="7" name="Picture 6" descr="UCL banner">
            <a:extLst>
              <a:ext uri="{FF2B5EF4-FFF2-40B4-BE49-F238E27FC236}">
                <a16:creationId xmlns:a16="http://schemas.microsoft.com/office/drawing/2014/main" id="{DE3E2D81-D385-FD41-AF5C-92699D9C90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LIBRARYSKILLS@UCL</a:t>
            </a:r>
          </a:p>
        </p:txBody>
      </p:sp>
    </p:spTree>
    <p:extLst>
      <p:ext uri="{BB962C8B-B14F-4D97-AF65-F5344CB8AC3E}">
        <p14:creationId xmlns:p14="http://schemas.microsoft.com/office/powerpoint/2010/main" val="262929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627" y="1962000"/>
            <a:ext cx="10515600" cy="1325563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6" name="Picture 5" descr="UCL banner">
            <a:extLst>
              <a:ext uri="{FF2B5EF4-FFF2-40B4-BE49-F238E27FC236}">
                <a16:creationId xmlns:a16="http://schemas.microsoft.com/office/drawing/2014/main" id="{7C2B82BC-928F-4A4B-864E-F3EDF9D2E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sp>
        <p:nvSpPr>
          <p:cNvPr id="7" name="TextBox 6" descr="UCL banner">
            <a:extLst>
              <a:ext uri="{FF2B5EF4-FFF2-40B4-BE49-F238E27FC236}">
                <a16:creationId xmlns:a16="http://schemas.microsoft.com/office/drawing/2014/main" id="{F52612D4-0FED-4D44-BD5D-1F8752991EBD}"/>
              </a:ext>
            </a:extLst>
          </p:cNvPr>
          <p:cNvSpPr txBox="1"/>
          <p:nvPr userDrawn="1"/>
        </p:nvSpPr>
        <p:spPr>
          <a:xfrm>
            <a:off x="491842" y="240539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LIBRARYSKILLS@UCL</a:t>
            </a:r>
          </a:p>
        </p:txBody>
      </p:sp>
    </p:spTree>
    <p:extLst>
      <p:ext uri="{BB962C8B-B14F-4D97-AF65-F5344CB8AC3E}">
        <p14:creationId xmlns:p14="http://schemas.microsoft.com/office/powerpoint/2010/main" val="134069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no banner or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962000"/>
            <a:ext cx="10777151" cy="947995"/>
          </a:xfrm>
        </p:spPr>
        <p:txBody>
          <a:bodyPr anchor="t" anchorCtr="0"/>
          <a:lstStyle>
            <a:lvl1pPr algn="l">
              <a:defRPr sz="6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976713"/>
            <a:ext cx="9144000" cy="483179"/>
          </a:xfrm>
        </p:spPr>
        <p:txBody>
          <a:bodyPr/>
          <a:lstStyle>
            <a:lvl1pPr marL="0" indent="0" algn="l">
              <a:buNone/>
              <a:defRPr sz="2400" b="1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76649" y="4402383"/>
            <a:ext cx="10515600" cy="970681"/>
          </a:xfrm>
        </p:spPr>
        <p:txBody>
          <a:bodyPr>
            <a:noAutofit/>
          </a:bodyPr>
          <a:lstStyle>
            <a:lvl1pPr marL="0" indent="0">
              <a:buClr>
                <a:schemeClr val="accent4"/>
              </a:buClr>
              <a:buNone/>
              <a:defRPr sz="2400"/>
            </a:lvl1pPr>
            <a:lvl2pPr marL="457200" indent="0">
              <a:buClr>
                <a:schemeClr val="accent4"/>
              </a:buClr>
              <a:buFont typeface="Wingdings" panose="05000000000000000000" pitchFamily="2" charset="2"/>
              <a:buNone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UCL Library Services www.ucl.ac.uk</a:t>
            </a:r>
          </a:p>
          <a:p>
            <a:pPr lvl="0"/>
            <a:r>
              <a:rPr lang="en-US" dirty="0"/>
              <a:t>xyz@ucl.ac.uk</a:t>
            </a:r>
          </a:p>
        </p:txBody>
      </p:sp>
    </p:spTree>
    <p:extLst>
      <p:ext uri="{BB962C8B-B14F-4D97-AF65-F5344CB8AC3E}">
        <p14:creationId xmlns:p14="http://schemas.microsoft.com/office/powerpoint/2010/main" val="170633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73" y="1080000"/>
            <a:ext cx="10515600" cy="690671"/>
          </a:xfrm>
        </p:spPr>
        <p:txBody>
          <a:bodyPr anchor="t" anchorCtr="0">
            <a:noAutofit/>
          </a:bodyPr>
          <a:lstStyle>
            <a:lvl1pPr>
              <a:defRPr sz="48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1795"/>
            <a:ext cx="10515600" cy="4175167"/>
          </a:xfrm>
        </p:spPr>
        <p:txBody>
          <a:bodyPr/>
          <a:lstStyle>
            <a:lvl1pPr>
              <a:spcBef>
                <a:spcPts val="1000"/>
              </a:spcBef>
              <a:buClr>
                <a:schemeClr val="accent4"/>
              </a:buClr>
              <a:defRPr sz="3600"/>
            </a:lvl1pPr>
            <a:lvl2pPr marL="685800" indent="-228600">
              <a:spcBef>
                <a:spcPts val="100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2800"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Rectangle 8" descr="Decorative"/>
          <p:cNvSpPr>
            <a:spLocks noChangeAspect="1"/>
          </p:cNvSpPr>
          <p:nvPr userDrawn="1"/>
        </p:nvSpPr>
        <p:spPr>
          <a:xfrm>
            <a:off x="-1" y="1"/>
            <a:ext cx="12209549" cy="44484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9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62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429000"/>
            <a:ext cx="10515600" cy="2747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08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0" r:id="rId4"/>
    <p:sldLayoutId id="2147483661" r:id="rId5"/>
    <p:sldLayoutId id="2147483684" r:id="rId6"/>
    <p:sldLayoutId id="2147483654" r:id="rId7"/>
    <p:sldLayoutId id="2147483673" r:id="rId8"/>
    <p:sldLayoutId id="2147483650" r:id="rId9"/>
    <p:sldLayoutId id="2147483652" r:id="rId10"/>
    <p:sldLayoutId id="2147483653" r:id="rId11"/>
    <p:sldLayoutId id="2147483672" r:id="rId12"/>
    <p:sldLayoutId id="2147483656" r:id="rId13"/>
    <p:sldLayoutId id="2147483657" r:id="rId14"/>
    <p:sldLayoutId id="2147483664" r:id="rId15"/>
    <p:sldLayoutId id="2147483666" r:id="rId16"/>
    <p:sldLayoutId id="2147483667" r:id="rId17"/>
    <p:sldLayoutId id="2147483668" r:id="rId18"/>
    <p:sldLayoutId id="2147483674" r:id="rId19"/>
    <p:sldLayoutId id="2147483675" r:id="rId20"/>
    <p:sldLayoutId id="2147483676" r:id="rId21"/>
    <p:sldLayoutId id="2147483677" r:id="rId22"/>
    <p:sldLayoutId id="2147483678" r:id="rId23"/>
    <p:sldLayoutId id="2147483679" r:id="rId24"/>
    <p:sldLayoutId id="2147483680" r:id="rId25"/>
    <p:sldLayoutId id="2147483681" r:id="rId26"/>
    <p:sldLayoutId id="2147483682" r:id="rId27"/>
    <p:sldLayoutId id="2147483683" r:id="rId2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>
          <a:schemeClr val="accent4"/>
        </a:buClr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4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.ac.uk/ion/librar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eurolibrary@ucl.ac.u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l.ac.uk/ion/library" TargetMode="External"/><Relationship Id="rId2" Type="http://schemas.openxmlformats.org/officeDocument/2006/relationships/hyperlink" Target="http://www.ucl.ac.uk/library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queensquare.org.uk/archives" TargetMode="External"/><Relationship Id="rId4" Type="http://schemas.openxmlformats.org/officeDocument/2006/relationships/hyperlink" Target="https://www.uclh.nhs.uk/work-with-us/why-choose-uclh/librarie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neurolibrary@ucl.ac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jpg"/><Relationship Id="rId4" Type="http://schemas.openxmlformats.org/officeDocument/2006/relationships/hyperlink" Target="http://www.ucl.ac.uk/ion/librar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l.ac.uk/ion/library/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neurolibrary@ucl.ac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eurolibrary@ucl.ac.uk" TargetMode="External"/><Relationship Id="rId2" Type="http://schemas.openxmlformats.org/officeDocument/2006/relationships/hyperlink" Target="http://www.ucl.ac.uk/ion/library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eurolibrary@ucl.ac.uk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eensquare.org.uk/archives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l.ac.uk/library/membership/nhs-library-membership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9" y="1192509"/>
            <a:ext cx="10777151" cy="947995"/>
          </a:xfrm>
        </p:spPr>
        <p:txBody>
          <a:bodyPr/>
          <a:lstStyle/>
          <a:p>
            <a:r>
              <a:rPr lang="en-GB" sz="4800" dirty="0"/>
              <a:t>Welcome to Queen Square Library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9" y="2140504"/>
            <a:ext cx="9884087" cy="1284391"/>
          </a:xfrm>
        </p:spPr>
        <p:txBody>
          <a:bodyPr/>
          <a:lstStyle/>
          <a:p>
            <a:r>
              <a:rPr lang="en-GB" sz="2800" b="0" dirty="0"/>
              <a:t>A shared resource between the UCL Queen Square Institute of Neurology and the National Hospital for Neurology and Neurosurgery (UCLH)</a:t>
            </a:r>
          </a:p>
          <a:p>
            <a:endParaRPr lang="en-GB" sz="2800" b="0" dirty="0"/>
          </a:p>
        </p:txBody>
      </p:sp>
      <p:sp>
        <p:nvSpPr>
          <p:cNvPr id="5" name="Content Placeholder 3"/>
          <p:cNvSpPr>
            <a:spLocks noGrp="1"/>
          </p:cNvSpPr>
          <p:nvPr>
            <p:ph idx="11"/>
          </p:nvPr>
        </p:nvSpPr>
        <p:spPr>
          <a:xfrm>
            <a:off x="576649" y="3887549"/>
            <a:ext cx="10515600" cy="970681"/>
          </a:xfrm>
        </p:spPr>
        <p:txBody>
          <a:bodyPr/>
          <a:lstStyle/>
          <a:p>
            <a:pPr>
              <a:buClr>
                <a:schemeClr val="accent4"/>
              </a:buClr>
            </a:pPr>
            <a:r>
              <a:rPr lang="en-GB" dirty="0">
                <a:hlinkClick r:id="rId3"/>
              </a:rPr>
              <a:t>Queen Square Library website </a:t>
            </a:r>
            <a:endParaRPr lang="en-GB" dirty="0"/>
          </a:p>
          <a:p>
            <a:pPr>
              <a:buClr>
                <a:schemeClr val="accent4"/>
              </a:buClr>
            </a:pPr>
            <a:r>
              <a:rPr lang="en-GB" dirty="0"/>
              <a:t>www.ucl.ac.uk/ion/library/ </a:t>
            </a:r>
          </a:p>
          <a:p>
            <a:pPr>
              <a:buClr>
                <a:schemeClr val="accent4"/>
              </a:buClr>
            </a:pPr>
            <a:r>
              <a:rPr lang="en-GB" dirty="0">
                <a:hlinkClick r:id="rId4"/>
              </a:rPr>
              <a:t>neurolibrary@ucl.ac.uk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34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169" y="645285"/>
            <a:ext cx="10515600" cy="690671"/>
          </a:xfrm>
        </p:spPr>
        <p:txBody>
          <a:bodyPr/>
          <a:lstStyle/>
          <a:p>
            <a:r>
              <a:rPr lang="en-GB" dirty="0"/>
              <a:t>Library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396" y="1567080"/>
            <a:ext cx="10515600" cy="417516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>
                <a:hlinkClick r:id="rId2"/>
              </a:rPr>
              <a:t>UCL Libraries</a:t>
            </a:r>
            <a:r>
              <a:rPr lang="en-GB" dirty="0"/>
              <a:t>: www.ucl.ac.uk/library </a:t>
            </a:r>
          </a:p>
          <a:p>
            <a:r>
              <a:rPr lang="en-GB" dirty="0">
                <a:hlinkClick r:id="rId3"/>
              </a:rPr>
              <a:t>Queen Square Library</a:t>
            </a:r>
            <a:r>
              <a:rPr lang="en-GB" dirty="0"/>
              <a:t>: </a:t>
            </a:r>
            <a:r>
              <a:rPr lang="en-GB" dirty="0">
                <a:hlinkClick r:id="rId3"/>
              </a:rPr>
              <a:t>www.ucl.ac.uk/ion/library</a:t>
            </a:r>
            <a:endParaRPr lang="en-GB" dirty="0"/>
          </a:p>
          <a:p>
            <a:pPr lvl="1"/>
            <a:r>
              <a:rPr lang="en-GB" sz="3200" dirty="0"/>
              <a:t>full details of all our services, including access to the Library catalogue, links to key databases and patient information.​</a:t>
            </a:r>
          </a:p>
          <a:p>
            <a:r>
              <a:rPr lang="en-GB" dirty="0">
                <a:latin typeface="Arial"/>
                <a:cs typeface="Arial"/>
                <a:hlinkClick r:id="rId4"/>
              </a:rPr>
              <a:t>UCLH libraries</a:t>
            </a:r>
            <a:r>
              <a:rPr lang="en-GB" dirty="0">
                <a:latin typeface="Arial"/>
                <a:cs typeface="Arial"/>
              </a:rPr>
              <a:t>: www.uclh.nhs.uk/libraries</a:t>
            </a:r>
          </a:p>
          <a:p>
            <a:r>
              <a:rPr lang="en-GB" dirty="0">
                <a:hlinkClick r:id="rId5"/>
              </a:rPr>
              <a:t>Queen Square Archives</a:t>
            </a:r>
            <a:r>
              <a:rPr lang="en-GB" dirty="0"/>
              <a:t>: www.queensquare.org.uk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8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860544"/>
            <a:ext cx="8692978" cy="788773"/>
          </a:xfrm>
        </p:spPr>
        <p:txBody>
          <a:bodyPr/>
          <a:lstStyle/>
          <a:p>
            <a:r>
              <a:rPr lang="en-GB" dirty="0"/>
              <a:t>How to contact 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02176"/>
            <a:ext cx="6886854" cy="3593952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neurolibrary@ucl.ac.uk</a:t>
            </a:r>
            <a:r>
              <a:rPr lang="en-GB" dirty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1st Floor, 23 Queen Square.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We are usually open Mon-Fri but always check our website for the latest opening hours.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www.ucl.ac.uk/ion/library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pic>
        <p:nvPicPr>
          <p:cNvPr id="5" name="Content Placeholder 6" descr="Photo of 23 Queen Square"/>
          <p:cNvPicPr>
            <a:picLocks noGrp="1" noChangeAspect="1"/>
          </p:cNvPicPr>
          <p:nvPr>
            <p:ph type="pic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1" r="13071"/>
          <a:stretch>
            <a:fillRect/>
          </a:stretch>
        </p:blipFill>
        <p:spPr>
          <a:xfrm>
            <a:off x="7726642" y="1956816"/>
            <a:ext cx="4031081" cy="3273552"/>
          </a:xfrm>
        </p:spPr>
      </p:pic>
    </p:spTree>
    <p:extLst>
      <p:ext uri="{BB962C8B-B14F-4D97-AF65-F5344CB8AC3E}">
        <p14:creationId xmlns:p14="http://schemas.microsoft.com/office/powerpoint/2010/main" val="408891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GB" dirty="0"/>
              <a:t>This presentation is available online as a </a:t>
            </a:r>
            <a:r>
              <a:rPr lang="en-GB" dirty="0" err="1"/>
              <a:t>powerpoint</a:t>
            </a:r>
            <a:r>
              <a:rPr lang="en-GB" dirty="0"/>
              <a:t> and video on the </a:t>
            </a:r>
            <a:r>
              <a:rPr lang="en-GB" u="sng" dirty="0">
                <a:hlinkClick r:id="rId2"/>
              </a:rPr>
              <a:t>Queen Square Library website</a:t>
            </a:r>
            <a:r>
              <a:rPr lang="en-GB" dirty="0"/>
              <a:t>: www.ucl.ac.uk/ion/library/ 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90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73" y="1006848"/>
            <a:ext cx="10515600" cy="690671"/>
          </a:xfrm>
        </p:spPr>
        <p:txBody>
          <a:bodyPr/>
          <a:lstStyle/>
          <a:p>
            <a:r>
              <a:rPr lang="en-GB" dirty="0"/>
              <a:t>What do you expect..?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GB" dirty="0">
                <a:solidFill>
                  <a:srgbClr val="5B6436"/>
                </a:solidFill>
              </a:rPr>
              <a:t>	Quiet space</a:t>
            </a:r>
            <a:r>
              <a:rPr lang="en-GB" dirty="0"/>
              <a:t>			</a:t>
            </a:r>
            <a:r>
              <a:rPr lang="en-US" dirty="0"/>
              <a:t>​</a:t>
            </a:r>
            <a:r>
              <a:rPr lang="en-GB" dirty="0">
                <a:solidFill>
                  <a:schemeClr val="accent4"/>
                </a:solidFill>
              </a:rPr>
              <a:t>Books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en-GB" dirty="0">
                <a:solidFill>
                  <a:schemeClr val="accent4"/>
                </a:solidFill>
              </a:rPr>
              <a:t>Computers</a:t>
            </a:r>
            <a:r>
              <a:rPr lang="en-US" dirty="0"/>
              <a:t>​  					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Reading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		Studying</a:t>
            </a:r>
            <a:r>
              <a:rPr lang="en-GB" dirty="0"/>
              <a:t> 	</a:t>
            </a:r>
            <a:r>
              <a:rPr lang="en-GB" dirty="0">
                <a:solidFill>
                  <a:schemeClr val="accent4"/>
                </a:solidFill>
              </a:rPr>
              <a:t>Training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en-GB" dirty="0"/>
              <a:t>        </a:t>
            </a:r>
            <a:r>
              <a:rPr lang="en-GB" dirty="0">
                <a:solidFill>
                  <a:schemeClr val="accent4"/>
                </a:solidFill>
              </a:rPr>
              <a:t>Librarians</a:t>
            </a:r>
            <a:r>
              <a:rPr lang="en-GB" dirty="0"/>
              <a:t> </a:t>
            </a:r>
            <a:r>
              <a:rPr lang="en-US" dirty="0"/>
              <a:t>​				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Articles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Help with searching </a:t>
            </a:r>
            <a:r>
              <a:rPr lang="en-GB" dirty="0"/>
              <a:t>		</a:t>
            </a:r>
            <a:r>
              <a:rPr lang="en-GB" dirty="0">
                <a:solidFill>
                  <a:schemeClr val="accent4"/>
                </a:solidFill>
              </a:rPr>
              <a:t>Research</a:t>
            </a:r>
            <a:r>
              <a:rPr lang="en-US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40493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48" y="714240"/>
            <a:ext cx="11012424" cy="786900"/>
          </a:xfrm>
        </p:spPr>
        <p:txBody>
          <a:bodyPr/>
          <a:lstStyle/>
          <a:p>
            <a:r>
              <a:rPr lang="en-GB" dirty="0"/>
              <a:t>Meet the Queen Square Library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4359637"/>
            <a:ext cx="10939273" cy="2129168"/>
          </a:xfrm>
        </p:spPr>
        <p:txBody>
          <a:bodyPr/>
          <a:lstStyle/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     Sarah, Kate and </a:t>
            </a:r>
            <a:r>
              <a:rPr lang="en-GB" sz="3200" dirty="0" err="1"/>
              <a:t>Urszula</a:t>
            </a:r>
            <a:r>
              <a:rPr lang="en-GB" sz="3200" dirty="0"/>
              <a:t>			Lai Han and Abi</a:t>
            </a:r>
          </a:p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r>
              <a:rPr lang="en-GB" sz="3200" b="1" dirty="0"/>
              <a:t>Contact: </a:t>
            </a:r>
            <a:r>
              <a:rPr lang="en-GB" sz="3200" dirty="0"/>
              <a:t>neurolibrary@ucl.ac.uk</a:t>
            </a:r>
          </a:p>
          <a:p>
            <a:pPr>
              <a:buClr>
                <a:schemeClr val="accent4"/>
              </a:buClr>
            </a:pPr>
            <a:endParaRPr lang="en-GB" dirty="0"/>
          </a:p>
        </p:txBody>
      </p:sp>
      <p:pic>
        <p:nvPicPr>
          <p:cNvPr id="7" name="Picture 6" descr="Queen Square Library evening team in the Library">
            <a:extLst>
              <a:ext uri="{FF2B5EF4-FFF2-40B4-BE49-F238E27FC236}">
                <a16:creationId xmlns:a16="http://schemas.microsoft.com/office/drawing/2014/main" id="{6EE8A4D8-84BA-B565-5F6C-10D72EB490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495" y="1639097"/>
            <a:ext cx="2804827" cy="3235569"/>
          </a:xfrm>
          <a:prstGeom prst="rect">
            <a:avLst/>
          </a:prstGeom>
        </p:spPr>
      </p:pic>
      <p:pic>
        <p:nvPicPr>
          <p:cNvPr id="9" name="Picture 8" descr="A group of women standing in front of a bookshelf&#10;&#10;Description automatically generated">
            <a:extLst>
              <a:ext uri="{FF2B5EF4-FFF2-40B4-BE49-F238E27FC236}">
                <a16:creationId xmlns:a16="http://schemas.microsoft.com/office/drawing/2014/main" id="{7068453A-53E3-F59E-6583-633E8B845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831" y="1639097"/>
            <a:ext cx="4337538" cy="319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16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73" y="810180"/>
            <a:ext cx="10515600" cy="690671"/>
          </a:xfrm>
        </p:spPr>
        <p:txBody>
          <a:bodyPr>
            <a:noAutofit/>
          </a:bodyPr>
          <a:lstStyle/>
          <a:p>
            <a:r>
              <a:rPr lang="en-GB" dirty="0"/>
              <a:t>Access to e-resources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1975"/>
            <a:ext cx="10515600" cy="4175167"/>
          </a:xfrm>
        </p:spPr>
        <p:txBody>
          <a:bodyPr/>
          <a:lstStyle/>
          <a:p>
            <a:r>
              <a:rPr lang="en-GB" dirty="0"/>
              <a:t>NHS </a:t>
            </a:r>
            <a:r>
              <a:rPr lang="en-GB" dirty="0" err="1"/>
              <a:t>OpenAthens</a:t>
            </a:r>
            <a:r>
              <a:rPr lang="en-GB" dirty="0"/>
              <a:t>:</a:t>
            </a:r>
          </a:p>
          <a:p>
            <a:pPr marL="628650" lvl="1" indent="-171450">
              <a:buFontTx/>
              <a:buChar char="-"/>
            </a:pPr>
            <a:r>
              <a:rPr lang="en-GB" dirty="0"/>
              <a:t>NHS-purchased databases, </a:t>
            </a:r>
            <a:r>
              <a:rPr lang="en-GB" dirty="0" err="1"/>
              <a:t>ejournals</a:t>
            </a:r>
            <a:r>
              <a:rPr lang="en-GB" dirty="0"/>
              <a:t> and </a:t>
            </a:r>
            <a:r>
              <a:rPr lang="en-GB" dirty="0" err="1"/>
              <a:t>ebooks</a:t>
            </a:r>
            <a:r>
              <a:rPr lang="en-GB" dirty="0"/>
              <a:t>;</a:t>
            </a:r>
          </a:p>
          <a:p>
            <a:pPr marL="628650" lvl="1" indent="-171450">
              <a:buFontTx/>
              <a:buChar char="-"/>
            </a:pPr>
            <a:r>
              <a:rPr lang="en-GB" dirty="0"/>
              <a:t>Register for </a:t>
            </a:r>
            <a:r>
              <a:rPr lang="en-GB" b="1" dirty="0"/>
              <a:t>NHS </a:t>
            </a:r>
            <a:r>
              <a:rPr lang="en-GB" b="1" dirty="0" err="1"/>
              <a:t>OpenAthens</a:t>
            </a:r>
            <a:r>
              <a:rPr lang="en-GB" dirty="0"/>
              <a:t> from a Trust computer or using nhs.net email;</a:t>
            </a:r>
          </a:p>
          <a:p>
            <a:r>
              <a:rPr lang="en-GB" dirty="0"/>
              <a:t>Request form for electronic articles/book chapters licenced to UCL.</a:t>
            </a:r>
          </a:p>
          <a:p>
            <a:r>
              <a:rPr lang="en-GB" dirty="0"/>
              <a:t>Please contact </a:t>
            </a:r>
            <a:r>
              <a:rPr lang="en-GB" dirty="0">
                <a:hlinkClick r:id="rId3"/>
              </a:rPr>
              <a:t>neurolibrary@ucl.ac.uk</a:t>
            </a:r>
            <a:r>
              <a:rPr lang="en-GB" dirty="0"/>
              <a:t> for further information.</a:t>
            </a:r>
          </a:p>
        </p:txBody>
      </p:sp>
    </p:spTree>
    <p:extLst>
      <p:ext uri="{BB962C8B-B14F-4D97-AF65-F5344CB8AC3E}">
        <p14:creationId xmlns:p14="http://schemas.microsoft.com/office/powerpoint/2010/main" val="1810486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73" y="900120"/>
            <a:ext cx="10515600" cy="690671"/>
          </a:xfrm>
        </p:spPr>
        <p:txBody>
          <a:bodyPr/>
          <a:lstStyle/>
          <a:p>
            <a:r>
              <a:rPr lang="en-GB" dirty="0"/>
              <a:t>Training and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1915"/>
            <a:ext cx="10515600" cy="4175167"/>
          </a:xfrm>
        </p:spPr>
        <p:txBody>
          <a:bodyPr/>
          <a:lstStyle/>
          <a:p>
            <a:r>
              <a:rPr lang="en-GB" dirty="0"/>
              <a:t>Searching databases, finding information &amp; answering your reference enquiries;</a:t>
            </a:r>
          </a:p>
          <a:p>
            <a:r>
              <a:rPr lang="en-GB" dirty="0"/>
              <a:t>Training sessions ranging from a brief introduction through to in-depth training;</a:t>
            </a:r>
          </a:p>
          <a:p>
            <a:r>
              <a:rPr lang="en-GB" dirty="0"/>
              <a:t>Guides on </a:t>
            </a:r>
            <a:r>
              <a:rPr lang="en-GB" dirty="0">
                <a:hlinkClick r:id="rId2"/>
              </a:rPr>
              <a:t>Queen Square Library web site</a:t>
            </a:r>
            <a:r>
              <a:rPr lang="en-GB" dirty="0"/>
              <a:t>: www.ucl.ac.uk/ion/library </a:t>
            </a:r>
          </a:p>
          <a:p>
            <a:r>
              <a:rPr lang="en-GB" dirty="0"/>
              <a:t>Please email </a:t>
            </a:r>
            <a:r>
              <a:rPr lang="en-GB" u="sng" dirty="0">
                <a:hlinkClick r:id="rId3"/>
              </a:rPr>
              <a:t>neurolibrary@ucl.ac.uk</a:t>
            </a:r>
            <a:r>
              <a:rPr lang="en-GB" dirty="0"/>
              <a:t> for further information.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8397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73" y="930100"/>
            <a:ext cx="10515600" cy="690671"/>
          </a:xfrm>
        </p:spPr>
        <p:txBody>
          <a:bodyPr/>
          <a:lstStyle/>
          <a:p>
            <a:r>
              <a:rPr lang="en-GB" dirty="0"/>
              <a:t>Current awareness and document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972" y="2532933"/>
            <a:ext cx="11003651" cy="3535087"/>
          </a:xfrm>
        </p:spPr>
        <p:txBody>
          <a:bodyPr/>
          <a:lstStyle/>
          <a:p>
            <a:pPr fontAlgn="base"/>
            <a:r>
              <a:rPr lang="en-US" dirty="0" err="1"/>
              <a:t>Customised</a:t>
            </a:r>
            <a:r>
              <a:rPr lang="en-US" dirty="0"/>
              <a:t> email alerts</a:t>
            </a:r>
            <a:br>
              <a:rPr lang="en-US" dirty="0"/>
            </a:br>
            <a:r>
              <a:rPr lang="en-US" dirty="0"/>
              <a:t>e.g. from </a:t>
            </a:r>
            <a:r>
              <a:rPr lang="en-US" dirty="0" err="1"/>
              <a:t>KnowledgeShare</a:t>
            </a:r>
            <a:r>
              <a:rPr lang="en-US" dirty="0"/>
              <a:t>. ​</a:t>
            </a:r>
          </a:p>
          <a:p>
            <a:pPr fontAlgn="base"/>
            <a:r>
              <a:rPr lang="en-GB" dirty="0"/>
              <a:t>Books and articles on inter-library loan</a:t>
            </a:r>
            <a:br>
              <a:rPr lang="en-GB" dirty="0"/>
            </a:br>
            <a:r>
              <a:rPr lang="en-GB" dirty="0"/>
              <a:t>e.g. from the British Library.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Please contact </a:t>
            </a:r>
            <a:r>
              <a:rPr lang="en-US" u="sng" dirty="0">
                <a:hlinkClick r:id="rId2"/>
              </a:rPr>
              <a:t>neurolibrary@ucl.ac.uk</a:t>
            </a:r>
            <a:r>
              <a:rPr lang="en-US" dirty="0"/>
              <a:t> for further information.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872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73" y="823968"/>
            <a:ext cx="10515600" cy="690671"/>
          </a:xfrm>
        </p:spPr>
        <p:txBody>
          <a:bodyPr/>
          <a:lstStyle/>
          <a:p>
            <a:r>
              <a:rPr lang="en-GB" dirty="0"/>
              <a:t>Queen Square Archives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2611"/>
            <a:ext cx="11103864" cy="4175167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GB" dirty="0"/>
              <a:t>Archives of the National Hospital (mostly 1860-1948):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original case notes;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annual reports and minutes;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1000s of photographs.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dirty="0"/>
              <a:t>Many of these are digitised on the </a:t>
            </a:r>
            <a:r>
              <a:rPr lang="en-GB" dirty="0">
                <a:hlinkClick r:id="rId2"/>
              </a:rPr>
              <a:t>Queen Square Archives website</a:t>
            </a:r>
            <a:r>
              <a:rPr lang="en-GB" dirty="0"/>
              <a:t>: www.queensquare.org.uk</a:t>
            </a:r>
            <a:br>
              <a:rPr lang="en-GB" dirty="0"/>
            </a:br>
            <a:r>
              <a:rPr lang="en-GB" dirty="0"/>
              <a:t>Please contact: neuroarchives@ucl.ac.uk</a:t>
            </a:r>
          </a:p>
        </p:txBody>
      </p:sp>
      <p:sp>
        <p:nvSpPr>
          <p:cNvPr id="4" name="AutoShape 2" descr="https://ukc-powerpoint.officeapps.live.com/pods/GetClipboardImage.ashx?Id=92ee05b7-1112-41bd-8f9b-772967ea23c6&amp;DC=GUK1&amp;wdoverrides=GetClipboardImageEnabled:true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s://ukc-powerpoint.officeapps.live.com/pods/GetClipboardImage.ashx?Id=4b104b75-994a-4887-910a-948b6d348762&amp;DC=GUK1&amp;wdoverrides=GetClipboardImageEnabled:true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033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9104"/>
            <a:ext cx="10515600" cy="690671"/>
          </a:xfrm>
        </p:spPr>
        <p:txBody>
          <a:bodyPr/>
          <a:lstStyle/>
          <a:p>
            <a:r>
              <a:rPr lang="en-GB" dirty="0"/>
              <a:t>Print resources and onsite facilities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506215"/>
            <a:ext cx="11445240" cy="417516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3200" dirty="0">
                <a:latin typeface="Arial"/>
                <a:cs typeface="Arial"/>
              </a:rPr>
              <a:t>Print books and journals: Queen Square Library focuses on neurology and neurosurgery.</a:t>
            </a:r>
            <a:r>
              <a:rPr lang="en-US" sz="3200" dirty="0">
                <a:latin typeface="Arial"/>
                <a:cs typeface="Arial"/>
              </a:rPr>
              <a:t> </a:t>
            </a:r>
            <a:r>
              <a:rPr lang="en-GB" sz="3200" dirty="0">
                <a:latin typeface="Arial"/>
                <a:cs typeface="Arial"/>
              </a:rPr>
              <a:t> </a:t>
            </a:r>
            <a:r>
              <a:rPr lang="en-US" sz="2800" dirty="0">
                <a:latin typeface="Arial"/>
                <a:cs typeface="Arial"/>
              </a:rPr>
              <a:t>​</a:t>
            </a:r>
            <a:endParaRPr lang="en-US" sz="2800" dirty="0"/>
          </a:p>
          <a:p>
            <a:pPr fontAlgn="base"/>
            <a:r>
              <a:rPr lang="en-GB" sz="3200" dirty="0">
                <a:latin typeface="Arial"/>
                <a:cs typeface="Arial"/>
              </a:rPr>
              <a:t>Walk in access to UCL </a:t>
            </a:r>
            <a:r>
              <a:rPr lang="en-GB" sz="3200" dirty="0" err="1">
                <a:latin typeface="Arial"/>
                <a:cs typeface="Arial"/>
              </a:rPr>
              <a:t>ejournals</a:t>
            </a:r>
            <a:r>
              <a:rPr lang="en-GB" sz="3200" dirty="0">
                <a:latin typeface="Arial"/>
                <a:cs typeface="Arial"/>
              </a:rPr>
              <a:t>.</a:t>
            </a:r>
            <a:r>
              <a:rPr lang="en-US" sz="3200" dirty="0">
                <a:latin typeface="Arial"/>
                <a:cs typeface="Arial"/>
              </a:rPr>
              <a:t>​</a:t>
            </a:r>
          </a:p>
          <a:p>
            <a:pPr fontAlgn="base"/>
            <a:r>
              <a:rPr lang="en-GB" sz="3200" dirty="0">
                <a:latin typeface="Arial"/>
                <a:cs typeface="Arial"/>
              </a:rPr>
              <a:t>UCLH computers. </a:t>
            </a:r>
            <a:r>
              <a:rPr lang="en-US" sz="3200" dirty="0">
                <a:latin typeface="Arial"/>
                <a:cs typeface="Arial"/>
              </a:rPr>
              <a:t>​</a:t>
            </a:r>
          </a:p>
          <a:p>
            <a:pPr fontAlgn="base"/>
            <a:r>
              <a:rPr lang="en-GB" sz="3200" dirty="0">
                <a:latin typeface="Arial"/>
                <a:cs typeface="Arial"/>
              </a:rPr>
              <a:t>Study spaces</a:t>
            </a:r>
            <a:r>
              <a:rPr lang="en-GB" sz="3200" i="1" dirty="0">
                <a:latin typeface="Arial"/>
                <a:cs typeface="Arial"/>
              </a:rPr>
              <a:t>.</a:t>
            </a:r>
            <a:r>
              <a:rPr lang="en-US" sz="3200" dirty="0">
                <a:latin typeface="Arial"/>
                <a:cs typeface="Arial"/>
              </a:rPr>
              <a:t>​</a:t>
            </a:r>
          </a:p>
          <a:p>
            <a:pPr fontAlgn="base"/>
            <a:r>
              <a:rPr lang="en-GB" sz="3200" dirty="0">
                <a:latin typeface="Arial"/>
                <a:cs typeface="Arial"/>
              </a:rPr>
              <a:t>Printing, photocopying and scanning.</a:t>
            </a:r>
            <a:endParaRPr lang="en-US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Please complete the online form to register for access to all UCL Libraries</a:t>
            </a:r>
            <a:br>
              <a:rPr lang="en-GB" sz="3200" dirty="0">
                <a:latin typeface="Arial"/>
                <a:cs typeface="Arial"/>
              </a:rPr>
            </a:br>
            <a:r>
              <a:rPr lang="en-GB" sz="3200" dirty="0">
                <a:latin typeface="Arial"/>
                <a:cs typeface="Arial"/>
                <a:hlinkClick r:id="rId2"/>
              </a:rPr>
              <a:t>www.ucl.ac.uk/library/membership/nhs-library-membership</a:t>
            </a:r>
            <a:endParaRPr lang="en-GB" sz="3200" dirty="0">
              <a:latin typeface="Arial"/>
              <a:cs typeface="Arial"/>
            </a:endParaRPr>
          </a:p>
          <a:p>
            <a:r>
              <a:rPr lang="en-GB" sz="3200" dirty="0">
                <a:latin typeface="Arial"/>
                <a:cs typeface="Arial"/>
              </a:rPr>
              <a:t>Please check our website for our latest opening hours.</a:t>
            </a:r>
            <a:r>
              <a:rPr lang="en-US" sz="3200" dirty="0">
                <a:latin typeface="Arial"/>
                <a:cs typeface="Arial"/>
              </a:rPr>
              <a:t> </a:t>
            </a:r>
            <a:endParaRPr lang="en-GB" sz="3200" dirty="0">
              <a:latin typeface="Arial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45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4DBE8"/>
      </a:accent1>
      <a:accent2>
        <a:srgbClr val="0097A9"/>
      </a:accent2>
      <a:accent3>
        <a:srgbClr val="D6D2C4"/>
      </a:accent3>
      <a:accent4>
        <a:srgbClr val="AC145A"/>
      </a:accent4>
      <a:accent5>
        <a:srgbClr val="BBC592"/>
      </a:accent5>
      <a:accent6>
        <a:srgbClr val="F6BE00"/>
      </a:accent6>
      <a:hlink>
        <a:srgbClr val="AC145A"/>
      </a:hlink>
      <a:folHlink>
        <a:srgbClr val="0097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brary-skills-template-blue-celeste-1.pptx [Read-Only]" id="{708D5AED-0D25-443A-972D-CC1F49D00C8C}" vid="{97EA3D2C-2C24-445A-916E-9129D6D9DA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FA3A3F63AB5A4CB7545F4A4F5DA748" ma:contentTypeVersion="11" ma:contentTypeDescription="Create a new document." ma:contentTypeScope="" ma:versionID="ec0648bd06bd6dbc9a92eee8feeb0fc5">
  <xsd:schema xmlns:xsd="http://www.w3.org/2001/XMLSchema" xmlns:xs="http://www.w3.org/2001/XMLSchema" xmlns:p="http://schemas.microsoft.com/office/2006/metadata/properties" xmlns:ns2="46f2f5ee-1d06-48d0-a48b-171d8a5db8c4" xmlns:ns3="a71d853a-9160-4b06-8871-a2258eaa9eee" targetNamespace="http://schemas.microsoft.com/office/2006/metadata/properties" ma:root="true" ma:fieldsID="5500485e7be35d852ffb49306308c4af" ns2:_="" ns3:_="">
    <xsd:import namespace="46f2f5ee-1d06-48d0-a48b-171d8a5db8c4"/>
    <xsd:import namespace="a71d853a-9160-4b06-8871-a2258eaa9e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2f5ee-1d06-48d0-a48b-171d8a5db8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d853a-9160-4b06-8871-a2258eaa9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9C6DF7-E9BF-498D-BA66-6027220F66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f2f5ee-1d06-48d0-a48b-171d8a5db8c4"/>
    <ds:schemaRef ds:uri="a71d853a-9160-4b06-8871-a2258eaa9e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B77A69-57CB-410D-912B-830AD4C56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186F4D-7904-4580-9776-F79B63A83156}">
  <ds:schemaRefs>
    <ds:schemaRef ds:uri="http://purl.org/dc/terms/"/>
    <ds:schemaRef ds:uri="fa734e6e-2dd8-4275-9b08-04e206339f53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8303adcf-267c-4a3a-ae82-83ab85310ff4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library-skills-template-blue-celeste-1</Template>
  <TotalTime>136</TotalTime>
  <Words>569</Words>
  <Application>Microsoft Office PowerPoint</Application>
  <PresentationFormat>Widescreen</PresentationFormat>
  <Paragraphs>61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Welcome to Queen Square Library</vt:lpstr>
      <vt:lpstr>Accessibility</vt:lpstr>
      <vt:lpstr>What do you expect..?</vt:lpstr>
      <vt:lpstr>Meet the Queen Square Library team</vt:lpstr>
      <vt:lpstr>Access to e-resources</vt:lpstr>
      <vt:lpstr>Training and support</vt:lpstr>
      <vt:lpstr>Current awareness and document delivery</vt:lpstr>
      <vt:lpstr>Queen Square Archives</vt:lpstr>
      <vt:lpstr>Print resources and onsite facilities</vt:lpstr>
      <vt:lpstr>Library websites</vt:lpstr>
      <vt:lpstr>How to contact us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Young</dc:creator>
  <cp:lastModifiedBy>Lawson, Sarah</cp:lastModifiedBy>
  <cp:revision>72</cp:revision>
  <dcterms:created xsi:type="dcterms:W3CDTF">2019-08-05T13:03:56Z</dcterms:created>
  <dcterms:modified xsi:type="dcterms:W3CDTF">2024-04-22T13:36:37Z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0x010100D8FA3A3F63AB5A4CB7545F4A4F5DA748</vt:lpwstr>
  </property>
</Properties>
</file>