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56" r:id="rId6"/>
    <p:sldId id="257" r:id="rId7"/>
    <p:sldId id="261" r:id="rId8"/>
    <p:sldId id="280" r:id="rId9"/>
    <p:sldId id="260" r:id="rId10"/>
    <p:sldId id="259" r:id="rId11"/>
    <p:sldId id="258" r:id="rId12"/>
    <p:sldId id="267" r:id="rId13"/>
    <p:sldId id="272" r:id="rId14"/>
    <p:sldId id="276" r:id="rId15"/>
    <p:sldId id="262" r:id="rId16"/>
    <p:sldId id="263" r:id="rId17"/>
    <p:sldId id="264" r:id="rId18"/>
    <p:sldId id="265" r:id="rId19"/>
    <p:sldId id="279" r:id="rId20"/>
    <p:sldId id="270" r:id="rId21"/>
    <p:sldId id="268" r:id="rId22"/>
    <p:sldId id="275" r:id="rId23"/>
    <p:sldId id="281" r:id="rId24"/>
    <p:sldId id="273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E5A"/>
    <a:srgbClr val="EFADDC"/>
    <a:srgbClr val="7CB751"/>
    <a:srgbClr val="93D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E05B6-9FC5-DC1E-AE66-F69A654DB6C9}" v="3" dt="2023-08-15T10:10:05.509"/>
    <p1510:client id="{D7B56989-5E0B-A98A-A08A-FE55FC2C7B37}" v="830" dt="2023-07-23T11:00:46.7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08012"/>
      </p:ext>
    </p:extLst>
  </p:cSld>
  <p:clrMapOvr>
    <a:masterClrMapping/>
  </p:clrMapOvr>
  <p:transition spd="slow" advClick="0" advTm="2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34342"/>
      </p:ext>
    </p:extLst>
  </p:cSld>
  <p:clrMapOvr>
    <a:masterClrMapping/>
  </p:clrMapOvr>
  <p:transition spd="slow" advClick="0" advTm="2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870793"/>
      </p:ext>
    </p:extLst>
  </p:cSld>
  <p:clrMapOvr>
    <a:masterClrMapping/>
  </p:clrMapOvr>
  <p:transition spd="slow" advClick="0" advTm="2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26288"/>
      </p:ext>
    </p:extLst>
  </p:cSld>
  <p:clrMapOvr>
    <a:masterClrMapping/>
  </p:clrMapOvr>
  <p:transition spd="slow" advClick="0" advTm="2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12262"/>
      </p:ext>
    </p:extLst>
  </p:cSld>
  <p:clrMapOvr>
    <a:masterClrMapping/>
  </p:clrMapOvr>
  <p:transition spd="slow" advClick="0" advTm="2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50264"/>
      </p:ext>
    </p:extLst>
  </p:cSld>
  <p:clrMapOvr>
    <a:masterClrMapping/>
  </p:clrMapOvr>
  <p:transition spd="slow" advClick="0" advTm="2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42945"/>
      </p:ext>
    </p:extLst>
  </p:cSld>
  <p:clrMapOvr>
    <a:masterClrMapping/>
  </p:clrMapOvr>
  <p:transition spd="slow" advClick="0" advTm="2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768519"/>
      </p:ext>
    </p:extLst>
  </p:cSld>
  <p:clrMapOvr>
    <a:masterClrMapping/>
  </p:clrMapOvr>
  <p:transition spd="slow" advClick="0" advTm="2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01424"/>
      </p:ext>
    </p:extLst>
  </p:cSld>
  <p:clrMapOvr>
    <a:masterClrMapping/>
  </p:clrMapOvr>
  <p:transition spd="slow" advClick="0" advTm="2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956930"/>
      </p:ext>
    </p:extLst>
  </p:cSld>
  <p:clrMapOvr>
    <a:masterClrMapping/>
  </p:clrMapOvr>
  <p:transition spd="slow" advClick="0" advTm="2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563190"/>
      </p:ext>
    </p:extLst>
  </p:cSld>
  <p:clrMapOvr>
    <a:masterClrMapping/>
  </p:clrMapOvr>
  <p:transition spd="slow" advClick="0" advTm="2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A55A2-BE33-41BD-8ABB-9A2E1E37FAAD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C283-727A-4618-B98A-BF250ED8B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0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lawson@ucl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.Czieso@ucl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warp-it.co.uk/company/uc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eg"/><Relationship Id="rId7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cid:9ac4bc98-dd5a-4709-9abd-47c97f29009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ion/intranet/green-impact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hyperlink" Target="https://www.ucl.ac.uk/brain-sciences/about-faculty/sustainabilit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.Czieso@ucl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arah.lawson@ucl.ac.u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3.pn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sustainable/easter-switch-resources" TargetMode="External"/><Relationship Id="rId7" Type="http://schemas.openxmlformats.org/officeDocument/2006/relationships/image" Target="../media/image7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9.png"/><Relationship Id="rId4" Type="http://schemas.openxmlformats.org/officeDocument/2006/relationships/hyperlink" Target="https://www.ucl.ac.uk/sustainable/christmas-switch-resourc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.ac.uk/sustainable/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.czieso@ucl.ac.uk" TargetMode="External"/><Relationship Id="rId5" Type="http://schemas.openxmlformats.org/officeDocument/2006/relationships/hyperlink" Target="mailto:sarah.lawson@ucl.ac.uk" TargetMode="External"/><Relationship Id="rId4" Type="http://schemas.openxmlformats.org/officeDocument/2006/relationships/hyperlink" Target="http://www.ucl.ac.uk/ion/sustainabill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ucl.ac.uk/sustainabl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ucl.ac.uk/estate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5603"/>
          <a:stretch/>
        </p:blipFill>
        <p:spPr>
          <a:xfrm>
            <a:off x="2822711" y="526774"/>
            <a:ext cx="6215024" cy="2380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24434"/>
            <a:ext cx="11999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2678" y="4152690"/>
            <a:ext cx="923381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92D050"/>
                </a:solidFill>
              </a:rPr>
              <a:t>Everyone is welcome to participate – </a:t>
            </a:r>
          </a:p>
          <a:p>
            <a:pPr algn="ctr"/>
            <a:r>
              <a:rPr lang="en-GB" sz="3200" b="1" dirty="0">
                <a:solidFill>
                  <a:srgbClr val="92D050"/>
                </a:solidFill>
              </a:rPr>
              <a:t>so come and get involved!</a:t>
            </a:r>
            <a:br>
              <a:rPr lang="en-GB" sz="3200" b="1" dirty="0">
                <a:solidFill>
                  <a:srgbClr val="92D050"/>
                </a:solidFill>
              </a:rPr>
            </a:br>
            <a:r>
              <a:rPr lang="en-GB" dirty="0">
                <a:solidFill>
                  <a:prstClr val="white"/>
                </a:solidFill>
              </a:rPr>
              <a:t>Contact: Sarah Lawson </a:t>
            </a:r>
            <a:r>
              <a:rPr lang="en-GB" dirty="0">
                <a:solidFill>
                  <a:prstClr val="white"/>
                </a:solidFill>
                <a:hlinkClick r:id="rId3"/>
              </a:rPr>
              <a:t>sarah.lawson@ucl.ac.uk</a:t>
            </a:r>
            <a:r>
              <a:rPr lang="en-GB" dirty="0">
                <a:solidFill>
                  <a:prstClr val="white"/>
                </a:solidFill>
              </a:rPr>
              <a:t>  (Office) &amp; </a:t>
            </a:r>
            <a:r>
              <a:rPr lang="en-GB" dirty="0" err="1">
                <a:solidFill>
                  <a:prstClr val="white"/>
                </a:solidFill>
              </a:rPr>
              <a:t>Steffy</a:t>
            </a:r>
            <a:r>
              <a:rPr lang="en-GB" dirty="0">
                <a:solidFill>
                  <a:prstClr val="white"/>
                </a:solidFill>
              </a:rPr>
              <a:t> Czieso </a:t>
            </a:r>
            <a:r>
              <a:rPr lang="en-GB" dirty="0">
                <a:solidFill>
                  <a:prstClr val="white"/>
                </a:solidFill>
                <a:hlinkClick r:id="rId4"/>
              </a:rPr>
              <a:t>s.czieso@ucl.ac.uk</a:t>
            </a:r>
            <a:r>
              <a:rPr lang="en-GB" dirty="0">
                <a:solidFill>
                  <a:prstClr val="white"/>
                </a:solidFill>
              </a:rPr>
              <a:t> (Labs)</a:t>
            </a:r>
            <a:endParaRPr lang="en-GB" dirty="0">
              <a:solidFill>
                <a:srgbClr val="EFADDC"/>
              </a:solidFill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42786112"/>
      </p:ext>
    </p:extLst>
  </p:cSld>
  <p:clrMapOvr>
    <a:masterClrMapping/>
  </p:clrMapOvr>
  <p:transition spd="slow" advClick="0" advTm="2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66402" y="1548085"/>
            <a:ext cx="5633017" cy="923330"/>
          </a:xfrm>
          <a:prstGeom prst="rect">
            <a:avLst/>
          </a:prstGeom>
          <a:noFill/>
          <a:ln w="38100">
            <a:solidFill>
              <a:srgbClr val="7CB75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NEB</a:t>
            </a:r>
            <a:r>
              <a:rPr lang="en-GB" dirty="0">
                <a:solidFill>
                  <a:srgbClr val="032E5A"/>
                </a:solidFill>
              </a:rPr>
              <a:t> and </a:t>
            </a:r>
            <a:r>
              <a:rPr lang="en-GB" b="1" dirty="0" err="1">
                <a:solidFill>
                  <a:srgbClr val="032E5A"/>
                </a:solidFill>
              </a:rPr>
              <a:t>Promega</a:t>
            </a:r>
            <a:r>
              <a:rPr lang="en-GB" dirty="0">
                <a:solidFill>
                  <a:srgbClr val="032E5A"/>
                </a:solidFill>
              </a:rPr>
              <a:t> offer free Polystyrene box returns!</a:t>
            </a:r>
          </a:p>
          <a:p>
            <a:r>
              <a:rPr lang="en-GB" dirty="0">
                <a:solidFill>
                  <a:srgbClr val="032E5A"/>
                </a:solidFill>
              </a:rPr>
              <a:t>All boxes have a pre-paid address label that can be </a:t>
            </a:r>
          </a:p>
          <a:p>
            <a:r>
              <a:rPr lang="en-GB" dirty="0">
                <a:solidFill>
                  <a:srgbClr val="032E5A"/>
                </a:solidFill>
              </a:rPr>
              <a:t>used to post the polystyrene boxes back to the company.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2"/>
            <a:ext cx="2412199" cy="1071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077958" y="324269"/>
            <a:ext cx="7472148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Lab Waste</a:t>
            </a:r>
          </a:p>
        </p:txBody>
      </p:sp>
      <p:sp>
        <p:nvSpPr>
          <p:cNvPr id="18" name="Right Arrow 17"/>
          <p:cNvSpPr/>
          <p:nvPr/>
        </p:nvSpPr>
        <p:spPr>
          <a:xfrm rot="8120145">
            <a:off x="4630912" y="2413711"/>
            <a:ext cx="664729" cy="474386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012">
            <a:off x="584524" y="2263176"/>
            <a:ext cx="4561057" cy="34207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03" y="2830393"/>
            <a:ext cx="4905613" cy="34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90677"/>
      </p:ext>
    </p:extLst>
  </p:cSld>
  <p:clrMapOvr>
    <a:masterClrMapping/>
  </p:clrMapOvr>
  <p:transition spd="slow" advClick="0" advTm="2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white, room&#10;&#10;Description automatically generated">
            <a:extLst>
              <a:ext uri="{FF2B5EF4-FFF2-40B4-BE49-F238E27FC236}">
                <a16:creationId xmlns:a16="http://schemas.microsoft.com/office/drawing/2014/main" id="{EE80DE50-DEF6-4B97-815E-637D8D15F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9" y="1861890"/>
            <a:ext cx="4741869" cy="3379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A15DE-E4A2-4604-B3C7-813B9DA5787B}"/>
              </a:ext>
            </a:extLst>
          </p:cNvPr>
          <p:cNvSpPr txBox="1"/>
          <p:nvPr/>
        </p:nvSpPr>
        <p:spPr>
          <a:xfrm>
            <a:off x="3562709" y="323664"/>
            <a:ext cx="6901133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Freezers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0408ED-A6EB-4E9E-8C4A-D17332A85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64270D-B7C2-4DD2-857B-929C18ACB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" y="26957"/>
            <a:ext cx="2412199" cy="1071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A39308-B670-4283-A76C-5D8081FE79BF}"/>
              </a:ext>
            </a:extLst>
          </p:cNvPr>
          <p:cNvSpPr txBox="1"/>
          <p:nvPr/>
        </p:nvSpPr>
        <p:spPr>
          <a:xfrm>
            <a:off x="924242" y="1856553"/>
            <a:ext cx="550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Switch your -80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GB" sz="2800" b="1" dirty="0">
                <a:solidFill>
                  <a:srgbClr val="002060"/>
                </a:solidFill>
              </a:rPr>
              <a:t>C Freezers to -70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GB" sz="2800" b="1" dirty="0">
                <a:solidFill>
                  <a:srgbClr val="002060"/>
                </a:solidFill>
              </a:rPr>
              <a:t>C!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26" y="2778325"/>
            <a:ext cx="4911365" cy="1692771"/>
          </a:xfrm>
          <a:prstGeom prst="rect">
            <a:avLst/>
          </a:prstGeom>
          <a:noFill/>
          <a:ln w="19050">
            <a:solidFill>
              <a:srgbClr val="93D1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32E5A"/>
                </a:solidFill>
              </a:rPr>
              <a:t>Other things you can do to make your freezer more sustainable:</a:t>
            </a:r>
            <a:endParaRPr lang="en-GB" sz="1600" dirty="0">
              <a:solidFill>
                <a:srgbClr val="032E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2E5A"/>
                </a:solidFill>
              </a:rPr>
              <a:t>Regular freezer maintenance/defrosting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2E5A"/>
                </a:solidFill>
              </a:rPr>
              <a:t>Clean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2E5A"/>
                </a:solidFill>
              </a:rPr>
              <a:t>Monitor sample storage/use the </a:t>
            </a:r>
            <a:r>
              <a:rPr lang="en-US" dirty="0" err="1">
                <a:solidFill>
                  <a:srgbClr val="032E5A"/>
                </a:solidFill>
              </a:rPr>
              <a:t>IoN</a:t>
            </a:r>
            <a:r>
              <a:rPr lang="en-US" dirty="0">
                <a:solidFill>
                  <a:srgbClr val="032E5A"/>
                </a:solidFill>
              </a:rPr>
              <a:t> departure checklist</a:t>
            </a:r>
          </a:p>
        </p:txBody>
      </p:sp>
      <p:sp>
        <p:nvSpPr>
          <p:cNvPr id="12" name="TextBox 11"/>
          <p:cNvSpPr txBox="1"/>
          <p:nvPr/>
        </p:nvSpPr>
        <p:spPr>
          <a:xfrm rot="579180">
            <a:off x="4548979" y="4579636"/>
            <a:ext cx="3263537" cy="1323439"/>
          </a:xfrm>
          <a:prstGeom prst="rect">
            <a:avLst/>
          </a:prstGeom>
          <a:solidFill>
            <a:srgbClr val="EFADDC"/>
          </a:solidFill>
          <a:ln w="28575">
            <a:solidFill>
              <a:srgbClr val="032E5A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32E5A"/>
                </a:solidFill>
              </a:rPr>
              <a:t>Did you Know?</a:t>
            </a:r>
          </a:p>
          <a:p>
            <a:endParaRPr lang="en-GB" sz="1400" b="1" dirty="0">
              <a:solidFill>
                <a:srgbClr val="032E5A"/>
              </a:solidFill>
            </a:endParaRPr>
          </a:p>
          <a:p>
            <a:r>
              <a:rPr lang="en-US" sz="1600" b="1" dirty="0">
                <a:solidFill>
                  <a:srgbClr val="032E5A"/>
                </a:solidFill>
              </a:rPr>
              <a:t>-80°C will consume 25-30% more energy per unit when compared to -70°C </a:t>
            </a:r>
          </a:p>
        </p:txBody>
      </p:sp>
    </p:spTree>
    <p:extLst>
      <p:ext uri="{BB962C8B-B14F-4D97-AF65-F5344CB8AC3E}">
        <p14:creationId xmlns:p14="http://schemas.microsoft.com/office/powerpoint/2010/main" val="323225964"/>
      </p:ext>
    </p:extLst>
  </p:cSld>
  <p:clrMapOvr>
    <a:masterClrMapping/>
  </p:clrMapOvr>
  <p:transition spd="slow" advClick="0" advTm="2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623">
            <a:off x="8445484" y="1427071"/>
            <a:ext cx="3268675" cy="145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407">
            <a:off x="5299841" y="3581643"/>
            <a:ext cx="5110487" cy="2821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728" y="1593571"/>
            <a:ext cx="88496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r>
              <a:rPr lang="en-GB" b="1" dirty="0">
                <a:solidFill>
                  <a:srgbClr val="032E5A"/>
                </a:solidFill>
              </a:rPr>
              <a:t>WARP-IT</a:t>
            </a:r>
            <a:r>
              <a:rPr lang="en-GB" dirty="0">
                <a:solidFill>
                  <a:srgbClr val="032E5A"/>
                </a:solidFill>
              </a:rPr>
              <a:t> is an online platform which allows staff to freely trade items which </a:t>
            </a:r>
          </a:p>
          <a:p>
            <a:r>
              <a:rPr lang="en-GB" dirty="0">
                <a:solidFill>
                  <a:srgbClr val="032E5A"/>
                </a:solidFill>
              </a:rPr>
              <a:t>otherwise may be disposed of.</a:t>
            </a:r>
          </a:p>
          <a:p>
            <a:endParaRPr lang="en-GB" dirty="0">
              <a:solidFill>
                <a:srgbClr val="032E5A"/>
              </a:solidFill>
            </a:endParaRPr>
          </a:p>
          <a:p>
            <a:r>
              <a:rPr lang="en-GB" dirty="0">
                <a:solidFill>
                  <a:srgbClr val="032E5A"/>
                </a:solidFill>
              </a:rPr>
              <a:t>If you require any new furniture, lab equipment/consumables, or have any usable items you </a:t>
            </a:r>
          </a:p>
          <a:p>
            <a:r>
              <a:rPr lang="en-GB" dirty="0">
                <a:solidFill>
                  <a:srgbClr val="032E5A"/>
                </a:solidFill>
              </a:rPr>
              <a:t>would like to dispose of, consider using Warp-It!</a:t>
            </a:r>
          </a:p>
          <a:p>
            <a:endParaRPr lang="en-GB" dirty="0">
              <a:solidFill>
                <a:srgbClr val="032E5A"/>
              </a:solidFill>
            </a:endParaRPr>
          </a:p>
          <a:p>
            <a:r>
              <a:rPr lang="en-GB" dirty="0">
                <a:solidFill>
                  <a:srgbClr val="032E5A"/>
                </a:solidFill>
              </a:rPr>
              <a:t>You can register or log into Warp-It at: </a:t>
            </a:r>
          </a:p>
          <a:p>
            <a:r>
              <a:rPr lang="en-GB" dirty="0">
                <a:hlinkClick r:id="rId4"/>
              </a:rPr>
              <a:t>www.warp-it.co.uk/company/ucl</a:t>
            </a:r>
            <a:endParaRPr lang="en-GB" dirty="0"/>
          </a:p>
          <a:p>
            <a:endParaRPr lang="en-GB" dirty="0"/>
          </a:p>
          <a:p>
            <a:r>
              <a:rPr lang="en-GB" sz="2000" b="1" dirty="0">
                <a:solidFill>
                  <a:srgbClr val="7CB751"/>
                </a:solidFill>
              </a:rPr>
              <a:t>Speak to your IoN green team for advice.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564408" y="338925"/>
            <a:ext cx="6989069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Use Warp-It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31148"/>
            <a:ext cx="2412199" cy="1071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31148"/>
            <a:ext cx="2412199" cy="107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78597"/>
      </p:ext>
    </p:extLst>
  </p:cSld>
  <p:clrMapOvr>
    <a:masterClrMapping/>
  </p:clrMapOvr>
  <p:transition spd="slow" advClick="0" advTm="2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4656">
            <a:off x="3691615" y="1865600"/>
            <a:ext cx="2534248" cy="1900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7574">
            <a:off x="3009524" y="3909964"/>
            <a:ext cx="2216289" cy="166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9977" y="1410637"/>
            <a:ext cx="4865298" cy="4735271"/>
          </a:xfrm>
          <a:prstGeom prst="rect">
            <a:avLst/>
          </a:prstGeom>
          <a:solidFill>
            <a:srgbClr val="EFADDC"/>
          </a:solidFill>
          <a:ln w="38100">
            <a:solidFill>
              <a:srgbClr val="93D150"/>
            </a:solidFill>
          </a:ln>
        </p:spPr>
        <p:txBody>
          <a:bodyPr wrap="square" rtlCol="0">
            <a:spAutoFit/>
          </a:bodyPr>
          <a:lstStyle/>
          <a:p>
            <a:pPr fontAlgn="base"/>
            <a:endParaRPr lang="en-GB" sz="1050" b="1" u="sng" dirty="0">
              <a:solidFill>
                <a:schemeClr val="bg1"/>
              </a:solidFill>
            </a:endParaRPr>
          </a:p>
          <a:p>
            <a:pPr fontAlgn="base"/>
            <a:r>
              <a:rPr lang="en-GB" sz="2400" b="1" u="sng" dirty="0">
                <a:solidFill>
                  <a:srgbClr val="032E5A"/>
                </a:solidFill>
              </a:rPr>
              <a:t>ION Pledges</a:t>
            </a:r>
            <a:endParaRPr lang="en-GB" sz="1200" b="1" u="sng" dirty="0">
              <a:solidFill>
                <a:srgbClr val="032E5A"/>
              </a:solidFill>
            </a:endParaRP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32E5A"/>
                </a:solidFill>
              </a:rPr>
              <a:t>All of our events will now be vegetarian catering and we avoid plastic water bottles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32E5A"/>
                </a:solidFill>
              </a:rPr>
              <a:t>Achieve Green Impact Gold Office Award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32E5A"/>
                </a:solidFill>
              </a:rPr>
              <a:t>Organise an IoN green day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32E5A"/>
                </a:solidFill>
              </a:rPr>
              <a:t>Co-ordinate an IoN wide LEAF group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32E5A"/>
                </a:solidFill>
              </a:rPr>
              <a:t>Make waste and sustainability part of the IoN Labs induction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32E5A"/>
                </a:solidFill>
              </a:rPr>
              <a:t>Set up a Lab equipment repair service for IoN buildings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2060"/>
                </a:solidFill>
              </a:rPr>
              <a:t>Introduce the Sustainable Travel Policy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43871"/>
            <a:ext cx="2412199" cy="1071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6" b="39575"/>
          <a:stretch/>
        </p:blipFill>
        <p:spPr>
          <a:xfrm rot="20502668">
            <a:off x="1635629" y="3268501"/>
            <a:ext cx="2390848" cy="951422"/>
          </a:xfrm>
          <a:prstGeom prst="rect">
            <a:avLst/>
          </a:prstGeom>
          <a:ln w="19050">
            <a:solidFill>
              <a:srgbClr val="7CB75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7" r="17209"/>
          <a:stretch/>
        </p:blipFill>
        <p:spPr>
          <a:xfrm rot="4941783">
            <a:off x="1191916" y="1496445"/>
            <a:ext cx="1841794" cy="2011761"/>
          </a:xfrm>
          <a:prstGeom prst="rect">
            <a:avLst/>
          </a:prstGeom>
          <a:ln>
            <a:solidFill>
              <a:srgbClr val="032E5A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AB98B-C1F2-45A4-A631-4613E2F6AC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5603"/>
          <a:stretch/>
        </p:blipFill>
        <p:spPr>
          <a:xfrm rot="1636060">
            <a:off x="396878" y="4568887"/>
            <a:ext cx="2746237" cy="10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1693"/>
      </p:ext>
    </p:extLst>
  </p:cSld>
  <p:clrMapOvr>
    <a:masterClrMapping/>
  </p:clrMapOvr>
  <p:transition spd="slow" advClick="0" advTm="20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24062" r="67771"/>
          <a:stretch/>
        </p:blipFill>
        <p:spPr>
          <a:xfrm>
            <a:off x="477085" y="1628603"/>
            <a:ext cx="1815862" cy="1270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792" y="1258491"/>
            <a:ext cx="305237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Sustainability Awards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4773" y="1258491"/>
            <a:ext cx="3237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Equipment Repair Workshop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43871"/>
            <a:ext cx="2412199" cy="1071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8" t="23845" r="33660"/>
          <a:stretch/>
        </p:blipFill>
        <p:spPr>
          <a:xfrm>
            <a:off x="2249429" y="1623767"/>
            <a:ext cx="1857970" cy="1275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1" t="23987"/>
          <a:stretch/>
        </p:blipFill>
        <p:spPr>
          <a:xfrm>
            <a:off x="4081271" y="1623766"/>
            <a:ext cx="1798472" cy="1265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833" y="4285732"/>
            <a:ext cx="2450839" cy="1838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43" y="4532405"/>
            <a:ext cx="2530415" cy="1897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9705" y="2196009"/>
            <a:ext cx="2501660" cy="1876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5315" y="2906963"/>
            <a:ext cx="57106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solidFill>
                  <a:srgbClr val="032E5A"/>
                </a:solidFill>
              </a:rPr>
              <a:t>ION Labs and offices are participating in LEAF and Green Impact for a number of years. The 2023 winners are: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118" y="1846643"/>
            <a:ext cx="2666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32E5A"/>
                </a:solidFill>
              </a:rPr>
              <a:t>In 2019 we had our first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IoN equipment repair workshop at 1 Wakefield with QSH to follow in July 2022. A service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funded by UCL Sustainability and IoN, aiming to reduce the unnecessary disposal of easily fixable lab equipment.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288657" y="1319842"/>
            <a:ext cx="0" cy="5236233"/>
          </a:xfrm>
          <a:prstGeom prst="line">
            <a:avLst/>
          </a:prstGeom>
          <a:ln w="28575">
            <a:solidFill>
              <a:srgbClr val="7CB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31292E76-A8D3-9A04-B4ED-7032B831F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44851"/>
              </p:ext>
            </p:extLst>
          </p:nvPr>
        </p:nvGraphicFramePr>
        <p:xfrm>
          <a:off x="929592" y="3466607"/>
          <a:ext cx="4429474" cy="3352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258801">
                  <a:extLst>
                    <a:ext uri="{9D8B030D-6E8A-4147-A177-3AD203B41FA5}">
                      <a16:colId xmlns:a16="http://schemas.microsoft.com/office/drawing/2014/main" val="4000959195"/>
                    </a:ext>
                  </a:extLst>
                </a:gridCol>
                <a:gridCol w="2170673">
                  <a:extLst>
                    <a:ext uri="{9D8B030D-6E8A-4147-A177-3AD203B41FA5}">
                      <a16:colId xmlns:a16="http://schemas.microsoft.com/office/drawing/2014/main" val="2360945153"/>
                    </a:ext>
                  </a:extLst>
                </a:gridCol>
              </a:tblGrid>
              <a:tr h="2774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Award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332139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IoN offices &amp; Library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 (Green Impact)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19334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IoN DRC offices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 (Green Impact)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688675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NMD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 (LEAF)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72606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DND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Gold (LEAF)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56614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DCEE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Gold (LEAF)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427424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DRI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Gold (LEAF)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6699"/>
                  </a:ext>
                </a:extLst>
              </a:tr>
              <a:tr h="2774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BRR- Spinal Repair Unit</a:t>
                      </a:r>
                      <a:endParaRPr lang="en-US" sz="140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Gold (LEAF)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791573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DCMN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Gold (LEAF)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95706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NMD-Cruciform Building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Gold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(LEAF)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989875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r>
                        <a:rPr lang="en-GB" sz="1400" dirty="0"/>
                        <a:t>Imaging Neuroscience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Gold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(LEAF)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693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152971"/>
      </p:ext>
    </p:extLst>
  </p:cSld>
  <p:clrMapOvr>
    <a:masterClrMapping/>
  </p:clrMapOvr>
  <p:transition spd="slow" advClick="0" advTm="20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747" y="293298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What IoN has done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43871"/>
            <a:ext cx="2412199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47" y="4411759"/>
            <a:ext cx="2803441" cy="2102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14" y="1590285"/>
            <a:ext cx="2747640" cy="2064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390398" y="1532029"/>
            <a:ext cx="4341611" cy="2265853"/>
            <a:chOff x="3715936" y="4111041"/>
            <a:chExt cx="4242441" cy="21220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15936" y="4111041"/>
              <a:ext cx="2122098" cy="21220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36279" y="4111041"/>
              <a:ext cx="2122098" cy="212209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0008" y="3656012"/>
            <a:ext cx="2692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32E5A"/>
                </a:solidFill>
              </a:rPr>
              <a:t>Members of the green team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Participating in UCL climate strikes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7823" y="4346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348385" y="3797883"/>
            <a:ext cx="4527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32E5A"/>
                </a:solidFill>
              </a:rPr>
              <a:t>The Dementia Research Centre (DRC) create fabric versions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of posters which can be re-used - including to re-upholster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chairs (fabric posters from Science Direct;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upholstery training by UCL Institute of Making)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10076" y="1203484"/>
            <a:ext cx="137936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Strike: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4488" y="4895058"/>
            <a:ext cx="2761653" cy="830997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Bird Walks:</a:t>
            </a:r>
          </a:p>
          <a:p>
            <a:r>
              <a:rPr lang="en-GB" sz="1400" dirty="0">
                <a:solidFill>
                  <a:srgbClr val="032E5A"/>
                </a:solidFill>
              </a:rPr>
              <a:t>Organised series of Bird walks with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(UCL Conservation Society)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48385" y="1170479"/>
            <a:ext cx="1790638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Upholstering: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09" y="4895058"/>
            <a:ext cx="1367444" cy="1126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61863" y="6080530"/>
            <a:ext cx="3402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32E5A"/>
                </a:solidFill>
              </a:rPr>
              <a:t>Stamp collection for RNIB: </a:t>
            </a:r>
          </a:p>
          <a:p>
            <a:r>
              <a:rPr lang="en-GB" dirty="0">
                <a:solidFill>
                  <a:srgbClr val="032E5A"/>
                </a:solidFill>
              </a:rPr>
              <a:t>in co-ordination with UCL Libraries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6D01C-C08D-460B-9CD3-629BD64064CF}"/>
              </a:ext>
            </a:extLst>
          </p:cNvPr>
          <p:cNvSpPr txBox="1"/>
          <p:nvPr/>
        </p:nvSpPr>
        <p:spPr>
          <a:xfrm>
            <a:off x="422231" y="1590285"/>
            <a:ext cx="3190729" cy="184665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Student Sustainability Ambassador: </a:t>
            </a:r>
            <a:r>
              <a:rPr lang="en-GB" sz="2000" b="1" dirty="0" err="1">
                <a:solidFill>
                  <a:srgbClr val="7CB751"/>
                </a:solidFill>
              </a:rPr>
              <a:t>Shashwat</a:t>
            </a:r>
            <a:r>
              <a:rPr lang="en-GB" sz="2000" b="1" dirty="0">
                <a:solidFill>
                  <a:srgbClr val="7CB751"/>
                </a:solidFill>
              </a:rPr>
              <a:t> Guha (MSc Clinical Neuroscience)</a:t>
            </a:r>
          </a:p>
          <a:p>
            <a:endParaRPr lang="en-GB" sz="2000" b="1" dirty="0">
              <a:solidFill>
                <a:srgbClr val="7CB751"/>
              </a:solidFill>
            </a:endParaRPr>
          </a:p>
          <a:p>
            <a:endParaRPr lang="en-GB" sz="1400" dirty="0">
              <a:solidFill>
                <a:srgbClr val="032E5A"/>
              </a:solidFill>
            </a:endParaRPr>
          </a:p>
        </p:txBody>
      </p:sp>
      <p:pic>
        <p:nvPicPr>
          <p:cNvPr id="9" name="Picture 8" descr="A person standing in front of a bridge&#10;&#10;Description automatically generated">
            <a:extLst>
              <a:ext uri="{FF2B5EF4-FFF2-40B4-BE49-F238E27FC236}">
                <a16:creationId xmlns:a16="http://schemas.microsoft.com/office/drawing/2014/main" id="{D08327A1-F65B-5B36-C830-F7A0675E5F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1" y="3038274"/>
            <a:ext cx="1539975" cy="2064771"/>
          </a:xfrm>
          <a:prstGeom prst="rect">
            <a:avLst/>
          </a:prstGeom>
        </p:spPr>
      </p:pic>
      <p:pic>
        <p:nvPicPr>
          <p:cNvPr id="14" name="Picture 13" descr="A diagram of a cloud system&#10;&#10;Description automatically generated with medium confidence">
            <a:extLst>
              <a:ext uri="{FF2B5EF4-FFF2-40B4-BE49-F238E27FC236}">
                <a16:creationId xmlns:a16="http://schemas.microsoft.com/office/drawing/2014/main" id="{E10B135B-B12E-568C-C15B-8AA0E22093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08" y="4527327"/>
            <a:ext cx="2455003" cy="1844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972F68-6AE5-47E2-9BF3-8ACFF4BBC154}"/>
              </a:ext>
            </a:extLst>
          </p:cNvPr>
          <p:cNvSpPr txBox="1"/>
          <p:nvPr/>
        </p:nvSpPr>
        <p:spPr>
          <a:xfrm>
            <a:off x="255217" y="6360677"/>
            <a:ext cx="388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32E5A"/>
                </a:solidFill>
              </a:rPr>
              <a:t>Know your Campus: facilities map for ION students</a:t>
            </a:r>
          </a:p>
        </p:txBody>
      </p:sp>
    </p:spTree>
    <p:extLst>
      <p:ext uri="{BB962C8B-B14F-4D97-AF65-F5344CB8AC3E}">
        <p14:creationId xmlns:p14="http://schemas.microsoft.com/office/powerpoint/2010/main" val="2366675951"/>
      </p:ext>
    </p:extLst>
  </p:cSld>
  <p:clrMapOvr>
    <a:masterClrMapping/>
  </p:clrMapOvr>
  <p:transition spd="slow" advClick="0" advTm="20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2DC11-6FC9-4A38-B06C-BA08A5BEA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" y="26957"/>
            <a:ext cx="2412199" cy="1071154"/>
          </a:xfrm>
          <a:prstGeom prst="rect">
            <a:avLst/>
          </a:prstGeom>
        </p:spPr>
      </p:pic>
      <p:pic>
        <p:nvPicPr>
          <p:cNvPr id="8" name="Picture 7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CB164FFF-3B5C-4BF9-8FC1-DF550F7E4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26" y="3710516"/>
            <a:ext cx="2564264" cy="25642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8D7218-7440-AEBE-31BE-C8DE67D95FF0}"/>
              </a:ext>
            </a:extLst>
          </p:cNvPr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730FE0-5B36-1BA9-8779-F74CBD74E827}"/>
              </a:ext>
            </a:extLst>
          </p:cNvPr>
          <p:cNvSpPr/>
          <p:nvPr/>
        </p:nvSpPr>
        <p:spPr>
          <a:xfrm>
            <a:off x="26895" y="26957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9ADF6-280C-48F6-A9D6-F3D4A02583D8}"/>
              </a:ext>
            </a:extLst>
          </p:cNvPr>
          <p:cNvSpPr txBox="1"/>
          <p:nvPr/>
        </p:nvSpPr>
        <p:spPr>
          <a:xfrm rot="21309530">
            <a:off x="293063" y="1752337"/>
            <a:ext cx="4018150" cy="2031325"/>
          </a:xfrm>
          <a:prstGeom prst="rect">
            <a:avLst/>
          </a:prstGeom>
          <a:noFill/>
          <a:ln w="19050">
            <a:solidFill>
              <a:srgbClr val="93D1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IoN has introduced the sustainable travel policy:</a:t>
            </a:r>
          </a:p>
          <a:p>
            <a:r>
              <a:rPr lang="en-GB" dirty="0">
                <a:solidFill>
                  <a:srgbClr val="032E5A"/>
                </a:solidFill>
              </a:rPr>
              <a:t>effective 15th February 2022: air travel for all UK-based business travel and any business travel to Northern Europe that is supported by Eurostar/ train links will no longer be reimbursed or permitted.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BC71FF-E349-FDF0-6B55-8F2F6842FD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0122" r="16115" b="9951"/>
          <a:stretch/>
        </p:blipFill>
        <p:spPr>
          <a:xfrm rot="5400000">
            <a:off x="4851292" y="2171147"/>
            <a:ext cx="2984736" cy="2515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37502-E59A-28CF-69C9-78CD81E1B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0592" y="3949043"/>
            <a:ext cx="2294626" cy="1720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A1F46-64A7-5CAC-E588-E5E69D13F0B8}"/>
              </a:ext>
            </a:extLst>
          </p:cNvPr>
          <p:cNvSpPr txBox="1"/>
          <p:nvPr/>
        </p:nvSpPr>
        <p:spPr>
          <a:xfrm>
            <a:off x="6343660" y="4853223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12 Queen Square –</a:t>
            </a:r>
          </a:p>
          <a:p>
            <a:r>
              <a:rPr lang="en-GB" sz="1000" dirty="0"/>
              <a:t>Imaging Neuroscience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73E84B-996D-0F9F-B18D-257E51A2DDB0}"/>
              </a:ext>
            </a:extLst>
          </p:cNvPr>
          <p:cNvSpPr txBox="1"/>
          <p:nvPr/>
        </p:nvSpPr>
        <p:spPr>
          <a:xfrm>
            <a:off x="4650497" y="5919475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Queen Square House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A180BA-7469-9DEA-E7C6-16200D091929}"/>
              </a:ext>
            </a:extLst>
          </p:cNvPr>
          <p:cNvSpPr txBox="1"/>
          <p:nvPr/>
        </p:nvSpPr>
        <p:spPr>
          <a:xfrm>
            <a:off x="4687420" y="1095929"/>
            <a:ext cx="3068942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Recycling:</a:t>
            </a:r>
          </a:p>
          <a:p>
            <a:r>
              <a:rPr lang="en-GB" sz="1400" dirty="0">
                <a:solidFill>
                  <a:srgbClr val="032E5A"/>
                </a:solidFill>
              </a:rPr>
              <a:t>We put up a lot more recycle </a:t>
            </a:r>
          </a:p>
          <a:p>
            <a:r>
              <a:rPr lang="en-GB" sz="1400" dirty="0">
                <a:solidFill>
                  <a:srgbClr val="032E5A"/>
                </a:solidFill>
              </a:rPr>
              <a:t>bins in labs and offices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C1EF27-9D5A-4F90-3920-4552FC69288B}"/>
              </a:ext>
            </a:extLst>
          </p:cNvPr>
          <p:cNvSpPr txBox="1"/>
          <p:nvPr/>
        </p:nvSpPr>
        <p:spPr>
          <a:xfrm>
            <a:off x="8795111" y="1923603"/>
            <a:ext cx="3068942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Wild Bloomsbury Walk &amp; Lunch:</a:t>
            </a:r>
          </a:p>
          <a:p>
            <a:r>
              <a:rPr lang="en-GB" sz="1400" dirty="0">
                <a:solidFill>
                  <a:srgbClr val="032E5A"/>
                </a:solidFill>
              </a:rPr>
              <a:t>ION Green Teams and Wellbeing Champions walk through Brunswick Square, St George’s Gardens, finishing with a picnic lunch in Calthorpe gardens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B99BB7-5E49-C2D6-2B9F-4F06653C7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61D7D572-A0F5-E62F-CDE7-D94A69FE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267">
            <a:off x="8269738" y="3810122"/>
            <a:ext cx="3331175" cy="24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86504"/>
      </p:ext>
    </p:extLst>
  </p:cSld>
  <p:clrMapOvr>
    <a:masterClrMapping/>
  </p:clrMapOvr>
  <p:transition spd="slow" advClick="0" advTm="20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747" y="293298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What IoN has done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2199" cy="1071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14" y="1277935"/>
            <a:ext cx="3449935" cy="3234313"/>
          </a:xfrm>
          <a:prstGeom prst="rect">
            <a:avLst/>
          </a:prstGeom>
          <a:ln>
            <a:solidFill>
              <a:srgbClr val="EFADDC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88" y="3687102"/>
            <a:ext cx="2738887" cy="2875831"/>
          </a:xfrm>
          <a:prstGeom prst="rect">
            <a:avLst/>
          </a:prstGeom>
          <a:ln>
            <a:solidFill>
              <a:srgbClr val="EFADDC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23866" y="3865917"/>
            <a:ext cx="493310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ea typeface="+mn-lt"/>
                <a:cs typeface="+mn-lt"/>
              </a:rPr>
              <a:t>https://www.ucl.ac.uk/sustainable/case-studies/2020/jan/ice-pack-reuse-laboratories-new-solutions-needed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450" y="1911959"/>
            <a:ext cx="6051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UCL Sustainability – Case Study</a:t>
            </a:r>
          </a:p>
          <a:p>
            <a:r>
              <a:rPr lang="en-GB" sz="2000" b="1" dirty="0">
                <a:solidFill>
                  <a:srgbClr val="7CB751"/>
                </a:solidFill>
              </a:rPr>
              <a:t>Ice Pack Reuse in Laboratories – New Solutions Needed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3635" y="3126754"/>
            <a:ext cx="660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32E5A"/>
                </a:solidFill>
              </a:rPr>
              <a:t>Read more about how labs at IoN are trying to get ice packs recycled</a:t>
            </a:r>
          </a:p>
          <a:p>
            <a:r>
              <a:rPr lang="en-GB" dirty="0">
                <a:solidFill>
                  <a:srgbClr val="032E5A"/>
                </a:solidFill>
              </a:rPr>
              <a:t>on the UCL Sustainability web page:</a:t>
            </a:r>
          </a:p>
        </p:txBody>
      </p:sp>
    </p:spTree>
    <p:extLst>
      <p:ext uri="{BB962C8B-B14F-4D97-AF65-F5344CB8AC3E}">
        <p14:creationId xmlns:p14="http://schemas.microsoft.com/office/powerpoint/2010/main" val="3339461414"/>
      </p:ext>
    </p:extLst>
  </p:cSld>
  <p:clrMapOvr>
    <a:masterClrMapping/>
  </p:clrMapOvr>
  <p:transition spd="slow" advClick="0" advTm="20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747" y="293298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What IoN has done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2199" cy="1071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9950" y="1608534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err="1">
                <a:solidFill>
                  <a:srgbClr val="7CB75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EpilepsyClimateChange</a:t>
            </a:r>
            <a:endParaRPr lang="en-GB" sz="1800" dirty="0">
              <a:solidFill>
                <a:srgbClr val="7CB75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85" y="2103597"/>
            <a:ext cx="5218017" cy="29367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950" y="2092334"/>
            <a:ext cx="4943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32E5A"/>
                </a:solidFill>
              </a:rPr>
              <a:t>Professor Sanjay Sisodiya is co-ordinating investigations of the impact of climate change on people with neurological conditions. To address these issues, Professor Sisodiya established a consortium of neurologists, scientists, epilepsy nurses, representatives from industry and charities supporting people with epilepsy, called Epilepsy Climate Change </a:t>
            </a:r>
          </a:p>
        </p:txBody>
      </p:sp>
      <p:pic>
        <p:nvPicPr>
          <p:cNvPr id="7" name="Picture 7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E3834177-B6FF-7242-A8EB-678B0FF82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093" y="4579086"/>
            <a:ext cx="3514969" cy="17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10525"/>
      </p:ext>
    </p:extLst>
  </p:cSld>
  <p:clrMapOvr>
    <a:masterClrMapping/>
  </p:clrMapOvr>
  <p:transition spd="slow" advClick="0" advTm="20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uit, wall&#10;&#10;Description automatically generated">
            <a:extLst>
              <a:ext uri="{FF2B5EF4-FFF2-40B4-BE49-F238E27FC236}">
                <a16:creationId xmlns:a16="http://schemas.microsoft.com/office/drawing/2014/main" id="{0C476BA7-4A87-4BAE-80EF-2A1F03E7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82" y="2764419"/>
            <a:ext cx="3106538" cy="3580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AA6D02-5038-4FB8-A6BD-5E3D82B197DD}"/>
              </a:ext>
            </a:extLst>
          </p:cNvPr>
          <p:cNvSpPr txBox="1"/>
          <p:nvPr/>
        </p:nvSpPr>
        <p:spPr>
          <a:xfrm>
            <a:off x="4491318" y="323413"/>
            <a:ext cx="5629835" cy="523220"/>
          </a:xfrm>
          <a:prstGeom prst="rect">
            <a:avLst/>
          </a:prstGeom>
          <a:solidFill>
            <a:srgbClr val="EFAD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Senior Level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76D16-C001-43F7-9889-846E64098885}"/>
              </a:ext>
            </a:extLst>
          </p:cNvPr>
          <p:cNvSpPr txBox="1"/>
          <p:nvPr/>
        </p:nvSpPr>
        <p:spPr>
          <a:xfrm>
            <a:off x="923740" y="1693265"/>
            <a:ext cx="4886979" cy="923330"/>
          </a:xfrm>
          <a:prstGeom prst="rect">
            <a:avLst/>
          </a:prstGeom>
          <a:noFill/>
          <a:ln w="19050">
            <a:solidFill>
              <a:srgbClr val="93D15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IoN appoints Deputy Director for Sustainability </a:t>
            </a:r>
          </a:p>
          <a:p>
            <a:r>
              <a:rPr lang="en-GB" b="1" dirty="0">
                <a:solidFill>
                  <a:srgbClr val="032E5A"/>
                </a:solidFill>
              </a:rPr>
              <a:t>Sanjay Sisodiya</a:t>
            </a:r>
          </a:p>
          <a:p>
            <a:r>
              <a:rPr lang="en-GB" dirty="0">
                <a:solidFill>
                  <a:srgbClr val="032E5A"/>
                </a:solidFill>
                <a:hlinkClick r:id="rId3"/>
              </a:rPr>
              <a:t>https://www.ucl.ac.uk/ion/intranet/green-impact</a:t>
            </a:r>
            <a:r>
              <a:rPr lang="en-GB" dirty="0">
                <a:solidFill>
                  <a:srgbClr val="032E5A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35E83-977A-413C-AE89-EB930A32B6A7}"/>
              </a:ext>
            </a:extLst>
          </p:cNvPr>
          <p:cNvSpPr txBox="1"/>
          <p:nvPr/>
        </p:nvSpPr>
        <p:spPr>
          <a:xfrm>
            <a:off x="6998010" y="1326408"/>
            <a:ext cx="4429183" cy="1200329"/>
          </a:xfrm>
          <a:prstGeom prst="rect">
            <a:avLst/>
          </a:prstGeom>
          <a:noFill/>
          <a:ln w="19050">
            <a:solidFill>
              <a:srgbClr val="93D1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The Faculty of Brain Sciences has launched a Faculty Sustainability Committee</a:t>
            </a:r>
          </a:p>
          <a:p>
            <a:r>
              <a:rPr lang="en-GB" dirty="0">
                <a:solidFill>
                  <a:srgbClr val="032E5A"/>
                </a:solidFill>
                <a:hlinkClick r:id="rId4"/>
              </a:rPr>
              <a:t>https://www.ucl.ac.uk/brain-sciences/about-faculty/sustainability</a:t>
            </a:r>
            <a:r>
              <a:rPr lang="en-GB" dirty="0">
                <a:solidFill>
                  <a:srgbClr val="032E5A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B8AFA-2FC3-42C7-8E5F-F89C7528B0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EFA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96F2-9AA4-4349-BAFA-2A93E8D50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" y="37324"/>
            <a:ext cx="2412199" cy="107115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E024FCD-FC55-43F3-BAAE-6B3BB2037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352">
            <a:off x="6228345" y="3451983"/>
            <a:ext cx="5461357" cy="2467566"/>
          </a:xfrm>
          <a:prstGeom prst="rect">
            <a:avLst/>
          </a:prstGeom>
        </p:spPr>
      </p:pic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5250E77-CB53-B39C-27AA-8CB122C93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39" y="2343517"/>
            <a:ext cx="1257957" cy="129392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36968189"/>
      </p:ext>
    </p:extLst>
  </p:cSld>
  <p:clrMapOvr>
    <a:masterClrMapping/>
  </p:clrMapOvr>
  <p:transition spd="slow" advClick="0" advTm="2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1216" y="388377"/>
            <a:ext cx="5941242" cy="707886"/>
          </a:xfrm>
          <a:prstGeom prst="rect">
            <a:avLst/>
          </a:prstGeom>
          <a:solidFill>
            <a:srgbClr val="7CB751"/>
          </a:solidFill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32E5A"/>
                </a:solidFill>
              </a:rPr>
              <a:t>Meet your IoN Green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19600" cy="19625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247781" y="6123761"/>
            <a:ext cx="9706311" cy="400110"/>
          </a:xfrm>
          <a:prstGeom prst="rect">
            <a:avLst/>
          </a:prstGeom>
          <a:solidFill>
            <a:srgbClr val="032E5A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3D150"/>
                </a:solidFill>
              </a:rPr>
              <a:t>If you would like to join the Team, contact </a:t>
            </a:r>
            <a:r>
              <a:rPr lang="en-GB" sz="2000" b="1" dirty="0">
                <a:solidFill>
                  <a:srgbClr val="93D150"/>
                </a:solidFill>
                <a:hlinkClick r:id="rId3"/>
              </a:rPr>
              <a:t>s.Czieso@ucl.ac.uk</a:t>
            </a:r>
            <a:r>
              <a:rPr lang="en-GB" sz="2000" b="1" dirty="0">
                <a:solidFill>
                  <a:srgbClr val="93D150"/>
                </a:solidFill>
              </a:rPr>
              <a:t> or </a:t>
            </a:r>
            <a:r>
              <a:rPr lang="en-GB" sz="2000" b="1" dirty="0">
                <a:solidFill>
                  <a:srgbClr val="93D150"/>
                </a:solidFill>
                <a:hlinkClick r:id="rId4"/>
              </a:rPr>
              <a:t>sarah.lawson@ucl.ac.uk</a:t>
            </a:r>
            <a:r>
              <a:rPr lang="en-GB" sz="2000" b="1" dirty="0">
                <a:solidFill>
                  <a:srgbClr val="93D150"/>
                </a:solidFill>
              </a:rPr>
              <a:t>  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108750"/>
              </p:ext>
            </p:extLst>
          </p:nvPr>
        </p:nvGraphicFramePr>
        <p:xfrm>
          <a:off x="6044067" y="1710003"/>
          <a:ext cx="5724872" cy="428232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787333">
                  <a:extLst>
                    <a:ext uri="{9D8B030D-6E8A-4147-A177-3AD203B41FA5}">
                      <a16:colId xmlns:a16="http://schemas.microsoft.com/office/drawing/2014/main" val="2312229991"/>
                    </a:ext>
                  </a:extLst>
                </a:gridCol>
                <a:gridCol w="3937539">
                  <a:extLst>
                    <a:ext uri="{9D8B030D-6E8A-4147-A177-3AD203B41FA5}">
                      <a16:colId xmlns:a16="http://schemas.microsoft.com/office/drawing/2014/main" val="376183034"/>
                    </a:ext>
                  </a:extLst>
                </a:gridCol>
              </a:tblGrid>
              <a:tr h="295842">
                <a:tc>
                  <a:txBody>
                    <a:bodyPr/>
                    <a:lstStyle/>
                    <a:p>
                      <a:r>
                        <a:rPr lang="en-GB" sz="1200" dirty="0"/>
                        <a:t>IoN</a:t>
                      </a:r>
                      <a:r>
                        <a:rPr lang="en-GB" sz="1200" baseline="0" dirty="0"/>
                        <a:t> Department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Green Lab</a:t>
                      </a:r>
                      <a:r>
                        <a:rPr lang="en-GB" sz="1200" baseline="0" dirty="0"/>
                        <a:t> Reps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997978"/>
                  </a:ext>
                </a:extLst>
              </a:tr>
              <a:tr h="690299">
                <a:tc>
                  <a:txBody>
                    <a:bodyPr/>
                    <a:lstStyle/>
                    <a:p>
                      <a:r>
                        <a:rPr lang="en-GB" sz="1200" b="1" dirty="0"/>
                        <a:t>DND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Sue Noy, Ayisha Shabbir, Casandra Gomez Paredes,       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Emma L Bunting, Georgie Lines, Katie Kelly, Rosie Baverstock-West, Sarah Aldous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454340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r>
                        <a:rPr lang="en-GB" sz="1200" b="1" dirty="0"/>
                        <a:t>NMD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Charlotte Spicer, Debbie Hadley, Ellie Rhymes ,   </a:t>
                      </a:r>
                      <a:endParaRPr lang="en-GB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Jack </a:t>
                      </a:r>
                      <a:r>
                        <a:rPr lang="en-GB" sz="1100" b="0" i="0" u="none" strike="noStrike" noProof="0" dirty="0" err="1">
                          <a:solidFill>
                            <a:srgbClr val="1F497D"/>
                          </a:solidFill>
                          <a:latin typeface="Calibri"/>
                        </a:rPr>
                        <a:t>Belsten</a:t>
                      </a: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, Kim Dhillon, Nana Ghansah, Sergey </a:t>
                      </a:r>
                      <a:r>
                        <a:rPr lang="en-GB" sz="1100" b="0" i="0" u="none" strike="noStrike" noProof="0" dirty="0" err="1">
                          <a:solidFill>
                            <a:srgbClr val="1F497D"/>
                          </a:solidFill>
                          <a:latin typeface="Calibri"/>
                        </a:rPr>
                        <a:t>Novoselov</a:t>
                      </a: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, Shanti A Lu, Stephanie Efthymiou,  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Valentina I Galassi </a:t>
                      </a:r>
                      <a:r>
                        <a:rPr lang="en-GB" sz="1100" b="0" i="0" u="none" strike="noStrike" noProof="0" dirty="0" err="1">
                          <a:solidFill>
                            <a:srgbClr val="1F497D"/>
                          </a:solidFill>
                          <a:latin typeface="Calibri"/>
                        </a:rPr>
                        <a:t>Deforie</a:t>
                      </a:r>
                      <a:endParaRPr lang="en-GB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6894"/>
                  </a:ext>
                </a:extLst>
              </a:tr>
              <a:tr h="477161">
                <a:tc>
                  <a:txBody>
                    <a:bodyPr/>
                    <a:lstStyle/>
                    <a:p>
                      <a:r>
                        <a:rPr lang="en-GB" sz="1200" b="1" dirty="0"/>
                        <a:t>DCMN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Ariana Gatt, Clement </a:t>
                      </a:r>
                      <a:r>
                        <a:rPr lang="en-GB" sz="1100" b="0" i="0" u="none" strike="noStrike" noProof="0" dirty="0" err="1">
                          <a:solidFill>
                            <a:srgbClr val="1F497D"/>
                          </a:solidFill>
                          <a:latin typeface="Calibri"/>
                        </a:rPr>
                        <a:t>Veall</a:t>
                      </a: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, Filipa L Lourenco De Almeida,     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Georgie Lines, Mark Gaskin, Natalie Woodman, Paul Hammond,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Revi Shahar Golan, Rina Bandopadhyay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39314"/>
                  </a:ext>
                </a:extLst>
              </a:tr>
              <a:tr h="295842">
                <a:tc>
                  <a:txBody>
                    <a:bodyPr/>
                    <a:lstStyle/>
                    <a:p>
                      <a:r>
                        <a:rPr lang="en-GB" sz="1200" b="1" dirty="0"/>
                        <a:t>DCEE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Daman S Rathore, Jenna C Carpenter, Marion S Mercier, Olivia Goff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276110"/>
                  </a:ext>
                </a:extLst>
              </a:tr>
              <a:tr h="327846">
                <a:tc>
                  <a:txBody>
                    <a:bodyPr/>
                    <a:lstStyle/>
                    <a:p>
                      <a:r>
                        <a:rPr lang="en-GB" sz="1200" b="1" dirty="0"/>
                        <a:t>DRI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Cliona Farrell, Kevin Patrick Williams, Michael P Sheridan, Mireia Mato Prado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020369"/>
                  </a:ext>
                </a:extLst>
              </a:tr>
              <a:tr h="329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/>
                        <a:t>Imaging/ 12QS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Barbara </a:t>
                      </a:r>
                      <a:r>
                        <a:rPr lang="en-GB" sz="1100" b="0" i="0" u="none" strike="noStrike" noProof="0" dirty="0" err="1">
                          <a:solidFill>
                            <a:srgbClr val="1F497D"/>
                          </a:solidFill>
                          <a:latin typeface="Calibri"/>
                        </a:rPr>
                        <a:t>Dymerska</a:t>
                      </a: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, Christian P Lambert, Clive Negus, Daniel Bates, Jamahl Holland, Madeleine Scott, Ric Davis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029751"/>
                  </a:ext>
                </a:extLst>
              </a:tr>
              <a:tr h="3298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/>
                        <a:t>NMD Cruciform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Charu Reddy, Lorenza Magno, Susannah Baird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471765"/>
                  </a:ext>
                </a:extLst>
              </a:tr>
              <a:tr h="3298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BRR – Spinal Repair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rgbClr val="1F497D"/>
                          </a:solidFill>
                          <a:latin typeface="Calibri"/>
                        </a:rPr>
                        <a:t>Daqing Li, Kamile </a:t>
                      </a:r>
                      <a:r>
                        <a:rPr lang="en-GB" sz="1100" b="0" i="0" u="none" strike="noStrike" noProof="0" dirty="0" err="1">
                          <a:solidFill>
                            <a:srgbClr val="1F497D"/>
                          </a:solidFill>
                          <a:latin typeface="Calibri"/>
                        </a:rPr>
                        <a:t>Minkelyte</a:t>
                      </a:r>
                      <a:endParaRPr lang="en-GB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5702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514040"/>
              </p:ext>
            </p:extLst>
          </p:nvPr>
        </p:nvGraphicFramePr>
        <p:xfrm>
          <a:off x="941251" y="2347420"/>
          <a:ext cx="4810443" cy="374853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2312229991"/>
                    </a:ext>
                  </a:extLst>
                </a:gridCol>
                <a:gridCol w="3343105">
                  <a:extLst>
                    <a:ext uri="{9D8B030D-6E8A-4147-A177-3AD203B41FA5}">
                      <a16:colId xmlns:a16="http://schemas.microsoft.com/office/drawing/2014/main" val="376183034"/>
                    </a:ext>
                  </a:extLst>
                </a:gridCol>
              </a:tblGrid>
              <a:tr h="267451">
                <a:tc>
                  <a:txBody>
                    <a:bodyPr/>
                    <a:lstStyle/>
                    <a:p>
                      <a:r>
                        <a:rPr lang="en-GB" sz="1200" dirty="0"/>
                        <a:t>IoN</a:t>
                      </a:r>
                      <a:r>
                        <a:rPr lang="en-GB" sz="1200" baseline="0" dirty="0"/>
                        <a:t> Department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Green Office</a:t>
                      </a:r>
                      <a:r>
                        <a:rPr lang="en-GB" sz="1200" baseline="0" dirty="0"/>
                        <a:t> Reps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997978"/>
                  </a:ext>
                </a:extLst>
              </a:tr>
              <a:tr h="308144">
                <a:tc>
                  <a:txBody>
                    <a:bodyPr/>
                    <a:lstStyle/>
                    <a:p>
                      <a:r>
                        <a:rPr lang="en-GB" sz="1200" b="1" dirty="0"/>
                        <a:t>BRR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Judith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baseline="0" dirty="0" err="1"/>
                        <a:t>Jolleys</a:t>
                      </a:r>
                      <a:r>
                        <a:rPr lang="en-GB" sz="1200" baseline="0" dirty="0"/>
                        <a:t>, Amy Gent (RSH)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454340"/>
                  </a:ext>
                </a:extLst>
              </a:tr>
              <a:tr h="292952">
                <a:tc>
                  <a:txBody>
                    <a:bodyPr/>
                    <a:lstStyle/>
                    <a:p>
                      <a:r>
                        <a:rPr lang="en-GB" sz="1200" b="1" dirty="0"/>
                        <a:t>DCEE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Joe Willis (33QS),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Liam Trench (Ormond House)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6894"/>
                  </a:ext>
                </a:extLst>
              </a:tr>
              <a:tr h="439428">
                <a:tc>
                  <a:txBody>
                    <a:bodyPr/>
                    <a:lstStyle/>
                    <a:p>
                      <a:r>
                        <a:rPr lang="en-GB" sz="1200" b="1" dirty="0"/>
                        <a:t>DCMN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Riona Fumi (33QS)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183572"/>
                  </a:ext>
                </a:extLst>
              </a:tr>
              <a:tr h="439428">
                <a:tc>
                  <a:txBody>
                    <a:bodyPr/>
                    <a:lstStyle/>
                    <a:p>
                      <a:r>
                        <a:rPr lang="en-GB" sz="1200" b="1" dirty="0"/>
                        <a:t>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Barbara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Dymerska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(12QS)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39314"/>
                  </a:ext>
                </a:extLst>
              </a:tr>
              <a:tr h="473893">
                <a:tc>
                  <a:txBody>
                    <a:bodyPr/>
                    <a:lstStyle/>
                    <a:p>
                      <a:r>
                        <a:rPr lang="en-GB" sz="1200" b="1" dirty="0"/>
                        <a:t>DND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Lloyd Prosser (DRC), Coral Brown (QSH)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276110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r>
                        <a:rPr lang="en-GB" sz="1200" b="1" dirty="0"/>
                        <a:t>NMD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Debbie Hadley (QSH)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020369"/>
                  </a:ext>
                </a:extLst>
              </a:tr>
              <a:tr h="445752">
                <a:tc>
                  <a:txBody>
                    <a:bodyPr/>
                    <a:lstStyle/>
                    <a:p>
                      <a:r>
                        <a:rPr lang="en-GB" sz="1200" b="1" dirty="0"/>
                        <a:t>7 &amp; 23 Queen</a:t>
                      </a:r>
                      <a:r>
                        <a:rPr lang="en-GB" sz="1200" b="1" baseline="0" dirty="0"/>
                        <a:t> Square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Angela Alton, Oksana Shapoval, Samantha Robinson, Sarah Lawson, Sandra Porteous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022465"/>
                  </a:ext>
                </a:extLst>
              </a:tr>
              <a:tr h="303860">
                <a:tc>
                  <a:txBody>
                    <a:bodyPr/>
                    <a:lstStyle/>
                    <a:p>
                      <a:r>
                        <a:rPr lang="en-GB" sz="1200" b="1" dirty="0"/>
                        <a:t>UK DRI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Amber Simpson,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Mireia Mata Prado (33QS)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00758"/>
                  </a:ext>
                </a:extLst>
              </a:tr>
              <a:tr h="283982">
                <a:tc>
                  <a:txBody>
                    <a:bodyPr/>
                    <a:lstStyle/>
                    <a:p>
                      <a:r>
                        <a:rPr lang="en-GB" sz="1200" b="1" dirty="0"/>
                        <a:t>Neuroinflammation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Judith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baseline="0" dirty="0" err="1"/>
                        <a:t>Jolleys</a:t>
                      </a:r>
                      <a:r>
                        <a:rPr lang="en-GB" sz="1200" baseline="0" dirty="0"/>
                        <a:t>,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Heather Ormsby (RSH)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85801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72946" y="1243849"/>
            <a:ext cx="75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32E5A"/>
                </a:solidFill>
              </a:rPr>
              <a:t>Labs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8737" y="1930076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32E5A"/>
                </a:solidFill>
              </a:rPr>
              <a:t>Offices</a:t>
            </a:r>
          </a:p>
        </p:txBody>
      </p:sp>
    </p:spTree>
    <p:extLst>
      <p:ext uri="{BB962C8B-B14F-4D97-AF65-F5344CB8AC3E}">
        <p14:creationId xmlns:p14="http://schemas.microsoft.com/office/powerpoint/2010/main" val="969315482"/>
      </p:ext>
    </p:extLst>
  </p:cSld>
  <p:clrMapOvr>
    <a:masterClrMapping/>
  </p:clrMapOvr>
  <p:transition spd="slow" advClick="0" advTm="20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BDA48-8E0E-C1AC-27AE-F2C5FACA2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86800"/>
            <a:ext cx="5181600" cy="4351338"/>
          </a:xfrm>
        </p:spPr>
        <p:txBody>
          <a:bodyPr>
            <a:normAutofit/>
          </a:bodyPr>
          <a:lstStyle/>
          <a:p>
            <a:pPr marL="457200" lvl="1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Achievements in 2023 include:</a:t>
            </a:r>
            <a:endParaRPr lang="en-GB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Hot Brain climate conference May 2023;</a:t>
            </a: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Digital Detox campaign by Student Ambassador; </a:t>
            </a: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New planter outside 7 Queen Square;  </a:t>
            </a: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Vegetable patch at 12 Queen Square; </a:t>
            </a: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Mental Health Awareness Week walk with Wellbeing Champions.</a:t>
            </a:r>
          </a:p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DE0AF4-737E-398D-0E17-16D69AE3C7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400" y="1852922"/>
            <a:ext cx="2874144" cy="1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ot brain conference banner">
            <a:extLst>
              <a:ext uri="{FF2B5EF4-FFF2-40B4-BE49-F238E27FC236}">
                <a16:creationId xmlns:a16="http://schemas.microsoft.com/office/drawing/2014/main" id="{05AD4913-673D-1E71-AEE2-DB5BA09E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22" y="1686800"/>
            <a:ext cx="3215323" cy="20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houseplant, herb, plant, flowerpot&#10;&#10;Description automatically generated">
            <a:extLst>
              <a:ext uri="{FF2B5EF4-FFF2-40B4-BE49-F238E27FC236}">
                <a16:creationId xmlns:a16="http://schemas.microsoft.com/office/drawing/2014/main" id="{38FD5CA7-3873-F7C0-0EEE-866BF66B5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88" y="4027414"/>
            <a:ext cx="2636208" cy="1981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23A76B-9C4B-DE1A-6E51-ECE29742F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" y="26957"/>
            <a:ext cx="2412199" cy="1071154"/>
          </a:xfrm>
          <a:prstGeom prst="rect">
            <a:avLst/>
          </a:prstGeom>
        </p:spPr>
      </p:pic>
      <p:pic>
        <p:nvPicPr>
          <p:cNvPr id="13" name="Picture 12" descr="A picture containing building, outdoor, composite material, ground&#10;&#10;Description automatically generated">
            <a:extLst>
              <a:ext uri="{FF2B5EF4-FFF2-40B4-BE49-F238E27FC236}">
                <a16:creationId xmlns:a16="http://schemas.microsoft.com/office/drawing/2014/main" id="{543C1EC4-AF43-0577-DDD2-1CD5EC274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45" y="4030462"/>
            <a:ext cx="2999719" cy="20095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D6B3FD-D441-4908-A49D-92129E6B7011}"/>
              </a:ext>
            </a:extLst>
          </p:cNvPr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What ION is doing</a:t>
            </a:r>
          </a:p>
        </p:txBody>
      </p:sp>
    </p:spTree>
    <p:extLst>
      <p:ext uri="{BB962C8B-B14F-4D97-AF65-F5344CB8AC3E}">
        <p14:creationId xmlns:p14="http://schemas.microsoft.com/office/powerpoint/2010/main" val="3887082051"/>
      </p:ext>
    </p:extLst>
  </p:cSld>
  <p:clrMapOvr>
    <a:masterClrMapping/>
  </p:clrMapOvr>
  <p:transition spd="slow" advClick="0" advTm="20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747" y="293298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What IoN has done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43871"/>
            <a:ext cx="2412199" cy="1071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Easter and Christmas Switch-Off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990" y="1670496"/>
            <a:ext cx="6648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… don’t forget to participate in UCL’s big Holiday Switch-Offs!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657" y="2328126"/>
            <a:ext cx="603535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Easter and Christmas Switch-Off Resources such as posters &amp; checklists </a:t>
            </a:r>
            <a:r>
              <a:rPr lang="en-GB" dirty="0">
                <a:solidFill>
                  <a:srgbClr val="032E5A"/>
                </a:solidFill>
              </a:rPr>
              <a:t>can be found on UCL’s Sustainability web page: </a:t>
            </a:r>
          </a:p>
          <a:p>
            <a:endParaRPr lang="en-GB" dirty="0">
              <a:solidFill>
                <a:srgbClr val="032E5A"/>
              </a:solidFill>
            </a:endParaRPr>
          </a:p>
          <a:p>
            <a:r>
              <a:rPr lang="en-GB" dirty="0">
                <a:solidFill>
                  <a:srgbClr val="032E5A"/>
                </a:solidFill>
                <a:hlinkClick r:id="rId3"/>
              </a:rPr>
              <a:t>https://www.ucl.ac.uk/sustainable/easter-switch-resources</a:t>
            </a:r>
            <a:endParaRPr lang="en-GB" dirty="0">
              <a:solidFill>
                <a:srgbClr val="032E5A"/>
              </a:solidFill>
            </a:endParaRPr>
          </a:p>
          <a:p>
            <a:r>
              <a:rPr lang="en-GB" dirty="0">
                <a:solidFill>
                  <a:srgbClr val="032E5A"/>
                </a:solidFill>
                <a:hlinkClick r:id="rId4"/>
              </a:rPr>
              <a:t>https://www.ucl.ac.uk/sustainable/christmas-switch-resources</a:t>
            </a:r>
            <a:endParaRPr lang="en-GB" dirty="0">
              <a:solidFill>
                <a:srgbClr val="032E5A"/>
              </a:solidFill>
            </a:endParaRPr>
          </a:p>
          <a:p>
            <a:endParaRPr lang="en-GB" dirty="0">
              <a:solidFill>
                <a:srgbClr val="032E5A"/>
              </a:solidFill>
            </a:endParaRPr>
          </a:p>
          <a:p>
            <a:endParaRPr lang="en-GB" sz="1400" dirty="0">
              <a:solidFill>
                <a:srgbClr val="032E5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109">
            <a:off x="7356211" y="1095885"/>
            <a:ext cx="3828620" cy="541981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923743"/>
              </p:ext>
            </p:extLst>
          </p:nvPr>
        </p:nvGraphicFramePr>
        <p:xfrm>
          <a:off x="1429220" y="4257855"/>
          <a:ext cx="3866736" cy="217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3716000" imgH="7715250" progId="AcroExch.Document.DC">
                  <p:embed/>
                </p:oleObj>
              </mc:Choice>
              <mc:Fallback>
                <p:oleObj name="Acrobat Document" r:id="rId6" imgW="13716000" imgH="7715250" progId="AcroExch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9220" y="4257855"/>
                        <a:ext cx="3866736" cy="2175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2516907"/>
      </p:ext>
    </p:extLst>
  </p:cSld>
  <p:clrMapOvr>
    <a:masterClrMapping/>
  </p:clrMapOvr>
  <p:transition spd="slow" advClick="0" advTm="20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747" y="293298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What IoN has done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32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43871"/>
            <a:ext cx="2412199" cy="1071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9335" y="317838"/>
            <a:ext cx="6743517" cy="523220"/>
          </a:xfrm>
          <a:prstGeom prst="rect">
            <a:avLst/>
          </a:prstGeom>
          <a:solidFill>
            <a:srgbClr val="032E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FADDC"/>
                </a:solidFill>
              </a:rPr>
              <a:t>Contacts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273" y="1885285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CB751"/>
                </a:solidFill>
              </a:rPr>
              <a:t>Help and Support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831273" y="2738211"/>
            <a:ext cx="8312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UCL Sustainability website </a:t>
            </a:r>
            <a:r>
              <a:rPr lang="en-GB" dirty="0">
                <a:hlinkClick r:id="rId3"/>
              </a:rPr>
              <a:t>www.ucl.ac.uk/sustainable/</a:t>
            </a:r>
            <a:r>
              <a:rPr lang="en-GB" dirty="0"/>
              <a:t> </a:t>
            </a:r>
          </a:p>
          <a:p>
            <a:r>
              <a:rPr lang="en-GB" b="1" dirty="0">
                <a:solidFill>
                  <a:srgbClr val="032E5A"/>
                </a:solidFill>
              </a:rPr>
              <a:t>IoN website and intranet  </a:t>
            </a:r>
            <a:r>
              <a:rPr lang="en-GB" dirty="0">
                <a:hlinkClick r:id="rId4"/>
              </a:rPr>
              <a:t>www.ucl.ac.uk/ion/sustainabillity</a:t>
            </a:r>
            <a:r>
              <a:rPr lang="en-GB" dirty="0"/>
              <a:t> 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>
                <a:solidFill>
                  <a:srgbClr val="032E5A"/>
                </a:solidFill>
              </a:rPr>
              <a:t>If you are interested in getting involved, please contact :</a:t>
            </a:r>
          </a:p>
          <a:p>
            <a:endParaRPr lang="en-GB" dirty="0">
              <a:solidFill>
                <a:srgbClr val="032E5A"/>
              </a:solidFill>
            </a:endParaRPr>
          </a:p>
          <a:p>
            <a:r>
              <a:rPr lang="en-GB" dirty="0" err="1">
                <a:solidFill>
                  <a:srgbClr val="032E5A"/>
                </a:solidFill>
              </a:rPr>
              <a:t>IoN's</a:t>
            </a:r>
            <a:r>
              <a:rPr lang="en-GB" dirty="0">
                <a:solidFill>
                  <a:srgbClr val="032E5A"/>
                </a:solidFill>
              </a:rPr>
              <a:t> Green Office Champion: </a:t>
            </a:r>
            <a:r>
              <a:rPr lang="en-GB" dirty="0">
                <a:hlinkClick r:id="rId5"/>
              </a:rPr>
              <a:t>sarah.lawson@ucl.ac.uk</a:t>
            </a:r>
            <a:r>
              <a:rPr lang="en-GB" dirty="0"/>
              <a:t> </a:t>
            </a:r>
          </a:p>
          <a:p>
            <a:r>
              <a:rPr lang="en-GB" dirty="0" err="1">
                <a:solidFill>
                  <a:srgbClr val="032E5A"/>
                </a:solidFill>
              </a:rPr>
              <a:t>IoN's</a:t>
            </a:r>
            <a:r>
              <a:rPr lang="en-GB" dirty="0">
                <a:solidFill>
                  <a:srgbClr val="032E5A"/>
                </a:solidFill>
              </a:rPr>
              <a:t> Green Labs Champion: </a:t>
            </a:r>
            <a:r>
              <a:rPr lang="en-GB" dirty="0" err="1">
                <a:solidFill>
                  <a:srgbClr val="032E5A"/>
                </a:solidFill>
              </a:rPr>
              <a:t>Steffy</a:t>
            </a:r>
            <a:r>
              <a:rPr lang="en-GB" dirty="0">
                <a:solidFill>
                  <a:srgbClr val="032E5A"/>
                </a:solidFill>
              </a:rPr>
              <a:t> Czieso</a:t>
            </a:r>
            <a:r>
              <a:rPr lang="en-GB" dirty="0"/>
              <a:t> </a:t>
            </a:r>
            <a:r>
              <a:rPr lang="en-GB" dirty="0">
                <a:hlinkClick r:id="rId6"/>
              </a:rPr>
              <a:t>s.czieso@ucl.ac.uk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633" y="2528125"/>
            <a:ext cx="4029456" cy="25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9000"/>
      </p:ext>
    </p:extLst>
  </p:cSld>
  <p:clrMapOvr>
    <a:masterClrMapping/>
  </p:clrMapOvr>
  <p:transition spd="slow" advClick="0" advTm="2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952">
            <a:off x="7324957" y="2073346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2199" cy="10711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EFA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630171" y="308471"/>
            <a:ext cx="6515117" cy="523220"/>
          </a:xfrm>
          <a:prstGeom prst="rect">
            <a:avLst/>
          </a:prstGeom>
          <a:solidFill>
            <a:srgbClr val="EFADDC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32E5A"/>
                </a:solidFill>
              </a:rPr>
              <a:t>Check out the UCL Sustainability web page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5600" y="3429000"/>
            <a:ext cx="5114208" cy="2000548"/>
          </a:xfrm>
          <a:prstGeom prst="rect">
            <a:avLst/>
          </a:prstGeom>
          <a:solidFill>
            <a:srgbClr val="EFADDC"/>
          </a:solidFill>
          <a:ln w="28575">
            <a:solidFill>
              <a:srgbClr val="032E5A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hlinkClick r:id="rId4"/>
              </a:rPr>
              <a:t>www.ucl.ac.uk/sustainable/</a:t>
            </a:r>
            <a:r>
              <a:rPr lang="en-GB" sz="2400" b="1" dirty="0"/>
              <a:t> </a:t>
            </a:r>
            <a:r>
              <a:rPr lang="en-GB" sz="2000" dirty="0">
                <a:solidFill>
                  <a:srgbClr val="032E5A"/>
                </a:solidFill>
              </a:rPr>
              <a:t>offers useful information on what UCL is doing and how you can get involved. The website provides material and resources, case studies, advice on sustainable catering and a list of contacts for help and support!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977" y="2031452"/>
            <a:ext cx="1669635" cy="1048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441" y="2031452"/>
            <a:ext cx="1669634" cy="104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209" y="2031452"/>
            <a:ext cx="1669634" cy="10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27277"/>
      </p:ext>
    </p:extLst>
  </p:cSld>
  <p:clrMapOvr>
    <a:masterClrMapping/>
  </p:clrMapOvr>
  <p:transition spd="slow" advClick="0" advTm="2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62709" y="323664"/>
            <a:ext cx="6901133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Office Resources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" y="35169"/>
            <a:ext cx="2412199" cy="1071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9626" y="1106323"/>
            <a:ext cx="4653791" cy="4247317"/>
          </a:xfrm>
          <a:prstGeom prst="rect">
            <a:avLst/>
          </a:prstGeom>
          <a:solidFill>
            <a:srgbClr val="032E5A"/>
          </a:solidFill>
          <a:ln w="38100">
            <a:solidFill>
              <a:srgbClr val="EFADD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Take part in UCL big switch offs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Ditch the disposable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Use recycled paper &amp; double sided printing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Buy Fairtrade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Grow plants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Follow UCL heating and cooling policy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Promote sustainable travel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Use WARP-It and recycle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rgbClr val="7CB751"/>
                </a:solidFill>
              </a:rPr>
              <a:t>More ideas in the IoN Office sustainability reference guide!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9065" y="139767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799" y="3808940"/>
            <a:ext cx="1695931" cy="2261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2498">
            <a:off x="9054693" y="2341210"/>
            <a:ext cx="1008140" cy="2072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8132">
            <a:off x="9940116" y="1180818"/>
            <a:ext cx="1634074" cy="21804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4839">
            <a:off x="686369" y="4246388"/>
            <a:ext cx="2908353" cy="1817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10682">
            <a:off x="556970" y="1493519"/>
            <a:ext cx="1938490" cy="12091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65127">
            <a:off x="1698731" y="2616302"/>
            <a:ext cx="2595444" cy="1625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92" y="5464777"/>
            <a:ext cx="4036033" cy="12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89655"/>
      </p:ext>
    </p:extLst>
  </p:cSld>
  <p:clrMapOvr>
    <a:masterClrMapping/>
  </p:clrMapOvr>
  <p:transition spd="slow" advClick="0" advTm="2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B7591-A71A-26D9-A167-F4C0D1910F00}"/>
              </a:ext>
            </a:extLst>
          </p:cNvPr>
          <p:cNvSpPr txBox="1"/>
          <p:nvPr/>
        </p:nvSpPr>
        <p:spPr>
          <a:xfrm>
            <a:off x="3562709" y="323664"/>
            <a:ext cx="6901133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Working from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F27059-DF90-0C72-7B5D-87187A2AE9FB}"/>
              </a:ext>
            </a:extLst>
          </p:cNvPr>
          <p:cNvSpPr txBox="1"/>
          <p:nvPr/>
        </p:nvSpPr>
        <p:spPr>
          <a:xfrm>
            <a:off x="2614550" y="1445643"/>
            <a:ext cx="3975724" cy="1711366"/>
          </a:xfrm>
          <a:prstGeom prst="rect">
            <a:avLst/>
          </a:prstGeom>
          <a:solidFill>
            <a:srgbClr val="EFADDC"/>
          </a:solidFill>
          <a:ln w="38100">
            <a:solidFill>
              <a:srgbClr val="032E5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32E5A"/>
                </a:solidFill>
              </a:rPr>
              <a:t>Switch to a green energy provider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32E5A"/>
                </a:solidFill>
              </a:rPr>
              <a:t>Adjust your Thermostat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32E5A"/>
                </a:solidFill>
              </a:rPr>
              <a:t>Unplug devices as much as possible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32E5A"/>
                </a:solidFill>
              </a:rPr>
              <a:t>Use Eco-Friendly Office Supplies</a:t>
            </a:r>
          </a:p>
        </p:txBody>
      </p:sp>
      <p:pic>
        <p:nvPicPr>
          <p:cNvPr id="8" name="Picture 7" descr="A cat lying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241AEE2-6394-A338-F80D-BA86E7F22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50" y="1547097"/>
            <a:ext cx="2916330" cy="1555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83E2C8-6AD9-E6BE-602C-07DCEB05E06C}"/>
              </a:ext>
            </a:extLst>
          </p:cNvPr>
          <p:cNvSpPr txBox="1"/>
          <p:nvPr/>
        </p:nvSpPr>
        <p:spPr>
          <a:xfrm>
            <a:off x="2598549" y="3434529"/>
            <a:ext cx="3991725" cy="2957861"/>
          </a:xfrm>
          <a:prstGeom prst="rect">
            <a:avLst/>
          </a:prstGeom>
          <a:solidFill>
            <a:srgbClr val="032E5A"/>
          </a:solidFill>
          <a:ln w="38100">
            <a:solidFill>
              <a:srgbClr val="EFADD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Save bandwidth (and energy) by blurring your background in Teams calls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Use the optimal energy saving settings on your computer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Use sustainable search engines such as ECOSIA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A05CB4A-EB52-2EEE-8F61-8ED894A6F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20" y="4733519"/>
            <a:ext cx="2568389" cy="171225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51BE26A-C70F-6B02-72CE-90F9B730C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12524" r="15564" b="18080"/>
          <a:stretch/>
        </p:blipFill>
        <p:spPr>
          <a:xfrm>
            <a:off x="7384024" y="3434529"/>
            <a:ext cx="2077379" cy="1298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42EDF6-A48B-83F7-1EB3-28E31D3C57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3687FC-2171-A73A-D6CD-71A2899AF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" y="35169"/>
            <a:ext cx="2412199" cy="107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 spd="slow" advClick="0" advTm="2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6"/>
          <a:stretch/>
        </p:blipFill>
        <p:spPr>
          <a:xfrm>
            <a:off x="695418" y="4625065"/>
            <a:ext cx="5544324" cy="1949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248">
            <a:off x="321845" y="1406810"/>
            <a:ext cx="2913631" cy="3178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b="28367"/>
          <a:stretch/>
        </p:blipFill>
        <p:spPr>
          <a:xfrm>
            <a:off x="10760751" y="60385"/>
            <a:ext cx="1108705" cy="6737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3621" y="1185142"/>
            <a:ext cx="3344570" cy="1415772"/>
          </a:xfrm>
          <a:prstGeom prst="rect">
            <a:avLst/>
          </a:prstGeom>
          <a:noFill/>
          <a:ln w="19050">
            <a:solidFill>
              <a:srgbClr val="93D15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1600" b="1" dirty="0">
                <a:solidFill>
                  <a:srgbClr val="032E5A"/>
                </a:solidFill>
              </a:rPr>
              <a:t>FUME CUPBOARDS</a:t>
            </a:r>
            <a:endParaRPr lang="en-GB" sz="1600" dirty="0">
              <a:solidFill>
                <a:srgbClr val="032E5A"/>
              </a:solidFill>
            </a:endParaRPr>
          </a:p>
          <a:p>
            <a:pPr algn="r"/>
            <a:r>
              <a:rPr lang="en-GB" sz="1600" b="1" dirty="0">
                <a:solidFill>
                  <a:srgbClr val="032E5A"/>
                </a:solidFill>
              </a:rPr>
              <a:t>What can you do?</a:t>
            </a:r>
            <a:endParaRPr lang="en-GB" sz="1600" dirty="0">
              <a:solidFill>
                <a:srgbClr val="032E5A"/>
              </a:solidFill>
            </a:endParaRPr>
          </a:p>
          <a:p>
            <a:pPr algn="r"/>
            <a:r>
              <a:rPr lang="en-GB" dirty="0">
                <a:solidFill>
                  <a:srgbClr val="032E5A"/>
                </a:solidFill>
              </a:rPr>
              <a:t>Close your fume cupboard sash.</a:t>
            </a:r>
          </a:p>
          <a:p>
            <a:pPr algn="r"/>
            <a:r>
              <a:rPr lang="en-GB" dirty="0">
                <a:solidFill>
                  <a:srgbClr val="032E5A"/>
                </a:solidFill>
              </a:rPr>
              <a:t>This can save thousands per year!</a:t>
            </a:r>
          </a:p>
          <a:p>
            <a:pPr algn="r"/>
            <a:r>
              <a:rPr lang="en-GB" dirty="0">
                <a:solidFill>
                  <a:srgbClr val="032E5A"/>
                </a:solidFill>
              </a:rPr>
              <a:t>Turn down/off if allowed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924">
            <a:off x="6340785" y="3024151"/>
            <a:ext cx="3899706" cy="2474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7253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526776" y="309137"/>
            <a:ext cx="6928684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Lab Resources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35170"/>
            <a:ext cx="2412199" cy="10711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67580" y="1747430"/>
            <a:ext cx="3110147" cy="1200329"/>
          </a:xfrm>
          <a:prstGeom prst="rect">
            <a:avLst/>
          </a:prstGeom>
          <a:noFill/>
          <a:ln w="19050">
            <a:solidFill>
              <a:srgbClr val="93D15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REPORT</a:t>
            </a:r>
            <a:r>
              <a:rPr lang="en-GB" dirty="0">
                <a:solidFill>
                  <a:srgbClr val="032E5A"/>
                </a:solidFill>
              </a:rPr>
              <a:t> maintenance issues </a:t>
            </a:r>
          </a:p>
          <a:p>
            <a:r>
              <a:rPr lang="en-GB" dirty="0">
                <a:solidFill>
                  <a:srgbClr val="032E5A"/>
                </a:solidFill>
              </a:rPr>
              <a:t>to </a:t>
            </a:r>
            <a:r>
              <a:rPr lang="en-GB" b="1" dirty="0">
                <a:solidFill>
                  <a:srgbClr val="032E5A"/>
                </a:solidFill>
              </a:rPr>
              <a:t>ESTATES </a:t>
            </a:r>
            <a:r>
              <a:rPr lang="en-GB" dirty="0">
                <a:solidFill>
                  <a:srgbClr val="032E5A"/>
                </a:solidFill>
              </a:rPr>
              <a:t>using the Estates  </a:t>
            </a:r>
          </a:p>
          <a:p>
            <a:r>
              <a:rPr lang="en-GB" dirty="0">
                <a:solidFill>
                  <a:srgbClr val="032E5A"/>
                </a:solidFill>
              </a:rPr>
              <a:t>Service Request Form</a:t>
            </a:r>
          </a:p>
          <a:p>
            <a:r>
              <a:rPr lang="en-GB" dirty="0">
                <a:hlinkClick r:id="rId7"/>
              </a:rPr>
              <a:t>https://www.ucl.ac.uk/estates/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107725" y="5613953"/>
            <a:ext cx="2291781" cy="646331"/>
          </a:xfrm>
          <a:prstGeom prst="rect">
            <a:avLst/>
          </a:prstGeom>
          <a:noFill/>
          <a:ln w="19050">
            <a:solidFill>
              <a:srgbClr val="7CB75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Switch off equipment </a:t>
            </a:r>
          </a:p>
          <a:p>
            <a:r>
              <a:rPr lang="en-GB" b="1" dirty="0">
                <a:solidFill>
                  <a:srgbClr val="032E5A"/>
                </a:solidFill>
              </a:rPr>
              <a:t>that is not in use!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0609975" y="1440611"/>
            <a:ext cx="488761" cy="395953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rot="13372812">
            <a:off x="7542562" y="5499498"/>
            <a:ext cx="564886" cy="384007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0800000">
            <a:off x="2790808" y="2120933"/>
            <a:ext cx="664729" cy="474386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372082"/>
      </p:ext>
    </p:extLst>
  </p:cSld>
  <p:clrMapOvr>
    <a:masterClrMapping/>
  </p:clrMapOvr>
  <p:transition spd="slow" advClick="0" advTm="2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5228" y="322366"/>
            <a:ext cx="7204730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Lab Resources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31148"/>
            <a:ext cx="2412199" cy="1071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866" y="1507762"/>
            <a:ext cx="2838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32E5A"/>
                </a:solidFill>
              </a:rPr>
              <a:t>ALL IoN departments </a:t>
            </a:r>
          </a:p>
          <a:p>
            <a:r>
              <a:rPr lang="en-GB" sz="2000" b="1" dirty="0">
                <a:solidFill>
                  <a:srgbClr val="032E5A"/>
                </a:solidFill>
              </a:rPr>
              <a:t>are participating in LEAF!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r="1912" b="33603"/>
          <a:stretch/>
        </p:blipFill>
        <p:spPr>
          <a:xfrm rot="341248">
            <a:off x="8829381" y="2315136"/>
            <a:ext cx="3068192" cy="3227664"/>
          </a:xfrm>
          <a:prstGeom prst="rect">
            <a:avLst/>
          </a:prstGeom>
          <a:ln>
            <a:solidFill>
              <a:srgbClr val="032E5A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0" y="2215649"/>
            <a:ext cx="3584465" cy="2076518"/>
          </a:xfrm>
          <a:prstGeom prst="rect">
            <a:avLst/>
          </a:prstGeom>
          <a:ln w="19050">
            <a:solidFill>
              <a:srgbClr val="7CB75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19866" y="4489950"/>
            <a:ext cx="36859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32E5A"/>
                </a:solidFill>
              </a:rPr>
              <a:t>LEAF is a standard in sustainable science and contains Bronze, Silver, and Gold criteria covering a range of Improvements. LEAF has calculators to help you estimate your savings in ££ &amp; tonnes of CO2.</a:t>
            </a:r>
          </a:p>
          <a:p>
            <a:endParaRPr lang="en-GB" sz="1600" b="1" dirty="0">
              <a:solidFill>
                <a:srgbClr val="7CB751"/>
              </a:solidFill>
            </a:endParaRPr>
          </a:p>
          <a:p>
            <a:r>
              <a:rPr lang="en-GB" b="1" dirty="0">
                <a:solidFill>
                  <a:srgbClr val="7CB751"/>
                </a:solidFill>
              </a:rPr>
              <a:t>Get in touch with the IoN green team for advice!</a:t>
            </a:r>
            <a:endParaRPr lang="en-GB" dirty="0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436D12F4-6D7E-9239-CE0D-59602DE2A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296">
            <a:off x="4601157" y="2385876"/>
            <a:ext cx="3700448" cy="3812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6CAF7B-2FCD-7511-C73B-1F2ECAB2438E}"/>
              </a:ext>
            </a:extLst>
          </p:cNvPr>
          <p:cNvSpPr txBox="1"/>
          <p:nvPr/>
        </p:nvSpPr>
        <p:spPr>
          <a:xfrm>
            <a:off x="4248434" y="1096729"/>
            <a:ext cx="4653519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93D1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32E5A"/>
                </a:solidFill>
              </a:rPr>
              <a:t>Use the </a:t>
            </a:r>
            <a:r>
              <a:rPr lang="en-GB" b="1" dirty="0" err="1">
                <a:solidFill>
                  <a:srgbClr val="032E5A"/>
                </a:solidFill>
              </a:rPr>
              <a:t>IoN</a:t>
            </a:r>
            <a:r>
              <a:rPr lang="en-GB" b="1" dirty="0">
                <a:solidFill>
                  <a:srgbClr val="032E5A"/>
                </a:solidFill>
              </a:rPr>
              <a:t> Lab and Office departure checklist</a:t>
            </a:r>
          </a:p>
          <a:p>
            <a:r>
              <a:rPr lang="en-GB" dirty="0">
                <a:solidFill>
                  <a:srgbClr val="032E5A"/>
                </a:solidFill>
              </a:rPr>
              <a:t>To make sure functional items can be re-used by others and your freezer samples are archived or disposed before you leave </a:t>
            </a:r>
            <a:r>
              <a:rPr lang="en-GB" dirty="0" err="1">
                <a:solidFill>
                  <a:srgbClr val="032E5A"/>
                </a:solidFill>
              </a:rPr>
              <a:t>IoN.</a:t>
            </a:r>
            <a:endParaRPr lang="en-GB" dirty="0">
              <a:solidFill>
                <a:srgbClr val="032E5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7827" y="5560877"/>
            <a:ext cx="3401593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7CB75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32E5A"/>
                </a:solidFill>
              </a:rPr>
              <a:t>Use the ‘Leaving the Lab checklist’ </a:t>
            </a:r>
          </a:p>
          <a:p>
            <a:r>
              <a:rPr lang="en-GB" sz="1600" dirty="0">
                <a:solidFill>
                  <a:srgbClr val="032E5A"/>
                </a:solidFill>
              </a:rPr>
              <a:t>Daily before leaving work</a:t>
            </a:r>
          </a:p>
          <a:p>
            <a:r>
              <a:rPr lang="en-GB" sz="1600" b="1" dirty="0">
                <a:solidFill>
                  <a:srgbClr val="7CB751"/>
                </a:solidFill>
              </a:rPr>
              <a:t>All resources can be found on the UCL </a:t>
            </a:r>
          </a:p>
          <a:p>
            <a:r>
              <a:rPr lang="en-GB" sz="1600" b="1" dirty="0">
                <a:solidFill>
                  <a:srgbClr val="7CB751"/>
                </a:solidFill>
              </a:rPr>
              <a:t>Sustainability/Resources Website</a:t>
            </a:r>
          </a:p>
        </p:txBody>
      </p:sp>
    </p:spTree>
    <p:extLst>
      <p:ext uri="{BB962C8B-B14F-4D97-AF65-F5344CB8AC3E}">
        <p14:creationId xmlns:p14="http://schemas.microsoft.com/office/powerpoint/2010/main" val="284858696"/>
      </p:ext>
    </p:extLst>
  </p:cSld>
  <p:clrMapOvr>
    <a:masterClrMapping/>
  </p:clrMapOvr>
  <p:transition spd="slow" advClick="0" advTm="2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2"/>
            <a:ext cx="2412199" cy="1071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077958" y="324269"/>
            <a:ext cx="7472148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Lab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4505">
            <a:off x="4815906" y="4086812"/>
            <a:ext cx="2424023" cy="1818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0282">
            <a:off x="4034376" y="3460323"/>
            <a:ext cx="1535502" cy="1151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1"/>
          <a:stretch/>
        </p:blipFill>
        <p:spPr>
          <a:xfrm rot="4973045">
            <a:off x="517600" y="2007913"/>
            <a:ext cx="2970240" cy="25205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95245" y="1611386"/>
            <a:ext cx="2988341" cy="1323439"/>
          </a:xfrm>
          <a:prstGeom prst="rect">
            <a:avLst/>
          </a:prstGeom>
          <a:noFill/>
          <a:ln w="28575">
            <a:solidFill>
              <a:srgbClr val="7CB75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32E5A"/>
                </a:solidFill>
              </a:rPr>
              <a:t>Uncontaminated/non-hazardous waste like packaging, empty glove boxes and  hand paper towel should go into recycling, not clinical waste!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5763636" y="3044077"/>
            <a:ext cx="664729" cy="474386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18224" y="4751078"/>
            <a:ext cx="3263537" cy="1692771"/>
          </a:xfrm>
          <a:prstGeom prst="rect">
            <a:avLst/>
          </a:prstGeom>
          <a:solidFill>
            <a:srgbClr val="EFADDC"/>
          </a:solidFill>
          <a:ln w="28575">
            <a:solidFill>
              <a:srgbClr val="032E5A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32E5A"/>
                </a:solidFill>
              </a:rPr>
              <a:t>Did you Know?</a:t>
            </a:r>
          </a:p>
          <a:p>
            <a:endParaRPr lang="en-GB" sz="1400" b="1" dirty="0">
              <a:solidFill>
                <a:srgbClr val="032E5A"/>
              </a:solidFill>
            </a:endParaRPr>
          </a:p>
          <a:p>
            <a:r>
              <a:rPr lang="en-GB" sz="1600" b="1" dirty="0">
                <a:solidFill>
                  <a:srgbClr val="032E5A"/>
                </a:solidFill>
              </a:rPr>
              <a:t>Empty plastic and glass solvent bottles can go into normal recycling waste if fully evaporated, rinsed and with the label crossed out !</a:t>
            </a:r>
          </a:p>
          <a:p>
            <a:endParaRPr lang="en-GB" sz="800" b="1" dirty="0">
              <a:solidFill>
                <a:srgbClr val="032E5A"/>
              </a:solidFill>
            </a:endParaRPr>
          </a:p>
        </p:txBody>
      </p:sp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41AD60ED-4C78-DA4F-DC43-2F5428976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626">
            <a:off x="7773314" y="1137742"/>
            <a:ext cx="3939791" cy="54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7661"/>
      </p:ext>
    </p:extLst>
  </p:cSld>
  <p:clrMapOvr>
    <a:masterClrMapping/>
  </p:clrMapOvr>
  <p:transition spd="slow" advClick="0" advTm="2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4085" b="2018"/>
          <a:stretch/>
        </p:blipFill>
        <p:spPr>
          <a:xfrm>
            <a:off x="1560161" y="1128967"/>
            <a:ext cx="2682815" cy="5050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1708" y="1487700"/>
            <a:ext cx="3334503" cy="1200329"/>
          </a:xfrm>
          <a:prstGeom prst="rect">
            <a:avLst/>
          </a:prstGeom>
          <a:noFill/>
          <a:ln w="38100">
            <a:solidFill>
              <a:srgbClr val="7CB75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32E5A"/>
                </a:solidFill>
              </a:rPr>
              <a:t>Only potentially contaminated or </a:t>
            </a:r>
          </a:p>
          <a:p>
            <a:r>
              <a:rPr lang="en-GB" dirty="0">
                <a:solidFill>
                  <a:srgbClr val="032E5A"/>
                </a:solidFill>
              </a:rPr>
              <a:t>hazardous lab waste like gloves, </a:t>
            </a:r>
          </a:p>
          <a:p>
            <a:r>
              <a:rPr lang="en-GB" dirty="0">
                <a:solidFill>
                  <a:srgbClr val="032E5A"/>
                </a:solidFill>
              </a:rPr>
              <a:t>sample tubes &amp; dishes should go</a:t>
            </a:r>
          </a:p>
          <a:p>
            <a:r>
              <a:rPr lang="en-GB" dirty="0">
                <a:solidFill>
                  <a:srgbClr val="032E5A"/>
                </a:solidFill>
              </a:rPr>
              <a:t>into yellow clinical bins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2"/>
            <a:ext cx="2412199" cy="1071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C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077958" y="324269"/>
            <a:ext cx="7472148" cy="523220"/>
          </a:xfrm>
          <a:prstGeom prst="rect">
            <a:avLst/>
          </a:prstGeom>
          <a:solidFill>
            <a:srgbClr val="7CB7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32E5A"/>
                </a:solidFill>
              </a:rPr>
              <a:t>What You Can Do – Lab Waste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2790" b="11249"/>
          <a:stretch/>
        </p:blipFill>
        <p:spPr>
          <a:xfrm rot="766534">
            <a:off x="2859377" y="4739700"/>
            <a:ext cx="2109437" cy="178566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0620">
            <a:off x="380128" y="4412055"/>
            <a:ext cx="1927798" cy="144584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4949">
            <a:off x="522899" y="1984591"/>
            <a:ext cx="1764632" cy="132347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9882" y="1598772"/>
            <a:ext cx="2904685" cy="21785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46765" y="1487700"/>
            <a:ext cx="1884025" cy="1754326"/>
          </a:xfrm>
          <a:prstGeom prst="rect">
            <a:avLst/>
          </a:prstGeom>
          <a:noFill/>
          <a:ln w="38100">
            <a:solidFill>
              <a:srgbClr val="7CB75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32E5A"/>
                </a:solidFill>
              </a:rPr>
              <a:t>Pointy pipette tips should go into</a:t>
            </a:r>
          </a:p>
          <a:p>
            <a:r>
              <a:rPr lang="en-GB" dirty="0">
                <a:solidFill>
                  <a:srgbClr val="032E5A"/>
                </a:solidFill>
              </a:rPr>
              <a:t>robust Bio-Bins or you might want to recycle your used media bottles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4580" y="4349993"/>
            <a:ext cx="3021835" cy="1938992"/>
          </a:xfrm>
          <a:prstGeom prst="rect">
            <a:avLst/>
          </a:prstGeom>
          <a:solidFill>
            <a:srgbClr val="EFADDC"/>
          </a:solidFill>
          <a:ln w="28575">
            <a:solidFill>
              <a:srgbClr val="032E5A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32E5A"/>
                </a:solidFill>
              </a:rPr>
              <a:t>Did you Know?</a:t>
            </a:r>
          </a:p>
          <a:p>
            <a:endParaRPr lang="en-GB" sz="1400" b="1" dirty="0">
              <a:solidFill>
                <a:srgbClr val="032E5A"/>
              </a:solidFill>
            </a:endParaRPr>
          </a:p>
          <a:p>
            <a:r>
              <a:rPr lang="en-GB" sz="1600" b="1" dirty="0">
                <a:solidFill>
                  <a:srgbClr val="032E5A"/>
                </a:solidFill>
              </a:rPr>
              <a:t>None of UCL’s waste goes to landfill. 60% of waste is recycled, yellow clinical bins go for high temperature incineration with energy recovery!</a:t>
            </a:r>
          </a:p>
          <a:p>
            <a:endParaRPr lang="en-GB" sz="800" b="1" dirty="0">
              <a:solidFill>
                <a:srgbClr val="032E5A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8120145">
            <a:off x="4227061" y="2783201"/>
            <a:ext cx="664729" cy="474386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5400000">
            <a:off x="10472186" y="3337198"/>
            <a:ext cx="664729" cy="474386"/>
          </a:xfrm>
          <a:prstGeom prst="rightArrow">
            <a:avLst/>
          </a:prstGeom>
          <a:solidFill>
            <a:srgbClr val="7CB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6" t="5340" r="9065" b="13547"/>
          <a:stretch/>
        </p:blipFill>
        <p:spPr>
          <a:xfrm rot="6050142">
            <a:off x="9548887" y="4257703"/>
            <a:ext cx="2283571" cy="17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53666"/>
      </p:ext>
    </p:extLst>
  </p:cSld>
  <p:clrMapOvr>
    <a:masterClrMapping/>
  </p:clrMapOvr>
  <p:transition spd="slow" advClick="0" advTm="20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D9AB735656F74282B5A1DDA0501C72" ma:contentTypeVersion="17" ma:contentTypeDescription="Create a new document." ma:contentTypeScope="" ma:versionID="111c6d2b0cfec6ee22c6366da9a1c933">
  <xsd:schema xmlns:xsd="http://www.w3.org/2001/XMLSchema" xmlns:xs="http://www.w3.org/2001/XMLSchema" xmlns:p="http://schemas.microsoft.com/office/2006/metadata/properties" xmlns:ns2="06588569-0fb3-4b95-ae64-07b1eaa0d702" xmlns:ns3="57035ab6-07ae-4a16-a9c3-222ea2624b74" targetNamespace="http://schemas.microsoft.com/office/2006/metadata/properties" ma:root="true" ma:fieldsID="da453e0add4607d7ec60cdab9a068bdf" ns2:_="" ns3:_="">
    <xsd:import namespace="06588569-0fb3-4b95-ae64-07b1eaa0d702"/>
    <xsd:import namespace="57035ab6-07ae-4a16-a9c3-222ea2624b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88569-0fb3-4b95-ae64-07b1eaa0d7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035ab6-07ae-4a16-a9c3-222ea2624b7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b6804a3-d07c-4d93-aa81-a84d19eea5bd}" ma:internalName="TaxCatchAll" ma:showField="CatchAllData" ma:web="57035ab6-07ae-4a16-a9c3-222ea2624b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035ab6-07ae-4a16-a9c3-222ea2624b74" xsi:nil="true"/>
    <lcf76f155ced4ddcb4097134ff3c332f xmlns="06588569-0fb3-4b95-ae64-07b1eaa0d7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4792A2-98C1-40D2-A522-FB7B18531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588569-0fb3-4b95-ae64-07b1eaa0d702"/>
    <ds:schemaRef ds:uri="57035ab6-07ae-4a16-a9c3-222ea2624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8AA43F-2CAF-4753-AF96-56DD612070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19713B-CE83-4F90-869E-E93475243CB9}">
  <ds:schemaRefs>
    <ds:schemaRef ds:uri="http://schemas.microsoft.com/office/2006/metadata/properties"/>
    <ds:schemaRef ds:uri="http://schemas.microsoft.com/office/infopath/2007/PartnerControls"/>
    <ds:schemaRef ds:uri="57035ab6-07ae-4a16-a9c3-222ea2624b74"/>
    <ds:schemaRef ds:uri="06588569-0fb3-4b95-ae64-07b1eaa0d7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1776</Words>
  <Application>Microsoft Office PowerPoint</Application>
  <PresentationFormat>Widescreen</PresentationFormat>
  <Paragraphs>246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Czieso, Stephanie</dc:creator>
  <cp:lastModifiedBy>Lawson, Sarah</cp:lastModifiedBy>
  <cp:revision>212</cp:revision>
  <cp:lastPrinted>2020-02-18T09:52:02Z</cp:lastPrinted>
  <dcterms:created xsi:type="dcterms:W3CDTF">2020-02-04T16:27:13Z</dcterms:created>
  <dcterms:modified xsi:type="dcterms:W3CDTF">2024-02-12T09:09:11Z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0x0101000ED9AB735656F74282B5A1DDA0501C72</vt:lpwstr>
  </property>
  <property fmtid="{D5CDD505-2E9C-101B-9397-08002B2CF9AE}" pid="3" name="MediaServiceImageTags">
    <vt:lpwstr/>
  </property>
</Properties>
</file>