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67" r:id="rId15"/>
    <p:sldId id="273" r:id="rId16"/>
    <p:sldId id="268" r:id="rId17"/>
    <p:sldId id="257" r:id="rId18"/>
    <p:sldId id="277" r:id="rId19"/>
    <p:sldId id="274" r:id="rId20"/>
    <p:sldId id="275" r:id="rId21"/>
    <p:sldId id="276" r:id="rId22"/>
  </p:sldIdLst>
  <p:sldSz cx="9144000" cy="6858000" type="screen4x3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4999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4999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FA94B-D05E-45E1-A447-D8ED71D03CF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18"/>
            <a:ext cx="2974975" cy="4999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375" y="9494918"/>
            <a:ext cx="2974975" cy="4999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EF1C7-0F28-42F6-875A-7C7DE03263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B7ADA-A315-4328-BCAA-1F8C95010E75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69C7-706B-44AD-B9DF-C9E5A1D45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9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Improved storage &amp; access.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Previously: cramped space, very basic (not very effective) aircon, difficult retrieval (distant from the staff desk), no dedicated area to view items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9C7CD5-53F4-4907-993C-DAB8E6DEE24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70ACD-7022-4925-882A-95BC34A08AF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4D2F-63AF-45A6-A734-26C0B12E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5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ucl.ac.uk/ion/alumni/queen-square-alumnus-association-newsletter-issue-12/queen-square-history-national-hospita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queensquare.org.uk/archives/about/nhnnion" TargetMode="External"/><Relationship Id="rId2" Type="http://schemas.openxmlformats.org/officeDocument/2006/relationships/hyperlink" Target="https://queensquare.org.uk/archives/interesting/shell-shocke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ueensquare.org.uk/archives/search?af%5Bday%5D=&amp;af%5Bmonth%5D=&amp;af%5Byear%5D=&amp;at%5Bday%5D=&amp;at%5Bmonth%5D=&amp;at%5Byear%5D=&amp;commit=Go&amp;df%5Bday%5D=&amp;df%5Bmonth%5D=&amp;df%5Byear%5D=&amp;dt%5Bday%5D=&amp;dt%5Bmonth%5D=&amp;dt%5Byear%5D=&amp;order=modified&amp;page=2&amp;q=gowers+drawing&amp;types=all&amp;utf8=%E2%9C%93" TargetMode="External"/><Relationship Id="rId3" Type="http://schemas.openxmlformats.org/officeDocument/2006/relationships/hyperlink" Target="https://queensquare.org.uk/archives/browse" TargetMode="External"/><Relationship Id="rId7" Type="http://schemas.openxmlformats.org/officeDocument/2006/relationships/hyperlink" Target="https://queensquare.org.uk/archives/collection/6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s://queensquare.org.uk/archives/new/gow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eensquare.org.uk/archives/record/NHNN/S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https://queensquare.org.uk/archives/record/NHNN/RES/2" TargetMode="External"/><Relationship Id="rId10" Type="http://schemas.openxmlformats.org/officeDocument/2006/relationships/hyperlink" Target="https://www.jisc.ac.uk/rd/projects/uk-medical-heritage-library" TargetMode="External"/><Relationship Id="rId4" Type="http://schemas.openxmlformats.org/officeDocument/2006/relationships/hyperlink" Target="https://queensquare.org.uk/archives/reports" TargetMode="External"/><Relationship Id="rId9" Type="http://schemas.openxmlformats.org/officeDocument/2006/relationships/hyperlink" Target="https://archive.org/details/ucllibrar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sz="6700" b="1" dirty="0"/>
              <a:t>Queen Square Library</a:t>
            </a:r>
            <a:endParaRPr lang="en-US" sz="6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GB" sz="44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GB" sz="44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GB" sz="1800" b="1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6000" b="1" dirty="0">
                <a:latin typeface="+mj-lt"/>
                <a:ea typeface="+mj-ea"/>
                <a:cs typeface="+mj-cs"/>
              </a:rPr>
              <a:t>A short history</a:t>
            </a:r>
            <a:endParaRPr lang="en-US" sz="6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63" y="234888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26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en-GB" sz="3600" dirty="0"/>
              <a:t>This project was generously supported </a:t>
            </a:r>
            <a:br>
              <a:rPr lang="en-GB" sz="3600" dirty="0"/>
            </a:br>
            <a:r>
              <a:rPr lang="en-GB" sz="3600" dirty="0"/>
              <a:t>by the Brain Research Trust </a:t>
            </a:r>
            <a:br>
              <a:rPr lang="en-GB" sz="3600" dirty="0"/>
            </a:br>
            <a:r>
              <a:rPr lang="en-GB" sz="3600" dirty="0"/>
              <a:t>and the National Brain Appeal.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3" y="3165040"/>
            <a:ext cx="3913311" cy="15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791795" cy="19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2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b="1">
                <a:cs typeface="Arial" charset="0"/>
              </a:rPr>
              <a:t>Library pre-2009/10 refurb </a:t>
            </a:r>
            <a:br>
              <a:rPr lang="en-GB" altLang="en-US" b="1">
                <a:cs typeface="Arial" charset="0"/>
              </a:rPr>
            </a:br>
            <a:endParaRPr lang="en-US" altLang="en-US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171" name="Picture 2" descr="S:\FUTURE LIBRARY\talks\pic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1670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11250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3290887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4076700"/>
            <a:ext cx="31019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61358"/>
      </p:ext>
    </p:extLst>
  </p:cSld>
  <p:clrMapOvr>
    <a:masterClrMapping/>
  </p:clrMapOvr>
  <p:transition advClick="0"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cs typeface="Arial" charset="0"/>
              </a:rPr>
              <a:t>Building work…</a:t>
            </a:r>
            <a:r>
              <a:rPr lang="en-GB" altLang="en-US" b="1">
                <a:solidFill>
                  <a:srgbClr val="FFFFFF"/>
                </a:solidFill>
                <a:cs typeface="Arial" charset="0"/>
              </a:rPr>
              <a:t>ng…</a:t>
            </a:r>
            <a:endParaRPr lang="en-US" altLang="en-US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195" name="Picture 6" descr="totally-empty 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889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IMG_8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40322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135393"/>
      </p:ext>
    </p:extLst>
  </p:cSld>
  <p:clrMapOvr>
    <a:masterClrMapping/>
  </p:clrMapOvr>
  <p:transition advClick="0" advTm="1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Re-opening June 2010</a:t>
            </a:r>
            <a:endParaRPr lang="en-US" altLang="en-US" b="1"/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44975" cy="532792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400" b="1" dirty="0">
                <a:cs typeface="Arial" charset="0"/>
              </a:rPr>
              <a:t>On time and on budget</a:t>
            </a:r>
          </a:p>
          <a:p>
            <a:pPr lvl="1" eaLnBrk="1" hangingPunct="1"/>
            <a:r>
              <a:rPr lang="en-GB" altLang="en-US" sz="2200" dirty="0">
                <a:cs typeface="Arial" charset="0"/>
              </a:rPr>
              <a:t>A home to house and display the archive and museum collections</a:t>
            </a:r>
          </a:p>
          <a:p>
            <a:pPr lvl="1" eaLnBrk="1" hangingPunct="1"/>
            <a:r>
              <a:rPr lang="en-GB" altLang="en-US" sz="2200" dirty="0">
                <a:cs typeface="Arial" charset="0"/>
              </a:rPr>
              <a:t>An IT training suite </a:t>
            </a:r>
            <a:r>
              <a:rPr lang="en-GB" altLang="en-US" sz="2200" dirty="0"/>
              <a:t>for hands-on information skills training</a:t>
            </a:r>
          </a:p>
          <a:p>
            <a:pPr lvl="1" eaLnBrk="1" hangingPunct="1"/>
            <a:r>
              <a:rPr lang="en-GB" altLang="en-US" sz="2200" dirty="0">
                <a:cs typeface="Arial" charset="0"/>
              </a:rPr>
              <a:t>More PCs, </a:t>
            </a:r>
            <a:r>
              <a:rPr lang="en-GB" altLang="en-US" sz="2200" dirty="0"/>
              <a:t>including increased access to UCLH intranet and </a:t>
            </a:r>
            <a:r>
              <a:rPr lang="en-GB" altLang="en-US" sz="2200" dirty="0">
                <a:cs typeface="Arial" charset="0"/>
              </a:rPr>
              <a:t>electronic resources</a:t>
            </a:r>
          </a:p>
          <a:p>
            <a:pPr lvl="1" eaLnBrk="1" hangingPunct="1"/>
            <a:r>
              <a:rPr lang="en-GB" altLang="en-US" sz="2200" dirty="0">
                <a:cs typeface="Arial" charset="0"/>
              </a:rPr>
              <a:t>Greater variety of study spaces for library users</a:t>
            </a:r>
          </a:p>
          <a:p>
            <a:pPr lvl="1" eaLnBrk="1" hangingPunct="1"/>
            <a:r>
              <a:rPr lang="en-GB" altLang="en-US" sz="2200" dirty="0"/>
              <a:t>Increased library staff space, including a desk for each member of staff</a:t>
            </a:r>
          </a:p>
          <a:p>
            <a:pPr marL="457200" lvl="1" indent="0" eaLnBrk="1" hangingPunct="1">
              <a:buNone/>
            </a:pPr>
            <a:endParaRPr lang="en-GB" altLang="en-US" sz="2000" dirty="0"/>
          </a:p>
        </p:txBody>
      </p:sp>
      <p:pic>
        <p:nvPicPr>
          <p:cNvPr id="9220" name="Picture 5" descr="S:\Images and Maps\Library staff\pics-of-Lou\Lou-pod-unveiling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9363" y="1844675"/>
            <a:ext cx="3522662" cy="2952750"/>
          </a:xfrm>
          <a:noFill/>
        </p:spPr>
      </p:pic>
    </p:spTree>
    <p:extLst>
      <p:ext uri="{BB962C8B-B14F-4D97-AF65-F5344CB8AC3E}">
        <p14:creationId xmlns:p14="http://schemas.microsoft.com/office/powerpoint/2010/main" val="33814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60648"/>
            <a:ext cx="7488832" cy="5865515"/>
          </a:xfrm>
        </p:spPr>
        <p:txBody>
          <a:bodyPr/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3600" dirty="0"/>
              <a:t>The new layout 				   and facilities 					  have been of 			      tremendous				     benefit to all staff                                      at Queen Square                                     and have helped to further promote     the Queen Square brand internationally.</a:t>
            </a:r>
            <a:endParaRPr 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19" y="4611277"/>
            <a:ext cx="1913736" cy="131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scontent.xx.fbcdn.net/hphotos-xfa1/v/t1.0-9/427184_408955132452292_1136880627_n.jpg?oh=b55814e374c750301bb602903449bcca&amp;oe=55C64E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87432"/>
            <a:ext cx="4511454" cy="29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Since re-opening….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0825" y="1484313"/>
            <a:ext cx="8435975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sz="2400" dirty="0">
                <a:cs typeface="Arial" charset="0"/>
              </a:rPr>
              <a:t>Exhibitions, including: 150</a:t>
            </a:r>
            <a:r>
              <a:rPr lang="en-GB" sz="2400" baseline="30000" dirty="0">
                <a:cs typeface="Arial" charset="0"/>
              </a:rPr>
              <a:t>th</a:t>
            </a:r>
            <a:r>
              <a:rPr lang="en-GB" sz="2400" dirty="0">
                <a:cs typeface="Arial" charset="0"/>
              </a:rPr>
              <a:t> Anniversary exhibition on founding and early years of hospital (2010) and </a:t>
            </a:r>
            <a:r>
              <a:rPr lang="en-US" sz="2400" dirty="0"/>
              <a:t>Epilepsy exhibition at </a:t>
            </a:r>
            <a:r>
              <a:rPr lang="en-GB" sz="2400" dirty="0"/>
              <a:t>10th European Congress on </a:t>
            </a:r>
            <a:r>
              <a:rPr lang="en-GB" sz="2400" dirty="0" err="1"/>
              <a:t>Epileptology</a:t>
            </a:r>
            <a:r>
              <a:rPr lang="en-GB" sz="2400" dirty="0"/>
              <a:t> (2012)</a:t>
            </a:r>
            <a:endParaRPr lang="en-GB" sz="2400" dirty="0">
              <a:cs typeface="Arial" charset="0"/>
            </a:endParaRPr>
          </a:p>
          <a:p>
            <a:pPr eaLnBrk="1" hangingPunct="1">
              <a:defRPr/>
            </a:pPr>
            <a:r>
              <a:rPr lang="en-GB" sz="2400" dirty="0">
                <a:cs typeface="Arial" charset="0"/>
              </a:rPr>
              <a:t>The Library is renamed the “Queen Square Library” (2011)</a:t>
            </a:r>
          </a:p>
          <a:p>
            <a:pPr eaLnBrk="1" hangingPunct="1">
              <a:defRPr/>
            </a:pPr>
            <a:r>
              <a:rPr lang="en-US" sz="2400" dirty="0"/>
              <a:t>Successful </a:t>
            </a:r>
            <a:r>
              <a:rPr lang="en-US" sz="2400" dirty="0" err="1"/>
              <a:t>Wellcome</a:t>
            </a:r>
            <a:r>
              <a:rPr lang="en-US" sz="2400" dirty="0"/>
              <a:t> (Research Resources in Medical History) bid - £83,000 to preserve and catalogue collections (2011) </a:t>
            </a:r>
          </a:p>
          <a:p>
            <a:pPr eaLnBrk="1" hangingPunct="1">
              <a:defRPr/>
            </a:pPr>
            <a:r>
              <a:rPr lang="en-US" sz="2400" dirty="0"/>
              <a:t>Launch of Queen Square Archive website (2011)</a:t>
            </a:r>
          </a:p>
          <a:p>
            <a:pPr eaLnBrk="1" hangingPunct="1">
              <a:defRPr/>
            </a:pPr>
            <a:r>
              <a:rPr lang="en-US" sz="2400" dirty="0"/>
              <a:t>NHS Library Quality Assurance Framework (LQAF)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/>
              <a:t>     Innovation awards (2010)</a:t>
            </a:r>
          </a:p>
          <a:p>
            <a:pPr>
              <a:defRPr/>
            </a:pPr>
            <a:r>
              <a:rPr lang="en-US" sz="2400" dirty="0"/>
              <a:t>Introduction of new services:</a:t>
            </a:r>
          </a:p>
          <a:p>
            <a:pPr lvl="1">
              <a:defRPr/>
            </a:pPr>
            <a:r>
              <a:rPr lang="en-US" sz="2400" dirty="0"/>
              <a:t>information skills training </a:t>
            </a:r>
            <a:r>
              <a:rPr lang="en-US" sz="2400" dirty="0" err="1"/>
              <a:t>programme</a:t>
            </a:r>
            <a:r>
              <a:rPr lang="en-US" sz="2400" dirty="0"/>
              <a:t> </a:t>
            </a:r>
          </a:p>
          <a:p>
            <a:pPr lvl="1">
              <a:defRPr/>
            </a:pPr>
            <a:r>
              <a:rPr lang="en-US" sz="2400" dirty="0"/>
              <a:t>archives enquiry service</a:t>
            </a:r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37063"/>
            <a:ext cx="1479550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5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2722314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In</a:t>
            </a:r>
            <a:r>
              <a:rPr lang="en-GB" sz="3600" dirty="0"/>
              <a:t> </a:t>
            </a:r>
            <a:r>
              <a:rPr lang="en-GB" sz="4000" b="1" i="1" dirty="0">
                <a:solidFill>
                  <a:srgbClr val="7030A0"/>
                </a:solidFill>
              </a:rPr>
              <a:t>June 2015 </a:t>
            </a:r>
            <a:r>
              <a:rPr lang="en-GB" sz="4000" dirty="0"/>
              <a:t>the Queen Square Library marked the 5</a:t>
            </a:r>
            <a:r>
              <a:rPr lang="en-GB" sz="4000" baseline="30000" dirty="0"/>
              <a:t>th</a:t>
            </a:r>
            <a:r>
              <a:rPr lang="en-GB" sz="4000" dirty="0"/>
              <a:t> anniversary of the reopening by renaming the Archive pod – which houses approximately 3,000 rare and classic books dating </a:t>
            </a:r>
            <a:r>
              <a:rPr lang="en-GB" sz="4000"/>
              <a:t>from 1598 </a:t>
            </a:r>
            <a:r>
              <a:rPr lang="en-GB" sz="4000" dirty="0"/>
              <a:t>to the 1970’s.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3856"/>
            <a:ext cx="356159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Unveiling plaque">
            <a:extLst>
              <a:ext uri="{FF2B5EF4-FFF2-40B4-BE49-F238E27FC236}">
                <a16:creationId xmlns:a16="http://schemas.microsoft.com/office/drawing/2014/main" id="{9DA87239-3D17-BE3A-0980-DEC029FC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63" y="3429000"/>
            <a:ext cx="3048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The Archive pod is </a:t>
            </a:r>
            <a:r>
              <a:rPr lang="en-GB" sz="3600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now </a:t>
            </a:r>
            <a:r>
              <a:rPr lang="en-GB" sz="3600" dirty="0"/>
              <a:t> known as </a:t>
            </a:r>
            <a:br>
              <a:rPr lang="en-GB" sz="3600" dirty="0"/>
            </a:br>
            <a:r>
              <a:rPr lang="en-GB" sz="3600" dirty="0"/>
              <a:t>the Louise Shepherd Room. </a:t>
            </a:r>
            <a:br>
              <a:rPr lang="en-GB" sz="3600" dirty="0"/>
            </a:br>
            <a:r>
              <a:rPr lang="en-GB" sz="3600" dirty="0"/>
              <a:t>A commemorative plaque is dedicated to Louise who was librarian at Queen Square library from 1993 to 2012.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8229600" cy="244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9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9A39-73C5-4225-A23A-271D32E8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Queen Square Archives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E213-DA93-D219-6A0F-E0767994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85327"/>
            <a:ext cx="5410944" cy="4525963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GB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NHNN case notes 1863-1946</a:t>
            </a:r>
          </a:p>
          <a:p>
            <a:pPr lvl="1"/>
            <a:r>
              <a:rPr lang="en-GB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administrative records for NHNN from 1859 – 1948.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Queen Square Archives also includes unpublished papers, lectures, events ephemera, 5000 photographs, objects including framed photographs and paintings, medical equipment, plaques, certificates</a:t>
            </a:r>
          </a:p>
          <a:p>
            <a:endParaRPr lang="en-GB" dirty="0"/>
          </a:p>
        </p:txBody>
      </p:sp>
      <p:pic>
        <p:nvPicPr>
          <p:cNvPr id="5122" name="Picture 2" descr="The Lady And Book Stacks">
            <a:extLst>
              <a:ext uri="{FF2B5EF4-FFF2-40B4-BE49-F238E27FC236}">
                <a16:creationId xmlns:a16="http://schemas.microsoft.com/office/drawing/2014/main" id="{EB34F85A-9AE1-E4C0-EC16-26FBFA5B9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4152"/>
            <a:ext cx="3260390" cy="26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D8DE-769C-D90A-574D-DEC37DD1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Archives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AA18-AC30-BD73-4194-35AF7F3744DE}"/>
              </a:ext>
            </a:extLst>
          </p:cNvPr>
          <p:cNvSpPr txBox="1">
            <a:spLocks/>
          </p:cNvSpPr>
          <p:nvPr/>
        </p:nvSpPr>
        <p:spPr>
          <a:xfrm>
            <a:off x="323528" y="1628800"/>
            <a:ext cx="4104456" cy="40406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wide variety of internal and external users, from family history researchers, to returning groups of international students, to authors of the </a:t>
            </a:r>
            <a:r>
              <a:rPr lang="en-GB" u="sng" dirty="0">
                <a:hlinkClick r:id="rId2"/>
              </a:rPr>
              <a:t>Queen Square history book</a:t>
            </a:r>
            <a:r>
              <a:rPr lang="en-GB" dirty="0"/>
              <a:t> launched in the Library in 2018</a:t>
            </a:r>
          </a:p>
          <a:p>
            <a:r>
              <a:rPr lang="en-GB" dirty="0"/>
              <a:t>500 image requests, 30,000 page views, 300 items are consulted onsite each year</a:t>
            </a:r>
          </a:p>
          <a:p>
            <a:r>
              <a:rPr lang="en-GB" dirty="0"/>
              <a:t>We have recently hosted several UCL research projects , including hysterical epilepsy, encephalitis and </a:t>
            </a:r>
            <a:r>
              <a:rPr lang="en-GB" dirty="0" err="1"/>
              <a:t>Parkinsons</a:t>
            </a:r>
            <a:r>
              <a:rPr lang="en-GB" dirty="0"/>
              <a:t> Disease.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12339D-3026-5AC3-700D-C5A8FD218290}"/>
              </a:ext>
            </a:extLst>
          </p:cNvPr>
          <p:cNvSpPr txBox="1">
            <a:spLocks/>
          </p:cNvSpPr>
          <p:nvPr/>
        </p:nvSpPr>
        <p:spPr>
          <a:xfrm>
            <a:off x="4365348" y="2578597"/>
            <a:ext cx="4762872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00275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00275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00275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0275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0275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GB" i="1" dirty="0">
                <a:solidFill>
                  <a:schemeClr val="tx1"/>
                </a:solidFill>
              </a:rPr>
              <a:t>“Being able to have direct access to the records … provided an unforgettably enriching experience for my students. </a:t>
            </a:r>
          </a:p>
          <a:p>
            <a:pPr marL="0" indent="0">
              <a:buFont typeface="Arial" charset="0"/>
              <a:buNone/>
              <a:defRPr/>
            </a:pPr>
            <a:br>
              <a:rPr lang="en-GB" i="1" dirty="0">
                <a:solidFill>
                  <a:schemeClr val="tx1"/>
                </a:solidFill>
              </a:rPr>
            </a:br>
            <a:r>
              <a:rPr lang="en-GB" i="1" dirty="0">
                <a:solidFill>
                  <a:schemeClr val="tx1"/>
                </a:solidFill>
              </a:rPr>
              <a:t>..The material held in the Queen Square Archives contains information that is most relevant to any modern understanding of what constitutes madness and its treatment”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tx1"/>
                </a:solidFill>
              </a:rPr>
              <a:t>Rik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Seefeldt</a:t>
            </a:r>
            <a:r>
              <a:rPr lang="en-GB" dirty="0">
                <a:solidFill>
                  <a:schemeClr val="tx1"/>
                </a:solidFill>
              </a:rPr>
              <a:t>, University of Wisconsin-River Falls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most detailed source we have from a single hospital treating shell shock cases during the war” Dr Stefanie Linden, Author of They Called it Shell Shock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pic>
        <p:nvPicPr>
          <p:cNvPr id="6" name="Picture 2" descr="shellshock book cover">
            <a:extLst>
              <a:ext uri="{FF2B5EF4-FFF2-40B4-BE49-F238E27FC236}">
                <a16:creationId xmlns:a16="http://schemas.microsoft.com/office/drawing/2014/main" id="{76C557A6-3B9E-689F-551F-ED5D6B38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143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7"/>
            <a:ext cx="8136904" cy="223224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There are printed records mentioning the existence of an established </a:t>
            </a:r>
            <a:br>
              <a:rPr lang="en-GB" sz="4000" dirty="0"/>
            </a:br>
            <a:r>
              <a:rPr lang="en-GB" sz="4000" dirty="0"/>
              <a:t>medical library at Queen Square as early as the National Hospital’s Annual Report </a:t>
            </a:r>
            <a:r>
              <a:rPr lang="en-GB" sz="4000"/>
              <a:t>of </a:t>
            </a:r>
            <a:r>
              <a:rPr lang="en-GB" sz="4000" b="1" i="1">
                <a:solidFill>
                  <a:srgbClr val="7030A0"/>
                </a:solidFill>
                <a:latin typeface="Arial Rounded MT Bold" panose="020F0704030504030204" pitchFamily="34" charset="0"/>
              </a:rPr>
              <a:t>1923</a:t>
            </a:r>
            <a:r>
              <a:rPr lang="en-GB" sz="4000" dirty="0"/>
              <a:t>. </a:t>
            </a:r>
            <a:endParaRPr lang="en-US" dirty="0"/>
          </a:p>
        </p:txBody>
      </p:sp>
      <p:pic>
        <p:nvPicPr>
          <p:cNvPr id="4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" b="1801"/>
          <a:stretch>
            <a:fillRect/>
          </a:stretch>
        </p:blipFill>
        <p:spPr>
          <a:xfrm>
            <a:off x="2555776" y="3212976"/>
            <a:ext cx="4262264" cy="31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B54C-C7B1-D32D-58EA-E0A08815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engagement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65AC-0569-1001-A13F-1961EBD2B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038600" cy="5325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Queen Square Archives have an active online and onsite display programme, including hosting artist collaborations, and discussions with UCL Head of Public Art over QS Archive displays at the </a:t>
            </a:r>
            <a:r>
              <a:rPr lang="en-GB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Grays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Inn Road site. </a:t>
            </a: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First World War collection of case notes has featured in several BBC TV and radio documentaries, numerous research papers and books and an international event in 2023 (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https://queensquare.org.uk/archives/interesting/shell-shocked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84993-38F2-0A39-51F2-3B04F6A08A16}"/>
              </a:ext>
            </a:extLst>
          </p:cNvPr>
          <p:cNvSpPr txBox="1"/>
          <p:nvPr/>
        </p:nvSpPr>
        <p:spPr>
          <a:xfrm>
            <a:off x="4427984" y="4490633"/>
            <a:ext cx="457200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AC145A"/>
              </a:buClr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a brief history of NHNN video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requested by Camden Local Studies and Archives </a:t>
            </a:r>
          </a:p>
          <a:p>
            <a:pPr marL="342900" lvl="0" indent="-342900">
              <a:lnSpc>
                <a:spcPct val="150000"/>
              </a:lnSpc>
              <a:buClr>
                <a:srgbClr val="AC145A"/>
              </a:buClr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virtual content on @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neurolib in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line with Explore your Archive themes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Picture 5" descr="S:\Images and Maps\2012 School Visit Yealland\photo4.JPG">
            <a:extLst>
              <a:ext uri="{FF2B5EF4-FFF2-40B4-BE49-F238E27FC236}">
                <a16:creationId xmlns:a16="http://schemas.microsoft.com/office/drawing/2014/main" id="{292A117A-74DC-A387-C503-9CCBD1CB3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5559" y="1417638"/>
            <a:ext cx="2197809" cy="2941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3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1162-979E-DE94-7935-F18AAEBA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Digitisation and 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604D-0BF5-74C9-8773-04145065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94205"/>
            <a:ext cx="5904656" cy="5059131"/>
          </a:xfrm>
        </p:spPr>
        <p:txBody>
          <a:bodyPr>
            <a:normAutofit fontScale="5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hand written index of 1500 volumes of patient case notes has been transcribed into a database. </a:t>
            </a:r>
            <a:r>
              <a:rPr lang="en-GB" i="0" u="none" strike="noStrike" dirty="0">
                <a:solidFill>
                  <a:srgbClr val="25687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Gowers’ case notes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from the 19th century and WW1 case notes have been digitised</a:t>
            </a:r>
          </a:p>
          <a:p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Approximately 3000 photographs have been digitised and are available on the Queen Square Archives website by </a:t>
            </a:r>
            <a:r>
              <a:rPr lang="en-GB" i="0" u="none" strike="noStrike" dirty="0">
                <a:solidFill>
                  <a:srgbClr val="25687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browsing digitised images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Annual Reports and Board of Management minutes from 1859-1948 have been digitised. All Annual Reports and Minutes from 1926 are also available as </a:t>
            </a:r>
            <a:r>
              <a:rPr lang="en-GB" i="0" u="none" strike="noStrike" dirty="0">
                <a:solidFill>
                  <a:srgbClr val="25687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searchable collections</a:t>
            </a:r>
            <a:endParaRPr lang="en-GB" i="0" u="none" strike="noStrike" dirty="0">
              <a:solidFill>
                <a:srgbClr val="25687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i="0" u="none" strike="noStrike" dirty="0">
              <a:solidFill>
                <a:srgbClr val="25687B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  <a:latin typeface="Inter var"/>
              </a:rPr>
              <a:t>Other digitised items include: </a:t>
            </a:r>
            <a:r>
              <a:rPr lang="en-GB" dirty="0">
                <a:solidFill>
                  <a:srgbClr val="25687B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</a:t>
            </a:r>
            <a:r>
              <a:rPr lang="en-GB" i="0" u="none" strike="noStrike" dirty="0">
                <a:solidFill>
                  <a:srgbClr val="25687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edica</a:t>
            </a:r>
            <a:r>
              <a:rPr lang="en-GB" dirty="0">
                <a:solidFill>
                  <a:srgbClr val="25687B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 staff e</a:t>
            </a:r>
            <a:r>
              <a:rPr lang="en-GB" i="0" u="none" strike="noStrike" dirty="0">
                <a:solidFill>
                  <a:srgbClr val="25687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mployment records</a:t>
            </a:r>
            <a:r>
              <a:rPr lang="en-GB" i="0" u="none" strike="noStrike" dirty="0">
                <a:solidFill>
                  <a:srgbClr val="25687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Hospital plans,</a:t>
            </a:r>
            <a:r>
              <a:rPr lang="en-GB" i="0" dirty="0">
                <a:solidFill>
                  <a:srgbClr val="000000"/>
                </a:solidFill>
                <a:effectLst/>
                <a:latin typeface="Inter var"/>
              </a:rPr>
              <a:t> </a:t>
            </a:r>
            <a:r>
              <a:rPr lang="en-GB" i="0" u="none" strike="noStrike" dirty="0">
                <a:solidFill>
                  <a:srgbClr val="25687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Gowers lectures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i="0" u="none" strike="noStrike" dirty="0" err="1">
                <a:solidFill>
                  <a:srgbClr val="25687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Hughlings</a:t>
            </a:r>
            <a:r>
              <a:rPr lang="en-GB" i="0" u="none" strike="noStrike" dirty="0">
                <a:solidFill>
                  <a:srgbClr val="25687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Jackson papers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i="0" u="none" strike="noStrike" dirty="0">
                <a:solidFill>
                  <a:srgbClr val="25687B"/>
                </a:solidFill>
                <a:effectLst/>
                <a:latin typeface="Inter var"/>
                <a:hlinkClick r:id="rId8"/>
              </a:rPr>
              <a:t>Gowers drawings</a:t>
            </a:r>
            <a:r>
              <a:rPr lang="en-GB" i="0" dirty="0">
                <a:solidFill>
                  <a:srgbClr val="000000"/>
                </a:solidFill>
                <a:effectLst/>
                <a:latin typeface="Inter var"/>
              </a:rPr>
              <a:t> and sketchbooks.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Helvetica Neue"/>
              </a:rPr>
              <a:t>Over 400 of our 19th Century Rare Books have been digitised and made available </a:t>
            </a:r>
            <a:r>
              <a:rPr lang="en-GB" b="1" i="0" u="none" strike="noStrike" dirty="0">
                <a:solidFill>
                  <a:srgbClr val="3366CC"/>
                </a:solidFill>
                <a:effectLst/>
                <a:latin typeface="Helvetica Neue"/>
                <a:hlinkClick r:id="rId9"/>
              </a:rPr>
              <a:t>online</a:t>
            </a:r>
            <a:r>
              <a:rPr lang="en-GB" b="1" i="0" dirty="0">
                <a:solidFill>
                  <a:srgbClr val="000000"/>
                </a:solidFill>
                <a:effectLst/>
                <a:latin typeface="Helvetica Neue"/>
              </a:rPr>
              <a:t> as part of the </a:t>
            </a:r>
            <a:r>
              <a:rPr lang="en-GB" b="0" i="0" u="sng" dirty="0">
                <a:solidFill>
                  <a:srgbClr val="3366CC"/>
                </a:solidFill>
                <a:effectLst/>
                <a:latin typeface="Helvetica Neue"/>
                <a:hlinkClick r:id="rId10"/>
              </a:rPr>
              <a:t>UK Medical Heritage Library digitisation project</a:t>
            </a:r>
            <a:endParaRPr lang="en-GB" i="0" u="none" strike="noStrike" dirty="0">
              <a:solidFill>
                <a:srgbClr val="25687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3074" name="Picture 2" descr="sketch by Gowers">
            <a:extLst>
              <a:ext uri="{FF2B5EF4-FFF2-40B4-BE49-F238E27FC236}">
                <a16:creationId xmlns:a16="http://schemas.microsoft.com/office/drawing/2014/main" id="{F7313CB0-389B-0CAD-3D39-F001E063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4669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se note montage">
            <a:extLst>
              <a:ext uri="{FF2B5EF4-FFF2-40B4-BE49-F238E27FC236}">
                <a16:creationId xmlns:a16="http://schemas.microsoft.com/office/drawing/2014/main" id="{C9512795-95F7-BEA9-CD38-00C8F4683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39" y="4149080"/>
            <a:ext cx="243244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To honour the Foundation that contributed to the substantial cost of its building, the Institute decided that the Library should be called the Rockefeller Library.</a:t>
            </a:r>
          </a:p>
          <a:p>
            <a:pPr marL="0" indent="0" algn="ctr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300851" cy="18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8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en-GB" sz="3600" dirty="0"/>
              <a:t>It was not until </a:t>
            </a:r>
            <a:r>
              <a:rPr lang="en-GB" sz="3600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1956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when the name “Rockefeller Library” started to be used officially.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" b="1801"/>
          <a:stretch>
            <a:fillRect/>
          </a:stretch>
        </p:blipFill>
        <p:spPr>
          <a:xfrm>
            <a:off x="2195736" y="2636912"/>
            <a:ext cx="4653809" cy="34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5890666"/>
          </a:xfrm>
        </p:spPr>
        <p:txBody>
          <a:bodyPr>
            <a:normAutofit/>
          </a:bodyPr>
          <a:lstStyle/>
          <a:p>
            <a:r>
              <a:rPr lang="en-GB" sz="3600" dirty="0"/>
              <a:t>In the </a:t>
            </a:r>
            <a:br>
              <a:rPr lang="en-GB" sz="3600" dirty="0"/>
            </a:br>
            <a:r>
              <a:rPr lang="en-GB" sz="3600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early years</a:t>
            </a:r>
            <a:r>
              <a:rPr lang="en-GB" sz="3600" dirty="0"/>
              <a:t>, </a:t>
            </a:r>
            <a:br>
              <a:rPr lang="en-GB" sz="3600" dirty="0"/>
            </a:br>
            <a:r>
              <a:rPr lang="en-GB" sz="3600" dirty="0"/>
              <a:t>the Library </a:t>
            </a:r>
            <a:br>
              <a:rPr lang="en-GB" sz="3600" dirty="0"/>
            </a:br>
            <a:r>
              <a:rPr lang="en-GB" sz="3600" dirty="0"/>
              <a:t>was located in Alexandra House.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050" name="Picture 2" descr="S:\IoN_Library\FUTURE LIBRARY\Anniversary event\QSA-1523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92636"/>
            <a:ext cx="3401326" cy="421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5818658"/>
          </a:xfrm>
        </p:spPr>
        <p:txBody>
          <a:bodyPr>
            <a:normAutofit/>
          </a:bodyPr>
          <a:lstStyle/>
          <a:p>
            <a:r>
              <a:rPr lang="en-GB" sz="3600" dirty="0"/>
              <a:t>In </a:t>
            </a:r>
            <a:r>
              <a:rPr lang="en-GB" sz="3600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1980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the Library moved </a:t>
            </a:r>
            <a:br>
              <a:rPr lang="en-GB" sz="3600" dirty="0"/>
            </a:br>
            <a:r>
              <a:rPr lang="en-GB" sz="3600" dirty="0"/>
              <a:t>to its current accommodation on the 1</a:t>
            </a:r>
            <a:r>
              <a:rPr lang="en-GB" sz="3600" baseline="30000" dirty="0"/>
              <a:t>st</a:t>
            </a:r>
            <a:r>
              <a:rPr lang="en-GB" sz="3600" dirty="0"/>
              <a:t> floor of </a:t>
            </a:r>
            <a:br>
              <a:rPr lang="en-GB" sz="3600" dirty="0"/>
            </a:br>
            <a:r>
              <a:rPr lang="en-GB" sz="3600" dirty="0"/>
              <a:t>23 Queen Square.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898776" cy="389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2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4536504" cy="4464496"/>
          </a:xfrm>
        </p:spPr>
        <p:txBody>
          <a:bodyPr>
            <a:normAutofit/>
          </a:bodyPr>
          <a:lstStyle/>
          <a:p>
            <a:r>
              <a:rPr lang="en-GB" sz="3600" dirty="0"/>
              <a:t>In </a:t>
            </a:r>
            <a:r>
              <a:rPr lang="en-GB" sz="3600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1982</a:t>
            </a:r>
            <a:r>
              <a:rPr lang="en-GB" sz="3600" dirty="0"/>
              <a:t>  </a:t>
            </a:r>
            <a:br>
              <a:rPr lang="en-GB" sz="3600" dirty="0"/>
            </a:br>
            <a:r>
              <a:rPr lang="en-GB" sz="3600" dirty="0"/>
              <a:t>the </a:t>
            </a:r>
            <a:r>
              <a:rPr lang="en-GB" sz="3600" dirty="0" err="1"/>
              <a:t>Hallpike</a:t>
            </a:r>
            <a:r>
              <a:rPr lang="en-GB" sz="3600" dirty="0"/>
              <a:t> family donated the funds </a:t>
            </a:r>
            <a:br>
              <a:rPr lang="en-GB" sz="3600" dirty="0"/>
            </a:br>
            <a:r>
              <a:rPr lang="en-GB" sz="3600" dirty="0"/>
              <a:t>to build an </a:t>
            </a:r>
            <a:br>
              <a:rPr lang="en-GB" sz="3600" dirty="0"/>
            </a:br>
            <a:r>
              <a:rPr lang="en-GB" sz="3600" dirty="0"/>
              <a:t>additional room.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26" name="Picture 2" descr="S:\IoN_Library\FUTURE LIBRARY\Anniversary event\QSA-1928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27363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In </a:t>
            </a:r>
            <a:r>
              <a:rPr lang="en-GB" sz="4000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1995</a:t>
            </a:r>
            <a:r>
              <a:rPr lang="en-GB" sz="4000" dirty="0"/>
              <a:t>  the Library underwent </a:t>
            </a:r>
            <a:br>
              <a:rPr lang="en-GB" sz="4000" dirty="0"/>
            </a:br>
            <a:r>
              <a:rPr lang="en-GB" sz="4000" dirty="0"/>
              <a:t>a first refurbishment during which </a:t>
            </a:r>
            <a:br>
              <a:rPr lang="en-GB" sz="4000" dirty="0"/>
            </a:br>
            <a:r>
              <a:rPr lang="en-GB" sz="4000" dirty="0"/>
              <a:t>several partitions were removed, </a:t>
            </a:r>
            <a:br>
              <a:rPr lang="en-GB" sz="4000" dirty="0"/>
            </a:br>
            <a:r>
              <a:rPr lang="en-GB" sz="4000" dirty="0"/>
              <a:t>a security system was installed </a:t>
            </a:r>
            <a:br>
              <a:rPr lang="en-GB" sz="4000" dirty="0"/>
            </a:br>
            <a:r>
              <a:rPr lang="en-GB" sz="4000" dirty="0"/>
              <a:t>and more shelf space was created.</a:t>
            </a:r>
            <a:endParaRPr lang="en-US" dirty="0"/>
          </a:p>
        </p:txBody>
      </p:sp>
      <p:pic>
        <p:nvPicPr>
          <p:cNvPr id="4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r="3844"/>
          <a:stretch>
            <a:fillRect/>
          </a:stretch>
        </p:blipFill>
        <p:spPr>
          <a:xfrm>
            <a:off x="542511" y="3212976"/>
            <a:ext cx="3885473" cy="2913063"/>
          </a:xfrm>
        </p:spPr>
      </p:pic>
      <p:pic>
        <p:nvPicPr>
          <p:cNvPr id="5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r="4044"/>
          <a:stretch>
            <a:fillRect/>
          </a:stretch>
        </p:blipFill>
        <p:spPr>
          <a:xfrm>
            <a:off x="4644008" y="3212976"/>
            <a:ext cx="3850977" cy="28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5890666"/>
          </a:xfrm>
        </p:spPr>
        <p:txBody>
          <a:bodyPr>
            <a:noAutofit/>
          </a:bodyPr>
          <a:lstStyle/>
          <a:p>
            <a:r>
              <a:rPr lang="en-GB" sz="3600" dirty="0"/>
              <a:t>In December </a:t>
            </a:r>
            <a:r>
              <a:rPr lang="en-GB" sz="3600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2009</a:t>
            </a:r>
            <a:r>
              <a:rPr lang="en-GB" sz="3600" dirty="0"/>
              <a:t>   the Library temporarily relocated into a </a:t>
            </a:r>
            <a:br>
              <a:rPr lang="en-GB" sz="3600" dirty="0"/>
            </a:br>
            <a:r>
              <a:rPr lang="en-GB" sz="3600" dirty="0"/>
              <a:t>corner of CAMLIS </a:t>
            </a:r>
            <a:r>
              <a:rPr lang="en-GB" sz="3600" i="1" dirty="0"/>
              <a:t>(Complementary and Alternative Medicine Library and Information Service) </a:t>
            </a:r>
            <a:r>
              <a:rPr lang="en-GB" sz="3600" dirty="0"/>
              <a:t>during a major redesign and refurbishment project.</a:t>
            </a:r>
            <a:endParaRPr lang="en-US" sz="3600" dirty="0"/>
          </a:p>
        </p:txBody>
      </p:sp>
      <p:pic>
        <p:nvPicPr>
          <p:cNvPr id="4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3501008"/>
            <a:ext cx="3250753" cy="2438064"/>
          </a:xfrm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32" y="620688"/>
            <a:ext cx="193221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9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988</Words>
  <Application>Microsoft Office PowerPoint</Application>
  <PresentationFormat>On-screen Show (4:3)</PresentationFormat>
  <Paragraphs>69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Calibri</vt:lpstr>
      <vt:lpstr>Helvetica Neue</vt:lpstr>
      <vt:lpstr>Inter var</vt:lpstr>
      <vt:lpstr>Symbol</vt:lpstr>
      <vt:lpstr>Office Theme</vt:lpstr>
      <vt:lpstr>  Queen Square Library</vt:lpstr>
      <vt:lpstr>There are printed records mentioning the existence of an established  medical library at Queen Square as early as the National Hospital’s Annual Report of 1923. </vt:lpstr>
      <vt:lpstr>PowerPoint Presentation</vt:lpstr>
      <vt:lpstr>It was not until 1956  when the name “Rockefeller Library” started to be used officially. </vt:lpstr>
      <vt:lpstr>In the  early years,  the Library  was located in Alexandra House. </vt:lpstr>
      <vt:lpstr>In 1980  the Library moved  to its current accommodation on the 1st floor of  23 Queen Square. </vt:lpstr>
      <vt:lpstr>In 1982   the Hallpike family donated the funds  to build an  additional room. </vt:lpstr>
      <vt:lpstr>In 1995  the Library underwent  a first refurbishment during which  several partitions were removed,  a security system was installed  and more shelf space was created.</vt:lpstr>
      <vt:lpstr>In December 2009   the Library temporarily relocated into a  corner of CAMLIS (Complementary and Alternative Medicine Library and Information Service) during a major redesign and refurbishment project.</vt:lpstr>
      <vt:lpstr>This project was generously supported  by the Brain Research Trust  and the National Brain Appeal.</vt:lpstr>
      <vt:lpstr>Library pre-2009/10 refurb  </vt:lpstr>
      <vt:lpstr>Building work…ng…</vt:lpstr>
      <vt:lpstr>Re-opening June 2010</vt:lpstr>
      <vt:lpstr>PowerPoint Presentation</vt:lpstr>
      <vt:lpstr>Since re-opening….</vt:lpstr>
      <vt:lpstr>In June 2015 the Queen Square Library marked the 5th anniversary of the reopening by renaming the Archive pod – which houses approximately 3,000 rare and classic books dating from 1598 to the 1970’s.  </vt:lpstr>
      <vt:lpstr>    The Archive pod is now  known as  the Louise Shepherd Room.  A commemorative plaque is dedicated to Louise who was librarian at Queen Square library from 1993 to 2012.</vt:lpstr>
      <vt:lpstr>Queen Square Archives</vt:lpstr>
      <vt:lpstr>Archives Usage</vt:lpstr>
      <vt:lpstr>Public engagement</vt:lpstr>
      <vt:lpstr>Digitisation and indexing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Sarah Lawson</cp:lastModifiedBy>
  <cp:revision>59</cp:revision>
  <cp:lastPrinted>2017-05-05T09:35:41Z</cp:lastPrinted>
  <dcterms:created xsi:type="dcterms:W3CDTF">2015-05-15T11:53:18Z</dcterms:created>
  <dcterms:modified xsi:type="dcterms:W3CDTF">2023-10-18T15:17:04Z</dcterms:modified>
</cp:coreProperties>
</file>