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9"/>
  </p:notesMasterIdLst>
  <p:sldIdLst>
    <p:sldId id="258" r:id="rId3"/>
    <p:sldId id="1049" r:id="rId4"/>
    <p:sldId id="1023" r:id="rId5"/>
    <p:sldId id="262" r:id="rId6"/>
    <p:sldId id="1020" r:id="rId7"/>
    <p:sldId id="1059" r:id="rId8"/>
    <p:sldId id="1053" r:id="rId9"/>
    <p:sldId id="1022" r:id="rId10"/>
    <p:sldId id="1060" r:id="rId11"/>
    <p:sldId id="705" r:id="rId12"/>
    <p:sldId id="1054" r:id="rId13"/>
    <p:sldId id="1061" r:id="rId14"/>
    <p:sldId id="1055" r:id="rId15"/>
    <p:sldId id="1068" r:id="rId16"/>
    <p:sldId id="1069" r:id="rId17"/>
    <p:sldId id="1056" r:id="rId18"/>
    <p:sldId id="1057" r:id="rId19"/>
    <p:sldId id="1058" r:id="rId20"/>
    <p:sldId id="257" r:id="rId21"/>
    <p:sldId id="260" r:id="rId22"/>
    <p:sldId id="702" r:id="rId23"/>
    <p:sldId id="1062" r:id="rId24"/>
    <p:sldId id="1063" r:id="rId25"/>
    <p:sldId id="1065" r:id="rId26"/>
    <p:sldId id="1066" r:id="rId27"/>
    <p:sldId id="10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69" d="100"/>
          <a:sy n="69" d="100"/>
        </p:scale>
        <p:origin x="8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F77C9-BA2B-4F83-AA43-17DD9A6B4AAD}" type="datetimeFigureOut">
              <a:rPr lang="en-GB" smtClean="0"/>
              <a:t>10/11/2021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E9AF2-04CE-4EED-AEE7-DAF633115B0A}" type="slidenum">
              <a:rPr lang="en-GB" smtClean="0"/>
              <a:t>‹#›</a:t>
            </a:fld>
            <a:endParaRPr lang="en-GB"/>
          </a:p>
        </p:txBody>
      </p:sp>
    </p:spTree>
    <p:extLst>
      <p:ext uri="{BB962C8B-B14F-4D97-AF65-F5344CB8AC3E}">
        <p14:creationId xmlns:p14="http://schemas.microsoft.com/office/powerpoint/2010/main" val="162302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ＭＳ Ｐゴシック" charset="0"/>
                <a:cs typeface="+mn-cs"/>
              </a:rPr>
              <a:t>Fibroblast lines from skin biopsies </a:t>
            </a:r>
            <a:endParaRPr lang="en-US" dirty="0"/>
          </a:p>
          <a:p>
            <a:r>
              <a:rPr lang="en-US" dirty="0" err="1"/>
              <a:t>Gcase</a:t>
            </a:r>
            <a:r>
              <a:rPr lang="en-US" dirty="0"/>
              <a:t> enzyme activity lower in PD GBA carriers, patients with GD, PDGBA, Controls</a:t>
            </a:r>
          </a:p>
          <a:p>
            <a:endParaRPr lang="en-US" dirty="0"/>
          </a:p>
          <a:p>
            <a:r>
              <a:rPr lang="en-US" sz="1200" kern="1200" dirty="0">
                <a:solidFill>
                  <a:schemeClr val="tx1"/>
                </a:solidFill>
                <a:effectLst/>
                <a:latin typeface="Arial" charset="0"/>
                <a:ea typeface="ＭＳ Ｐゴシック" charset="0"/>
                <a:cs typeface="+mn-cs"/>
              </a:rPr>
              <a:t>AMBROXOL</a:t>
            </a:r>
            <a:endParaRPr lang="en-GB" sz="1200" kern="1200" dirty="0">
              <a:solidFill>
                <a:schemeClr val="tx1"/>
              </a:solidFill>
              <a:effectLst/>
              <a:latin typeface="Arial" charset="0"/>
              <a:ea typeface="ＭＳ Ｐゴシック" charset="0"/>
              <a:cs typeface="+mn-cs"/>
            </a:endParaRPr>
          </a:p>
          <a:p>
            <a:r>
              <a:rPr lang="en-US" sz="1200" kern="1200" dirty="0" err="1">
                <a:solidFill>
                  <a:schemeClr val="tx1"/>
                </a:solidFill>
                <a:effectLst/>
                <a:latin typeface="Arial" charset="0"/>
                <a:ea typeface="ＭＳ Ｐゴシック" charset="0"/>
                <a:cs typeface="+mn-cs"/>
              </a:rPr>
              <a:t>Ambroxol</a:t>
            </a:r>
            <a:r>
              <a:rPr lang="en-US" sz="1200" kern="1200" dirty="0">
                <a:solidFill>
                  <a:schemeClr val="tx1"/>
                </a:solidFill>
                <a:effectLst/>
                <a:latin typeface="Arial" charset="0"/>
                <a:ea typeface="ＭＳ Ｐゴシック" charset="0"/>
                <a:cs typeface="+mn-cs"/>
              </a:rPr>
              <a:t> was identified from a drug screen of 1000 compounds searching for agents with activity to boost </a:t>
            </a:r>
            <a:r>
              <a:rPr lang="en-US" sz="1200" kern="1200" dirty="0" err="1">
                <a:solidFill>
                  <a:schemeClr val="tx1"/>
                </a:solidFill>
                <a:effectLst/>
                <a:latin typeface="Arial" charset="0"/>
                <a:ea typeface="ＭＳ Ｐゴシック" charset="0"/>
                <a:cs typeface="+mn-cs"/>
              </a:rPr>
              <a:t>GCase</a:t>
            </a:r>
            <a:r>
              <a:rPr lang="en-US" sz="1200" kern="1200" dirty="0">
                <a:solidFill>
                  <a:schemeClr val="tx1"/>
                </a:solidFill>
                <a:effectLst/>
                <a:latin typeface="Arial" charset="0"/>
                <a:ea typeface="ＭＳ Ｐゴシック" charset="0"/>
                <a:cs typeface="+mn-cs"/>
              </a:rPr>
              <a:t> function. ABX treatment significantly increased mutant </a:t>
            </a:r>
            <a:r>
              <a:rPr lang="en-US" sz="1200" kern="1200" dirty="0" err="1">
                <a:solidFill>
                  <a:schemeClr val="tx1"/>
                </a:solidFill>
                <a:effectLst/>
                <a:latin typeface="Arial" charset="0"/>
                <a:ea typeface="ＭＳ Ｐゴシック" charset="0"/>
                <a:cs typeface="+mn-cs"/>
              </a:rPr>
              <a:t>GCase</a:t>
            </a:r>
            <a:r>
              <a:rPr lang="en-US" sz="1200" kern="1200" dirty="0">
                <a:solidFill>
                  <a:schemeClr val="tx1"/>
                </a:solidFill>
                <a:effectLst/>
                <a:latin typeface="Arial" charset="0"/>
                <a:ea typeface="ＭＳ Ｐゴシック" charset="0"/>
                <a:cs typeface="+mn-cs"/>
              </a:rPr>
              <a:t> activity and protein levels in GD fibroblasts.</a:t>
            </a:r>
            <a:endParaRPr lang="en-GB" sz="1200" kern="1200" dirty="0">
              <a:solidFill>
                <a:schemeClr val="tx1"/>
              </a:solidFill>
              <a:effectLst/>
              <a:latin typeface="Arial" charset="0"/>
              <a:ea typeface="ＭＳ Ｐゴシック" charset="0"/>
              <a:cs typeface="+mn-cs"/>
            </a:endParaRPr>
          </a:p>
          <a:p>
            <a:r>
              <a:rPr lang="en-US" sz="1200" kern="1200" dirty="0">
                <a:solidFill>
                  <a:schemeClr val="tx1"/>
                </a:solidFill>
                <a:effectLst/>
                <a:latin typeface="Arial" charset="0"/>
                <a:ea typeface="ＭＳ Ｐゴシック" charset="0"/>
                <a:cs typeface="+mn-cs"/>
              </a:rPr>
              <a:t> </a:t>
            </a:r>
            <a:endParaRPr lang="en-GB" sz="1200" kern="1200" dirty="0">
              <a:solidFill>
                <a:schemeClr val="tx1"/>
              </a:solidFill>
              <a:effectLst/>
              <a:latin typeface="Arial" charset="0"/>
              <a:ea typeface="ＭＳ Ｐゴシック" charset="0"/>
              <a:cs typeface="+mn-cs"/>
            </a:endParaRPr>
          </a:p>
          <a:p>
            <a:r>
              <a:rPr lang="en-US" sz="1200" kern="1200" dirty="0">
                <a:solidFill>
                  <a:schemeClr val="tx1"/>
                </a:solidFill>
                <a:effectLst/>
                <a:latin typeface="Arial" charset="0"/>
                <a:ea typeface="ＭＳ Ｐゴシック" charset="0"/>
                <a:cs typeface="+mn-cs"/>
              </a:rPr>
              <a:t>ABX has been used to treat humans for airway mucus hyper-secretion diseases (chronic bronchitis, asthma, and cystic fibrosis). Furthermore, it has been used as an alternative preventative treatment for hyaline membrane disease in newborns, because it increases surfactant secretion in the lungs. It also has been shown to have anti-inflammatory and antioxidant properties</a:t>
            </a:r>
            <a:endParaRPr lang="en-GB" sz="1200" kern="1200" dirty="0">
              <a:solidFill>
                <a:schemeClr val="tx1"/>
              </a:solidFill>
              <a:effectLst/>
              <a:latin typeface="Arial" charset="0"/>
              <a:ea typeface="ＭＳ Ｐゴシック" charset="0"/>
              <a:cs typeface="+mn-cs"/>
            </a:endParaRPr>
          </a:p>
          <a:p>
            <a:r>
              <a:rPr lang="en-US" sz="1200" kern="1200" dirty="0">
                <a:solidFill>
                  <a:schemeClr val="tx1"/>
                </a:solidFill>
                <a:effectLst/>
                <a:latin typeface="Arial" charset="0"/>
                <a:ea typeface="ＭＳ Ｐゴシック" charset="0"/>
                <a:cs typeface="+mn-cs"/>
              </a:rPr>
              <a:t> </a:t>
            </a:r>
            <a:endParaRPr lang="en-GB" sz="1200" kern="1200" dirty="0">
              <a:solidFill>
                <a:schemeClr val="tx1"/>
              </a:solidFill>
              <a:effectLst/>
              <a:latin typeface="Arial" charset="0"/>
              <a:ea typeface="ＭＳ Ｐゴシック" charset="0"/>
              <a:cs typeface="+mn-cs"/>
            </a:endParaRPr>
          </a:p>
          <a:p>
            <a:r>
              <a:rPr lang="en-US" sz="1200" kern="1200" dirty="0" err="1">
                <a:solidFill>
                  <a:schemeClr val="tx1"/>
                </a:solidFill>
                <a:effectLst/>
                <a:latin typeface="Arial" charset="0"/>
                <a:ea typeface="ＭＳ Ｐゴシック" charset="0"/>
                <a:cs typeface="+mn-cs"/>
              </a:rPr>
              <a:t>Adminstered</a:t>
            </a:r>
            <a:r>
              <a:rPr lang="en-US" sz="1200" kern="1200" dirty="0">
                <a:solidFill>
                  <a:schemeClr val="tx1"/>
                </a:solidFill>
                <a:effectLst/>
                <a:latin typeface="Arial" charset="0"/>
                <a:ea typeface="ＭＳ Ｐゴシック" charset="0"/>
                <a:cs typeface="+mn-cs"/>
              </a:rPr>
              <a:t> to in vitro preparations of fibroblast- skin biopsies taken from healthy individuals, GD patients and patients carrying GBA mutations with PD. Clear increase in </a:t>
            </a:r>
            <a:r>
              <a:rPr lang="en-US" sz="1200" kern="1200" dirty="0" err="1">
                <a:solidFill>
                  <a:schemeClr val="tx1"/>
                </a:solidFill>
                <a:effectLst/>
                <a:latin typeface="Arial" charset="0"/>
                <a:ea typeface="ＭＳ Ｐゴシック" charset="0"/>
                <a:cs typeface="+mn-cs"/>
              </a:rPr>
              <a:t>GCase</a:t>
            </a:r>
            <a:r>
              <a:rPr lang="en-US" sz="1200" kern="1200" dirty="0">
                <a:solidFill>
                  <a:schemeClr val="tx1"/>
                </a:solidFill>
                <a:effectLst/>
                <a:latin typeface="Arial" charset="0"/>
                <a:ea typeface="ＭＳ Ｐゴシック" charset="0"/>
                <a:cs typeface="+mn-cs"/>
              </a:rPr>
              <a:t> activity.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45B5DF-9F98-1C44-AABE-66A9021E18C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746624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838200" y="2032617"/>
            <a:ext cx="10515600" cy="1325563"/>
          </a:xfrm>
          <a:prstGeom prst="rect">
            <a:avLst/>
          </a:prstGeom>
        </p:spPr>
        <p:txBody>
          <a:bodyPr/>
          <a:lstStyle>
            <a:lvl1pPr>
              <a:defRPr sz="4267" b="1">
                <a:solidFill>
                  <a:srgbClr val="8DB9CA"/>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838200" y="3474719"/>
            <a:ext cx="10515600" cy="2702244"/>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1"/>
            <a:ext cx="12192000" cy="1646767"/>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8DB9CA"/>
            </a:solidFill>
            <a:ln>
              <a:noFill/>
            </a:ln>
          </p:spPr>
          <p:txBody>
            <a:bodyPr vert="horz" wrap="square" lIns="91440" tIns="45720" rIns="91440" bIns="45720" numCol="1" anchor="t" anchorCtr="0" compatLnSpc="1">
              <a:prstTxWarp prst="textNoShape">
                <a:avLst/>
              </a:prstTxWarp>
            </a:bodyPr>
            <a:lstStyle/>
            <a:p>
              <a:endParaRPr lang="en-GB" sz="240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383999" y="384000"/>
            <a:ext cx="7318611" cy="390725"/>
          </a:xfrm>
        </p:spPr>
        <p:txBody>
          <a:bodyPr lIns="0" tIns="0" rIns="0" bIns="0">
            <a:noAutofit/>
          </a:bodyPr>
          <a:lstStyle>
            <a:lvl1pPr marL="0" indent="0">
              <a:lnSpc>
                <a:spcPct val="80000"/>
              </a:lnSpc>
              <a:buNone/>
              <a:defRPr sz="1467" baseline="0">
                <a:solidFill>
                  <a:schemeClr val="tx1"/>
                </a:solidFill>
              </a:defRPr>
            </a:lvl1pPr>
            <a:lvl2pPr marL="0" indent="0">
              <a:lnSpc>
                <a:spcPct val="80000"/>
              </a:lnSpc>
              <a:buNone/>
              <a:defRPr sz="1467">
                <a:solidFill>
                  <a:schemeClr val="tx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248055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fld id="{29E4BDF2-6021-424C-900D-4898EE7E737C}" type="slidenum">
              <a:rPr lang="en-US"/>
              <a:pPr/>
              <a:t>‹#›</a:t>
            </a:fld>
            <a:endParaRPr lang="en-US"/>
          </a:p>
        </p:txBody>
      </p:sp>
    </p:spTree>
    <p:extLst>
      <p:ext uri="{BB962C8B-B14F-4D97-AF65-F5344CB8AC3E}">
        <p14:creationId xmlns:p14="http://schemas.microsoft.com/office/powerpoint/2010/main" val="40770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16F6592A-1FC7-014A-A9C3-B5F2518543B7}" type="slidenum">
              <a:rPr lang="en-US"/>
              <a:pPr/>
              <a:t>‹#›</a:t>
            </a:fld>
            <a:endParaRPr lang="en-US"/>
          </a:p>
        </p:txBody>
      </p:sp>
    </p:spTree>
    <p:extLst>
      <p:ext uri="{BB962C8B-B14F-4D97-AF65-F5344CB8AC3E}">
        <p14:creationId xmlns:p14="http://schemas.microsoft.com/office/powerpoint/2010/main" val="22309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6FD2DE60-FBB0-A346-AD00-AB55D503EEDB}" type="slidenum">
              <a:rPr lang="en-US"/>
              <a:pPr/>
              <a:t>‹#›</a:t>
            </a:fld>
            <a:endParaRPr lang="en-US"/>
          </a:p>
        </p:txBody>
      </p:sp>
    </p:spTree>
    <p:extLst>
      <p:ext uri="{BB962C8B-B14F-4D97-AF65-F5344CB8AC3E}">
        <p14:creationId xmlns:p14="http://schemas.microsoft.com/office/powerpoint/2010/main" val="1498154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DAD67B46-1E50-5F40-B96F-2F2364C2D905}" type="slidenum">
              <a:rPr lang="en-US"/>
              <a:pPr/>
              <a:t>‹#›</a:t>
            </a:fld>
            <a:endParaRPr lang="en-US"/>
          </a:p>
        </p:txBody>
      </p:sp>
    </p:spTree>
    <p:extLst>
      <p:ext uri="{BB962C8B-B14F-4D97-AF65-F5344CB8AC3E}">
        <p14:creationId xmlns:p14="http://schemas.microsoft.com/office/powerpoint/2010/main" val="2549797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5C2D8767-7A27-274C-819A-BF9987C65635}" type="slidenum">
              <a:rPr lang="en-US"/>
              <a:pPr/>
              <a:t>‹#›</a:t>
            </a:fld>
            <a:endParaRPr lang="en-US"/>
          </a:p>
        </p:txBody>
      </p:sp>
    </p:spTree>
    <p:extLst>
      <p:ext uri="{BB962C8B-B14F-4D97-AF65-F5344CB8AC3E}">
        <p14:creationId xmlns:p14="http://schemas.microsoft.com/office/powerpoint/2010/main" val="4035054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7519" y="908051"/>
            <a:ext cx="2842683"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5242" y="908051"/>
            <a:ext cx="8329084"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0C138D3D-07D9-6340-8213-031341C909F6}" type="slidenum">
              <a:rPr lang="en-US"/>
              <a:pPr/>
              <a:t>‹#›</a:t>
            </a:fld>
            <a:endParaRPr lang="en-US"/>
          </a:p>
        </p:txBody>
      </p:sp>
    </p:spTree>
    <p:extLst>
      <p:ext uri="{BB962C8B-B14F-4D97-AF65-F5344CB8AC3E}">
        <p14:creationId xmlns:p14="http://schemas.microsoft.com/office/powerpoint/2010/main" val="2500448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5242" y="908051"/>
            <a:ext cx="11319935" cy="1296988"/>
          </a:xfrm>
        </p:spPr>
        <p:txBody>
          <a:bodyPr/>
          <a:lstStyle/>
          <a:p>
            <a:r>
              <a:rPr lang="en-US"/>
              <a:t>Click to edit Master title style</a:t>
            </a:r>
          </a:p>
        </p:txBody>
      </p:sp>
      <p:sp>
        <p:nvSpPr>
          <p:cNvPr id="3" name="Chart Placeholder 2"/>
          <p:cNvSpPr>
            <a:spLocks noGrp="1"/>
          </p:cNvSpPr>
          <p:nvPr>
            <p:ph type="chart" idx="1"/>
          </p:nvPr>
        </p:nvSpPr>
        <p:spPr>
          <a:xfrm>
            <a:off x="440275" y="2708281"/>
            <a:ext cx="11319935" cy="3457575"/>
          </a:xfrm>
        </p:spPr>
        <p:txBody>
          <a:bodyPr/>
          <a:lstStyle/>
          <a:p>
            <a:pPr lvl="0"/>
            <a:endParaRPr lang="en-US" noProof="0"/>
          </a:p>
        </p:txBody>
      </p:sp>
      <p:sp>
        <p:nvSpPr>
          <p:cNvPr id="4" name="Rectangle 5"/>
          <p:cNvSpPr>
            <a:spLocks noGrp="1" noChangeArrowheads="1"/>
          </p:cNvSpPr>
          <p:nvPr>
            <p:ph type="sldNum" sz="quarter" idx="10"/>
          </p:nvPr>
        </p:nvSpPr>
        <p:spPr>
          <a:ln/>
        </p:spPr>
        <p:txBody>
          <a:bodyPr/>
          <a:lstStyle>
            <a:lvl1pPr>
              <a:defRPr/>
            </a:lvl1pPr>
          </a:lstStyle>
          <a:p>
            <a:fld id="{D98BD7F1-D32F-344E-A9A2-28CD60D8CC00}" type="slidenum">
              <a:rPr lang="en-US"/>
              <a:pPr/>
              <a:t>‹#›</a:t>
            </a:fld>
            <a:endParaRPr lang="en-US"/>
          </a:p>
        </p:txBody>
      </p:sp>
    </p:spTree>
    <p:extLst>
      <p:ext uri="{BB962C8B-B14F-4D97-AF65-F5344CB8AC3E}">
        <p14:creationId xmlns:p14="http://schemas.microsoft.com/office/powerpoint/2010/main" val="2186407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5242" y="908051"/>
            <a:ext cx="11319935" cy="1296988"/>
          </a:xfrm>
        </p:spPr>
        <p:txBody>
          <a:bodyPr/>
          <a:lstStyle/>
          <a:p>
            <a:r>
              <a:rPr lang="en-US"/>
              <a:t>Click to edit Master title style</a:t>
            </a:r>
          </a:p>
        </p:txBody>
      </p:sp>
      <p:sp>
        <p:nvSpPr>
          <p:cNvPr id="3" name="Content Placeholder 2"/>
          <p:cNvSpPr>
            <a:spLocks noGrp="1"/>
          </p:cNvSpPr>
          <p:nvPr>
            <p:ph sz="quarter" idx="1"/>
          </p:nvPr>
        </p:nvSpPr>
        <p:spPr>
          <a:xfrm>
            <a:off x="440277" y="2708275"/>
            <a:ext cx="5558367" cy="1652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1843" y="2708275"/>
            <a:ext cx="5558367" cy="1652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0277" y="4513265"/>
            <a:ext cx="5558367" cy="165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1843" y="4513265"/>
            <a:ext cx="5558367" cy="165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40CC53DB-F3E4-6F40-83AB-8A8EA6945A7D}" type="slidenum">
              <a:rPr lang="en-US"/>
              <a:pPr/>
              <a:t>‹#›</a:t>
            </a:fld>
            <a:endParaRPr lang="en-US"/>
          </a:p>
        </p:txBody>
      </p:sp>
    </p:spTree>
    <p:extLst>
      <p:ext uri="{BB962C8B-B14F-4D97-AF65-F5344CB8AC3E}">
        <p14:creationId xmlns:p14="http://schemas.microsoft.com/office/powerpoint/2010/main" val="4036423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5242" y="908051"/>
            <a:ext cx="11319935" cy="1296988"/>
          </a:xfrm>
        </p:spPr>
        <p:txBody>
          <a:bodyPr/>
          <a:lstStyle/>
          <a:p>
            <a:r>
              <a:rPr lang="en-US"/>
              <a:t>Click to edit Master title style</a:t>
            </a:r>
          </a:p>
        </p:txBody>
      </p:sp>
      <p:sp>
        <p:nvSpPr>
          <p:cNvPr id="3" name="Content Placeholder 2"/>
          <p:cNvSpPr>
            <a:spLocks noGrp="1"/>
          </p:cNvSpPr>
          <p:nvPr>
            <p:ph sz="half" idx="1"/>
          </p:nvPr>
        </p:nvSpPr>
        <p:spPr>
          <a:xfrm>
            <a:off x="440277" y="2708281"/>
            <a:ext cx="5558367"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1843" y="2708275"/>
            <a:ext cx="5558367" cy="1652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1843" y="4513265"/>
            <a:ext cx="5558367" cy="165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a:ln/>
        </p:spPr>
        <p:txBody>
          <a:bodyPr/>
          <a:lstStyle>
            <a:lvl1pPr>
              <a:defRPr/>
            </a:lvl1pPr>
          </a:lstStyle>
          <a:p>
            <a:fld id="{A5530BF2-BED5-FD45-8893-E51D65AE1FF2}" type="slidenum">
              <a:rPr lang="en-US"/>
              <a:pPr/>
              <a:t>‹#›</a:t>
            </a:fld>
            <a:endParaRPr lang="en-US"/>
          </a:p>
        </p:txBody>
      </p:sp>
    </p:spTree>
    <p:extLst>
      <p:ext uri="{BB962C8B-B14F-4D97-AF65-F5344CB8AC3E}">
        <p14:creationId xmlns:p14="http://schemas.microsoft.com/office/powerpoint/2010/main" val="391615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242" y="908051"/>
            <a:ext cx="11319935" cy="1296988"/>
          </a:xfrm>
        </p:spPr>
        <p:txBody>
          <a:bodyPr/>
          <a:lstStyle/>
          <a:p>
            <a:r>
              <a:rPr lang="en-US"/>
              <a:t>Click to edit Master title style</a:t>
            </a:r>
          </a:p>
        </p:txBody>
      </p:sp>
      <p:sp>
        <p:nvSpPr>
          <p:cNvPr id="3" name="Text Placeholder 2"/>
          <p:cNvSpPr>
            <a:spLocks noGrp="1"/>
          </p:cNvSpPr>
          <p:nvPr>
            <p:ph type="body" sz="half" idx="1"/>
          </p:nvPr>
        </p:nvSpPr>
        <p:spPr>
          <a:xfrm>
            <a:off x="440277" y="2708281"/>
            <a:ext cx="5558367"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43" y="2708281"/>
            <a:ext cx="5558367"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72AFF70C-131D-7645-8FC9-A69E4A300E89}" type="slidenum">
              <a:rPr lang="en-US"/>
              <a:pPr/>
              <a:t>‹#›</a:t>
            </a:fld>
            <a:endParaRPr lang="en-US"/>
          </a:p>
        </p:txBody>
      </p:sp>
    </p:spTree>
    <p:extLst>
      <p:ext uri="{BB962C8B-B14F-4D97-AF65-F5344CB8AC3E}">
        <p14:creationId xmlns:p14="http://schemas.microsoft.com/office/powerpoint/2010/main" val="276962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reframe banner">
    <p:bg>
      <p:bgPr>
        <a:solidFill>
          <a:srgbClr val="8DB9CA">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84951"/>
            <a:ext cx="10515600" cy="905087"/>
          </a:xfrm>
          <a:prstGeom prst="rect">
            <a:avLst/>
          </a:prstGeom>
        </p:spPr>
        <p:txBody>
          <a:bodyPr/>
          <a:lstStyle>
            <a:lvl1pPr>
              <a:defRPr sz="4267" b="1">
                <a:solidFill>
                  <a:srgbClr val="8DB9CA"/>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838200" y="2682914"/>
            <a:ext cx="5181600" cy="3494049"/>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682913"/>
            <a:ext cx="5181600" cy="3494051"/>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11"/>
            <a:ext cx="12192000" cy="545864"/>
          </a:xfrm>
          <a:prstGeom prst="rect">
            <a:avLst/>
          </a:prstGeom>
        </p:spPr>
      </p:pic>
      <p:sp>
        <p:nvSpPr>
          <p:cNvPr id="9" name="Text Placeholder 6"/>
          <p:cNvSpPr>
            <a:spLocks noGrp="1"/>
          </p:cNvSpPr>
          <p:nvPr>
            <p:ph type="body" sz="quarter" idx="12" hasCustomPrompt="1"/>
          </p:nvPr>
        </p:nvSpPr>
        <p:spPr>
          <a:xfrm>
            <a:off x="288000" y="288000"/>
            <a:ext cx="7318611" cy="390725"/>
          </a:xfrm>
        </p:spPr>
        <p:txBody>
          <a:bodyPr lIns="0" tIns="0" rIns="0" bIns="0">
            <a:noAutofit/>
          </a:bodyPr>
          <a:lstStyle>
            <a:lvl1pPr marL="0" indent="0">
              <a:lnSpc>
                <a:spcPct val="80000"/>
              </a:lnSpc>
              <a:buNone/>
              <a:defRPr sz="1467" baseline="0">
                <a:solidFill>
                  <a:schemeClr val="tx1"/>
                </a:solidFill>
              </a:defRPr>
            </a:lvl1pPr>
            <a:lvl2pPr marL="0" indent="0">
              <a:lnSpc>
                <a:spcPct val="80000"/>
              </a:lnSpc>
              <a:buNone/>
              <a:defRPr sz="1467">
                <a:solidFill>
                  <a:schemeClr val="tx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4130204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26291"/>
            <a:ext cx="6172200" cy="4993416"/>
          </a:xfrm>
        </p:spPr>
        <p:txBody>
          <a:bodyPr anchor="t">
            <a:normAutofit/>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1326291"/>
            <a:ext cx="3932237" cy="4993416"/>
          </a:xfrm>
        </p:spPr>
        <p:txBody>
          <a:bodyPr>
            <a:normAutofit/>
          </a:bodyPr>
          <a:lstStyle>
            <a:lvl1pPr marL="0" indent="0">
              <a:buNone/>
              <a:defRPr sz="4267">
                <a:solidFill>
                  <a:srgbClr val="8DB9CA"/>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grpSp>
        <p:nvGrpSpPr>
          <p:cNvPr id="6" name="Group 5"/>
          <p:cNvGrpSpPr/>
          <p:nvPr userDrawn="1"/>
        </p:nvGrpSpPr>
        <p:grpSpPr>
          <a:xfrm>
            <a:off x="0" y="-2117"/>
            <a:ext cx="12192000" cy="988484"/>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8DB9CA"/>
            </a:solidFill>
            <a:ln>
              <a:noFill/>
            </a:ln>
          </p:spPr>
          <p:txBody>
            <a:bodyPr vert="horz" wrap="square" lIns="91440" tIns="45720" rIns="91440" bIns="45720" numCol="1" anchor="t" anchorCtr="0" compatLnSpc="1">
              <a:prstTxWarp prst="textNoShape">
                <a:avLst/>
              </a:prstTxWarp>
            </a:bodyPr>
            <a:lstStyle/>
            <a:p>
              <a:endParaRPr lang="en-GB" sz="240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88000" y="288000"/>
            <a:ext cx="7318611" cy="390725"/>
          </a:xfrm>
        </p:spPr>
        <p:txBody>
          <a:bodyPr lIns="0" tIns="0" rIns="0" bIns="0">
            <a:noAutofit/>
          </a:bodyPr>
          <a:lstStyle>
            <a:lvl1pPr marL="0" indent="0">
              <a:lnSpc>
                <a:spcPct val="80000"/>
              </a:lnSpc>
              <a:buNone/>
              <a:defRPr sz="1467" baseline="0">
                <a:solidFill>
                  <a:schemeClr val="tx1"/>
                </a:solidFill>
              </a:defRPr>
            </a:lvl1pPr>
            <a:lvl2pPr marL="0" indent="0">
              <a:lnSpc>
                <a:spcPct val="80000"/>
              </a:lnSpc>
              <a:buNone/>
              <a:defRPr sz="1467">
                <a:solidFill>
                  <a:schemeClr val="tx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56050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838200" y="2032617"/>
            <a:ext cx="10515600" cy="1325563"/>
          </a:xfrm>
          <a:prstGeom prst="rect">
            <a:avLst/>
          </a:prstGeom>
        </p:spPr>
        <p:txBody>
          <a:bodyPr/>
          <a:lstStyle>
            <a:lvl1pPr>
              <a:defRPr sz="4267" b="1">
                <a:solidFill>
                  <a:srgbClr val="8DB9CA"/>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838200" y="3474719"/>
            <a:ext cx="10515600" cy="2702244"/>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1"/>
            <a:ext cx="12192000" cy="1646767"/>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8DB9CA"/>
            </a:solidFill>
            <a:ln>
              <a:noFill/>
            </a:ln>
          </p:spPr>
          <p:txBody>
            <a:bodyPr vert="horz" wrap="square" lIns="91440" tIns="45720" rIns="91440" bIns="45720" numCol="1" anchor="t" anchorCtr="0" compatLnSpc="1">
              <a:prstTxWarp prst="textNoShape">
                <a:avLst/>
              </a:prstTxWarp>
            </a:bodyPr>
            <a:lstStyle/>
            <a:p>
              <a:endParaRPr lang="en-GB" sz="240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383999" y="384000"/>
            <a:ext cx="7318611" cy="390725"/>
          </a:xfrm>
        </p:spPr>
        <p:txBody>
          <a:bodyPr lIns="0" tIns="0" rIns="0" bIns="0">
            <a:noAutofit/>
          </a:bodyPr>
          <a:lstStyle>
            <a:lvl1pPr marL="0" indent="0">
              <a:lnSpc>
                <a:spcPct val="80000"/>
              </a:lnSpc>
              <a:buNone/>
              <a:defRPr sz="1467" baseline="0">
                <a:solidFill>
                  <a:schemeClr val="tx1"/>
                </a:solidFill>
              </a:defRPr>
            </a:lvl1pPr>
            <a:lvl2pPr marL="0" indent="0">
              <a:lnSpc>
                <a:spcPct val="80000"/>
              </a:lnSpc>
              <a:buNone/>
              <a:defRPr sz="1467">
                <a:solidFill>
                  <a:schemeClr val="tx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78392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16F6592A-1FC7-014A-A9C3-B5F2518543B7}" type="slidenum">
              <a:rPr lang="en-US"/>
              <a:pPr/>
              <a:t>‹#›</a:t>
            </a:fld>
            <a:endParaRPr lang="en-US"/>
          </a:p>
        </p:txBody>
      </p:sp>
    </p:spTree>
    <p:extLst>
      <p:ext uri="{BB962C8B-B14F-4D97-AF65-F5344CB8AC3E}">
        <p14:creationId xmlns:p14="http://schemas.microsoft.com/office/powerpoint/2010/main" val="422271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26291"/>
            <a:ext cx="6172200" cy="4993416"/>
          </a:xfrm>
        </p:spPr>
        <p:txBody>
          <a:bodyPr anchor="t">
            <a:normAutofit/>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1326291"/>
            <a:ext cx="3932237" cy="4993416"/>
          </a:xfrm>
        </p:spPr>
        <p:txBody>
          <a:bodyPr>
            <a:normAutofit/>
          </a:bodyPr>
          <a:lstStyle>
            <a:lvl1pPr marL="0" indent="0">
              <a:buNone/>
              <a:defRPr sz="4267">
                <a:solidFill>
                  <a:srgbClr val="8DB9CA"/>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grpSp>
        <p:nvGrpSpPr>
          <p:cNvPr id="6" name="Group 5"/>
          <p:cNvGrpSpPr/>
          <p:nvPr userDrawn="1"/>
        </p:nvGrpSpPr>
        <p:grpSpPr>
          <a:xfrm>
            <a:off x="0" y="-2117"/>
            <a:ext cx="12192000" cy="988484"/>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8DB9CA"/>
            </a:solidFill>
            <a:ln>
              <a:noFill/>
            </a:ln>
          </p:spPr>
          <p:txBody>
            <a:bodyPr vert="horz" wrap="square" lIns="91440" tIns="45720" rIns="91440" bIns="45720" numCol="1" anchor="t" anchorCtr="0" compatLnSpc="1">
              <a:prstTxWarp prst="textNoShape">
                <a:avLst/>
              </a:prstTxWarp>
            </a:bodyPr>
            <a:lstStyle/>
            <a:p>
              <a:endParaRPr lang="en-GB" sz="240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88000" y="288000"/>
            <a:ext cx="7318611" cy="390725"/>
          </a:xfrm>
        </p:spPr>
        <p:txBody>
          <a:bodyPr lIns="0" tIns="0" rIns="0" bIns="0">
            <a:noAutofit/>
          </a:bodyPr>
          <a:lstStyle>
            <a:lvl1pPr marL="0" indent="0">
              <a:lnSpc>
                <a:spcPct val="80000"/>
              </a:lnSpc>
              <a:buNone/>
              <a:defRPr sz="1467" baseline="0">
                <a:solidFill>
                  <a:schemeClr val="tx1"/>
                </a:solidFill>
              </a:defRPr>
            </a:lvl1pPr>
            <a:lvl2pPr marL="0" indent="0">
              <a:lnSpc>
                <a:spcPct val="80000"/>
              </a:lnSpc>
              <a:buNone/>
              <a:defRPr sz="1467">
                <a:solidFill>
                  <a:schemeClr val="tx1"/>
                </a:solidFill>
              </a:defRPr>
            </a:lvl2pPr>
            <a:lvl3pPr marL="0" indent="0">
              <a:buNone/>
              <a:defRPr sz="1467">
                <a:solidFill>
                  <a:schemeClr val="tx1"/>
                </a:solidFill>
              </a:defRPr>
            </a:lvl3pPr>
            <a:lvl4pPr marL="0" indent="0">
              <a:buNone/>
              <a:defRPr sz="1467">
                <a:solidFill>
                  <a:schemeClr val="tx1"/>
                </a:solidFill>
              </a:defRPr>
            </a:lvl4pPr>
            <a:lvl5pPr marL="0" indent="0">
              <a:buNone/>
              <a:defRPr sz="1467">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8376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41956" t="30807" r="2130"/>
          <a:stretch>
            <a:fillRect/>
          </a:stretch>
        </p:blipFill>
        <p:spPr bwMode="auto">
          <a:xfrm>
            <a:off x="0" y="5"/>
            <a:ext cx="12192000" cy="1290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ctrTitle"/>
          </p:nvPr>
        </p:nvSpPr>
        <p:spPr>
          <a:xfrm>
            <a:off x="431801" y="1484318"/>
            <a:ext cx="11328400" cy="1368425"/>
          </a:xfrm>
        </p:spPr>
        <p:txBody>
          <a:bodyPr/>
          <a:lstStyle>
            <a:lvl1pPr>
              <a:defRPr/>
            </a:lvl1pPr>
          </a:lstStyle>
          <a:p>
            <a:r>
              <a:rPr lang="en-US"/>
              <a:t>Click to edit Master title style</a:t>
            </a:r>
          </a:p>
        </p:txBody>
      </p:sp>
      <p:sp>
        <p:nvSpPr>
          <p:cNvPr id="90116" name="Rectangle 4"/>
          <p:cNvSpPr>
            <a:spLocks noGrp="1" noChangeArrowheads="1"/>
          </p:cNvSpPr>
          <p:nvPr>
            <p:ph type="subTitle" idx="1"/>
          </p:nvPr>
        </p:nvSpPr>
        <p:spPr>
          <a:xfrm>
            <a:off x="431801" y="3068639"/>
            <a:ext cx="11328400" cy="3097212"/>
          </a:xfrm>
        </p:spPr>
        <p:txBody>
          <a:bodyPr/>
          <a:lstStyle>
            <a:lvl1pPr marL="0" indent="0">
              <a:buFontTx/>
              <a:buNone/>
              <a:defRPr/>
            </a:lvl1pPr>
          </a:lstStyle>
          <a:p>
            <a:r>
              <a:rPr lang="en-US"/>
              <a:t>Click to edit Master subtitle style</a:t>
            </a:r>
          </a:p>
        </p:txBody>
      </p:sp>
      <p:sp>
        <p:nvSpPr>
          <p:cNvPr id="5" name="Rectangle 5"/>
          <p:cNvSpPr>
            <a:spLocks noGrp="1" noChangeArrowheads="1"/>
          </p:cNvSpPr>
          <p:nvPr>
            <p:ph type="ftr" sz="quarter" idx="10"/>
          </p:nvPr>
        </p:nvSpPr>
        <p:spPr bwMode="auto">
          <a:xfrm>
            <a:off x="431801" y="6245225"/>
            <a:ext cx="11328400" cy="476251"/>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a:latin typeface="Arial" charset="0"/>
                <a:ea typeface="+mn-ea"/>
              </a:defRPr>
            </a:lvl1pPr>
          </a:lstStyle>
          <a:p>
            <a:pPr>
              <a:defRPr/>
            </a:pPr>
            <a:endParaRPr lang="en-US"/>
          </a:p>
        </p:txBody>
      </p:sp>
    </p:spTree>
    <p:extLst>
      <p:ext uri="{BB962C8B-B14F-4D97-AF65-F5344CB8AC3E}">
        <p14:creationId xmlns:p14="http://schemas.microsoft.com/office/powerpoint/2010/main" val="77889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D57987BE-FC5C-9540-9217-89D9BCB4E004}" type="slidenum">
              <a:rPr lang="en-US"/>
              <a:pPr/>
              <a:t>‹#›</a:t>
            </a:fld>
            <a:endParaRPr lang="en-US"/>
          </a:p>
        </p:txBody>
      </p:sp>
    </p:spTree>
    <p:extLst>
      <p:ext uri="{BB962C8B-B14F-4D97-AF65-F5344CB8AC3E}">
        <p14:creationId xmlns:p14="http://schemas.microsoft.com/office/powerpoint/2010/main" val="78486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65F598F0-B38F-994B-B911-3179E6C9472B}" type="slidenum">
              <a:rPr lang="en-US"/>
              <a:pPr/>
              <a:t>‹#›</a:t>
            </a:fld>
            <a:endParaRPr lang="en-US"/>
          </a:p>
        </p:txBody>
      </p:sp>
    </p:spTree>
    <p:extLst>
      <p:ext uri="{BB962C8B-B14F-4D97-AF65-F5344CB8AC3E}">
        <p14:creationId xmlns:p14="http://schemas.microsoft.com/office/powerpoint/2010/main" val="404537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0277" y="2708281"/>
            <a:ext cx="5558367"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43" y="2708281"/>
            <a:ext cx="5558367"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A52CB9A6-3A7D-FB46-BC77-0FB2908F6C7E}" type="slidenum">
              <a:rPr lang="en-US"/>
              <a:pPr/>
              <a:t>‹#›</a:t>
            </a:fld>
            <a:endParaRPr lang="en-US"/>
          </a:p>
        </p:txBody>
      </p:sp>
    </p:spTree>
    <p:extLst>
      <p:ext uri="{BB962C8B-B14F-4D97-AF65-F5344CB8AC3E}">
        <p14:creationId xmlns:p14="http://schemas.microsoft.com/office/powerpoint/2010/main" val="379274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1D716D4F-0A51-E346-A8EE-8E2771301801}" type="slidenum">
              <a:rPr lang="en-US"/>
              <a:pPr/>
              <a:t>‹#›</a:t>
            </a:fld>
            <a:endParaRPr lang="en-US"/>
          </a:p>
        </p:txBody>
      </p:sp>
    </p:spTree>
    <p:extLst>
      <p:ext uri="{BB962C8B-B14F-4D97-AF65-F5344CB8AC3E}">
        <p14:creationId xmlns:p14="http://schemas.microsoft.com/office/powerpoint/2010/main" val="1232089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3.wmf"/><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000989"/>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220249" y="220779"/>
            <a:ext cx="4289120" cy="93996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a:lstStyle>
          <a:p>
            <a:pPr marL="16933"/>
            <a:endParaRPr lang="en-GB" sz="1333" dirty="0">
              <a:solidFill>
                <a:schemeClr val="bg1"/>
              </a:solidFill>
              <a:latin typeface="Arial"/>
              <a:cs typeface="Arial"/>
            </a:endParaRPr>
          </a:p>
        </p:txBody>
      </p:sp>
    </p:spTree>
    <p:extLst>
      <p:ext uri="{BB962C8B-B14F-4D97-AF65-F5344CB8AC3E}">
        <p14:creationId xmlns:p14="http://schemas.microsoft.com/office/powerpoint/2010/main" val="347444517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19997" indent="-119997" algn="l" defTabSz="914377" rtl="0" eaLnBrk="1" latinLnBrk="0" hangingPunct="1">
        <a:lnSpc>
          <a:spcPct val="90000"/>
        </a:lnSpc>
        <a:spcBef>
          <a:spcPts val="1000"/>
        </a:spcBef>
        <a:buFont typeface="Arial" panose="020B0604020202020204" pitchFamily="34" charset="0"/>
        <a:buChar char="•"/>
        <a:defRPr sz="3733" b="1" kern="1200">
          <a:solidFill>
            <a:schemeClr val="tx1"/>
          </a:solidFill>
          <a:latin typeface="Arial" charset="0"/>
          <a:ea typeface="Arial" charset="0"/>
          <a:cs typeface="Arial" charset="0"/>
        </a:defRPr>
      </a:lvl1pPr>
      <a:lvl2pPr marL="119997" indent="-119997"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charset="0"/>
          <a:ea typeface="Arial" charset="0"/>
          <a:cs typeface="Arial" charset="0"/>
        </a:defRPr>
      </a:lvl2pPr>
      <a:lvl3pPr marL="119997" indent="-119997" algn="l" defTabSz="914377" rtl="0" eaLnBrk="1" latinLnBrk="0" hangingPunct="1">
        <a:lnSpc>
          <a:spcPct val="90000"/>
        </a:lnSpc>
        <a:spcBef>
          <a:spcPts val="500"/>
        </a:spcBef>
        <a:buFont typeface="Arial" panose="020B0604020202020204" pitchFamily="34" charset="0"/>
        <a:buChar char="•"/>
        <a:defRPr sz="1867" b="1" kern="1200">
          <a:solidFill>
            <a:schemeClr val="tx1"/>
          </a:solidFill>
          <a:latin typeface="Arial" charset="0"/>
          <a:ea typeface="Arial" charset="0"/>
          <a:cs typeface="Arial" charset="0"/>
        </a:defRPr>
      </a:lvl3pPr>
      <a:lvl4pPr marL="119997" indent="-119997"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119997" indent="-119997" algn="l" defTabSz="914377" rtl="0" eaLnBrk="1" latinLnBrk="0" hangingPunct="1">
        <a:lnSpc>
          <a:spcPct val="90000"/>
        </a:lnSpc>
        <a:spcBef>
          <a:spcPts val="500"/>
        </a:spcBef>
        <a:buFont typeface="Arial" panose="020B0604020202020204" pitchFamily="34" charset="0"/>
        <a:buChar char="•"/>
        <a:defRPr sz="1333" b="1"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9">
            <a:extLst>
              <a:ext uri="{28A0092B-C50C-407E-A947-70E740481C1C}">
                <a14:useLocalDpi xmlns:a14="http://schemas.microsoft.com/office/drawing/2010/main" val="0"/>
              </a:ext>
            </a:extLst>
          </a:blip>
          <a:srcRect l="17627" t="58952" r="2347"/>
          <a:stretch>
            <a:fillRect/>
          </a:stretch>
        </p:blipFill>
        <p:spPr bwMode="auto">
          <a:xfrm>
            <a:off x="-2116" y="3"/>
            <a:ext cx="12194117"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85242" y="908051"/>
            <a:ext cx="11319935" cy="129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40275" y="2708281"/>
            <a:ext cx="11319935" cy="345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3" name="Rectangle 5"/>
          <p:cNvSpPr>
            <a:spLocks noGrp="1" noChangeArrowheads="1"/>
          </p:cNvSpPr>
          <p:nvPr>
            <p:ph type="sldNum" sz="quarter" idx="4"/>
          </p:nvPr>
        </p:nvSpPr>
        <p:spPr bwMode="auto">
          <a:xfrm>
            <a:off x="10416126" y="6337301"/>
            <a:ext cx="1344084"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C7D1CCA-6B38-C842-A7A1-FCAFFB7F2274}" type="slidenum">
              <a:rPr lang="en-US"/>
              <a:pPr/>
              <a:t>‹#›</a:t>
            </a:fld>
            <a:endParaRPr lang="en-US"/>
          </a:p>
        </p:txBody>
      </p:sp>
    </p:spTree>
    <p:extLst>
      <p:ext uri="{BB962C8B-B14F-4D97-AF65-F5344CB8AC3E}">
        <p14:creationId xmlns:p14="http://schemas.microsoft.com/office/powerpoint/2010/main" val="40187682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charset="0"/>
          <a:ea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defRPr>
      </a:lvl5pPr>
      <a:lvl6pPr marL="457178" algn="l" rtl="0" fontAlgn="base">
        <a:spcBef>
          <a:spcPct val="0"/>
        </a:spcBef>
        <a:spcAft>
          <a:spcPct val="0"/>
        </a:spcAft>
        <a:defRPr sz="3000" b="1">
          <a:solidFill>
            <a:schemeClr val="tx2"/>
          </a:solidFill>
          <a:latin typeface="Arial" charset="0"/>
        </a:defRPr>
      </a:lvl6pPr>
      <a:lvl7pPr marL="914354" algn="l" rtl="0" fontAlgn="base">
        <a:spcBef>
          <a:spcPct val="0"/>
        </a:spcBef>
        <a:spcAft>
          <a:spcPct val="0"/>
        </a:spcAft>
        <a:defRPr sz="3000" b="1">
          <a:solidFill>
            <a:schemeClr val="tx2"/>
          </a:solidFill>
          <a:latin typeface="Arial" charset="0"/>
        </a:defRPr>
      </a:lvl7pPr>
      <a:lvl8pPr marL="1371532" algn="l" rtl="0" fontAlgn="base">
        <a:spcBef>
          <a:spcPct val="0"/>
        </a:spcBef>
        <a:spcAft>
          <a:spcPct val="0"/>
        </a:spcAft>
        <a:defRPr sz="3000" b="1">
          <a:solidFill>
            <a:schemeClr val="tx2"/>
          </a:solidFill>
          <a:latin typeface="Arial" charset="0"/>
        </a:defRPr>
      </a:lvl8pPr>
      <a:lvl9pPr marL="1828709" algn="l" rtl="0" fontAlgn="base">
        <a:spcBef>
          <a:spcPct val="0"/>
        </a:spcBef>
        <a:spcAft>
          <a:spcPct val="0"/>
        </a:spcAft>
        <a:defRPr sz="3000" b="1">
          <a:solidFill>
            <a:schemeClr val="tx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13" indent="-285737" algn="l" rtl="0" eaLnBrk="0" fontAlgn="base" hangingPunct="0">
        <a:spcBef>
          <a:spcPct val="20000"/>
        </a:spcBef>
        <a:spcAft>
          <a:spcPct val="0"/>
        </a:spcAft>
        <a:buChar char="–"/>
        <a:defRPr sz="2400">
          <a:solidFill>
            <a:schemeClr val="tx1"/>
          </a:solidFill>
          <a:latin typeface="+mn-lt"/>
          <a:ea typeface="ＭＳ Ｐゴシック" charset="0"/>
        </a:defRPr>
      </a:lvl2pPr>
      <a:lvl3pPr marL="1142942" indent="-228589" algn="l" rtl="0" eaLnBrk="0" fontAlgn="base" hangingPunct="0">
        <a:spcBef>
          <a:spcPct val="20000"/>
        </a:spcBef>
        <a:spcAft>
          <a:spcPct val="0"/>
        </a:spcAft>
        <a:buChar char="•"/>
        <a:defRPr sz="2000">
          <a:solidFill>
            <a:schemeClr val="tx1"/>
          </a:solidFill>
          <a:latin typeface="+mn-lt"/>
          <a:ea typeface="ＭＳ Ｐゴシック" charset="0"/>
        </a:defRPr>
      </a:lvl3pPr>
      <a:lvl4pPr marL="1600120" indent="-228589" algn="l" rtl="0" eaLnBrk="0" fontAlgn="base" hangingPunct="0">
        <a:spcBef>
          <a:spcPct val="20000"/>
        </a:spcBef>
        <a:spcAft>
          <a:spcPct val="0"/>
        </a:spcAft>
        <a:buChar char="–"/>
        <a:defRPr sz="2000">
          <a:solidFill>
            <a:schemeClr val="tx1"/>
          </a:solidFill>
          <a:latin typeface="+mn-lt"/>
          <a:ea typeface="ＭＳ Ｐゴシック" charset="0"/>
        </a:defRPr>
      </a:lvl4pPr>
      <a:lvl5pPr marL="2057298" indent="-228589" algn="l" rtl="0" eaLnBrk="0" fontAlgn="base" hangingPunct="0">
        <a:spcBef>
          <a:spcPct val="20000"/>
        </a:spcBef>
        <a:spcAft>
          <a:spcPct val="0"/>
        </a:spcAft>
        <a:buChar char="»"/>
        <a:defRPr sz="2000">
          <a:solidFill>
            <a:schemeClr val="tx1"/>
          </a:solidFill>
          <a:latin typeface="+mn-lt"/>
          <a:ea typeface="ＭＳ Ｐゴシック" charset="0"/>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0.xml"/><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1.xml"/><Relationship Id="rId5" Type="http://schemas.openxmlformats.org/officeDocument/2006/relationships/image" Target="../media/image38.tiff"/><Relationship Id="rId4" Type="http://schemas.openxmlformats.org/officeDocument/2006/relationships/image" Target="../media/image37.tif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0.xml"/><Relationship Id="rId4" Type="http://schemas.openxmlformats.org/officeDocument/2006/relationships/image" Target="../media/image43.tif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br>
              <a:rPr lang="en-GB" b="0" dirty="0"/>
            </a:br>
            <a:endParaRPr lang="en-US" dirty="0"/>
          </a:p>
        </p:txBody>
      </p:sp>
      <p:sp>
        <p:nvSpPr>
          <p:cNvPr id="12" name="Content Placeholder 11"/>
          <p:cNvSpPr>
            <a:spLocks noGrp="1"/>
          </p:cNvSpPr>
          <p:nvPr>
            <p:ph idx="1"/>
          </p:nvPr>
        </p:nvSpPr>
        <p:spPr>
          <a:xfrm>
            <a:off x="603173" y="2490546"/>
            <a:ext cx="10515600" cy="2702244"/>
          </a:xfrm>
        </p:spPr>
        <p:txBody>
          <a:bodyPr>
            <a:normAutofit/>
          </a:bodyPr>
          <a:lstStyle/>
          <a:p>
            <a:pPr marL="0" indent="0">
              <a:buNone/>
            </a:pPr>
            <a:r>
              <a:rPr lang="en-US" dirty="0"/>
              <a:t>Nirosen Vijiaratnam</a:t>
            </a:r>
          </a:p>
          <a:p>
            <a:pPr marL="0" indent="0">
              <a:buNone/>
            </a:pPr>
            <a:r>
              <a:rPr lang="en-US" sz="3200" b="0" dirty="0"/>
              <a:t>Janet Owens Fellow</a:t>
            </a:r>
          </a:p>
          <a:p>
            <a:pPr marL="0" indent="0">
              <a:buNone/>
            </a:pPr>
            <a:r>
              <a:rPr lang="en-US" sz="2667" b="0" dirty="0"/>
              <a:t>Department of Clinical and Movement Neurosciences</a:t>
            </a:r>
          </a:p>
          <a:p>
            <a:pPr marL="0" indent="0">
              <a:buNone/>
            </a:pPr>
            <a:r>
              <a:rPr lang="en-US" sz="2667" b="0" dirty="0"/>
              <a:t>UCL Queen Square Institute of Neurology</a:t>
            </a:r>
          </a:p>
        </p:txBody>
      </p:sp>
      <p:sp>
        <p:nvSpPr>
          <p:cNvPr id="13" name="Text Placeholder 12"/>
          <p:cNvSpPr>
            <a:spLocks noGrp="1"/>
          </p:cNvSpPr>
          <p:nvPr>
            <p:ph type="body" sz="quarter" idx="12"/>
          </p:nvPr>
        </p:nvSpPr>
        <p:spPr>
          <a:xfrm>
            <a:off x="264406" y="384000"/>
            <a:ext cx="8137791" cy="1190690"/>
          </a:xfrm>
        </p:spPr>
        <p:txBody>
          <a:bodyPr/>
          <a:lstStyle/>
          <a:p>
            <a:r>
              <a:rPr lang="en-GB" sz="3733" dirty="0"/>
              <a:t>New and Emerging Treatments in PD</a:t>
            </a:r>
            <a:endParaRPr lang="en-US" sz="3733" dirty="0"/>
          </a:p>
        </p:txBody>
      </p:sp>
      <p:pic>
        <p:nvPicPr>
          <p:cNvPr id="3" name="Picture 2">
            <a:extLst>
              <a:ext uri="{FF2B5EF4-FFF2-40B4-BE49-F238E27FC236}">
                <a16:creationId xmlns:a16="http://schemas.microsoft.com/office/drawing/2014/main" id="{57BBB189-40A2-6E4C-9B94-DB66F5F5496C}"/>
              </a:ext>
            </a:extLst>
          </p:cNvPr>
          <p:cNvPicPr>
            <a:picLocks noChangeAspect="1"/>
          </p:cNvPicPr>
          <p:nvPr/>
        </p:nvPicPr>
        <p:blipFill>
          <a:blip r:embed="rId2"/>
          <a:stretch>
            <a:fillRect/>
          </a:stretch>
        </p:blipFill>
        <p:spPr>
          <a:xfrm>
            <a:off x="440676" y="5578456"/>
            <a:ext cx="4610549" cy="1039825"/>
          </a:xfrm>
          <a:prstGeom prst="rect">
            <a:avLst/>
          </a:prstGeom>
        </p:spPr>
      </p:pic>
      <p:pic>
        <p:nvPicPr>
          <p:cNvPr id="7" name="Picture 6">
            <a:extLst>
              <a:ext uri="{FF2B5EF4-FFF2-40B4-BE49-F238E27FC236}">
                <a16:creationId xmlns:a16="http://schemas.microsoft.com/office/drawing/2014/main" id="{0A6636FB-6327-C548-9877-5909B2E4C4B9}"/>
              </a:ext>
            </a:extLst>
          </p:cNvPr>
          <p:cNvPicPr>
            <a:picLocks noChangeAspect="1"/>
          </p:cNvPicPr>
          <p:nvPr/>
        </p:nvPicPr>
        <p:blipFill>
          <a:blip r:embed="rId3"/>
          <a:stretch>
            <a:fillRect/>
          </a:stretch>
        </p:blipFill>
        <p:spPr>
          <a:xfrm>
            <a:off x="6442835" y="5650717"/>
            <a:ext cx="5376551" cy="928840"/>
          </a:xfrm>
          <a:prstGeom prst="rect">
            <a:avLst/>
          </a:prstGeom>
        </p:spPr>
      </p:pic>
    </p:spTree>
    <p:extLst>
      <p:ext uri="{BB962C8B-B14F-4D97-AF65-F5344CB8AC3E}">
        <p14:creationId xmlns:p14="http://schemas.microsoft.com/office/powerpoint/2010/main" val="46775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mbruxolScreen1.pn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40413" b="-40413"/>
          <a:stretch>
            <a:fillRect/>
          </a:stretch>
        </p:blipFill>
        <p:spPr>
          <a:xfrm>
            <a:off x="6017830" y="-212288"/>
            <a:ext cx="4207259" cy="3489493"/>
          </a:xfrm>
        </p:spPr>
      </p:pic>
      <p:pic>
        <p:nvPicPr>
          <p:cNvPr id="7" name="Picture 6" descr="AbruxolScrren2.png"/>
          <p:cNvPicPr>
            <a:picLocks noChangeAspect="1"/>
          </p:cNvPicPr>
          <p:nvPr/>
        </p:nvPicPr>
        <p:blipFill rotWithShape="1">
          <a:blip r:embed="rId4">
            <a:extLst>
              <a:ext uri="{28A0092B-C50C-407E-A947-70E740481C1C}">
                <a14:useLocalDpi xmlns:a14="http://schemas.microsoft.com/office/drawing/2010/main" val="0"/>
              </a:ext>
            </a:extLst>
          </a:blip>
          <a:srcRect b="33690"/>
          <a:stretch/>
        </p:blipFill>
        <p:spPr>
          <a:xfrm>
            <a:off x="5931831" y="2782529"/>
            <a:ext cx="4635923" cy="3930676"/>
          </a:xfrm>
          <a:prstGeom prst="rect">
            <a:avLst/>
          </a:prstGeom>
        </p:spPr>
      </p:pic>
      <p:sp>
        <p:nvSpPr>
          <p:cNvPr id="2" name="TextBox 1">
            <a:extLst>
              <a:ext uri="{FF2B5EF4-FFF2-40B4-BE49-F238E27FC236}">
                <a16:creationId xmlns:a16="http://schemas.microsoft.com/office/drawing/2014/main" id="{EECCE36A-2F17-4C22-9EEE-2B1F01DC0777}"/>
              </a:ext>
            </a:extLst>
          </p:cNvPr>
          <p:cNvSpPr txBox="1"/>
          <p:nvPr/>
        </p:nvSpPr>
        <p:spPr>
          <a:xfrm>
            <a:off x="347252" y="130675"/>
            <a:ext cx="6902245" cy="369332"/>
          </a:xfrm>
          <a:prstGeom prst="rect">
            <a:avLst/>
          </a:prstGeom>
          <a:noFill/>
        </p:spPr>
        <p:txBody>
          <a:bodyPr wrap="square" rtlCol="0">
            <a:spAutoFit/>
          </a:bodyPr>
          <a:lstStyle/>
          <a:p>
            <a:r>
              <a:rPr lang="en-GB" dirty="0"/>
              <a:t>Precision approaches for lysosomal </a:t>
            </a:r>
            <a:r>
              <a:rPr lang="en-GB" dirty="0" err="1"/>
              <a:t>parkinsons</a:t>
            </a:r>
            <a:endParaRPr lang="en-GB" dirty="0"/>
          </a:p>
        </p:txBody>
      </p:sp>
      <p:sp>
        <p:nvSpPr>
          <p:cNvPr id="3" name="TextBox 2">
            <a:extLst>
              <a:ext uri="{FF2B5EF4-FFF2-40B4-BE49-F238E27FC236}">
                <a16:creationId xmlns:a16="http://schemas.microsoft.com/office/drawing/2014/main" id="{1F22F2E8-6FE2-4113-93E1-06A4C0EE2061}"/>
              </a:ext>
            </a:extLst>
          </p:cNvPr>
          <p:cNvSpPr txBox="1"/>
          <p:nvPr/>
        </p:nvSpPr>
        <p:spPr>
          <a:xfrm>
            <a:off x="347252" y="1532458"/>
            <a:ext cx="4985250" cy="2031325"/>
          </a:xfrm>
          <a:prstGeom prst="rect">
            <a:avLst/>
          </a:prstGeom>
          <a:noFill/>
        </p:spPr>
        <p:txBody>
          <a:bodyPr wrap="square" rtlCol="0">
            <a:spAutoFit/>
          </a:bodyPr>
          <a:lstStyle/>
          <a:p>
            <a:r>
              <a:rPr lang="en-GB" dirty="0" err="1"/>
              <a:t>Gcase</a:t>
            </a:r>
            <a:r>
              <a:rPr lang="en-GB" dirty="0"/>
              <a:t> enzyme activity lower in PD GBA carriers, patients with GD, PDGBA, Controls</a:t>
            </a:r>
          </a:p>
          <a:p>
            <a:endParaRPr lang="en-GB" dirty="0"/>
          </a:p>
          <a:p>
            <a:r>
              <a:rPr lang="en-GB" dirty="0" err="1"/>
              <a:t>Ambroxol</a:t>
            </a:r>
            <a:r>
              <a:rPr lang="en-GB" dirty="0"/>
              <a:t> used to treat humans for airway mucus hyper-secretion diseases and found to increase mutant </a:t>
            </a:r>
            <a:r>
              <a:rPr lang="en-GB" dirty="0" err="1"/>
              <a:t>GCase</a:t>
            </a:r>
            <a:r>
              <a:rPr lang="en-GB" dirty="0"/>
              <a:t> activity and protein levels  </a:t>
            </a:r>
          </a:p>
        </p:txBody>
      </p:sp>
    </p:spTree>
    <p:extLst>
      <p:ext uri="{BB962C8B-B14F-4D97-AF65-F5344CB8AC3E}">
        <p14:creationId xmlns:p14="http://schemas.microsoft.com/office/powerpoint/2010/main" val="405436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4A46-CE8F-47B8-BDFD-883A1C72052C}"/>
              </a:ext>
            </a:extLst>
          </p:cNvPr>
          <p:cNvSpPr>
            <a:spLocks noGrp="1"/>
          </p:cNvSpPr>
          <p:nvPr>
            <p:ph type="title"/>
          </p:nvPr>
        </p:nvSpPr>
        <p:spPr/>
        <p:txBody>
          <a:bodyPr/>
          <a:lstStyle/>
          <a:p>
            <a:endParaRPr lang="en-GB" dirty="0"/>
          </a:p>
        </p:txBody>
      </p:sp>
      <p:pic>
        <p:nvPicPr>
          <p:cNvPr id="8" name="Content Placeholder 7">
            <a:extLst>
              <a:ext uri="{FF2B5EF4-FFF2-40B4-BE49-F238E27FC236}">
                <a16:creationId xmlns:a16="http://schemas.microsoft.com/office/drawing/2014/main" id="{71032441-4CF6-47B6-B12B-B7D322631901}"/>
              </a:ext>
            </a:extLst>
          </p:cNvPr>
          <p:cNvPicPr>
            <a:picLocks noGrp="1" noChangeAspect="1"/>
          </p:cNvPicPr>
          <p:nvPr>
            <p:ph sz="half" idx="1"/>
          </p:nvPr>
        </p:nvPicPr>
        <p:blipFill>
          <a:blip r:embed="rId2"/>
          <a:stretch>
            <a:fillRect/>
          </a:stretch>
        </p:blipFill>
        <p:spPr>
          <a:xfrm>
            <a:off x="7150365" y="1639422"/>
            <a:ext cx="3869020" cy="3136669"/>
          </a:xfrm>
        </p:spPr>
      </p:pic>
      <p:pic>
        <p:nvPicPr>
          <p:cNvPr id="10" name="Content Placeholder 9">
            <a:extLst>
              <a:ext uri="{FF2B5EF4-FFF2-40B4-BE49-F238E27FC236}">
                <a16:creationId xmlns:a16="http://schemas.microsoft.com/office/drawing/2014/main" id="{164F4312-4D52-49E6-8A3E-84186AD5778B}"/>
              </a:ext>
            </a:extLst>
          </p:cNvPr>
          <p:cNvPicPr>
            <a:picLocks noGrp="1" noChangeAspect="1"/>
          </p:cNvPicPr>
          <p:nvPr>
            <p:ph sz="half" idx="2"/>
          </p:nvPr>
        </p:nvPicPr>
        <p:blipFill>
          <a:blip r:embed="rId3"/>
          <a:stretch>
            <a:fillRect/>
          </a:stretch>
        </p:blipFill>
        <p:spPr>
          <a:xfrm>
            <a:off x="6498837" y="5060733"/>
            <a:ext cx="5172075" cy="495300"/>
          </a:xfrm>
        </p:spPr>
      </p:pic>
      <p:pic>
        <p:nvPicPr>
          <p:cNvPr id="6" name="Picture 5">
            <a:extLst>
              <a:ext uri="{FF2B5EF4-FFF2-40B4-BE49-F238E27FC236}">
                <a16:creationId xmlns:a16="http://schemas.microsoft.com/office/drawing/2014/main" id="{B0DBF69E-9E83-4934-91CF-A59E296AEA7A}"/>
              </a:ext>
            </a:extLst>
          </p:cNvPr>
          <p:cNvPicPr>
            <a:picLocks noChangeAspect="1"/>
          </p:cNvPicPr>
          <p:nvPr/>
        </p:nvPicPr>
        <p:blipFill>
          <a:blip r:embed="rId4"/>
          <a:stretch>
            <a:fillRect/>
          </a:stretch>
        </p:blipFill>
        <p:spPr>
          <a:xfrm>
            <a:off x="256218" y="785857"/>
            <a:ext cx="6293699" cy="1882731"/>
          </a:xfrm>
          <a:prstGeom prst="rect">
            <a:avLst/>
          </a:prstGeom>
        </p:spPr>
      </p:pic>
      <p:pic>
        <p:nvPicPr>
          <p:cNvPr id="12" name="Picture 11">
            <a:extLst>
              <a:ext uri="{FF2B5EF4-FFF2-40B4-BE49-F238E27FC236}">
                <a16:creationId xmlns:a16="http://schemas.microsoft.com/office/drawing/2014/main" id="{D7159F0E-711A-41EC-ADCA-0E39302B19A3}"/>
              </a:ext>
            </a:extLst>
          </p:cNvPr>
          <p:cNvPicPr>
            <a:picLocks noChangeAspect="1"/>
          </p:cNvPicPr>
          <p:nvPr/>
        </p:nvPicPr>
        <p:blipFill>
          <a:blip r:embed="rId5"/>
          <a:stretch>
            <a:fillRect/>
          </a:stretch>
        </p:blipFill>
        <p:spPr>
          <a:xfrm>
            <a:off x="6522649" y="5493676"/>
            <a:ext cx="5124450" cy="571500"/>
          </a:xfrm>
          <a:prstGeom prst="rect">
            <a:avLst/>
          </a:prstGeom>
        </p:spPr>
      </p:pic>
      <p:sp>
        <p:nvSpPr>
          <p:cNvPr id="13" name="TextBox 12">
            <a:extLst>
              <a:ext uri="{FF2B5EF4-FFF2-40B4-BE49-F238E27FC236}">
                <a16:creationId xmlns:a16="http://schemas.microsoft.com/office/drawing/2014/main" id="{072F9ABE-A851-4C77-A38E-8F318D5F1D34}"/>
              </a:ext>
            </a:extLst>
          </p:cNvPr>
          <p:cNvSpPr txBox="1"/>
          <p:nvPr/>
        </p:nvSpPr>
        <p:spPr>
          <a:xfrm>
            <a:off x="256218" y="3462351"/>
            <a:ext cx="5124450" cy="2862322"/>
          </a:xfrm>
          <a:prstGeom prst="rect">
            <a:avLst/>
          </a:prstGeom>
          <a:noFill/>
        </p:spPr>
        <p:txBody>
          <a:bodyPr wrap="square" rtlCol="0">
            <a:spAutoFit/>
          </a:bodyPr>
          <a:lstStyle/>
          <a:p>
            <a:r>
              <a:rPr lang="en-GB" dirty="0"/>
              <a:t>AIM-PD trial</a:t>
            </a:r>
          </a:p>
          <a:p>
            <a:r>
              <a:rPr lang="en-GB" dirty="0"/>
              <a:t>N= 20 (10 GBA mutations, 10 sporadic)</a:t>
            </a:r>
          </a:p>
          <a:p>
            <a:r>
              <a:rPr lang="en-GB" dirty="0"/>
              <a:t>Dose- 420mg </a:t>
            </a:r>
            <a:r>
              <a:rPr lang="en-GB" dirty="0" err="1"/>
              <a:t>tds</a:t>
            </a:r>
            <a:r>
              <a:rPr lang="en-GB" dirty="0"/>
              <a:t> for 6 months</a:t>
            </a:r>
          </a:p>
          <a:p>
            <a:r>
              <a:rPr lang="en-GB" dirty="0"/>
              <a:t>2016 until 2018</a:t>
            </a:r>
          </a:p>
          <a:p>
            <a:r>
              <a:rPr lang="en-GB" dirty="0"/>
              <a:t>Primary outcome- </a:t>
            </a:r>
            <a:r>
              <a:rPr lang="en-GB" dirty="0" err="1"/>
              <a:t>GCase</a:t>
            </a:r>
            <a:r>
              <a:rPr lang="en-GB" dirty="0"/>
              <a:t> and </a:t>
            </a:r>
            <a:r>
              <a:rPr lang="en-GB" dirty="0" err="1"/>
              <a:t>Ambroxol</a:t>
            </a:r>
            <a:r>
              <a:rPr lang="en-GB" dirty="0"/>
              <a:t> levels in blood/ CSF</a:t>
            </a:r>
          </a:p>
          <a:p>
            <a:r>
              <a:rPr lang="en-GB" dirty="0"/>
              <a:t>Secondary outcome- Safety, Tolerability</a:t>
            </a:r>
          </a:p>
          <a:p>
            <a:endParaRPr lang="en-GB" dirty="0"/>
          </a:p>
          <a:p>
            <a:r>
              <a:rPr lang="en-GB" dirty="0"/>
              <a:t>Forward plans are to assess the optimal dose</a:t>
            </a:r>
          </a:p>
          <a:p>
            <a:endParaRPr lang="en-GB" dirty="0"/>
          </a:p>
        </p:txBody>
      </p:sp>
    </p:spTree>
    <p:extLst>
      <p:ext uri="{BB962C8B-B14F-4D97-AF65-F5344CB8AC3E}">
        <p14:creationId xmlns:p14="http://schemas.microsoft.com/office/powerpoint/2010/main" val="216282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E2035-705C-44DD-988F-3C6FA94C7713}"/>
              </a:ext>
            </a:extLst>
          </p:cNvPr>
          <p:cNvPicPr>
            <a:picLocks noChangeAspect="1"/>
          </p:cNvPicPr>
          <p:nvPr/>
        </p:nvPicPr>
        <p:blipFill>
          <a:blip r:embed="rId2"/>
          <a:stretch>
            <a:fillRect/>
          </a:stretch>
        </p:blipFill>
        <p:spPr>
          <a:xfrm>
            <a:off x="3486685" y="496569"/>
            <a:ext cx="5481131" cy="6159869"/>
          </a:xfrm>
          <a:prstGeom prst="rect">
            <a:avLst/>
          </a:prstGeom>
        </p:spPr>
      </p:pic>
      <p:sp>
        <p:nvSpPr>
          <p:cNvPr id="3" name="Rectangle 2">
            <a:extLst>
              <a:ext uri="{FF2B5EF4-FFF2-40B4-BE49-F238E27FC236}">
                <a16:creationId xmlns:a16="http://schemas.microsoft.com/office/drawing/2014/main" id="{853009FB-69F6-4905-AA29-3931FF941B17}"/>
              </a:ext>
            </a:extLst>
          </p:cNvPr>
          <p:cNvSpPr/>
          <p:nvPr/>
        </p:nvSpPr>
        <p:spPr>
          <a:xfrm>
            <a:off x="5476568" y="2399070"/>
            <a:ext cx="3687097" cy="42573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099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BEEEE-6849-4EF5-958E-925633B4FECE}"/>
              </a:ext>
            </a:extLst>
          </p:cNvPr>
          <p:cNvSpPr>
            <a:spLocks noGrp="1"/>
          </p:cNvSpPr>
          <p:nvPr>
            <p:ph sz="half" idx="1"/>
          </p:nvPr>
        </p:nvSpPr>
        <p:spPr>
          <a:xfrm>
            <a:off x="440277" y="1061885"/>
            <a:ext cx="5558367" cy="5103972"/>
          </a:xfrm>
        </p:spPr>
        <p:txBody>
          <a:bodyPr/>
          <a:lstStyle/>
          <a:p>
            <a:r>
              <a:rPr lang="en-GB" dirty="0"/>
              <a:t>C-</a:t>
            </a:r>
            <a:r>
              <a:rPr lang="en-GB" dirty="0" err="1"/>
              <a:t>abl</a:t>
            </a:r>
            <a:r>
              <a:rPr lang="en-GB" dirty="0"/>
              <a:t> is a non-receptor tyrosine kinase</a:t>
            </a:r>
          </a:p>
          <a:p>
            <a:r>
              <a:rPr lang="en-GB" dirty="0"/>
              <a:t>Multiple actions in cell survival</a:t>
            </a:r>
          </a:p>
          <a:p>
            <a:r>
              <a:rPr lang="en-GB" dirty="0"/>
              <a:t>C-</a:t>
            </a:r>
            <a:r>
              <a:rPr lang="en-GB" dirty="0" err="1"/>
              <a:t>abl</a:t>
            </a:r>
            <a:r>
              <a:rPr lang="en-GB" dirty="0"/>
              <a:t> promotes accumulation of alpha synuclein</a:t>
            </a:r>
          </a:p>
          <a:p>
            <a:r>
              <a:rPr lang="en-GB" dirty="0"/>
              <a:t>C-</a:t>
            </a:r>
            <a:r>
              <a:rPr lang="en-GB" dirty="0" err="1"/>
              <a:t>abl</a:t>
            </a:r>
            <a:r>
              <a:rPr lang="en-GB" dirty="0"/>
              <a:t> inhibitor licensed for treatment Chronic Myeloid leukaemia</a:t>
            </a:r>
          </a:p>
          <a:p>
            <a:r>
              <a:rPr lang="en-GB" dirty="0"/>
              <a:t>Nilotinib- improvements in small open label study at 24 weeks (Pagan et al. 2016)</a:t>
            </a:r>
          </a:p>
          <a:p>
            <a:endParaRPr lang="en-GB" dirty="0"/>
          </a:p>
        </p:txBody>
      </p:sp>
      <p:sp>
        <p:nvSpPr>
          <p:cNvPr id="4" name="Content Placeholder 3">
            <a:extLst>
              <a:ext uri="{FF2B5EF4-FFF2-40B4-BE49-F238E27FC236}">
                <a16:creationId xmlns:a16="http://schemas.microsoft.com/office/drawing/2014/main" id="{EE2152BA-3998-40D3-AB61-9ECE22DEE873}"/>
              </a:ext>
            </a:extLst>
          </p:cNvPr>
          <p:cNvSpPr>
            <a:spLocks noGrp="1"/>
          </p:cNvSpPr>
          <p:nvPr>
            <p:ph sz="half" idx="2"/>
          </p:nvPr>
        </p:nvSpPr>
        <p:spPr>
          <a:xfrm>
            <a:off x="6201843" y="2708281"/>
            <a:ext cx="5558367" cy="1313113"/>
          </a:xfrm>
        </p:spPr>
        <p:txBody>
          <a:bodyPr/>
          <a:lstStyle/>
          <a:p>
            <a:r>
              <a:rPr lang="en-GB" sz="1600" dirty="0"/>
              <a:t>76 patients</a:t>
            </a:r>
          </a:p>
          <a:p>
            <a:r>
              <a:rPr lang="en-GB" sz="1600" dirty="0"/>
              <a:t>Randomised 1.1.1 Placebo, 150mg, 300mg</a:t>
            </a:r>
          </a:p>
          <a:p>
            <a:r>
              <a:rPr lang="en-GB" sz="1600" dirty="0"/>
              <a:t>&lt;0.5% penetration into CSF</a:t>
            </a:r>
          </a:p>
          <a:p>
            <a:r>
              <a:rPr lang="en-GB" sz="1600" dirty="0"/>
              <a:t>No effect on </a:t>
            </a:r>
            <a:r>
              <a:rPr lang="en-GB" sz="1600" dirty="0" err="1"/>
              <a:t>cABL</a:t>
            </a:r>
            <a:endParaRPr lang="en-GB" sz="1600" dirty="0"/>
          </a:p>
          <a:p>
            <a:endParaRPr lang="en-GB" dirty="0"/>
          </a:p>
        </p:txBody>
      </p:sp>
      <p:pic>
        <p:nvPicPr>
          <p:cNvPr id="7" name="Picture 6">
            <a:extLst>
              <a:ext uri="{FF2B5EF4-FFF2-40B4-BE49-F238E27FC236}">
                <a16:creationId xmlns:a16="http://schemas.microsoft.com/office/drawing/2014/main" id="{7B74C2E8-549B-4F1A-84B0-767D5ECFB1C4}"/>
              </a:ext>
            </a:extLst>
          </p:cNvPr>
          <p:cNvPicPr>
            <a:picLocks noChangeAspect="1"/>
          </p:cNvPicPr>
          <p:nvPr/>
        </p:nvPicPr>
        <p:blipFill>
          <a:blip r:embed="rId2"/>
          <a:stretch>
            <a:fillRect/>
          </a:stretch>
        </p:blipFill>
        <p:spPr>
          <a:xfrm>
            <a:off x="6193358" y="638268"/>
            <a:ext cx="5182565" cy="1940852"/>
          </a:xfrm>
          <a:prstGeom prst="rect">
            <a:avLst/>
          </a:prstGeom>
        </p:spPr>
      </p:pic>
      <p:pic>
        <p:nvPicPr>
          <p:cNvPr id="8" name="Picture 7">
            <a:extLst>
              <a:ext uri="{FF2B5EF4-FFF2-40B4-BE49-F238E27FC236}">
                <a16:creationId xmlns:a16="http://schemas.microsoft.com/office/drawing/2014/main" id="{11A65B94-587E-4D10-84CC-74F527B08136}"/>
              </a:ext>
            </a:extLst>
          </p:cNvPr>
          <p:cNvPicPr>
            <a:picLocks noChangeAspect="1"/>
          </p:cNvPicPr>
          <p:nvPr/>
        </p:nvPicPr>
        <p:blipFill>
          <a:blip r:embed="rId3"/>
          <a:stretch>
            <a:fillRect/>
          </a:stretch>
        </p:blipFill>
        <p:spPr>
          <a:xfrm>
            <a:off x="5993205" y="4436589"/>
            <a:ext cx="5809992" cy="1359526"/>
          </a:xfrm>
          <a:prstGeom prst="rect">
            <a:avLst/>
          </a:prstGeom>
        </p:spPr>
      </p:pic>
    </p:spTree>
    <p:extLst>
      <p:ext uri="{BB962C8B-B14F-4D97-AF65-F5344CB8AC3E}">
        <p14:creationId xmlns:p14="http://schemas.microsoft.com/office/powerpoint/2010/main" val="175103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ABE5-7B7A-4AD2-9C11-AA9D94F4C3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9B8F33-6854-4A0A-B0A8-126A75A10941}"/>
              </a:ext>
            </a:extLst>
          </p:cNvPr>
          <p:cNvSpPr>
            <a:spLocks noGrp="1"/>
          </p:cNvSpPr>
          <p:nvPr>
            <p:ph sz="half" idx="1"/>
          </p:nvPr>
        </p:nvSpPr>
        <p:spPr/>
        <p:txBody>
          <a:bodyPr/>
          <a:lstStyle/>
          <a:p>
            <a:endParaRPr lang="en-GB"/>
          </a:p>
        </p:txBody>
      </p:sp>
      <p:pic>
        <p:nvPicPr>
          <p:cNvPr id="6" name="Picture 5">
            <a:extLst>
              <a:ext uri="{FF2B5EF4-FFF2-40B4-BE49-F238E27FC236}">
                <a16:creationId xmlns:a16="http://schemas.microsoft.com/office/drawing/2014/main" id="{0F03946D-AC97-4CFB-A9A4-4E04602113E8}"/>
              </a:ext>
            </a:extLst>
          </p:cNvPr>
          <p:cNvPicPr>
            <a:picLocks noChangeAspect="1"/>
          </p:cNvPicPr>
          <p:nvPr/>
        </p:nvPicPr>
        <p:blipFill>
          <a:blip r:embed="rId2"/>
          <a:stretch>
            <a:fillRect/>
          </a:stretch>
        </p:blipFill>
        <p:spPr>
          <a:xfrm>
            <a:off x="407335" y="1769806"/>
            <a:ext cx="11047245" cy="3222113"/>
          </a:xfrm>
          <a:prstGeom prst="rect">
            <a:avLst/>
          </a:prstGeom>
        </p:spPr>
      </p:pic>
      <p:pic>
        <p:nvPicPr>
          <p:cNvPr id="7" name="Content Placeholder 6">
            <a:extLst>
              <a:ext uri="{FF2B5EF4-FFF2-40B4-BE49-F238E27FC236}">
                <a16:creationId xmlns:a16="http://schemas.microsoft.com/office/drawing/2014/main" id="{A02AED19-905D-4876-88F0-F969723CB2ED}"/>
              </a:ext>
            </a:extLst>
          </p:cNvPr>
          <p:cNvPicPr>
            <a:picLocks noGrp="1" noChangeAspect="1"/>
          </p:cNvPicPr>
          <p:nvPr>
            <p:ph sz="half" idx="2"/>
          </p:nvPr>
        </p:nvPicPr>
        <p:blipFill>
          <a:blip r:embed="rId3"/>
          <a:stretch>
            <a:fillRect/>
          </a:stretch>
        </p:blipFill>
        <p:spPr>
          <a:xfrm>
            <a:off x="6910913" y="5733002"/>
            <a:ext cx="4298053" cy="432854"/>
          </a:xfrm>
          <a:prstGeom prst="rect">
            <a:avLst/>
          </a:prstGeom>
        </p:spPr>
      </p:pic>
    </p:spTree>
    <p:extLst>
      <p:ext uri="{BB962C8B-B14F-4D97-AF65-F5344CB8AC3E}">
        <p14:creationId xmlns:p14="http://schemas.microsoft.com/office/powerpoint/2010/main" val="242018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E2035-705C-44DD-988F-3C6FA94C7713}"/>
              </a:ext>
            </a:extLst>
          </p:cNvPr>
          <p:cNvPicPr>
            <a:picLocks noChangeAspect="1"/>
          </p:cNvPicPr>
          <p:nvPr/>
        </p:nvPicPr>
        <p:blipFill>
          <a:blip r:embed="rId2"/>
          <a:stretch>
            <a:fillRect/>
          </a:stretch>
        </p:blipFill>
        <p:spPr>
          <a:xfrm>
            <a:off x="3486685" y="496569"/>
            <a:ext cx="5481131" cy="6159869"/>
          </a:xfrm>
          <a:prstGeom prst="rect">
            <a:avLst/>
          </a:prstGeom>
        </p:spPr>
      </p:pic>
      <p:sp>
        <p:nvSpPr>
          <p:cNvPr id="3" name="Rectangle 2">
            <a:extLst>
              <a:ext uri="{FF2B5EF4-FFF2-40B4-BE49-F238E27FC236}">
                <a16:creationId xmlns:a16="http://schemas.microsoft.com/office/drawing/2014/main" id="{853009FB-69F6-4905-AA29-3931FF941B17}"/>
              </a:ext>
            </a:extLst>
          </p:cNvPr>
          <p:cNvSpPr/>
          <p:nvPr/>
        </p:nvSpPr>
        <p:spPr>
          <a:xfrm>
            <a:off x="5476568" y="2399070"/>
            <a:ext cx="3687097" cy="42573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367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52DA-CC96-4433-8B96-84CCE86A9B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87C9A37-A182-49EF-841A-C1B6B79C8C7C}"/>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30DB0CF-0ECF-4F6B-8020-BAA98E5AA81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1BF5FCA9-BBC3-4BD9-BA85-ACC114FE5C8D}"/>
              </a:ext>
            </a:extLst>
          </p:cNvPr>
          <p:cNvPicPr>
            <a:picLocks noChangeAspect="1"/>
          </p:cNvPicPr>
          <p:nvPr/>
        </p:nvPicPr>
        <p:blipFill>
          <a:blip r:embed="rId2"/>
          <a:stretch>
            <a:fillRect/>
          </a:stretch>
        </p:blipFill>
        <p:spPr>
          <a:xfrm>
            <a:off x="254195" y="1556545"/>
            <a:ext cx="11582027" cy="3457575"/>
          </a:xfrm>
          <a:prstGeom prst="rect">
            <a:avLst/>
          </a:prstGeom>
        </p:spPr>
      </p:pic>
      <p:pic>
        <p:nvPicPr>
          <p:cNvPr id="7" name="Picture 6">
            <a:extLst>
              <a:ext uri="{FF2B5EF4-FFF2-40B4-BE49-F238E27FC236}">
                <a16:creationId xmlns:a16="http://schemas.microsoft.com/office/drawing/2014/main" id="{77E14F80-BC41-4A50-AA5C-D9C9D729B35E}"/>
              </a:ext>
            </a:extLst>
          </p:cNvPr>
          <p:cNvPicPr>
            <a:picLocks noChangeAspect="1"/>
          </p:cNvPicPr>
          <p:nvPr/>
        </p:nvPicPr>
        <p:blipFill>
          <a:blip r:embed="rId3"/>
          <a:stretch>
            <a:fillRect/>
          </a:stretch>
        </p:blipFill>
        <p:spPr>
          <a:xfrm>
            <a:off x="7665356" y="5733522"/>
            <a:ext cx="4298053" cy="432854"/>
          </a:xfrm>
          <a:prstGeom prst="rect">
            <a:avLst/>
          </a:prstGeom>
        </p:spPr>
      </p:pic>
    </p:spTree>
    <p:extLst>
      <p:ext uri="{BB962C8B-B14F-4D97-AF65-F5344CB8AC3E}">
        <p14:creationId xmlns:p14="http://schemas.microsoft.com/office/powerpoint/2010/main" val="2728762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6D34-9B3D-42F8-B52E-BF0A390641F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F1CA95F-906C-41AB-B2F7-883546325D94}"/>
              </a:ext>
            </a:extLst>
          </p:cNvPr>
          <p:cNvPicPr>
            <a:picLocks noGrp="1" noChangeAspect="1"/>
          </p:cNvPicPr>
          <p:nvPr>
            <p:ph sz="half" idx="1"/>
          </p:nvPr>
        </p:nvPicPr>
        <p:blipFill>
          <a:blip r:embed="rId2"/>
          <a:stretch>
            <a:fillRect/>
          </a:stretch>
        </p:blipFill>
        <p:spPr>
          <a:xfrm>
            <a:off x="385242" y="908051"/>
            <a:ext cx="10951374" cy="2467708"/>
          </a:xfrm>
          <a:prstGeom prst="rect">
            <a:avLst/>
          </a:prstGeom>
        </p:spPr>
      </p:pic>
      <p:pic>
        <p:nvPicPr>
          <p:cNvPr id="6" name="Picture 5">
            <a:extLst>
              <a:ext uri="{FF2B5EF4-FFF2-40B4-BE49-F238E27FC236}">
                <a16:creationId xmlns:a16="http://schemas.microsoft.com/office/drawing/2014/main" id="{0058970D-1D28-4885-BABC-B23D7D393A82}"/>
              </a:ext>
            </a:extLst>
          </p:cNvPr>
          <p:cNvPicPr>
            <a:picLocks noChangeAspect="1"/>
          </p:cNvPicPr>
          <p:nvPr/>
        </p:nvPicPr>
        <p:blipFill>
          <a:blip r:embed="rId3"/>
          <a:stretch>
            <a:fillRect/>
          </a:stretch>
        </p:blipFill>
        <p:spPr>
          <a:xfrm>
            <a:off x="717358" y="3715051"/>
            <a:ext cx="10196448" cy="2732647"/>
          </a:xfrm>
          <a:prstGeom prst="rect">
            <a:avLst/>
          </a:prstGeom>
        </p:spPr>
      </p:pic>
    </p:spTree>
    <p:extLst>
      <p:ext uri="{BB962C8B-B14F-4D97-AF65-F5344CB8AC3E}">
        <p14:creationId xmlns:p14="http://schemas.microsoft.com/office/powerpoint/2010/main" val="277699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674B-246E-44E4-BB9C-0B8F09AEC14B}"/>
              </a:ext>
            </a:extLst>
          </p:cNvPr>
          <p:cNvSpPr>
            <a:spLocks noGrp="1"/>
          </p:cNvSpPr>
          <p:nvPr>
            <p:ph type="title"/>
          </p:nvPr>
        </p:nvSpPr>
        <p:spPr>
          <a:xfrm>
            <a:off x="227926" y="0"/>
            <a:ext cx="11319935" cy="1296988"/>
          </a:xfrm>
        </p:spPr>
        <p:txBody>
          <a:bodyPr/>
          <a:lstStyle/>
          <a:p>
            <a:endParaRPr lang="en-GB" dirty="0"/>
          </a:p>
        </p:txBody>
      </p:sp>
      <p:pic>
        <p:nvPicPr>
          <p:cNvPr id="5" name="Content Placeholder 4">
            <a:extLst>
              <a:ext uri="{FF2B5EF4-FFF2-40B4-BE49-F238E27FC236}">
                <a16:creationId xmlns:a16="http://schemas.microsoft.com/office/drawing/2014/main" id="{E90ED415-0464-445F-850C-0FE594EC14A1}"/>
              </a:ext>
            </a:extLst>
          </p:cNvPr>
          <p:cNvPicPr>
            <a:picLocks noGrp="1" noChangeAspect="1"/>
          </p:cNvPicPr>
          <p:nvPr>
            <p:ph sz="half" idx="1"/>
          </p:nvPr>
        </p:nvPicPr>
        <p:blipFill>
          <a:blip r:embed="rId2"/>
          <a:stretch>
            <a:fillRect/>
          </a:stretch>
        </p:blipFill>
        <p:spPr>
          <a:xfrm>
            <a:off x="3352718" y="501319"/>
            <a:ext cx="5486564" cy="6165977"/>
          </a:xfrm>
          <a:prstGeom prst="rect">
            <a:avLst/>
          </a:prstGeom>
        </p:spPr>
      </p:pic>
      <p:sp>
        <p:nvSpPr>
          <p:cNvPr id="8" name="Rectangle 7">
            <a:extLst>
              <a:ext uri="{FF2B5EF4-FFF2-40B4-BE49-F238E27FC236}">
                <a16:creationId xmlns:a16="http://schemas.microsoft.com/office/drawing/2014/main" id="{DBE75610-9603-42FC-81DE-EBEA58D532F1}"/>
              </a:ext>
            </a:extLst>
          </p:cNvPr>
          <p:cNvSpPr/>
          <p:nvPr/>
        </p:nvSpPr>
        <p:spPr>
          <a:xfrm>
            <a:off x="3175819" y="2094348"/>
            <a:ext cx="2005781" cy="1887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838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2F820-2AE7-FC46-AA79-88630CDDE54E}"/>
              </a:ext>
            </a:extLst>
          </p:cNvPr>
          <p:cNvPicPr>
            <a:picLocks noChangeAspect="1"/>
          </p:cNvPicPr>
          <p:nvPr/>
        </p:nvPicPr>
        <p:blipFill>
          <a:blip r:embed="rId2"/>
          <a:stretch>
            <a:fillRect/>
          </a:stretch>
        </p:blipFill>
        <p:spPr>
          <a:xfrm>
            <a:off x="207809" y="1867096"/>
            <a:ext cx="8202019" cy="1520904"/>
          </a:xfrm>
          <a:prstGeom prst="rect">
            <a:avLst/>
          </a:prstGeom>
        </p:spPr>
      </p:pic>
      <p:pic>
        <p:nvPicPr>
          <p:cNvPr id="6" name="Picture 5">
            <a:extLst>
              <a:ext uri="{FF2B5EF4-FFF2-40B4-BE49-F238E27FC236}">
                <a16:creationId xmlns:a16="http://schemas.microsoft.com/office/drawing/2014/main" id="{57BFA165-753A-0A4C-87BB-5E9A373BA118}"/>
              </a:ext>
            </a:extLst>
          </p:cNvPr>
          <p:cNvPicPr>
            <a:picLocks noChangeAspect="1"/>
          </p:cNvPicPr>
          <p:nvPr/>
        </p:nvPicPr>
        <p:blipFill>
          <a:blip r:embed="rId3"/>
          <a:stretch>
            <a:fillRect/>
          </a:stretch>
        </p:blipFill>
        <p:spPr>
          <a:xfrm>
            <a:off x="8582941" y="1715012"/>
            <a:ext cx="3502665" cy="1825073"/>
          </a:xfrm>
          <a:prstGeom prst="rect">
            <a:avLst/>
          </a:prstGeom>
        </p:spPr>
      </p:pic>
      <p:sp>
        <p:nvSpPr>
          <p:cNvPr id="4" name="Text Placeholder 3"/>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31AC0460-6731-8547-87A4-B5CCCCF6BF66}"/>
              </a:ext>
            </a:extLst>
          </p:cNvPr>
          <p:cNvPicPr>
            <a:picLocks noChangeAspect="1"/>
          </p:cNvPicPr>
          <p:nvPr/>
        </p:nvPicPr>
        <p:blipFill>
          <a:blip r:embed="rId4"/>
          <a:stretch>
            <a:fillRect/>
          </a:stretch>
        </p:blipFill>
        <p:spPr>
          <a:xfrm>
            <a:off x="219419" y="4240408"/>
            <a:ext cx="8178800" cy="1744133"/>
          </a:xfrm>
          <a:prstGeom prst="rect">
            <a:avLst/>
          </a:prstGeom>
        </p:spPr>
      </p:pic>
      <p:pic>
        <p:nvPicPr>
          <p:cNvPr id="8" name="Picture 7">
            <a:extLst>
              <a:ext uri="{FF2B5EF4-FFF2-40B4-BE49-F238E27FC236}">
                <a16:creationId xmlns:a16="http://schemas.microsoft.com/office/drawing/2014/main" id="{01F9EE86-E611-C84E-A6B8-387DD6D0C9E6}"/>
              </a:ext>
            </a:extLst>
          </p:cNvPr>
          <p:cNvPicPr>
            <a:picLocks noChangeAspect="1"/>
          </p:cNvPicPr>
          <p:nvPr/>
        </p:nvPicPr>
        <p:blipFill>
          <a:blip r:embed="rId5"/>
          <a:stretch>
            <a:fillRect/>
          </a:stretch>
        </p:blipFill>
        <p:spPr>
          <a:xfrm>
            <a:off x="8706691" y="4045675"/>
            <a:ext cx="2883052" cy="2576344"/>
          </a:xfrm>
          <a:prstGeom prst="rect">
            <a:avLst/>
          </a:prstGeom>
        </p:spPr>
      </p:pic>
    </p:spTree>
    <p:extLst>
      <p:ext uri="{BB962C8B-B14F-4D97-AF65-F5344CB8AC3E}">
        <p14:creationId xmlns:p14="http://schemas.microsoft.com/office/powerpoint/2010/main" val="182037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6A63E7F-3126-2F45-B138-416C3BA39CCB}"/>
              </a:ext>
            </a:extLst>
          </p:cNvPr>
          <p:cNvSpPr/>
          <p:nvPr/>
        </p:nvSpPr>
        <p:spPr>
          <a:xfrm>
            <a:off x="2806878" y="2400628"/>
            <a:ext cx="2557231" cy="856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 name="Group 3">
            <a:extLst>
              <a:ext uri="{FF2B5EF4-FFF2-40B4-BE49-F238E27FC236}">
                <a16:creationId xmlns:a16="http://schemas.microsoft.com/office/drawing/2014/main" id="{0A7CA5B1-E99A-304D-A595-C0C5B6CE63AE}"/>
              </a:ext>
            </a:extLst>
          </p:cNvPr>
          <p:cNvGrpSpPr/>
          <p:nvPr/>
        </p:nvGrpSpPr>
        <p:grpSpPr>
          <a:xfrm>
            <a:off x="2976862" y="2570613"/>
            <a:ext cx="2557231" cy="856121"/>
            <a:chOff x="3177099" y="971974"/>
            <a:chExt cx="2557230" cy="856121"/>
          </a:xfrm>
          <a:solidFill>
            <a:schemeClr val="bg1"/>
          </a:solidFill>
        </p:grpSpPr>
        <p:sp>
          <p:nvSpPr>
            <p:cNvPr id="5" name="Rounded Rectangle 4">
              <a:extLst>
                <a:ext uri="{FF2B5EF4-FFF2-40B4-BE49-F238E27FC236}">
                  <a16:creationId xmlns:a16="http://schemas.microsoft.com/office/drawing/2014/main" id="{F92327F4-78F1-F441-964B-817847C5177D}"/>
                </a:ext>
              </a:extLst>
            </p:cNvPr>
            <p:cNvSpPr/>
            <p:nvPr/>
          </p:nvSpPr>
          <p:spPr>
            <a:xfrm>
              <a:off x="3177099" y="971974"/>
              <a:ext cx="2557230" cy="856121"/>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4">
              <a:extLst>
                <a:ext uri="{FF2B5EF4-FFF2-40B4-BE49-F238E27FC236}">
                  <a16:creationId xmlns:a16="http://schemas.microsoft.com/office/drawing/2014/main" id="{BD47F8DB-5D89-A947-B109-A8DB2E5E115C}"/>
                </a:ext>
              </a:extLst>
            </p:cNvPr>
            <p:cNvSpPr txBox="1"/>
            <p:nvPr/>
          </p:nvSpPr>
          <p:spPr>
            <a:xfrm>
              <a:off x="3227249" y="1022124"/>
              <a:ext cx="2507080" cy="8059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2000" dirty="0"/>
                <a:t>Alpha synuclein aggregation</a:t>
              </a:r>
            </a:p>
          </p:txBody>
        </p:sp>
      </p:grpSp>
      <p:sp>
        <p:nvSpPr>
          <p:cNvPr id="8" name="Rounded Rectangle 7">
            <a:extLst>
              <a:ext uri="{FF2B5EF4-FFF2-40B4-BE49-F238E27FC236}">
                <a16:creationId xmlns:a16="http://schemas.microsoft.com/office/drawing/2014/main" id="{895910E7-59C7-EA4F-8351-59DD43559AEF}"/>
              </a:ext>
            </a:extLst>
          </p:cNvPr>
          <p:cNvSpPr/>
          <p:nvPr/>
        </p:nvSpPr>
        <p:spPr>
          <a:xfrm>
            <a:off x="6476201" y="2450777"/>
            <a:ext cx="2557231" cy="856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D8088DC8-6D9E-F44A-A6F5-A3E5F9BAD015}"/>
              </a:ext>
            </a:extLst>
          </p:cNvPr>
          <p:cNvGrpSpPr/>
          <p:nvPr/>
        </p:nvGrpSpPr>
        <p:grpSpPr>
          <a:xfrm>
            <a:off x="6646186" y="2620762"/>
            <a:ext cx="2557231" cy="856121"/>
            <a:chOff x="3177099" y="971974"/>
            <a:chExt cx="2557230" cy="856121"/>
          </a:xfrm>
          <a:solidFill>
            <a:schemeClr val="bg1"/>
          </a:solidFill>
        </p:grpSpPr>
        <p:sp>
          <p:nvSpPr>
            <p:cNvPr id="10" name="Rounded Rectangle 9">
              <a:extLst>
                <a:ext uri="{FF2B5EF4-FFF2-40B4-BE49-F238E27FC236}">
                  <a16:creationId xmlns:a16="http://schemas.microsoft.com/office/drawing/2014/main" id="{D902714A-7BF3-E348-9506-4C3458BF05FE}"/>
                </a:ext>
              </a:extLst>
            </p:cNvPr>
            <p:cNvSpPr/>
            <p:nvPr/>
          </p:nvSpPr>
          <p:spPr>
            <a:xfrm>
              <a:off x="3177099" y="971974"/>
              <a:ext cx="2557230" cy="856121"/>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8D43B852-662A-9A4B-993D-5F04CD066B35}"/>
                </a:ext>
              </a:extLst>
            </p:cNvPr>
            <p:cNvSpPr txBox="1"/>
            <p:nvPr/>
          </p:nvSpPr>
          <p:spPr>
            <a:xfrm>
              <a:off x="3227249" y="1022124"/>
              <a:ext cx="2507080" cy="8059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2000" dirty="0"/>
                <a:t>Lysosomal </a:t>
              </a:r>
            </a:p>
            <a:p>
              <a:pPr algn="ctr" defTabSz="533387">
                <a:lnSpc>
                  <a:spcPct val="90000"/>
                </a:lnSpc>
                <a:spcBef>
                  <a:spcPct val="0"/>
                </a:spcBef>
                <a:spcAft>
                  <a:spcPct val="35000"/>
                </a:spcAft>
              </a:pPr>
              <a:r>
                <a:rPr lang="en-US" sz="2000" dirty="0"/>
                <a:t>Dysfunction</a:t>
              </a:r>
            </a:p>
          </p:txBody>
        </p:sp>
      </p:grpSp>
      <p:sp>
        <p:nvSpPr>
          <p:cNvPr id="12" name="Rounded Rectangle 11">
            <a:extLst>
              <a:ext uri="{FF2B5EF4-FFF2-40B4-BE49-F238E27FC236}">
                <a16:creationId xmlns:a16="http://schemas.microsoft.com/office/drawing/2014/main" id="{E57335B5-7295-FC45-969F-F93030F79279}"/>
              </a:ext>
            </a:extLst>
          </p:cNvPr>
          <p:cNvSpPr/>
          <p:nvPr/>
        </p:nvSpPr>
        <p:spPr>
          <a:xfrm>
            <a:off x="2806878" y="4017908"/>
            <a:ext cx="2557231" cy="856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59021118-A818-2947-AAD2-861D0B0F7412}"/>
              </a:ext>
            </a:extLst>
          </p:cNvPr>
          <p:cNvGrpSpPr/>
          <p:nvPr/>
        </p:nvGrpSpPr>
        <p:grpSpPr>
          <a:xfrm>
            <a:off x="2976862" y="4187893"/>
            <a:ext cx="2557231" cy="856121"/>
            <a:chOff x="3177099" y="971974"/>
            <a:chExt cx="2557230" cy="856121"/>
          </a:xfrm>
          <a:solidFill>
            <a:schemeClr val="bg1"/>
          </a:solidFill>
        </p:grpSpPr>
        <p:sp>
          <p:nvSpPr>
            <p:cNvPr id="14" name="Rounded Rectangle 13">
              <a:extLst>
                <a:ext uri="{FF2B5EF4-FFF2-40B4-BE49-F238E27FC236}">
                  <a16:creationId xmlns:a16="http://schemas.microsoft.com/office/drawing/2014/main" id="{6EDDA058-804D-FE41-80D0-A2FE757D668C}"/>
                </a:ext>
              </a:extLst>
            </p:cNvPr>
            <p:cNvSpPr/>
            <p:nvPr/>
          </p:nvSpPr>
          <p:spPr>
            <a:xfrm>
              <a:off x="3177099" y="971974"/>
              <a:ext cx="2557230" cy="856121"/>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a:extLst>
                <a:ext uri="{FF2B5EF4-FFF2-40B4-BE49-F238E27FC236}">
                  <a16:creationId xmlns:a16="http://schemas.microsoft.com/office/drawing/2014/main" id="{4F5240F8-397B-8C45-B2DB-F98BE970DCD7}"/>
                </a:ext>
              </a:extLst>
            </p:cNvPr>
            <p:cNvSpPr txBox="1"/>
            <p:nvPr/>
          </p:nvSpPr>
          <p:spPr>
            <a:xfrm>
              <a:off x="3227249" y="1022124"/>
              <a:ext cx="2507080" cy="8059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2000" dirty="0"/>
                <a:t>Mitochondrial</a:t>
              </a:r>
            </a:p>
            <a:p>
              <a:pPr algn="ctr" defTabSz="533387">
                <a:lnSpc>
                  <a:spcPct val="90000"/>
                </a:lnSpc>
                <a:spcBef>
                  <a:spcPct val="0"/>
                </a:spcBef>
                <a:spcAft>
                  <a:spcPct val="35000"/>
                </a:spcAft>
              </a:pPr>
              <a:r>
                <a:rPr lang="en-US" sz="2000" dirty="0"/>
                <a:t>Dysfunction</a:t>
              </a:r>
            </a:p>
          </p:txBody>
        </p:sp>
      </p:grpSp>
      <p:sp>
        <p:nvSpPr>
          <p:cNvPr id="16" name="Rounded Rectangle 15">
            <a:extLst>
              <a:ext uri="{FF2B5EF4-FFF2-40B4-BE49-F238E27FC236}">
                <a16:creationId xmlns:a16="http://schemas.microsoft.com/office/drawing/2014/main" id="{31935995-46EA-6943-983F-AC7140DC783C}"/>
              </a:ext>
            </a:extLst>
          </p:cNvPr>
          <p:cNvSpPr/>
          <p:nvPr/>
        </p:nvSpPr>
        <p:spPr>
          <a:xfrm>
            <a:off x="6476201" y="4017908"/>
            <a:ext cx="2557231" cy="856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2CA56E48-2745-C647-B929-ED65D376AD5A}"/>
              </a:ext>
            </a:extLst>
          </p:cNvPr>
          <p:cNvGrpSpPr/>
          <p:nvPr/>
        </p:nvGrpSpPr>
        <p:grpSpPr>
          <a:xfrm>
            <a:off x="6646186" y="4187893"/>
            <a:ext cx="2557231" cy="856121"/>
            <a:chOff x="3177099" y="971974"/>
            <a:chExt cx="2557230" cy="856121"/>
          </a:xfrm>
          <a:solidFill>
            <a:schemeClr val="bg1"/>
          </a:solidFill>
        </p:grpSpPr>
        <p:sp>
          <p:nvSpPr>
            <p:cNvPr id="18" name="Rounded Rectangle 17">
              <a:extLst>
                <a:ext uri="{FF2B5EF4-FFF2-40B4-BE49-F238E27FC236}">
                  <a16:creationId xmlns:a16="http://schemas.microsoft.com/office/drawing/2014/main" id="{DA4690C0-DAD9-B34C-B688-592324B378CB}"/>
                </a:ext>
              </a:extLst>
            </p:cNvPr>
            <p:cNvSpPr/>
            <p:nvPr/>
          </p:nvSpPr>
          <p:spPr>
            <a:xfrm>
              <a:off x="3177099" y="971974"/>
              <a:ext cx="2557230" cy="856121"/>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ed Rectangle 4">
              <a:extLst>
                <a:ext uri="{FF2B5EF4-FFF2-40B4-BE49-F238E27FC236}">
                  <a16:creationId xmlns:a16="http://schemas.microsoft.com/office/drawing/2014/main" id="{EA0D2C1B-6A6B-E04D-886D-A9C06E3EFA2C}"/>
                </a:ext>
              </a:extLst>
            </p:cNvPr>
            <p:cNvSpPr txBox="1"/>
            <p:nvPr/>
          </p:nvSpPr>
          <p:spPr>
            <a:xfrm>
              <a:off x="3227249" y="1022124"/>
              <a:ext cx="2507080" cy="8059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2000" dirty="0"/>
                <a:t>Neuroinflammation</a:t>
              </a:r>
            </a:p>
          </p:txBody>
        </p:sp>
      </p:grpSp>
      <p:cxnSp>
        <p:nvCxnSpPr>
          <p:cNvPr id="21" name="Straight Arrow Connector 20">
            <a:extLst>
              <a:ext uri="{FF2B5EF4-FFF2-40B4-BE49-F238E27FC236}">
                <a16:creationId xmlns:a16="http://schemas.microsoft.com/office/drawing/2014/main" id="{13B5973F-58B7-7D46-A71D-7C00102A5087}"/>
              </a:ext>
            </a:extLst>
          </p:cNvPr>
          <p:cNvCxnSpPr/>
          <p:nvPr/>
        </p:nvCxnSpPr>
        <p:spPr>
          <a:xfrm>
            <a:off x="5534093" y="3042139"/>
            <a:ext cx="942108"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B1ED9AD-0656-104F-B704-0F26E188A235}"/>
              </a:ext>
            </a:extLst>
          </p:cNvPr>
          <p:cNvCxnSpPr/>
          <p:nvPr/>
        </p:nvCxnSpPr>
        <p:spPr>
          <a:xfrm>
            <a:off x="5534093" y="4583723"/>
            <a:ext cx="942108"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A671EA-CC69-D242-B881-8AA2F51C481E}"/>
              </a:ext>
            </a:extLst>
          </p:cNvPr>
          <p:cNvCxnSpPr>
            <a:cxnSpLocks/>
          </p:cNvCxnSpPr>
          <p:nvPr/>
        </p:nvCxnSpPr>
        <p:spPr>
          <a:xfrm flipH="1" flipV="1">
            <a:off x="7906417" y="3446406"/>
            <a:ext cx="17585" cy="65649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10F8B4-B211-7547-9A5A-93C7AF85580B}"/>
              </a:ext>
            </a:extLst>
          </p:cNvPr>
          <p:cNvCxnSpPr>
            <a:cxnSpLocks/>
          </p:cNvCxnSpPr>
          <p:nvPr/>
        </p:nvCxnSpPr>
        <p:spPr>
          <a:xfrm flipH="1" flipV="1">
            <a:off x="4280553" y="3455347"/>
            <a:ext cx="17585" cy="65649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A88ED5D-212F-6C42-8CEB-5B42D6DD7CAF}"/>
              </a:ext>
            </a:extLst>
          </p:cNvPr>
          <p:cNvCxnSpPr>
            <a:cxnSpLocks/>
          </p:cNvCxnSpPr>
          <p:nvPr/>
        </p:nvCxnSpPr>
        <p:spPr>
          <a:xfrm flipH="1" flipV="1">
            <a:off x="5558368" y="3387821"/>
            <a:ext cx="970971" cy="66973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FB702E-85CB-CE45-9A1C-7C62612BA8ED}"/>
              </a:ext>
            </a:extLst>
          </p:cNvPr>
          <p:cNvCxnSpPr>
            <a:cxnSpLocks/>
          </p:cNvCxnSpPr>
          <p:nvPr/>
        </p:nvCxnSpPr>
        <p:spPr>
          <a:xfrm flipV="1">
            <a:off x="5498642" y="3406952"/>
            <a:ext cx="1064343" cy="65402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4F2753B-39DD-0C48-983E-CD2A718D646D}"/>
              </a:ext>
            </a:extLst>
          </p:cNvPr>
          <p:cNvSpPr txBox="1"/>
          <p:nvPr/>
        </p:nvSpPr>
        <p:spPr>
          <a:xfrm>
            <a:off x="547757" y="3446405"/>
            <a:ext cx="1678609" cy="2308324"/>
          </a:xfrm>
          <a:prstGeom prst="rect">
            <a:avLst/>
          </a:prstGeom>
          <a:noFill/>
        </p:spPr>
        <p:txBody>
          <a:bodyPr wrap="square" rtlCol="0">
            <a:spAutoFit/>
          </a:bodyPr>
          <a:lstStyle/>
          <a:p>
            <a:r>
              <a:rPr lang="en-US" sz="2400" b="1" dirty="0"/>
              <a:t>Risk Factors</a:t>
            </a:r>
          </a:p>
          <a:p>
            <a:r>
              <a:rPr lang="en-US" sz="2400" dirty="0"/>
              <a:t>Age</a:t>
            </a:r>
          </a:p>
          <a:p>
            <a:r>
              <a:rPr lang="en-US" sz="2400" dirty="0"/>
              <a:t>Genetics</a:t>
            </a:r>
          </a:p>
          <a:p>
            <a:r>
              <a:rPr lang="en-US" sz="2400" dirty="0"/>
              <a:t>Diet</a:t>
            </a:r>
          </a:p>
          <a:p>
            <a:r>
              <a:rPr lang="en-US" sz="2400" dirty="0"/>
              <a:t>Toxins</a:t>
            </a:r>
          </a:p>
          <a:p>
            <a:r>
              <a:rPr lang="en-US" sz="2400" dirty="0"/>
              <a:t>Diabetes</a:t>
            </a:r>
          </a:p>
        </p:txBody>
      </p:sp>
      <p:sp>
        <p:nvSpPr>
          <p:cNvPr id="31" name="TextBox 30">
            <a:extLst>
              <a:ext uri="{FF2B5EF4-FFF2-40B4-BE49-F238E27FC236}">
                <a16:creationId xmlns:a16="http://schemas.microsoft.com/office/drawing/2014/main" id="{EA651B4F-16FB-DD4D-B988-0149FDEE7CA1}"/>
              </a:ext>
            </a:extLst>
          </p:cNvPr>
          <p:cNvSpPr txBox="1"/>
          <p:nvPr/>
        </p:nvSpPr>
        <p:spPr>
          <a:xfrm>
            <a:off x="9753601" y="3426734"/>
            <a:ext cx="2085009" cy="830997"/>
          </a:xfrm>
          <a:prstGeom prst="rect">
            <a:avLst/>
          </a:prstGeom>
          <a:noFill/>
        </p:spPr>
        <p:txBody>
          <a:bodyPr wrap="square" rtlCol="0">
            <a:spAutoFit/>
          </a:bodyPr>
          <a:lstStyle/>
          <a:p>
            <a:r>
              <a:rPr lang="en-US" sz="2400" b="1" dirty="0"/>
              <a:t>Cell to cell propagation</a:t>
            </a:r>
          </a:p>
        </p:txBody>
      </p:sp>
      <p:cxnSp>
        <p:nvCxnSpPr>
          <p:cNvPr id="27" name="Straight Arrow Connector 26">
            <a:extLst>
              <a:ext uri="{FF2B5EF4-FFF2-40B4-BE49-F238E27FC236}">
                <a16:creationId xmlns:a16="http://schemas.microsoft.com/office/drawing/2014/main" id="{B00F1BF5-0932-F347-8B37-85424107F6DC}"/>
              </a:ext>
            </a:extLst>
          </p:cNvPr>
          <p:cNvCxnSpPr>
            <a:cxnSpLocks/>
          </p:cNvCxnSpPr>
          <p:nvPr/>
        </p:nvCxnSpPr>
        <p:spPr>
          <a:xfrm>
            <a:off x="6025321" y="3846516"/>
            <a:ext cx="0" cy="19069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9942DC91-F3CF-2F4D-87E4-3481E439332D}"/>
              </a:ext>
            </a:extLst>
          </p:cNvPr>
          <p:cNvSpPr/>
          <p:nvPr/>
        </p:nvSpPr>
        <p:spPr>
          <a:xfrm>
            <a:off x="4511991" y="5753429"/>
            <a:ext cx="2557231" cy="8561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2" name="Group 31">
            <a:extLst>
              <a:ext uri="{FF2B5EF4-FFF2-40B4-BE49-F238E27FC236}">
                <a16:creationId xmlns:a16="http://schemas.microsoft.com/office/drawing/2014/main" id="{CF1135AF-8534-C041-A982-F551FD4FA027}"/>
              </a:ext>
            </a:extLst>
          </p:cNvPr>
          <p:cNvGrpSpPr/>
          <p:nvPr/>
        </p:nvGrpSpPr>
        <p:grpSpPr>
          <a:xfrm>
            <a:off x="4681975" y="5923414"/>
            <a:ext cx="2557231" cy="856121"/>
            <a:chOff x="3177099" y="971974"/>
            <a:chExt cx="2557230" cy="856121"/>
          </a:xfrm>
          <a:solidFill>
            <a:schemeClr val="bg1"/>
          </a:solidFill>
        </p:grpSpPr>
        <p:sp>
          <p:nvSpPr>
            <p:cNvPr id="33" name="Rounded Rectangle 32">
              <a:extLst>
                <a:ext uri="{FF2B5EF4-FFF2-40B4-BE49-F238E27FC236}">
                  <a16:creationId xmlns:a16="http://schemas.microsoft.com/office/drawing/2014/main" id="{B44C9EE3-B836-E34A-8B70-C04195E6D560}"/>
                </a:ext>
              </a:extLst>
            </p:cNvPr>
            <p:cNvSpPr/>
            <p:nvPr/>
          </p:nvSpPr>
          <p:spPr>
            <a:xfrm>
              <a:off x="3177099" y="971974"/>
              <a:ext cx="2557230" cy="856121"/>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4">
              <a:extLst>
                <a:ext uri="{FF2B5EF4-FFF2-40B4-BE49-F238E27FC236}">
                  <a16:creationId xmlns:a16="http://schemas.microsoft.com/office/drawing/2014/main" id="{1E2F34C7-BF1C-5346-9FDC-CD14CEA74CA9}"/>
                </a:ext>
              </a:extLst>
            </p:cNvPr>
            <p:cNvSpPr txBox="1"/>
            <p:nvPr/>
          </p:nvSpPr>
          <p:spPr>
            <a:xfrm>
              <a:off x="3227249" y="1022124"/>
              <a:ext cx="2507080" cy="8059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2000" dirty="0"/>
                <a:t>Cell Death/Survival</a:t>
              </a:r>
            </a:p>
          </p:txBody>
        </p:sp>
      </p:grpSp>
      <p:cxnSp>
        <p:nvCxnSpPr>
          <p:cNvPr id="35" name="Straight Arrow Connector 34">
            <a:extLst>
              <a:ext uri="{FF2B5EF4-FFF2-40B4-BE49-F238E27FC236}">
                <a16:creationId xmlns:a16="http://schemas.microsoft.com/office/drawing/2014/main" id="{60C97287-5A37-6E47-BB37-008A8D8736E9}"/>
              </a:ext>
            </a:extLst>
          </p:cNvPr>
          <p:cNvCxnSpPr>
            <a:cxnSpLocks/>
          </p:cNvCxnSpPr>
          <p:nvPr/>
        </p:nvCxnSpPr>
        <p:spPr>
          <a:xfrm>
            <a:off x="2226366" y="3683275"/>
            <a:ext cx="87206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6751214-AA62-E14E-9120-A1A411C739C9}"/>
              </a:ext>
            </a:extLst>
          </p:cNvPr>
          <p:cNvCxnSpPr>
            <a:cxnSpLocks/>
          </p:cNvCxnSpPr>
          <p:nvPr/>
        </p:nvCxnSpPr>
        <p:spPr>
          <a:xfrm>
            <a:off x="8881541" y="3683275"/>
            <a:ext cx="87206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itle 38">
            <a:extLst>
              <a:ext uri="{FF2B5EF4-FFF2-40B4-BE49-F238E27FC236}">
                <a16:creationId xmlns:a16="http://schemas.microsoft.com/office/drawing/2014/main" id="{8203B14A-6131-C548-A2C4-2C37C3C32304}"/>
              </a:ext>
            </a:extLst>
          </p:cNvPr>
          <p:cNvSpPr txBox="1">
            <a:spLocks/>
          </p:cNvSpPr>
          <p:nvPr/>
        </p:nvSpPr>
        <p:spPr>
          <a:xfrm>
            <a:off x="385237" y="908051"/>
            <a:ext cx="11319935" cy="1296988"/>
          </a:xfrm>
          <a:prstGeom prst="rect">
            <a:avLst/>
          </a:prstGeom>
        </p:spPr>
        <p:txBody>
          <a:bodyPr/>
          <a:lstStyle>
            <a:lvl1pPr algn="l" rtl="0" eaLnBrk="0" fontAlgn="base" hangingPunct="0">
              <a:spcBef>
                <a:spcPct val="0"/>
              </a:spcBef>
              <a:spcAft>
                <a:spcPct val="0"/>
              </a:spcAft>
              <a:defRPr sz="2250" b="1">
                <a:solidFill>
                  <a:schemeClr val="tx2"/>
                </a:solidFill>
                <a:latin typeface="+mj-lt"/>
                <a:ea typeface="ＭＳ Ｐゴシック" charset="0"/>
                <a:cs typeface="+mj-cs"/>
              </a:defRPr>
            </a:lvl1pPr>
            <a:lvl2pPr algn="l" rtl="0" eaLnBrk="0" fontAlgn="base" hangingPunct="0">
              <a:spcBef>
                <a:spcPct val="0"/>
              </a:spcBef>
              <a:spcAft>
                <a:spcPct val="0"/>
              </a:spcAft>
              <a:defRPr sz="2250" b="1">
                <a:solidFill>
                  <a:schemeClr val="tx2"/>
                </a:solidFill>
                <a:latin typeface="Arial" charset="0"/>
                <a:ea typeface="ＭＳ Ｐゴシック" charset="0"/>
              </a:defRPr>
            </a:lvl2pPr>
            <a:lvl3pPr algn="l" rtl="0" eaLnBrk="0" fontAlgn="base" hangingPunct="0">
              <a:spcBef>
                <a:spcPct val="0"/>
              </a:spcBef>
              <a:spcAft>
                <a:spcPct val="0"/>
              </a:spcAft>
              <a:defRPr sz="2250" b="1">
                <a:solidFill>
                  <a:schemeClr val="tx2"/>
                </a:solidFill>
                <a:latin typeface="Arial" charset="0"/>
                <a:ea typeface="ＭＳ Ｐゴシック" charset="0"/>
              </a:defRPr>
            </a:lvl3pPr>
            <a:lvl4pPr algn="l" rtl="0" eaLnBrk="0" fontAlgn="base" hangingPunct="0">
              <a:spcBef>
                <a:spcPct val="0"/>
              </a:spcBef>
              <a:spcAft>
                <a:spcPct val="0"/>
              </a:spcAft>
              <a:defRPr sz="2250" b="1">
                <a:solidFill>
                  <a:schemeClr val="tx2"/>
                </a:solidFill>
                <a:latin typeface="Arial" charset="0"/>
                <a:ea typeface="ＭＳ Ｐゴシック" charset="0"/>
              </a:defRPr>
            </a:lvl4pPr>
            <a:lvl5pPr algn="l" rtl="0" eaLnBrk="0" fontAlgn="base" hangingPunct="0">
              <a:spcBef>
                <a:spcPct val="0"/>
              </a:spcBef>
              <a:spcAft>
                <a:spcPct val="0"/>
              </a:spcAft>
              <a:defRPr sz="2250" b="1">
                <a:solidFill>
                  <a:schemeClr val="tx2"/>
                </a:solidFill>
                <a:latin typeface="Arial" charset="0"/>
                <a:ea typeface="ＭＳ Ｐゴシック" charset="0"/>
              </a:defRPr>
            </a:lvl5pPr>
            <a:lvl6pPr marL="342900" algn="l" rtl="0" fontAlgn="base">
              <a:spcBef>
                <a:spcPct val="0"/>
              </a:spcBef>
              <a:spcAft>
                <a:spcPct val="0"/>
              </a:spcAft>
              <a:defRPr sz="2250" b="1">
                <a:solidFill>
                  <a:schemeClr val="tx2"/>
                </a:solidFill>
                <a:latin typeface="Arial" charset="0"/>
              </a:defRPr>
            </a:lvl6pPr>
            <a:lvl7pPr marL="685800" algn="l" rtl="0" fontAlgn="base">
              <a:spcBef>
                <a:spcPct val="0"/>
              </a:spcBef>
              <a:spcAft>
                <a:spcPct val="0"/>
              </a:spcAft>
              <a:defRPr sz="2250" b="1">
                <a:solidFill>
                  <a:schemeClr val="tx2"/>
                </a:solidFill>
                <a:latin typeface="Arial" charset="0"/>
              </a:defRPr>
            </a:lvl7pPr>
            <a:lvl8pPr marL="1028700" algn="l" rtl="0" fontAlgn="base">
              <a:spcBef>
                <a:spcPct val="0"/>
              </a:spcBef>
              <a:spcAft>
                <a:spcPct val="0"/>
              </a:spcAft>
              <a:defRPr sz="2250" b="1">
                <a:solidFill>
                  <a:schemeClr val="tx2"/>
                </a:solidFill>
                <a:latin typeface="Arial" charset="0"/>
              </a:defRPr>
            </a:lvl8pPr>
            <a:lvl9pPr marL="1371600" algn="l" rtl="0" fontAlgn="base">
              <a:spcBef>
                <a:spcPct val="0"/>
              </a:spcBef>
              <a:spcAft>
                <a:spcPct val="0"/>
              </a:spcAft>
              <a:defRPr sz="2250" b="1">
                <a:solidFill>
                  <a:schemeClr val="tx2"/>
                </a:solidFill>
                <a:latin typeface="Arial" charset="0"/>
              </a:defRPr>
            </a:lvl9pPr>
          </a:lstStyle>
          <a:p>
            <a:r>
              <a:rPr lang="en-US" sz="3000" kern="0"/>
              <a:t>PD Neurodegeneration</a:t>
            </a:r>
            <a:endParaRPr lang="en-US" sz="3000" kern="0" dirty="0"/>
          </a:p>
        </p:txBody>
      </p:sp>
      <p:sp>
        <p:nvSpPr>
          <p:cNvPr id="43" name="TextBox 42">
            <a:extLst>
              <a:ext uri="{FF2B5EF4-FFF2-40B4-BE49-F238E27FC236}">
                <a16:creationId xmlns:a16="http://schemas.microsoft.com/office/drawing/2014/main" id="{E5AA249F-2A5C-448F-B441-755AAD45716F}"/>
              </a:ext>
            </a:extLst>
          </p:cNvPr>
          <p:cNvSpPr txBox="1"/>
          <p:nvPr/>
        </p:nvSpPr>
        <p:spPr>
          <a:xfrm>
            <a:off x="8416414" y="6351474"/>
            <a:ext cx="3598606" cy="369332"/>
          </a:xfrm>
          <a:prstGeom prst="rect">
            <a:avLst/>
          </a:prstGeom>
          <a:noFill/>
        </p:spPr>
        <p:txBody>
          <a:bodyPr wrap="square" rtlCol="0">
            <a:spAutoFit/>
          </a:bodyPr>
          <a:lstStyle/>
          <a:p>
            <a:r>
              <a:rPr lang="en-GB" dirty="0"/>
              <a:t>Modified slide courtesy of T </a:t>
            </a:r>
            <a:r>
              <a:rPr lang="en-GB" dirty="0" err="1"/>
              <a:t>Foltynie</a:t>
            </a:r>
            <a:endParaRPr lang="en-GB" dirty="0"/>
          </a:p>
        </p:txBody>
      </p:sp>
    </p:spTree>
    <p:extLst>
      <p:ext uri="{BB962C8B-B14F-4D97-AF65-F5344CB8AC3E}">
        <p14:creationId xmlns:p14="http://schemas.microsoft.com/office/powerpoint/2010/main" val="2763487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055DA4-CE0A-FB44-B100-D25DFAEF6B3B}"/>
              </a:ext>
            </a:extLst>
          </p:cNvPr>
          <p:cNvSpPr>
            <a:spLocks noGrp="1"/>
          </p:cNvSpPr>
          <p:nvPr>
            <p:ph idx="1"/>
          </p:nvPr>
        </p:nvSpPr>
        <p:spPr>
          <a:xfrm>
            <a:off x="384000" y="1733322"/>
            <a:ext cx="6236771" cy="4847421"/>
          </a:xfrm>
        </p:spPr>
        <p:txBody>
          <a:bodyPr>
            <a:normAutofit/>
          </a:bodyPr>
          <a:lstStyle/>
          <a:p>
            <a:r>
              <a:rPr lang="en-US" sz="2933" dirty="0"/>
              <a:t>Small cohort size</a:t>
            </a:r>
          </a:p>
          <a:p>
            <a:r>
              <a:rPr lang="en-US" sz="2933" dirty="0"/>
              <a:t>Differences in baseline severity of patients between groups</a:t>
            </a:r>
          </a:p>
          <a:p>
            <a:r>
              <a:rPr lang="en-US" sz="2933" dirty="0"/>
              <a:t>No improvement in secondary outcome measures</a:t>
            </a:r>
          </a:p>
          <a:p>
            <a:r>
              <a:rPr lang="en-US" sz="2933" dirty="0"/>
              <a:t>More evidence of pathophysiological process change suggesting disease modifying action</a:t>
            </a:r>
          </a:p>
          <a:p>
            <a:endParaRPr lang="en-US" dirty="0"/>
          </a:p>
        </p:txBody>
      </p:sp>
      <p:sp>
        <p:nvSpPr>
          <p:cNvPr id="4" name="Text Placeholder 3">
            <a:extLst>
              <a:ext uri="{FF2B5EF4-FFF2-40B4-BE49-F238E27FC236}">
                <a16:creationId xmlns:a16="http://schemas.microsoft.com/office/drawing/2014/main" id="{1B51783F-9CB5-A04D-9507-4443F08B4FEE}"/>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31F90338-AF74-3B4F-BC09-FC2C0F6FE2F0}"/>
              </a:ext>
            </a:extLst>
          </p:cNvPr>
          <p:cNvPicPr>
            <a:picLocks noChangeAspect="1"/>
          </p:cNvPicPr>
          <p:nvPr/>
        </p:nvPicPr>
        <p:blipFill>
          <a:blip r:embed="rId2"/>
          <a:stretch>
            <a:fillRect/>
          </a:stretch>
        </p:blipFill>
        <p:spPr>
          <a:xfrm>
            <a:off x="6833948" y="2049359"/>
            <a:ext cx="4971963" cy="1218619"/>
          </a:xfrm>
          <a:prstGeom prst="rect">
            <a:avLst/>
          </a:prstGeom>
        </p:spPr>
      </p:pic>
      <p:pic>
        <p:nvPicPr>
          <p:cNvPr id="6" name="Picture 5">
            <a:extLst>
              <a:ext uri="{FF2B5EF4-FFF2-40B4-BE49-F238E27FC236}">
                <a16:creationId xmlns:a16="http://schemas.microsoft.com/office/drawing/2014/main" id="{DDDE60A6-8D20-1848-92D4-EB82B3C9AC73}"/>
              </a:ext>
            </a:extLst>
          </p:cNvPr>
          <p:cNvPicPr>
            <a:picLocks noChangeAspect="1"/>
          </p:cNvPicPr>
          <p:nvPr/>
        </p:nvPicPr>
        <p:blipFill>
          <a:blip r:embed="rId3"/>
          <a:stretch>
            <a:fillRect/>
          </a:stretch>
        </p:blipFill>
        <p:spPr>
          <a:xfrm>
            <a:off x="6833949" y="3651203"/>
            <a:ext cx="5358052" cy="328044"/>
          </a:xfrm>
          <a:prstGeom prst="rect">
            <a:avLst/>
          </a:prstGeom>
        </p:spPr>
      </p:pic>
      <p:pic>
        <p:nvPicPr>
          <p:cNvPr id="7" name="Picture 6">
            <a:extLst>
              <a:ext uri="{FF2B5EF4-FFF2-40B4-BE49-F238E27FC236}">
                <a16:creationId xmlns:a16="http://schemas.microsoft.com/office/drawing/2014/main" id="{50B6E72E-FB5C-414F-81B1-C792B846B6A7}"/>
              </a:ext>
            </a:extLst>
          </p:cNvPr>
          <p:cNvPicPr>
            <a:picLocks noChangeAspect="1"/>
          </p:cNvPicPr>
          <p:nvPr/>
        </p:nvPicPr>
        <p:blipFill>
          <a:blip r:embed="rId4"/>
          <a:stretch>
            <a:fillRect/>
          </a:stretch>
        </p:blipFill>
        <p:spPr>
          <a:xfrm>
            <a:off x="6833948" y="3979247"/>
            <a:ext cx="1198595" cy="282023"/>
          </a:xfrm>
          <a:prstGeom prst="rect">
            <a:avLst/>
          </a:prstGeom>
        </p:spPr>
      </p:pic>
      <p:pic>
        <p:nvPicPr>
          <p:cNvPr id="8" name="Picture 7">
            <a:extLst>
              <a:ext uri="{FF2B5EF4-FFF2-40B4-BE49-F238E27FC236}">
                <a16:creationId xmlns:a16="http://schemas.microsoft.com/office/drawing/2014/main" id="{E26F4472-ED1F-354D-A4D8-210B0C3A6EF2}"/>
              </a:ext>
            </a:extLst>
          </p:cNvPr>
          <p:cNvPicPr>
            <a:picLocks noChangeAspect="1"/>
          </p:cNvPicPr>
          <p:nvPr/>
        </p:nvPicPr>
        <p:blipFill>
          <a:blip r:embed="rId5"/>
          <a:stretch>
            <a:fillRect/>
          </a:stretch>
        </p:blipFill>
        <p:spPr>
          <a:xfrm>
            <a:off x="6833939" y="4842555"/>
            <a:ext cx="5364124" cy="842149"/>
          </a:xfrm>
          <a:prstGeom prst="rect">
            <a:avLst/>
          </a:prstGeom>
        </p:spPr>
      </p:pic>
    </p:spTree>
    <p:extLst>
      <p:ext uri="{BB962C8B-B14F-4D97-AF65-F5344CB8AC3E}">
        <p14:creationId xmlns:p14="http://schemas.microsoft.com/office/powerpoint/2010/main" val="88262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31 at 18.00.24.png"/>
          <p:cNvPicPr>
            <a:picLocks noChangeAspect="1"/>
          </p:cNvPicPr>
          <p:nvPr/>
        </p:nvPicPr>
        <p:blipFill rotWithShape="1">
          <a:blip r:embed="rId2">
            <a:extLst>
              <a:ext uri="{28A0092B-C50C-407E-A947-70E740481C1C}">
                <a14:useLocalDpi xmlns:a14="http://schemas.microsoft.com/office/drawing/2010/main" val="0"/>
              </a:ext>
            </a:extLst>
          </a:blip>
          <a:srcRect l="49207" r="10786" b="16395"/>
          <a:stretch/>
        </p:blipFill>
        <p:spPr>
          <a:xfrm>
            <a:off x="2063561" y="980737"/>
            <a:ext cx="3658399" cy="4919857"/>
          </a:xfrm>
          <a:prstGeom prst="rect">
            <a:avLst/>
          </a:prstGeom>
        </p:spPr>
      </p:pic>
      <p:pic>
        <p:nvPicPr>
          <p:cNvPr id="7" name="Picture 6" descr="Screen Shot 2017-08-31 at 18.00.24.png"/>
          <p:cNvPicPr>
            <a:picLocks noChangeAspect="1"/>
          </p:cNvPicPr>
          <p:nvPr/>
        </p:nvPicPr>
        <p:blipFill rotWithShape="1">
          <a:blip r:embed="rId2">
            <a:extLst>
              <a:ext uri="{28A0092B-C50C-407E-A947-70E740481C1C}">
                <a14:useLocalDpi xmlns:a14="http://schemas.microsoft.com/office/drawing/2010/main" val="0"/>
              </a:ext>
            </a:extLst>
          </a:blip>
          <a:srcRect l="59079" t="20642" r="10080" b="59607"/>
          <a:stretch/>
        </p:blipFill>
        <p:spPr>
          <a:xfrm>
            <a:off x="5718005" y="1620003"/>
            <a:ext cx="2820163" cy="1162283"/>
          </a:xfrm>
          <a:prstGeom prst="rect">
            <a:avLst/>
          </a:prstGeom>
        </p:spPr>
      </p:pic>
      <p:pic>
        <p:nvPicPr>
          <p:cNvPr id="8" name="Picture 7" descr="Screen Shot 2017-08-31 at 18.00.24.png"/>
          <p:cNvPicPr>
            <a:picLocks noChangeAspect="1"/>
          </p:cNvPicPr>
          <p:nvPr/>
        </p:nvPicPr>
        <p:blipFill rotWithShape="1">
          <a:blip r:embed="rId2">
            <a:extLst>
              <a:ext uri="{28A0092B-C50C-407E-A947-70E740481C1C}">
                <a14:useLocalDpi xmlns:a14="http://schemas.microsoft.com/office/drawing/2010/main" val="0"/>
              </a:ext>
            </a:extLst>
          </a:blip>
          <a:srcRect l="65671" t="44051" r="10551" b="35832"/>
          <a:stretch/>
        </p:blipFill>
        <p:spPr>
          <a:xfrm>
            <a:off x="6312027" y="3528007"/>
            <a:ext cx="2174324" cy="1183805"/>
          </a:xfrm>
          <a:prstGeom prst="rect">
            <a:avLst/>
          </a:prstGeom>
        </p:spPr>
      </p:pic>
      <p:cxnSp>
        <p:nvCxnSpPr>
          <p:cNvPr id="5" name="Straight Arrow Connector 4"/>
          <p:cNvCxnSpPr/>
          <p:nvPr/>
        </p:nvCxnSpPr>
        <p:spPr>
          <a:xfrm flipV="1">
            <a:off x="5807968" y="2780928"/>
            <a:ext cx="0" cy="144016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616288" y="2204864"/>
            <a:ext cx="1" cy="2016224"/>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7-08-31 at 18.00.24.png"/>
          <p:cNvPicPr>
            <a:picLocks noChangeAspect="1"/>
          </p:cNvPicPr>
          <p:nvPr/>
        </p:nvPicPr>
        <p:blipFill rotWithShape="1">
          <a:blip r:embed="rId2">
            <a:extLst>
              <a:ext uri="{28A0092B-C50C-407E-A947-70E740481C1C}">
                <a14:useLocalDpi xmlns:a14="http://schemas.microsoft.com/office/drawing/2010/main" val="0"/>
              </a:ext>
            </a:extLst>
          </a:blip>
          <a:srcRect l="58384" t="68763" r="10315" b="26948"/>
          <a:stretch/>
        </p:blipFill>
        <p:spPr>
          <a:xfrm>
            <a:off x="5663958" y="5022000"/>
            <a:ext cx="2862151" cy="252400"/>
          </a:xfrm>
          <a:prstGeom prst="rect">
            <a:avLst/>
          </a:prstGeom>
        </p:spPr>
      </p:pic>
      <p:sp>
        <p:nvSpPr>
          <p:cNvPr id="3" name="TextBox 2"/>
          <p:cNvSpPr txBox="1"/>
          <p:nvPr/>
        </p:nvSpPr>
        <p:spPr>
          <a:xfrm>
            <a:off x="6168008" y="5194808"/>
            <a:ext cx="432048" cy="276999"/>
          </a:xfrm>
          <a:prstGeom prst="rect">
            <a:avLst/>
          </a:prstGeom>
          <a:noFill/>
        </p:spPr>
        <p:txBody>
          <a:bodyPr wrap="square" rtlCol="0">
            <a:spAutoFit/>
          </a:bodyPr>
          <a:lstStyle/>
          <a:p>
            <a:r>
              <a:rPr lang="en-US" sz="1200" dirty="0"/>
              <a:t>60</a:t>
            </a:r>
          </a:p>
        </p:txBody>
      </p:sp>
      <p:sp>
        <p:nvSpPr>
          <p:cNvPr id="10" name="TextBox 9"/>
          <p:cNvSpPr txBox="1"/>
          <p:nvPr/>
        </p:nvSpPr>
        <p:spPr>
          <a:xfrm>
            <a:off x="6888088" y="5194808"/>
            <a:ext cx="432048" cy="276999"/>
          </a:xfrm>
          <a:prstGeom prst="rect">
            <a:avLst/>
          </a:prstGeom>
          <a:noFill/>
        </p:spPr>
        <p:txBody>
          <a:bodyPr wrap="square" rtlCol="0">
            <a:spAutoFit/>
          </a:bodyPr>
          <a:lstStyle/>
          <a:p>
            <a:r>
              <a:rPr lang="en-US" sz="1200" dirty="0"/>
              <a:t>72</a:t>
            </a:r>
          </a:p>
        </p:txBody>
      </p:sp>
      <p:sp>
        <p:nvSpPr>
          <p:cNvPr id="12" name="TextBox 11"/>
          <p:cNvSpPr txBox="1"/>
          <p:nvPr/>
        </p:nvSpPr>
        <p:spPr>
          <a:xfrm>
            <a:off x="7536160" y="5194808"/>
            <a:ext cx="432048" cy="276999"/>
          </a:xfrm>
          <a:prstGeom prst="rect">
            <a:avLst/>
          </a:prstGeom>
          <a:noFill/>
        </p:spPr>
        <p:txBody>
          <a:bodyPr wrap="square" rtlCol="0">
            <a:spAutoFit/>
          </a:bodyPr>
          <a:lstStyle/>
          <a:p>
            <a:r>
              <a:rPr lang="en-US" sz="1200" dirty="0"/>
              <a:t>84</a:t>
            </a:r>
          </a:p>
        </p:txBody>
      </p:sp>
      <p:sp>
        <p:nvSpPr>
          <p:cNvPr id="13" name="TextBox 12"/>
          <p:cNvSpPr txBox="1"/>
          <p:nvPr/>
        </p:nvSpPr>
        <p:spPr>
          <a:xfrm>
            <a:off x="8256240" y="5194808"/>
            <a:ext cx="432048" cy="276999"/>
          </a:xfrm>
          <a:prstGeom prst="rect">
            <a:avLst/>
          </a:prstGeom>
          <a:noFill/>
        </p:spPr>
        <p:txBody>
          <a:bodyPr wrap="square" rtlCol="0">
            <a:spAutoFit/>
          </a:bodyPr>
          <a:lstStyle/>
          <a:p>
            <a:r>
              <a:rPr lang="en-US" sz="1200" dirty="0"/>
              <a:t>96</a:t>
            </a:r>
          </a:p>
        </p:txBody>
      </p:sp>
      <p:sp>
        <p:nvSpPr>
          <p:cNvPr id="14" name="TextBox 13"/>
          <p:cNvSpPr txBox="1"/>
          <p:nvPr/>
        </p:nvSpPr>
        <p:spPr>
          <a:xfrm>
            <a:off x="2063552" y="548681"/>
            <a:ext cx="4176464" cy="461665"/>
          </a:xfrm>
          <a:prstGeom prst="rect">
            <a:avLst/>
          </a:prstGeom>
          <a:noFill/>
        </p:spPr>
        <p:txBody>
          <a:bodyPr wrap="square" rtlCol="0">
            <a:spAutoFit/>
          </a:bodyPr>
          <a:lstStyle/>
          <a:p>
            <a:r>
              <a:rPr lang="en-US" sz="2400" dirty="0"/>
              <a:t>Exenatide PD- Phase 3- UK</a:t>
            </a:r>
          </a:p>
        </p:txBody>
      </p:sp>
      <p:sp>
        <p:nvSpPr>
          <p:cNvPr id="4" name="TextBox 3">
            <a:extLst>
              <a:ext uri="{FF2B5EF4-FFF2-40B4-BE49-F238E27FC236}">
                <a16:creationId xmlns:a16="http://schemas.microsoft.com/office/drawing/2014/main" id="{75F1F342-10E9-CC41-85E9-46116CC2B612}"/>
              </a:ext>
            </a:extLst>
          </p:cNvPr>
          <p:cNvSpPr txBox="1"/>
          <p:nvPr/>
        </p:nvSpPr>
        <p:spPr>
          <a:xfrm>
            <a:off x="8486351" y="6154994"/>
            <a:ext cx="3466300" cy="307777"/>
          </a:xfrm>
          <a:prstGeom prst="rect">
            <a:avLst/>
          </a:prstGeom>
          <a:noFill/>
        </p:spPr>
        <p:txBody>
          <a:bodyPr wrap="square" rtlCol="0">
            <a:spAutoFit/>
          </a:bodyPr>
          <a:lstStyle/>
          <a:p>
            <a:r>
              <a:rPr lang="en-US" sz="1400" dirty="0"/>
              <a:t>Slide courtesy of T </a:t>
            </a:r>
            <a:r>
              <a:rPr lang="en-US" sz="1400" dirty="0" err="1"/>
              <a:t>Foltynie</a:t>
            </a:r>
            <a:endParaRPr lang="en-US" sz="1400" dirty="0"/>
          </a:p>
        </p:txBody>
      </p:sp>
      <p:pic>
        <p:nvPicPr>
          <p:cNvPr id="15" name="Picture 14">
            <a:extLst>
              <a:ext uri="{FF2B5EF4-FFF2-40B4-BE49-F238E27FC236}">
                <a16:creationId xmlns:a16="http://schemas.microsoft.com/office/drawing/2014/main" id="{E703C5D2-8A40-334F-A080-BFBFD7FE692B}"/>
              </a:ext>
            </a:extLst>
          </p:cNvPr>
          <p:cNvPicPr/>
          <p:nvPr/>
        </p:nvPicPr>
        <p:blipFill>
          <a:blip r:embed="rId3">
            <a:extLst>
              <a:ext uri="{28A0092B-C50C-407E-A947-70E740481C1C}">
                <a14:useLocalDpi xmlns:a14="http://schemas.microsoft.com/office/drawing/2010/main" val="0"/>
              </a:ext>
            </a:extLst>
          </a:blip>
          <a:stretch>
            <a:fillRect/>
          </a:stretch>
        </p:blipFill>
        <p:spPr>
          <a:xfrm>
            <a:off x="0" y="543"/>
            <a:ext cx="1103445" cy="1028191"/>
          </a:xfrm>
          <a:prstGeom prst="rect">
            <a:avLst/>
          </a:prstGeom>
        </p:spPr>
      </p:pic>
    </p:spTree>
    <p:extLst>
      <p:ext uri="{BB962C8B-B14F-4D97-AF65-F5344CB8AC3E}">
        <p14:creationId xmlns:p14="http://schemas.microsoft.com/office/powerpoint/2010/main" val="124055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dirty="0"/>
          </a:p>
        </p:txBody>
      </p:sp>
      <p:pic>
        <p:nvPicPr>
          <p:cNvPr id="3" name="Picture 2">
            <a:extLst>
              <a:ext uri="{FF2B5EF4-FFF2-40B4-BE49-F238E27FC236}">
                <a16:creationId xmlns:a16="http://schemas.microsoft.com/office/drawing/2014/main" id="{31A74CBC-52B7-C24D-843A-53B1FDD1FE02}"/>
              </a:ext>
            </a:extLst>
          </p:cNvPr>
          <p:cNvPicPr>
            <a:picLocks noChangeAspect="1"/>
          </p:cNvPicPr>
          <p:nvPr/>
        </p:nvPicPr>
        <p:blipFill>
          <a:blip r:embed="rId2"/>
          <a:stretch>
            <a:fillRect/>
          </a:stretch>
        </p:blipFill>
        <p:spPr>
          <a:xfrm>
            <a:off x="0" y="0"/>
            <a:ext cx="9865544" cy="2203373"/>
          </a:xfrm>
          <a:prstGeom prst="rect">
            <a:avLst/>
          </a:prstGeom>
        </p:spPr>
      </p:pic>
      <p:pic>
        <p:nvPicPr>
          <p:cNvPr id="7" name="Picture 6">
            <a:extLst>
              <a:ext uri="{FF2B5EF4-FFF2-40B4-BE49-F238E27FC236}">
                <a16:creationId xmlns:a16="http://schemas.microsoft.com/office/drawing/2014/main" id="{31DB89EE-8ECA-7B42-AB10-5943266BAA10}"/>
              </a:ext>
            </a:extLst>
          </p:cNvPr>
          <p:cNvPicPr>
            <a:picLocks noChangeAspect="1"/>
          </p:cNvPicPr>
          <p:nvPr/>
        </p:nvPicPr>
        <p:blipFill>
          <a:blip r:embed="rId3"/>
          <a:stretch>
            <a:fillRect/>
          </a:stretch>
        </p:blipFill>
        <p:spPr>
          <a:xfrm>
            <a:off x="603082" y="2373861"/>
            <a:ext cx="6688447" cy="3898409"/>
          </a:xfrm>
          <a:prstGeom prst="rect">
            <a:avLst/>
          </a:prstGeom>
        </p:spPr>
      </p:pic>
      <p:pic>
        <p:nvPicPr>
          <p:cNvPr id="10" name="Picture 9">
            <a:extLst>
              <a:ext uri="{FF2B5EF4-FFF2-40B4-BE49-F238E27FC236}">
                <a16:creationId xmlns:a16="http://schemas.microsoft.com/office/drawing/2014/main" id="{06B22A98-04E4-8A48-BD37-54152E50DD5A}"/>
              </a:ext>
            </a:extLst>
          </p:cNvPr>
          <p:cNvPicPr>
            <a:picLocks noChangeAspect="1"/>
          </p:cNvPicPr>
          <p:nvPr/>
        </p:nvPicPr>
        <p:blipFill>
          <a:blip r:embed="rId4"/>
          <a:stretch>
            <a:fillRect/>
          </a:stretch>
        </p:blipFill>
        <p:spPr>
          <a:xfrm>
            <a:off x="8064348" y="1994583"/>
            <a:ext cx="3181529" cy="4277687"/>
          </a:xfrm>
          <a:prstGeom prst="rect">
            <a:avLst/>
          </a:prstGeom>
        </p:spPr>
      </p:pic>
      <p:sp>
        <p:nvSpPr>
          <p:cNvPr id="11" name="Cross 10">
            <a:extLst>
              <a:ext uri="{FF2B5EF4-FFF2-40B4-BE49-F238E27FC236}">
                <a16:creationId xmlns:a16="http://schemas.microsoft.com/office/drawing/2014/main" id="{A5C7E380-D14D-7B47-8560-E11DC42BF135}"/>
              </a:ext>
            </a:extLst>
          </p:cNvPr>
          <p:cNvSpPr/>
          <p:nvPr/>
        </p:nvSpPr>
        <p:spPr>
          <a:xfrm>
            <a:off x="10502743" y="5317474"/>
            <a:ext cx="190959" cy="161581"/>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Cross 11">
            <a:extLst>
              <a:ext uri="{FF2B5EF4-FFF2-40B4-BE49-F238E27FC236}">
                <a16:creationId xmlns:a16="http://schemas.microsoft.com/office/drawing/2014/main" id="{3B606560-7BD0-0042-9396-8A300641743F}"/>
              </a:ext>
            </a:extLst>
          </p:cNvPr>
          <p:cNvSpPr/>
          <p:nvPr/>
        </p:nvSpPr>
        <p:spPr>
          <a:xfrm>
            <a:off x="10396245" y="5210977"/>
            <a:ext cx="198303" cy="21299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Cross 12">
            <a:extLst>
              <a:ext uri="{FF2B5EF4-FFF2-40B4-BE49-F238E27FC236}">
                <a16:creationId xmlns:a16="http://schemas.microsoft.com/office/drawing/2014/main" id="{69AC3F18-34F4-9A42-9857-79DA6BEB33BB}"/>
              </a:ext>
            </a:extLst>
          </p:cNvPr>
          <p:cNvSpPr/>
          <p:nvPr/>
        </p:nvSpPr>
        <p:spPr>
          <a:xfrm>
            <a:off x="10098787" y="5185272"/>
            <a:ext cx="198303" cy="21299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ross 13">
            <a:extLst>
              <a:ext uri="{FF2B5EF4-FFF2-40B4-BE49-F238E27FC236}">
                <a16:creationId xmlns:a16="http://schemas.microsoft.com/office/drawing/2014/main" id="{109834B7-E171-5B47-AB05-050142DF09B9}"/>
              </a:ext>
            </a:extLst>
          </p:cNvPr>
          <p:cNvSpPr/>
          <p:nvPr/>
        </p:nvSpPr>
        <p:spPr>
          <a:xfrm>
            <a:off x="9555959" y="3680857"/>
            <a:ext cx="198303" cy="21299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Cross 14">
            <a:extLst>
              <a:ext uri="{FF2B5EF4-FFF2-40B4-BE49-F238E27FC236}">
                <a16:creationId xmlns:a16="http://schemas.microsoft.com/office/drawing/2014/main" id="{85B266CA-123D-7148-92C9-3605B6077E20}"/>
              </a:ext>
            </a:extLst>
          </p:cNvPr>
          <p:cNvSpPr/>
          <p:nvPr/>
        </p:nvSpPr>
        <p:spPr>
          <a:xfrm>
            <a:off x="9999635" y="4618515"/>
            <a:ext cx="198303" cy="21299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Cross 15">
            <a:extLst>
              <a:ext uri="{FF2B5EF4-FFF2-40B4-BE49-F238E27FC236}">
                <a16:creationId xmlns:a16="http://schemas.microsoft.com/office/drawing/2014/main" id="{4D0887C2-553E-D94D-9D0C-C87644D699D4}"/>
              </a:ext>
            </a:extLst>
          </p:cNvPr>
          <p:cNvSpPr/>
          <p:nvPr/>
        </p:nvSpPr>
        <p:spPr>
          <a:xfrm>
            <a:off x="9456807" y="5675440"/>
            <a:ext cx="198303" cy="21299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53568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4E111C-5719-4D13-9ECE-58132CE018D2}"/>
              </a:ext>
            </a:extLst>
          </p:cNvPr>
          <p:cNvSpPr>
            <a:spLocks noGrp="1"/>
          </p:cNvSpPr>
          <p:nvPr>
            <p:ph type="body" sz="quarter" idx="12"/>
          </p:nvPr>
        </p:nvSpPr>
        <p:spPr/>
        <p:txBody>
          <a:bodyPr/>
          <a:lstStyle/>
          <a:p>
            <a:endParaRPr lang="en-GB"/>
          </a:p>
        </p:txBody>
      </p:sp>
      <p:pic>
        <p:nvPicPr>
          <p:cNvPr id="6" name="Picture 5">
            <a:extLst>
              <a:ext uri="{FF2B5EF4-FFF2-40B4-BE49-F238E27FC236}">
                <a16:creationId xmlns:a16="http://schemas.microsoft.com/office/drawing/2014/main" id="{27F6C88D-B919-4BCE-AC93-ADE3BEAD8427}"/>
              </a:ext>
            </a:extLst>
          </p:cNvPr>
          <p:cNvPicPr>
            <a:picLocks noChangeAspect="1"/>
          </p:cNvPicPr>
          <p:nvPr/>
        </p:nvPicPr>
        <p:blipFill>
          <a:blip r:embed="rId2"/>
          <a:stretch>
            <a:fillRect/>
          </a:stretch>
        </p:blipFill>
        <p:spPr>
          <a:xfrm>
            <a:off x="1966453" y="1242197"/>
            <a:ext cx="7433372" cy="3945651"/>
          </a:xfrm>
          <a:prstGeom prst="rect">
            <a:avLst/>
          </a:prstGeom>
        </p:spPr>
      </p:pic>
      <p:pic>
        <p:nvPicPr>
          <p:cNvPr id="7" name="Picture 6">
            <a:extLst>
              <a:ext uri="{FF2B5EF4-FFF2-40B4-BE49-F238E27FC236}">
                <a16:creationId xmlns:a16="http://schemas.microsoft.com/office/drawing/2014/main" id="{D3BBEA9F-6CD8-4847-93B9-8927331FE635}"/>
              </a:ext>
            </a:extLst>
          </p:cNvPr>
          <p:cNvPicPr>
            <a:picLocks noChangeAspect="1"/>
          </p:cNvPicPr>
          <p:nvPr/>
        </p:nvPicPr>
        <p:blipFill>
          <a:blip r:embed="rId3"/>
          <a:stretch>
            <a:fillRect/>
          </a:stretch>
        </p:blipFill>
        <p:spPr>
          <a:xfrm>
            <a:off x="4532671" y="5416192"/>
            <a:ext cx="2880852" cy="1783532"/>
          </a:xfrm>
          <a:prstGeom prst="rect">
            <a:avLst/>
          </a:prstGeom>
        </p:spPr>
      </p:pic>
    </p:spTree>
    <p:extLst>
      <p:ext uri="{BB962C8B-B14F-4D97-AF65-F5344CB8AC3E}">
        <p14:creationId xmlns:p14="http://schemas.microsoft.com/office/powerpoint/2010/main" val="292988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BD05-AD22-41E3-A736-0A18C37CD870}"/>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D75793EE-895D-436A-9199-7A9B530060D1}"/>
              </a:ext>
            </a:extLst>
          </p:cNvPr>
          <p:cNvPicPr>
            <a:picLocks noGrp="1" noChangeAspect="1"/>
          </p:cNvPicPr>
          <p:nvPr>
            <p:ph sz="half" idx="1"/>
          </p:nvPr>
        </p:nvPicPr>
        <p:blipFill>
          <a:blip r:embed="rId2"/>
          <a:stretch>
            <a:fillRect/>
          </a:stretch>
        </p:blipFill>
        <p:spPr>
          <a:xfrm>
            <a:off x="346523" y="1815616"/>
            <a:ext cx="11413687" cy="389423"/>
          </a:xfrm>
        </p:spPr>
      </p:pic>
      <p:pic>
        <p:nvPicPr>
          <p:cNvPr id="10" name="Content Placeholder 9">
            <a:extLst>
              <a:ext uri="{FF2B5EF4-FFF2-40B4-BE49-F238E27FC236}">
                <a16:creationId xmlns:a16="http://schemas.microsoft.com/office/drawing/2014/main" id="{B9B6BB16-3B10-4B52-87C2-3773FFACEE5D}"/>
              </a:ext>
            </a:extLst>
          </p:cNvPr>
          <p:cNvPicPr>
            <a:picLocks noGrp="1" noChangeAspect="1"/>
          </p:cNvPicPr>
          <p:nvPr>
            <p:ph sz="half" idx="2"/>
          </p:nvPr>
        </p:nvPicPr>
        <p:blipFill>
          <a:blip r:embed="rId3"/>
          <a:stretch>
            <a:fillRect/>
          </a:stretch>
        </p:blipFill>
        <p:spPr>
          <a:xfrm>
            <a:off x="8312866" y="5089215"/>
            <a:ext cx="2724150" cy="409575"/>
          </a:xfrm>
        </p:spPr>
      </p:pic>
      <p:pic>
        <p:nvPicPr>
          <p:cNvPr id="8" name="Picture 7">
            <a:extLst>
              <a:ext uri="{FF2B5EF4-FFF2-40B4-BE49-F238E27FC236}">
                <a16:creationId xmlns:a16="http://schemas.microsoft.com/office/drawing/2014/main" id="{1BFAC167-96B4-4CEE-B319-D6475ACE41DD}"/>
              </a:ext>
            </a:extLst>
          </p:cNvPr>
          <p:cNvPicPr>
            <a:picLocks noChangeAspect="1"/>
          </p:cNvPicPr>
          <p:nvPr/>
        </p:nvPicPr>
        <p:blipFill>
          <a:blip r:embed="rId4"/>
          <a:stretch>
            <a:fillRect/>
          </a:stretch>
        </p:blipFill>
        <p:spPr>
          <a:xfrm>
            <a:off x="385242" y="2299028"/>
            <a:ext cx="11319935" cy="1889032"/>
          </a:xfrm>
          <a:prstGeom prst="rect">
            <a:avLst/>
          </a:prstGeom>
        </p:spPr>
      </p:pic>
      <p:pic>
        <p:nvPicPr>
          <p:cNvPr id="12" name="Picture 11">
            <a:extLst>
              <a:ext uri="{FF2B5EF4-FFF2-40B4-BE49-F238E27FC236}">
                <a16:creationId xmlns:a16="http://schemas.microsoft.com/office/drawing/2014/main" id="{068A2B87-AC2A-47C1-BBE1-38E16470D85D}"/>
              </a:ext>
            </a:extLst>
          </p:cNvPr>
          <p:cNvPicPr>
            <a:picLocks noChangeAspect="1"/>
          </p:cNvPicPr>
          <p:nvPr/>
        </p:nvPicPr>
        <p:blipFill>
          <a:blip r:embed="rId5"/>
          <a:stretch>
            <a:fillRect/>
          </a:stretch>
        </p:blipFill>
        <p:spPr>
          <a:xfrm>
            <a:off x="8003304" y="5357505"/>
            <a:ext cx="3343275" cy="390525"/>
          </a:xfrm>
          <a:prstGeom prst="rect">
            <a:avLst/>
          </a:prstGeom>
        </p:spPr>
      </p:pic>
    </p:spTree>
    <p:extLst>
      <p:ext uri="{BB962C8B-B14F-4D97-AF65-F5344CB8AC3E}">
        <p14:creationId xmlns:p14="http://schemas.microsoft.com/office/powerpoint/2010/main" val="48282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B88C-5739-4C83-B790-C2F4C9098CD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BED7981-6198-4639-8E86-4C20A426435E}"/>
              </a:ext>
            </a:extLst>
          </p:cNvPr>
          <p:cNvPicPr>
            <a:picLocks noGrp="1" noChangeAspect="1"/>
          </p:cNvPicPr>
          <p:nvPr>
            <p:ph sz="half" idx="1"/>
          </p:nvPr>
        </p:nvPicPr>
        <p:blipFill>
          <a:blip r:embed="rId2"/>
          <a:stretch>
            <a:fillRect/>
          </a:stretch>
        </p:blipFill>
        <p:spPr>
          <a:xfrm>
            <a:off x="486823" y="1722963"/>
            <a:ext cx="4950416" cy="4916854"/>
          </a:xfrm>
          <a:prstGeom prst="rect">
            <a:avLst/>
          </a:prstGeom>
        </p:spPr>
      </p:pic>
      <p:sp>
        <p:nvSpPr>
          <p:cNvPr id="4" name="Content Placeholder 3">
            <a:extLst>
              <a:ext uri="{FF2B5EF4-FFF2-40B4-BE49-F238E27FC236}">
                <a16:creationId xmlns:a16="http://schemas.microsoft.com/office/drawing/2014/main" id="{BF12526B-5506-442D-AE8E-C4637450FEEE}"/>
              </a:ext>
            </a:extLst>
          </p:cNvPr>
          <p:cNvSpPr>
            <a:spLocks noGrp="1"/>
          </p:cNvSpPr>
          <p:nvPr>
            <p:ph sz="half" idx="2"/>
          </p:nvPr>
        </p:nvSpPr>
        <p:spPr>
          <a:xfrm>
            <a:off x="6146810" y="1195387"/>
            <a:ext cx="5558367" cy="3457575"/>
          </a:xfrm>
        </p:spPr>
        <p:txBody>
          <a:bodyPr/>
          <a:lstStyle/>
          <a:p>
            <a:r>
              <a:rPr lang="en-GB" dirty="0"/>
              <a:t>Dietary supplementation/ plans</a:t>
            </a:r>
          </a:p>
          <a:p>
            <a:r>
              <a:rPr lang="en-GB" dirty="0"/>
              <a:t>Probiotics/Prebiotics/</a:t>
            </a:r>
            <a:r>
              <a:rPr lang="en-GB" dirty="0" err="1"/>
              <a:t>Synbiotics</a:t>
            </a:r>
            <a:endParaRPr lang="en-GB" dirty="0"/>
          </a:p>
          <a:p>
            <a:r>
              <a:rPr lang="en-GB" dirty="0"/>
              <a:t>Live biotherapeutic products</a:t>
            </a:r>
          </a:p>
          <a:p>
            <a:r>
              <a:rPr lang="en-GB" dirty="0"/>
              <a:t>Faecal microbiota transplantation</a:t>
            </a:r>
          </a:p>
        </p:txBody>
      </p:sp>
      <p:pic>
        <p:nvPicPr>
          <p:cNvPr id="6" name="Picture 5">
            <a:extLst>
              <a:ext uri="{FF2B5EF4-FFF2-40B4-BE49-F238E27FC236}">
                <a16:creationId xmlns:a16="http://schemas.microsoft.com/office/drawing/2014/main" id="{5E83554B-E46B-48AE-BBD0-4CC7B5C3C4AC}"/>
              </a:ext>
            </a:extLst>
          </p:cNvPr>
          <p:cNvPicPr>
            <a:picLocks noChangeAspect="1"/>
          </p:cNvPicPr>
          <p:nvPr/>
        </p:nvPicPr>
        <p:blipFill>
          <a:blip r:embed="rId3"/>
          <a:stretch>
            <a:fillRect/>
          </a:stretch>
        </p:blipFill>
        <p:spPr>
          <a:xfrm>
            <a:off x="793622" y="30018"/>
            <a:ext cx="4102843" cy="1468136"/>
          </a:xfrm>
          <a:prstGeom prst="rect">
            <a:avLst/>
          </a:prstGeom>
        </p:spPr>
      </p:pic>
      <p:pic>
        <p:nvPicPr>
          <p:cNvPr id="8" name="Picture 7">
            <a:extLst>
              <a:ext uri="{FF2B5EF4-FFF2-40B4-BE49-F238E27FC236}">
                <a16:creationId xmlns:a16="http://schemas.microsoft.com/office/drawing/2014/main" id="{971DEBE2-B2BC-411A-8C1C-974D0E8E8BB9}"/>
              </a:ext>
            </a:extLst>
          </p:cNvPr>
          <p:cNvPicPr>
            <a:picLocks noChangeAspect="1"/>
          </p:cNvPicPr>
          <p:nvPr/>
        </p:nvPicPr>
        <p:blipFill>
          <a:blip r:embed="rId4"/>
          <a:stretch>
            <a:fillRect/>
          </a:stretch>
        </p:blipFill>
        <p:spPr>
          <a:xfrm>
            <a:off x="6053031" y="4484428"/>
            <a:ext cx="5745923" cy="911739"/>
          </a:xfrm>
          <a:prstGeom prst="rect">
            <a:avLst/>
          </a:prstGeom>
        </p:spPr>
      </p:pic>
      <p:pic>
        <p:nvPicPr>
          <p:cNvPr id="10" name="Picture 9">
            <a:extLst>
              <a:ext uri="{FF2B5EF4-FFF2-40B4-BE49-F238E27FC236}">
                <a16:creationId xmlns:a16="http://schemas.microsoft.com/office/drawing/2014/main" id="{5B965719-283C-4884-B507-FA742FD161C0}"/>
              </a:ext>
            </a:extLst>
          </p:cNvPr>
          <p:cNvPicPr>
            <a:picLocks noChangeAspect="1"/>
          </p:cNvPicPr>
          <p:nvPr/>
        </p:nvPicPr>
        <p:blipFill>
          <a:blip r:embed="rId5"/>
          <a:stretch>
            <a:fillRect/>
          </a:stretch>
        </p:blipFill>
        <p:spPr>
          <a:xfrm>
            <a:off x="6096000" y="5304091"/>
            <a:ext cx="4048125" cy="438150"/>
          </a:xfrm>
          <a:prstGeom prst="rect">
            <a:avLst/>
          </a:prstGeom>
        </p:spPr>
      </p:pic>
    </p:spTree>
    <p:extLst>
      <p:ext uri="{BB962C8B-B14F-4D97-AF65-F5344CB8AC3E}">
        <p14:creationId xmlns:p14="http://schemas.microsoft.com/office/powerpoint/2010/main" val="247049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CFB7-04D1-4985-B2C7-CDE1E4F3B74D}"/>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129E5609-1286-47F5-8CA1-17B91F41186E}"/>
              </a:ext>
            </a:extLst>
          </p:cNvPr>
          <p:cNvSpPr>
            <a:spLocks noGrp="1"/>
          </p:cNvSpPr>
          <p:nvPr>
            <p:ph sz="half" idx="1"/>
          </p:nvPr>
        </p:nvSpPr>
        <p:spPr>
          <a:xfrm>
            <a:off x="385242" y="1556545"/>
            <a:ext cx="11319935" cy="4804926"/>
          </a:xfrm>
        </p:spPr>
        <p:txBody>
          <a:bodyPr/>
          <a:lstStyle/>
          <a:p>
            <a:r>
              <a:rPr lang="en-GB" dirty="0"/>
              <a:t>Parkinson’s is complex and its underlying mechanisms and their stages/degrees can vary between individuals despite similarities in presentations</a:t>
            </a:r>
          </a:p>
          <a:p>
            <a:r>
              <a:rPr lang="en-GB" dirty="0"/>
              <a:t>Deciding which agent should be used at the right time and what is the best way to measure these aspects to demonstrate disease modification will likely determine future success</a:t>
            </a:r>
          </a:p>
          <a:p>
            <a:r>
              <a:rPr lang="en-GB" dirty="0"/>
              <a:t>Despite previous disappointing trial results, understanding these underlying </a:t>
            </a:r>
            <a:r>
              <a:rPr lang="en-GB"/>
              <a:t>aspects and changing </a:t>
            </a:r>
            <a:r>
              <a:rPr lang="en-GB" dirty="0"/>
              <a:t>approaches will hopefully deliver our goal of disease modification over the next decade</a:t>
            </a:r>
          </a:p>
          <a:p>
            <a:endParaRPr lang="en-GB" dirty="0"/>
          </a:p>
        </p:txBody>
      </p:sp>
    </p:spTree>
    <p:extLst>
      <p:ext uri="{BB962C8B-B14F-4D97-AF65-F5344CB8AC3E}">
        <p14:creationId xmlns:p14="http://schemas.microsoft.com/office/powerpoint/2010/main" val="1740684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D709B0-F34F-4B11-A654-6AEEF0EA84E7}"/>
              </a:ext>
            </a:extLst>
          </p:cNvPr>
          <p:cNvPicPr>
            <a:picLocks noChangeAspect="1"/>
          </p:cNvPicPr>
          <p:nvPr/>
        </p:nvPicPr>
        <p:blipFill>
          <a:blip r:embed="rId2"/>
          <a:stretch>
            <a:fillRect/>
          </a:stretch>
        </p:blipFill>
        <p:spPr>
          <a:xfrm>
            <a:off x="1452069" y="1338072"/>
            <a:ext cx="6551389" cy="5082620"/>
          </a:xfrm>
          <a:prstGeom prst="rect">
            <a:avLst/>
          </a:prstGeom>
        </p:spPr>
      </p:pic>
      <p:sp>
        <p:nvSpPr>
          <p:cNvPr id="4" name="Text Placeholder 3">
            <a:extLst>
              <a:ext uri="{FF2B5EF4-FFF2-40B4-BE49-F238E27FC236}">
                <a16:creationId xmlns:a16="http://schemas.microsoft.com/office/drawing/2014/main" id="{150FA2F0-B599-4A93-8ABF-53258E525AC6}"/>
              </a:ext>
            </a:extLst>
          </p:cNvPr>
          <p:cNvSpPr>
            <a:spLocks noGrp="1"/>
          </p:cNvSpPr>
          <p:nvPr>
            <p:ph type="body" sz="quarter" idx="12"/>
          </p:nvPr>
        </p:nvSpPr>
        <p:spPr/>
        <p:txBody>
          <a:bodyPr/>
          <a:lstStyle/>
          <a:p>
            <a:r>
              <a:rPr lang="en-GB" sz="2800"/>
              <a:t>Symptom relief or Disease modifying?</a:t>
            </a:r>
            <a:endParaRPr lang="en-GB" sz="2800" dirty="0"/>
          </a:p>
        </p:txBody>
      </p:sp>
      <p:pic>
        <p:nvPicPr>
          <p:cNvPr id="6" name="Picture 5">
            <a:extLst>
              <a:ext uri="{FF2B5EF4-FFF2-40B4-BE49-F238E27FC236}">
                <a16:creationId xmlns:a16="http://schemas.microsoft.com/office/drawing/2014/main" id="{68BB91E8-3939-494B-907A-6B564B91994C}"/>
              </a:ext>
            </a:extLst>
          </p:cNvPr>
          <p:cNvPicPr>
            <a:picLocks noChangeAspect="1"/>
          </p:cNvPicPr>
          <p:nvPr/>
        </p:nvPicPr>
        <p:blipFill>
          <a:blip r:embed="rId3"/>
          <a:stretch>
            <a:fillRect/>
          </a:stretch>
        </p:blipFill>
        <p:spPr>
          <a:xfrm>
            <a:off x="7014638" y="6204265"/>
            <a:ext cx="4298053" cy="432854"/>
          </a:xfrm>
          <a:prstGeom prst="rect">
            <a:avLst/>
          </a:prstGeom>
        </p:spPr>
      </p:pic>
    </p:spTree>
    <p:extLst>
      <p:ext uri="{BB962C8B-B14F-4D97-AF65-F5344CB8AC3E}">
        <p14:creationId xmlns:p14="http://schemas.microsoft.com/office/powerpoint/2010/main" val="237280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F25B68-3A47-A14D-AB7A-B04FE89E971B}"/>
              </a:ext>
            </a:extLst>
          </p:cNvPr>
          <p:cNvSpPr>
            <a:spLocks noGrp="1"/>
          </p:cNvSpPr>
          <p:nvPr>
            <p:ph type="body" sz="half" idx="2"/>
          </p:nvPr>
        </p:nvSpPr>
        <p:spPr>
          <a:xfrm>
            <a:off x="839788" y="1326291"/>
            <a:ext cx="9100625" cy="4993416"/>
          </a:xfrm>
        </p:spPr>
        <p:txBody>
          <a:bodyPr/>
          <a:lstStyle/>
          <a:p>
            <a:pPr marL="609585" indent="-609585">
              <a:buFont typeface="Arial" panose="020B0604020202020204" pitchFamily="34" charset="0"/>
              <a:buChar char="•"/>
            </a:pPr>
            <a:r>
              <a:rPr lang="en-US" dirty="0">
                <a:solidFill>
                  <a:schemeClr val="tx1"/>
                </a:solidFill>
                <a:latin typeface="+mn-lt"/>
              </a:rPr>
              <a:t>Clinical markers</a:t>
            </a:r>
          </a:p>
          <a:p>
            <a:pPr marL="609585" indent="-609585">
              <a:buFont typeface="Arial" panose="020B0604020202020204" pitchFamily="34" charset="0"/>
              <a:buChar char="•"/>
            </a:pPr>
            <a:r>
              <a:rPr lang="en-US" dirty="0">
                <a:solidFill>
                  <a:schemeClr val="tx1"/>
                </a:solidFill>
                <a:latin typeface="+mn-lt"/>
              </a:rPr>
              <a:t>Remote monitoring of PD symptoms</a:t>
            </a:r>
          </a:p>
          <a:p>
            <a:pPr marL="609585" indent="-609585">
              <a:buFont typeface="Arial" panose="020B0604020202020204" pitchFamily="34" charset="0"/>
              <a:buChar char="•"/>
            </a:pPr>
            <a:r>
              <a:rPr lang="en-US" dirty="0">
                <a:solidFill>
                  <a:schemeClr val="tx1"/>
                </a:solidFill>
                <a:latin typeface="+mn-lt"/>
              </a:rPr>
              <a:t>Blood tests/Genetics</a:t>
            </a:r>
          </a:p>
          <a:p>
            <a:pPr marL="609585" indent="-609585">
              <a:buFont typeface="Arial" panose="020B0604020202020204" pitchFamily="34" charset="0"/>
              <a:buChar char="•"/>
            </a:pPr>
            <a:r>
              <a:rPr lang="en-US" dirty="0">
                <a:solidFill>
                  <a:schemeClr val="tx1"/>
                </a:solidFill>
                <a:latin typeface="+mn-lt"/>
              </a:rPr>
              <a:t>Cerebrospinal fluid</a:t>
            </a:r>
          </a:p>
          <a:p>
            <a:pPr marL="609585" indent="-609585">
              <a:buFont typeface="Arial" panose="020B0604020202020204" pitchFamily="34" charset="0"/>
              <a:buChar char="•"/>
            </a:pPr>
            <a:r>
              <a:rPr lang="en-US" dirty="0">
                <a:solidFill>
                  <a:schemeClr val="tx1"/>
                </a:solidFill>
                <a:latin typeface="+mn-lt"/>
              </a:rPr>
              <a:t>Imaging</a:t>
            </a:r>
          </a:p>
          <a:p>
            <a:endParaRPr lang="en-US" dirty="0">
              <a:solidFill>
                <a:schemeClr val="tx1"/>
              </a:solidFill>
            </a:endParaRPr>
          </a:p>
        </p:txBody>
      </p:sp>
      <p:sp>
        <p:nvSpPr>
          <p:cNvPr id="4" name="Text Placeholder 3">
            <a:extLst>
              <a:ext uri="{FF2B5EF4-FFF2-40B4-BE49-F238E27FC236}">
                <a16:creationId xmlns:a16="http://schemas.microsoft.com/office/drawing/2014/main" id="{05009234-9EE0-DD41-8919-D02C05098A97}"/>
              </a:ext>
            </a:extLst>
          </p:cNvPr>
          <p:cNvSpPr>
            <a:spLocks noGrp="1"/>
          </p:cNvSpPr>
          <p:nvPr>
            <p:ph type="body" sz="quarter" idx="12"/>
          </p:nvPr>
        </p:nvSpPr>
        <p:spPr>
          <a:xfrm>
            <a:off x="288000" y="288000"/>
            <a:ext cx="8039923" cy="390725"/>
          </a:xfrm>
        </p:spPr>
        <p:txBody>
          <a:bodyPr/>
          <a:lstStyle/>
          <a:p>
            <a:r>
              <a:rPr lang="en-US" sz="2400" dirty="0"/>
              <a:t>Patient selection &amp; demonstrating disease modification </a:t>
            </a:r>
          </a:p>
        </p:txBody>
      </p:sp>
    </p:spTree>
    <p:extLst>
      <p:ext uri="{BB962C8B-B14F-4D97-AF65-F5344CB8AC3E}">
        <p14:creationId xmlns:p14="http://schemas.microsoft.com/office/powerpoint/2010/main" val="329393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979D0-8DCE-4197-B7B6-176A614B2F30}"/>
              </a:ext>
            </a:extLst>
          </p:cNvPr>
          <p:cNvPicPr>
            <a:picLocks noChangeAspect="1"/>
          </p:cNvPicPr>
          <p:nvPr/>
        </p:nvPicPr>
        <p:blipFill>
          <a:blip r:embed="rId2"/>
          <a:stretch>
            <a:fillRect/>
          </a:stretch>
        </p:blipFill>
        <p:spPr>
          <a:xfrm>
            <a:off x="272411" y="87257"/>
            <a:ext cx="5112029" cy="822157"/>
          </a:xfrm>
          <a:prstGeom prst="rect">
            <a:avLst/>
          </a:prstGeom>
        </p:spPr>
      </p:pic>
      <p:pic>
        <p:nvPicPr>
          <p:cNvPr id="5" name="Picture 4">
            <a:extLst>
              <a:ext uri="{FF2B5EF4-FFF2-40B4-BE49-F238E27FC236}">
                <a16:creationId xmlns:a16="http://schemas.microsoft.com/office/drawing/2014/main" id="{30690F38-9F8B-438D-BB1B-1358C61093BE}"/>
              </a:ext>
            </a:extLst>
          </p:cNvPr>
          <p:cNvPicPr>
            <a:picLocks noChangeAspect="1"/>
          </p:cNvPicPr>
          <p:nvPr/>
        </p:nvPicPr>
        <p:blipFill>
          <a:blip r:embed="rId3"/>
          <a:stretch>
            <a:fillRect/>
          </a:stretch>
        </p:blipFill>
        <p:spPr>
          <a:xfrm>
            <a:off x="272411" y="865113"/>
            <a:ext cx="1428750" cy="209550"/>
          </a:xfrm>
          <a:prstGeom prst="rect">
            <a:avLst/>
          </a:prstGeom>
        </p:spPr>
      </p:pic>
      <p:pic>
        <p:nvPicPr>
          <p:cNvPr id="7" name="Picture 6">
            <a:extLst>
              <a:ext uri="{FF2B5EF4-FFF2-40B4-BE49-F238E27FC236}">
                <a16:creationId xmlns:a16="http://schemas.microsoft.com/office/drawing/2014/main" id="{C9F556A6-C82E-4449-AF25-A80CFB3768C1}"/>
              </a:ext>
            </a:extLst>
          </p:cNvPr>
          <p:cNvPicPr>
            <a:picLocks noChangeAspect="1"/>
          </p:cNvPicPr>
          <p:nvPr/>
        </p:nvPicPr>
        <p:blipFill>
          <a:blip r:embed="rId4"/>
          <a:stretch>
            <a:fillRect/>
          </a:stretch>
        </p:blipFill>
        <p:spPr>
          <a:xfrm>
            <a:off x="3266043" y="909414"/>
            <a:ext cx="5219738" cy="5861329"/>
          </a:xfrm>
          <a:prstGeom prst="rect">
            <a:avLst/>
          </a:prstGeom>
        </p:spPr>
      </p:pic>
    </p:spTree>
    <p:extLst>
      <p:ext uri="{BB962C8B-B14F-4D97-AF65-F5344CB8AC3E}">
        <p14:creationId xmlns:p14="http://schemas.microsoft.com/office/powerpoint/2010/main" val="174450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E2035-705C-44DD-988F-3C6FA94C7713}"/>
              </a:ext>
            </a:extLst>
          </p:cNvPr>
          <p:cNvPicPr>
            <a:picLocks noChangeAspect="1"/>
          </p:cNvPicPr>
          <p:nvPr/>
        </p:nvPicPr>
        <p:blipFill>
          <a:blip r:embed="rId2"/>
          <a:stretch>
            <a:fillRect/>
          </a:stretch>
        </p:blipFill>
        <p:spPr>
          <a:xfrm>
            <a:off x="3486685" y="496569"/>
            <a:ext cx="5481131" cy="6159869"/>
          </a:xfrm>
          <a:prstGeom prst="rect">
            <a:avLst/>
          </a:prstGeom>
        </p:spPr>
      </p:pic>
      <p:sp>
        <p:nvSpPr>
          <p:cNvPr id="3" name="Rectangle 2">
            <a:extLst>
              <a:ext uri="{FF2B5EF4-FFF2-40B4-BE49-F238E27FC236}">
                <a16:creationId xmlns:a16="http://schemas.microsoft.com/office/drawing/2014/main" id="{853009FB-69F6-4905-AA29-3931FF941B17}"/>
              </a:ext>
            </a:extLst>
          </p:cNvPr>
          <p:cNvSpPr/>
          <p:nvPr/>
        </p:nvSpPr>
        <p:spPr>
          <a:xfrm>
            <a:off x="3903406" y="403123"/>
            <a:ext cx="1730478" cy="17009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47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2BF9F-7D67-A447-AAB2-DA818517D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6" y="1023844"/>
            <a:ext cx="5699606" cy="2070088"/>
          </a:xfrm>
          <a:prstGeom prst="rect">
            <a:avLst/>
          </a:prstGeom>
        </p:spPr>
      </p:pic>
      <p:pic>
        <p:nvPicPr>
          <p:cNvPr id="5" name="Picture 4">
            <a:extLst>
              <a:ext uri="{FF2B5EF4-FFF2-40B4-BE49-F238E27FC236}">
                <a16:creationId xmlns:a16="http://schemas.microsoft.com/office/drawing/2014/main" id="{51CBD620-F3DC-9143-B8CB-C5ED0E8C3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031" y="878012"/>
            <a:ext cx="3676211" cy="2785008"/>
          </a:xfrm>
          <a:prstGeom prst="rect">
            <a:avLst/>
          </a:prstGeom>
        </p:spPr>
      </p:pic>
      <p:pic>
        <p:nvPicPr>
          <p:cNvPr id="7" name="Picture 6">
            <a:extLst>
              <a:ext uri="{FF2B5EF4-FFF2-40B4-BE49-F238E27FC236}">
                <a16:creationId xmlns:a16="http://schemas.microsoft.com/office/drawing/2014/main" id="{24E62DA3-E4D0-0040-9C40-7A861430D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832" y="3756753"/>
            <a:ext cx="3295840" cy="2975344"/>
          </a:xfrm>
          <a:prstGeom prst="rect">
            <a:avLst/>
          </a:prstGeom>
        </p:spPr>
      </p:pic>
      <p:pic>
        <p:nvPicPr>
          <p:cNvPr id="9" name="Picture 8">
            <a:extLst>
              <a:ext uri="{FF2B5EF4-FFF2-40B4-BE49-F238E27FC236}">
                <a16:creationId xmlns:a16="http://schemas.microsoft.com/office/drawing/2014/main" id="{7B81D7FA-00F2-744E-BDBD-AF1D8F53F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96" y="4685163"/>
            <a:ext cx="5887004" cy="1101060"/>
          </a:xfrm>
          <a:prstGeom prst="rect">
            <a:avLst/>
          </a:prstGeom>
        </p:spPr>
      </p:pic>
    </p:spTree>
    <p:extLst>
      <p:ext uri="{BB962C8B-B14F-4D97-AF65-F5344CB8AC3E}">
        <p14:creationId xmlns:p14="http://schemas.microsoft.com/office/powerpoint/2010/main" val="373244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97670-D5C6-40A9-AD25-864790374746}"/>
              </a:ext>
            </a:extLst>
          </p:cNvPr>
          <p:cNvPicPr>
            <a:picLocks noChangeAspect="1"/>
          </p:cNvPicPr>
          <p:nvPr/>
        </p:nvPicPr>
        <p:blipFill>
          <a:blip r:embed="rId2"/>
          <a:stretch>
            <a:fillRect/>
          </a:stretch>
        </p:blipFill>
        <p:spPr>
          <a:xfrm>
            <a:off x="501050" y="375576"/>
            <a:ext cx="6509352" cy="1883372"/>
          </a:xfrm>
          <a:prstGeom prst="rect">
            <a:avLst/>
          </a:prstGeom>
        </p:spPr>
      </p:pic>
      <p:pic>
        <p:nvPicPr>
          <p:cNvPr id="3" name="Picture 2">
            <a:extLst>
              <a:ext uri="{FF2B5EF4-FFF2-40B4-BE49-F238E27FC236}">
                <a16:creationId xmlns:a16="http://schemas.microsoft.com/office/drawing/2014/main" id="{E7B8A279-A09D-4A52-87AF-A7D160B37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584" y="2961468"/>
            <a:ext cx="4137292" cy="3006203"/>
          </a:xfrm>
          <a:prstGeom prst="rect">
            <a:avLst/>
          </a:prstGeom>
        </p:spPr>
      </p:pic>
      <p:sp>
        <p:nvSpPr>
          <p:cNvPr id="5" name="TextBox 4">
            <a:extLst>
              <a:ext uri="{FF2B5EF4-FFF2-40B4-BE49-F238E27FC236}">
                <a16:creationId xmlns:a16="http://schemas.microsoft.com/office/drawing/2014/main" id="{EA755EDF-52E6-4734-82AD-87671E3B1D67}"/>
              </a:ext>
            </a:extLst>
          </p:cNvPr>
          <p:cNvSpPr txBox="1"/>
          <p:nvPr/>
        </p:nvSpPr>
        <p:spPr>
          <a:xfrm>
            <a:off x="6941574" y="3785023"/>
            <a:ext cx="6096000" cy="1200329"/>
          </a:xfrm>
          <a:prstGeom prst="rect">
            <a:avLst/>
          </a:prstGeom>
          <a:noFill/>
        </p:spPr>
        <p:txBody>
          <a:bodyPr wrap="square">
            <a:spAutoFit/>
          </a:bodyPr>
          <a:lstStyle/>
          <a:p>
            <a:r>
              <a:rPr lang="en-US" dirty="0"/>
              <a:t>30 patients</a:t>
            </a:r>
          </a:p>
          <a:p>
            <a:r>
              <a:rPr lang="en-US" dirty="0"/>
              <a:t>UDCA for 12 months according to weight</a:t>
            </a:r>
          </a:p>
          <a:p>
            <a:r>
              <a:rPr lang="en-US" dirty="0"/>
              <a:t>Safety, tolerability</a:t>
            </a:r>
          </a:p>
          <a:p>
            <a:r>
              <a:rPr lang="en-US" dirty="0"/>
              <a:t>Pilot data for efficacy.</a:t>
            </a:r>
          </a:p>
        </p:txBody>
      </p:sp>
    </p:spTree>
    <p:extLst>
      <p:ext uri="{BB962C8B-B14F-4D97-AF65-F5344CB8AC3E}">
        <p14:creationId xmlns:p14="http://schemas.microsoft.com/office/powerpoint/2010/main" val="62495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E2035-705C-44DD-988F-3C6FA94C7713}"/>
              </a:ext>
            </a:extLst>
          </p:cNvPr>
          <p:cNvPicPr>
            <a:picLocks noChangeAspect="1"/>
          </p:cNvPicPr>
          <p:nvPr/>
        </p:nvPicPr>
        <p:blipFill>
          <a:blip r:embed="rId2"/>
          <a:stretch>
            <a:fillRect/>
          </a:stretch>
        </p:blipFill>
        <p:spPr>
          <a:xfrm>
            <a:off x="3486685" y="496569"/>
            <a:ext cx="5481131" cy="6159869"/>
          </a:xfrm>
          <a:prstGeom prst="rect">
            <a:avLst/>
          </a:prstGeom>
        </p:spPr>
      </p:pic>
      <p:sp>
        <p:nvSpPr>
          <p:cNvPr id="3" name="Rectangle 2">
            <a:extLst>
              <a:ext uri="{FF2B5EF4-FFF2-40B4-BE49-F238E27FC236}">
                <a16:creationId xmlns:a16="http://schemas.microsoft.com/office/drawing/2014/main" id="{853009FB-69F6-4905-AA29-3931FF941B17}"/>
              </a:ext>
            </a:extLst>
          </p:cNvPr>
          <p:cNvSpPr/>
          <p:nvPr/>
        </p:nvSpPr>
        <p:spPr>
          <a:xfrm>
            <a:off x="5362011" y="526066"/>
            <a:ext cx="1730478" cy="17009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555903"/>
      </p:ext>
    </p:extLst>
  </p:cSld>
  <p:clrMapOvr>
    <a:masterClrMapping/>
  </p:clrMapOvr>
</p:sld>
</file>

<file path=ppt/theme/theme1.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7103</TotalTime>
  <Words>525</Words>
  <Application>Microsoft Office PowerPoint</Application>
  <PresentationFormat>Widescreen</PresentationFormat>
  <Paragraphs>82</Paragraphs>
  <Slides>26</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4_Custom Design</vt:lpstr>
      <vt:lpstr>Custom Design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and Emerging Treatments in PD</dc:title>
  <dc:creator>Vijiaratnam, Nirosen</dc:creator>
  <cp:lastModifiedBy>Loefflad, Nadine</cp:lastModifiedBy>
  <cp:revision>5</cp:revision>
  <dcterms:created xsi:type="dcterms:W3CDTF">2021-10-21T12:40:02Z</dcterms:created>
  <dcterms:modified xsi:type="dcterms:W3CDTF">2021-11-10T09:38:44Z</dcterms:modified>
</cp:coreProperties>
</file>