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3"/>
  </p:notesMasterIdLst>
  <p:sldIdLst>
    <p:sldId id="259" r:id="rId5"/>
    <p:sldId id="278" r:id="rId6"/>
    <p:sldId id="257" r:id="rId7"/>
    <p:sldId id="282" r:id="rId8"/>
    <p:sldId id="417" r:id="rId9"/>
    <p:sldId id="281" r:id="rId10"/>
    <p:sldId id="404" r:id="rId11"/>
    <p:sldId id="284" r:id="rId12"/>
    <p:sldId id="286" r:id="rId13"/>
    <p:sldId id="320" r:id="rId14"/>
    <p:sldId id="287" r:id="rId15"/>
    <p:sldId id="409" r:id="rId16"/>
    <p:sldId id="291" r:id="rId17"/>
    <p:sldId id="410" r:id="rId18"/>
    <p:sldId id="293" r:id="rId19"/>
    <p:sldId id="294" r:id="rId20"/>
    <p:sldId id="297" r:id="rId21"/>
    <p:sldId id="289" r:id="rId22"/>
    <p:sldId id="298" r:id="rId23"/>
    <p:sldId id="299" r:id="rId24"/>
    <p:sldId id="300" r:id="rId25"/>
    <p:sldId id="305" r:id="rId26"/>
    <p:sldId id="413" r:id="rId27"/>
    <p:sldId id="301" r:id="rId28"/>
    <p:sldId id="302" r:id="rId29"/>
    <p:sldId id="420" r:id="rId30"/>
    <p:sldId id="419" r:id="rId31"/>
    <p:sldId id="306" r:id="rId32"/>
    <p:sldId id="418" r:id="rId33"/>
    <p:sldId id="307" r:id="rId34"/>
    <p:sldId id="308" r:id="rId35"/>
    <p:sldId id="414" r:id="rId36"/>
    <p:sldId id="309" r:id="rId37"/>
    <p:sldId id="310" r:id="rId38"/>
    <p:sldId id="408" r:id="rId39"/>
    <p:sldId id="411" r:id="rId40"/>
    <p:sldId id="312" r:id="rId41"/>
    <p:sldId id="311" r:id="rId42"/>
    <p:sldId id="314" r:id="rId43"/>
    <p:sldId id="295" r:id="rId44"/>
    <p:sldId id="416" r:id="rId45"/>
    <p:sldId id="315" r:id="rId46"/>
    <p:sldId id="316" r:id="rId47"/>
    <p:sldId id="317" r:id="rId48"/>
    <p:sldId id="382" r:id="rId49"/>
    <p:sldId id="318" r:id="rId50"/>
    <p:sldId id="319" r:id="rId51"/>
    <p:sldId id="266" r:id="rId52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45A"/>
    <a:srgbClr val="7030A0"/>
    <a:srgbClr val="0070C0"/>
    <a:srgbClr val="E83C8A"/>
    <a:srgbClr val="FCE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4B03EA-4D0D-DFE8-EA60-79AA43DFF09B}" v="18" dt="2023-10-20T10:10:47.4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8" autoAdjust="0"/>
    <p:restoredTop sz="68058" autoAdjust="0"/>
  </p:normalViewPr>
  <p:slideViewPr>
    <p:cSldViewPr snapToGrid="0">
      <p:cViewPr varScale="1">
        <p:scale>
          <a:sx n="72" d="100"/>
          <a:sy n="72" d="100"/>
        </p:scale>
        <p:origin x="8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nskill, Kate" userId="S::skaakbr@ucl.ac.uk::7046d189-e695-491c-977e-b781786fc140" providerId="AD" clId="Web-{C54B03EA-4D0D-DFE8-EA60-79AA43DFF09B}"/>
    <pc:docChg chg="modSld">
      <pc:chgData name="Brunskill, Kate" userId="S::skaakbr@ucl.ac.uk::7046d189-e695-491c-977e-b781786fc140" providerId="AD" clId="Web-{C54B03EA-4D0D-DFE8-EA60-79AA43DFF09B}" dt="2023-10-20T10:10:47.424" v="15" actId="20577"/>
      <pc:docMkLst>
        <pc:docMk/>
      </pc:docMkLst>
      <pc:sldChg chg="modSp">
        <pc:chgData name="Brunskill, Kate" userId="S::skaakbr@ucl.ac.uk::7046d189-e695-491c-977e-b781786fc140" providerId="AD" clId="Web-{C54B03EA-4D0D-DFE8-EA60-79AA43DFF09B}" dt="2023-10-20T10:10:47.424" v="15" actId="20577"/>
        <pc:sldMkLst>
          <pc:docMk/>
          <pc:sldMk cId="2929522177" sldId="287"/>
        </pc:sldMkLst>
        <pc:spChg chg="mod">
          <ac:chgData name="Brunskill, Kate" userId="S::skaakbr@ucl.ac.uk::7046d189-e695-491c-977e-b781786fc140" providerId="AD" clId="Web-{C54B03EA-4D0D-DFE8-EA60-79AA43DFF09B}" dt="2023-10-20T10:10:47.424" v="15" actId="20577"/>
          <ac:spMkLst>
            <pc:docMk/>
            <pc:sldMk cId="2929522177" sldId="287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E2DAD-86DD-4FE5-B940-FC7716756630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9F165-1DCE-436D-960E-0F56D1D37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132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F165-1DCE-436D-960E-0F56D1D37F2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44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F165-1DCE-436D-960E-0F56D1D37F2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084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F165-1DCE-436D-960E-0F56D1D37F2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148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F165-1DCE-436D-960E-0F56D1D37F2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981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F165-1DCE-436D-960E-0F56D1D37F2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589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4328A-1FE5-407F-9FAA-903E87CADF09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83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39F165-1DCE-436D-960E-0F56D1D37F2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0483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39F165-1DCE-436D-960E-0F56D1D37F2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9207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39F165-1DCE-436D-960E-0F56D1D37F2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6283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F165-1DCE-436D-960E-0F56D1D37F2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0430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4328A-1FE5-407F-9FAA-903E87CADF09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151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F165-1DCE-436D-960E-0F56D1D37F2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9705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https://ucl-global.libwizard.com/f/neurology-sessions?1305092=Advanced%20search%20skills%20lecture:%20ION%20students&amp;1305093=1666306800000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F165-1DCE-436D-960E-0F56D1D37F2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669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F165-1DCE-436D-960E-0F56D1D37F2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890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39F165-1DCE-436D-960E-0F56D1D37F2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490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F165-1DCE-436D-960E-0F56D1D37F2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081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4328A-1FE5-407F-9FAA-903E87CADF0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255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F165-1DCE-436D-960E-0F56D1D37F2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625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F165-1DCE-436D-960E-0F56D1D37F2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779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F165-1DCE-436D-960E-0F56D1D37F2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86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0003DD-7AA7-9D40-A8F1-5791A06647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01A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8EA8ED-8A82-0A49-B0B1-5D05CB8E8D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42130"/>
          </a:xfrm>
          <a:prstGeom prst="rect">
            <a:avLst/>
          </a:prstGeom>
        </p:spPr>
      </p:pic>
      <p:pic>
        <p:nvPicPr>
          <p:cNvPr id="14" name="Picture 13" descr="A picture containing yellow, building, bright&#10;&#10;Description automatically generated">
            <a:extLst>
              <a:ext uri="{FF2B5EF4-FFF2-40B4-BE49-F238E27FC236}">
                <a16:creationId xmlns:a16="http://schemas.microsoft.com/office/drawing/2014/main" id="{80E13C0E-13AE-1147-BBBF-59BCA2BD28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48500" y="3695700"/>
            <a:ext cx="5143500" cy="3162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649" y="1960605"/>
            <a:ext cx="10777151" cy="947995"/>
          </a:xfrm>
        </p:spPr>
        <p:txBody>
          <a:bodyPr anchor="t" anchorCtr="0"/>
          <a:lstStyle>
            <a:lvl1pPr algn="l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649" y="2989070"/>
            <a:ext cx="9144000" cy="483179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2612D4-0FED-4D44-BD5D-1F8752991EBD}"/>
              </a:ext>
            </a:extLst>
          </p:cNvPr>
          <p:cNvSpPr txBox="1"/>
          <p:nvPr userDrawn="1"/>
        </p:nvSpPr>
        <p:spPr>
          <a:xfrm>
            <a:off x="491842" y="240539"/>
            <a:ext cx="472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LIBRARYSKILLS@UCL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76649" y="4402383"/>
            <a:ext cx="10515600" cy="970681"/>
          </a:xfrm>
        </p:spPr>
        <p:txBody>
          <a:bodyPr>
            <a:noAutofit/>
          </a:bodyPr>
          <a:lstStyle>
            <a:lvl1pPr marL="0" indent="0">
              <a:buClr>
                <a:schemeClr val="accent4"/>
              </a:buClr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Clr>
                <a:schemeClr val="accent4"/>
              </a:buClr>
              <a:buFont typeface="Wingdings" panose="05000000000000000000" pitchFamily="2" charset="2"/>
              <a:buNone/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dirty="0"/>
              <a:t>UCL Library Services www.ucl.ac.uk</a:t>
            </a:r>
          </a:p>
          <a:p>
            <a:pPr lvl="0"/>
            <a:r>
              <a:rPr lang="en-US" dirty="0"/>
              <a:t>xyz@ucl.ac.uk</a:t>
            </a:r>
          </a:p>
        </p:txBody>
      </p:sp>
    </p:spTree>
    <p:extLst>
      <p:ext uri="{BB962C8B-B14F-4D97-AF65-F5344CB8AC3E}">
        <p14:creationId xmlns:p14="http://schemas.microsoft.com/office/powerpoint/2010/main" val="425626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0000"/>
            <a:ext cx="10515600" cy="786900"/>
          </a:xfrm>
        </p:spPr>
        <p:txBody>
          <a:bodyPr anchor="t" anchorCtr="0"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60000"/>
            <a:ext cx="5181600" cy="3993935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  <a:lvl2pPr>
              <a:spcBef>
                <a:spcPts val="1000"/>
              </a:spcBef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60000"/>
            <a:ext cx="5181600" cy="3993936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  <a:lvl2pPr>
              <a:spcBef>
                <a:spcPts val="1000"/>
              </a:spcBef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Rectangle 6" descr="Decorative"/>
          <p:cNvSpPr>
            <a:spLocks noChangeAspect="1"/>
          </p:cNvSpPr>
          <p:nvPr userDrawn="1"/>
        </p:nvSpPr>
        <p:spPr>
          <a:xfrm>
            <a:off x="-1" y="1"/>
            <a:ext cx="12209549" cy="44484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3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0000"/>
            <a:ext cx="10515600" cy="932811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160000"/>
            <a:ext cx="5157787" cy="116191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600000"/>
            <a:ext cx="5157787" cy="2416028"/>
          </a:xfrm>
        </p:spPr>
        <p:txBody>
          <a:bodyPr/>
          <a:lstStyle>
            <a:lvl1pPr>
              <a:spcBef>
                <a:spcPts val="1000"/>
              </a:spcBef>
              <a:defRPr sz="280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160000"/>
            <a:ext cx="5183188" cy="116191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600000"/>
            <a:ext cx="5183188" cy="2416029"/>
          </a:xfrm>
        </p:spPr>
        <p:txBody>
          <a:bodyPr/>
          <a:lstStyle>
            <a:lvl1pPr>
              <a:spcBef>
                <a:spcPts val="1000"/>
              </a:spcBef>
              <a:defRPr sz="2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 descr="Decorative"/>
          <p:cNvSpPr>
            <a:spLocks noChangeAspect="1"/>
          </p:cNvSpPr>
          <p:nvPr userDrawn="1"/>
        </p:nvSpPr>
        <p:spPr>
          <a:xfrm>
            <a:off x="-1" y="1"/>
            <a:ext cx="12209549" cy="44484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83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Decorative"/>
          <p:cNvSpPr>
            <a:spLocks noChangeAspect="1"/>
          </p:cNvSpPr>
          <p:nvPr userDrawn="1"/>
        </p:nvSpPr>
        <p:spPr>
          <a:xfrm>
            <a:off x="-1" y="1"/>
            <a:ext cx="12209549" cy="44484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49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secondar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00" y="1080000"/>
            <a:ext cx="8692978" cy="788773"/>
          </a:xfrm>
        </p:spPr>
        <p:txBody>
          <a:bodyPr anchor="t" anchorCtr="0"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880000"/>
            <a:ext cx="5734007" cy="3279500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5286" y="2880000"/>
            <a:ext cx="3760102" cy="32795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 descr="Decorative"/>
          <p:cNvSpPr>
            <a:spLocks noChangeAspect="1"/>
          </p:cNvSpPr>
          <p:nvPr userDrawn="1"/>
        </p:nvSpPr>
        <p:spPr>
          <a:xfrm>
            <a:off x="-1" y="1"/>
            <a:ext cx="12209549" cy="44484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24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080000"/>
            <a:ext cx="8692978" cy="788773"/>
          </a:xfrm>
        </p:spPr>
        <p:txBody>
          <a:bodyPr anchor="t" anchorCtr="0"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880000"/>
            <a:ext cx="5734007" cy="3068123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87048" y="2880000"/>
            <a:ext cx="3768339" cy="306018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Rectangle 6" descr="Decorative"/>
          <p:cNvSpPr>
            <a:spLocks noChangeAspect="1"/>
          </p:cNvSpPr>
          <p:nvPr userDrawn="1"/>
        </p:nvSpPr>
        <p:spPr>
          <a:xfrm>
            <a:off x="-1" y="1"/>
            <a:ext cx="12209549" cy="44484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43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080000"/>
            <a:ext cx="5735595" cy="1439561"/>
          </a:xfrm>
        </p:spPr>
        <p:txBody>
          <a:bodyPr anchor="t" anchorCtr="0"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800800"/>
            <a:ext cx="5734007" cy="3480015"/>
          </a:xfrm>
        </p:spPr>
        <p:txBody>
          <a:bodyPr>
            <a:noAutofit/>
          </a:bodyPr>
          <a:lstStyle>
            <a:lvl1pPr marL="0" indent="0">
              <a:buNone/>
              <a:defRPr sz="3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092778" y="1079999"/>
            <a:ext cx="4473146" cy="52008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Rectangle 6" descr="Decorative"/>
          <p:cNvSpPr>
            <a:spLocks noChangeAspect="1"/>
          </p:cNvSpPr>
          <p:nvPr userDrawn="1"/>
        </p:nvSpPr>
        <p:spPr>
          <a:xfrm>
            <a:off x="-1" y="1"/>
            <a:ext cx="12209549" cy="44484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40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and secondar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080000"/>
            <a:ext cx="8692978" cy="788773"/>
          </a:xfrm>
        </p:spPr>
        <p:txBody>
          <a:bodyPr anchor="t" anchorCtr="0"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60000"/>
            <a:ext cx="5734007" cy="2388973"/>
          </a:xfrm>
        </p:spPr>
        <p:txBody>
          <a:bodyPr>
            <a:noAutofit/>
          </a:bodyPr>
          <a:lstStyle>
            <a:lvl1pPr marL="0" indent="0">
              <a:buNone/>
              <a:defRPr sz="3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38199" y="4707925"/>
            <a:ext cx="5735595" cy="158578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99869" y="2159999"/>
            <a:ext cx="4431957" cy="413370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Rectangle 11" descr="Decorative"/>
          <p:cNvSpPr>
            <a:spLocks noChangeAspect="1"/>
          </p:cNvSpPr>
          <p:nvPr userDrawn="1"/>
        </p:nvSpPr>
        <p:spPr>
          <a:xfrm>
            <a:off x="-1" y="1"/>
            <a:ext cx="12209549" cy="44484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16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multiple pictures and secondar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080000"/>
            <a:ext cx="8692978" cy="788773"/>
          </a:xfrm>
        </p:spPr>
        <p:txBody>
          <a:bodyPr anchor="t" anchorCtr="0"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60000"/>
            <a:ext cx="5734007" cy="2075933"/>
          </a:xfrm>
        </p:spPr>
        <p:txBody>
          <a:bodyPr>
            <a:noAutofit/>
          </a:bodyPr>
          <a:lstStyle>
            <a:lvl1pPr marL="0" indent="0">
              <a:buNone/>
              <a:defRPr sz="3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38199" y="4381497"/>
            <a:ext cx="5735595" cy="2075934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46114" y="2165832"/>
            <a:ext cx="2174790" cy="20759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/>
          </p:nvPr>
        </p:nvSpPr>
        <p:spPr>
          <a:xfrm>
            <a:off x="9177422" y="2165831"/>
            <a:ext cx="2174790" cy="20759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6846114" y="4391447"/>
            <a:ext cx="2174790" cy="20759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9177422" y="4387329"/>
            <a:ext cx="2174790" cy="20759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Rectangle 14" descr="Decorative"/>
          <p:cNvSpPr>
            <a:spLocks noChangeAspect="1"/>
          </p:cNvSpPr>
          <p:nvPr userDrawn="1"/>
        </p:nvSpPr>
        <p:spPr>
          <a:xfrm>
            <a:off x="-1" y="1"/>
            <a:ext cx="12209549" cy="44484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60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080000"/>
            <a:ext cx="8692978" cy="788773"/>
          </a:xfrm>
        </p:spPr>
        <p:txBody>
          <a:bodyPr anchor="t" anchorCtr="0"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880000"/>
            <a:ext cx="4654850" cy="3068123"/>
          </a:xfrm>
          <a:prstGeom prst="wedgeRoundRectCallout">
            <a:avLst>
              <a:gd name="adj1" fmla="val 86602"/>
              <a:gd name="adj2" fmla="val 4397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>
            <a:noAutofit/>
          </a:bodyPr>
          <a:lstStyle>
            <a:lvl1pPr marL="0" indent="0">
              <a:buNone/>
              <a:defRPr sz="3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87048" y="2880000"/>
            <a:ext cx="3768339" cy="306018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Rectangle 6" descr="Decorative"/>
          <p:cNvSpPr>
            <a:spLocks noChangeAspect="1"/>
          </p:cNvSpPr>
          <p:nvPr userDrawn="1"/>
        </p:nvSpPr>
        <p:spPr>
          <a:xfrm>
            <a:off x="-1" y="1"/>
            <a:ext cx="12209549" cy="44484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34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 descr="Decorative">
            <a:extLst>
              <a:ext uri="{FF2B5EF4-FFF2-40B4-BE49-F238E27FC236}">
                <a16:creationId xmlns:a16="http://schemas.microsoft.com/office/drawing/2014/main" id="{A8BC7AF8-F89F-234F-B941-952FB6CBBBD1}"/>
              </a:ext>
            </a:extLst>
          </p:cNvPr>
          <p:cNvSpPr/>
          <p:nvPr userDrawn="1"/>
        </p:nvSpPr>
        <p:spPr>
          <a:xfrm>
            <a:off x="0" y="5232378"/>
            <a:ext cx="12192000" cy="1676884"/>
          </a:xfrm>
          <a:custGeom>
            <a:avLst/>
            <a:gdLst>
              <a:gd name="connsiteX0" fmla="*/ 0 w 12192000"/>
              <a:gd name="connsiteY0" fmla="*/ 0 h 1928191"/>
              <a:gd name="connsiteX1" fmla="*/ 12192000 w 12192000"/>
              <a:gd name="connsiteY1" fmla="*/ 0 h 1928191"/>
              <a:gd name="connsiteX2" fmla="*/ 12192000 w 12192000"/>
              <a:gd name="connsiteY2" fmla="*/ 1928191 h 1928191"/>
              <a:gd name="connsiteX3" fmla="*/ 0 w 12192000"/>
              <a:gd name="connsiteY3" fmla="*/ 1928191 h 1928191"/>
              <a:gd name="connsiteX4" fmla="*/ 0 w 12192000"/>
              <a:gd name="connsiteY4" fmla="*/ 0 h 1928191"/>
              <a:gd name="connsiteX0" fmla="*/ 0 w 12192000"/>
              <a:gd name="connsiteY0" fmla="*/ 735495 h 2663686"/>
              <a:gd name="connsiteX1" fmla="*/ 12192000 w 12192000"/>
              <a:gd name="connsiteY1" fmla="*/ 0 h 2663686"/>
              <a:gd name="connsiteX2" fmla="*/ 12192000 w 12192000"/>
              <a:gd name="connsiteY2" fmla="*/ 2663686 h 2663686"/>
              <a:gd name="connsiteX3" fmla="*/ 0 w 12192000"/>
              <a:gd name="connsiteY3" fmla="*/ 2663686 h 2663686"/>
              <a:gd name="connsiteX4" fmla="*/ 0 w 12192000"/>
              <a:gd name="connsiteY4" fmla="*/ 735495 h 2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663686">
                <a:moveTo>
                  <a:pt x="0" y="735495"/>
                </a:moveTo>
                <a:lnTo>
                  <a:pt x="12192000" y="0"/>
                </a:lnTo>
                <a:lnTo>
                  <a:pt x="12192000" y="2663686"/>
                </a:lnTo>
                <a:lnTo>
                  <a:pt x="0" y="2663686"/>
                </a:lnTo>
                <a:lnTo>
                  <a:pt x="0" y="735495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0000"/>
            <a:ext cx="10515600" cy="690671"/>
          </a:xfrm>
        </p:spPr>
        <p:txBody>
          <a:bodyPr anchor="t" anchorCtr="0">
            <a:noAutofit/>
          </a:bodyPr>
          <a:lstStyle>
            <a:lvl1pPr>
              <a:defRPr sz="48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60000"/>
            <a:ext cx="10515600" cy="3652643"/>
          </a:xfrm>
        </p:spPr>
        <p:txBody>
          <a:bodyPr/>
          <a:lstStyle>
            <a:lvl1pPr>
              <a:spcBef>
                <a:spcPts val="1000"/>
              </a:spcBef>
              <a:buClr>
                <a:schemeClr val="accent4"/>
              </a:buClr>
              <a:defRPr sz="3600"/>
            </a:lvl1pPr>
            <a:lvl2pPr marL="685800" indent="-228600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2800"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9661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CL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649" y="1960605"/>
            <a:ext cx="10777151" cy="947995"/>
          </a:xfrm>
        </p:spPr>
        <p:txBody>
          <a:bodyPr anchor="t" anchorCtr="0"/>
          <a:lstStyle>
            <a:lvl1pPr algn="l">
              <a:defRPr sz="60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649" y="2976713"/>
            <a:ext cx="9144000" cy="483179"/>
          </a:xfrm>
        </p:spPr>
        <p:txBody>
          <a:bodyPr/>
          <a:lstStyle>
            <a:lvl1pPr marL="0" indent="0" algn="l">
              <a:buNone/>
              <a:defRPr sz="2400" b="1"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8" name="Rectangle 15" descr="Decorative">
            <a:extLst>
              <a:ext uri="{FF2B5EF4-FFF2-40B4-BE49-F238E27FC236}">
                <a16:creationId xmlns:a16="http://schemas.microsoft.com/office/drawing/2014/main" id="{A8BC7AF8-F89F-234F-B941-952FB6CBBBD1}"/>
              </a:ext>
            </a:extLst>
          </p:cNvPr>
          <p:cNvSpPr/>
          <p:nvPr userDrawn="1"/>
        </p:nvSpPr>
        <p:spPr>
          <a:xfrm>
            <a:off x="0" y="5232378"/>
            <a:ext cx="12192000" cy="1676884"/>
          </a:xfrm>
          <a:custGeom>
            <a:avLst/>
            <a:gdLst>
              <a:gd name="connsiteX0" fmla="*/ 0 w 12192000"/>
              <a:gd name="connsiteY0" fmla="*/ 0 h 1928191"/>
              <a:gd name="connsiteX1" fmla="*/ 12192000 w 12192000"/>
              <a:gd name="connsiteY1" fmla="*/ 0 h 1928191"/>
              <a:gd name="connsiteX2" fmla="*/ 12192000 w 12192000"/>
              <a:gd name="connsiteY2" fmla="*/ 1928191 h 1928191"/>
              <a:gd name="connsiteX3" fmla="*/ 0 w 12192000"/>
              <a:gd name="connsiteY3" fmla="*/ 1928191 h 1928191"/>
              <a:gd name="connsiteX4" fmla="*/ 0 w 12192000"/>
              <a:gd name="connsiteY4" fmla="*/ 0 h 1928191"/>
              <a:gd name="connsiteX0" fmla="*/ 0 w 12192000"/>
              <a:gd name="connsiteY0" fmla="*/ 735495 h 2663686"/>
              <a:gd name="connsiteX1" fmla="*/ 12192000 w 12192000"/>
              <a:gd name="connsiteY1" fmla="*/ 0 h 2663686"/>
              <a:gd name="connsiteX2" fmla="*/ 12192000 w 12192000"/>
              <a:gd name="connsiteY2" fmla="*/ 2663686 h 2663686"/>
              <a:gd name="connsiteX3" fmla="*/ 0 w 12192000"/>
              <a:gd name="connsiteY3" fmla="*/ 2663686 h 2663686"/>
              <a:gd name="connsiteX4" fmla="*/ 0 w 12192000"/>
              <a:gd name="connsiteY4" fmla="*/ 735495 h 2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663686">
                <a:moveTo>
                  <a:pt x="0" y="735495"/>
                </a:moveTo>
                <a:lnTo>
                  <a:pt x="12192000" y="0"/>
                </a:lnTo>
                <a:lnTo>
                  <a:pt x="12192000" y="2663686"/>
                </a:lnTo>
                <a:lnTo>
                  <a:pt x="0" y="2663686"/>
                </a:lnTo>
                <a:lnTo>
                  <a:pt x="0" y="735495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76649" y="4402383"/>
            <a:ext cx="10515600" cy="970681"/>
          </a:xfrm>
        </p:spPr>
        <p:txBody>
          <a:bodyPr>
            <a:noAutofit/>
          </a:bodyPr>
          <a:lstStyle>
            <a:lvl1pPr marL="0" indent="0">
              <a:buClr>
                <a:schemeClr val="accent4"/>
              </a:buClr>
              <a:buNone/>
              <a:defRPr sz="2400"/>
            </a:lvl1pPr>
            <a:lvl2pPr marL="457200" indent="0">
              <a:buClr>
                <a:schemeClr val="accent4"/>
              </a:buClr>
              <a:buFont typeface="Wingdings" panose="05000000000000000000" pitchFamily="2" charset="2"/>
              <a:buNone/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dirty="0"/>
              <a:t>UCL Library Services www.ucl.ac.uk</a:t>
            </a:r>
          </a:p>
          <a:p>
            <a:pPr lvl="0"/>
            <a:r>
              <a:rPr lang="en-US" dirty="0"/>
              <a:t>xyz@ucl.ac.uk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A303F1-CE56-F049-A485-A817E46D5B80}"/>
              </a:ext>
            </a:extLst>
          </p:cNvPr>
          <p:cNvSpPr/>
          <p:nvPr userDrawn="1"/>
        </p:nvSpPr>
        <p:spPr>
          <a:xfrm>
            <a:off x="10718800" y="5575775"/>
            <a:ext cx="773193" cy="300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UCLH NHS logo">
            <a:extLst>
              <a:ext uri="{FF2B5EF4-FFF2-40B4-BE49-F238E27FC236}">
                <a16:creationId xmlns:a16="http://schemas.microsoft.com/office/drawing/2014/main" id="{FDAD31C7-EC76-5D41-8849-29B4909F0D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35334" y="5575775"/>
            <a:ext cx="4656666" cy="8319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615E58-F03F-B148-99AA-971A565DEB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990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52612D4-0FED-4D44-BD5D-1F8752991EBD}"/>
              </a:ext>
            </a:extLst>
          </p:cNvPr>
          <p:cNvSpPr txBox="1"/>
          <p:nvPr userDrawn="1"/>
        </p:nvSpPr>
        <p:spPr>
          <a:xfrm>
            <a:off x="491842" y="240539"/>
            <a:ext cx="472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LIBRARYSKILLS@UCL</a:t>
            </a:r>
          </a:p>
        </p:txBody>
      </p:sp>
    </p:spTree>
    <p:extLst>
      <p:ext uri="{BB962C8B-B14F-4D97-AF65-F5344CB8AC3E}">
        <p14:creationId xmlns:p14="http://schemas.microsoft.com/office/powerpoint/2010/main" val="130971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0001"/>
            <a:ext cx="10515600" cy="913900"/>
          </a:xfrm>
        </p:spPr>
        <p:txBody>
          <a:bodyPr anchor="t" anchorCtr="0"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Rectangle 15" descr="Decorative">
            <a:extLst>
              <a:ext uri="{FF2B5EF4-FFF2-40B4-BE49-F238E27FC236}">
                <a16:creationId xmlns:a16="http://schemas.microsoft.com/office/drawing/2014/main" id="{A8BC7AF8-F89F-234F-B941-952FB6CBBBD1}"/>
              </a:ext>
            </a:extLst>
          </p:cNvPr>
          <p:cNvSpPr/>
          <p:nvPr userDrawn="1"/>
        </p:nvSpPr>
        <p:spPr>
          <a:xfrm>
            <a:off x="0" y="5232378"/>
            <a:ext cx="12192000" cy="1676884"/>
          </a:xfrm>
          <a:custGeom>
            <a:avLst/>
            <a:gdLst>
              <a:gd name="connsiteX0" fmla="*/ 0 w 12192000"/>
              <a:gd name="connsiteY0" fmla="*/ 0 h 1928191"/>
              <a:gd name="connsiteX1" fmla="*/ 12192000 w 12192000"/>
              <a:gd name="connsiteY1" fmla="*/ 0 h 1928191"/>
              <a:gd name="connsiteX2" fmla="*/ 12192000 w 12192000"/>
              <a:gd name="connsiteY2" fmla="*/ 1928191 h 1928191"/>
              <a:gd name="connsiteX3" fmla="*/ 0 w 12192000"/>
              <a:gd name="connsiteY3" fmla="*/ 1928191 h 1928191"/>
              <a:gd name="connsiteX4" fmla="*/ 0 w 12192000"/>
              <a:gd name="connsiteY4" fmla="*/ 0 h 1928191"/>
              <a:gd name="connsiteX0" fmla="*/ 0 w 12192000"/>
              <a:gd name="connsiteY0" fmla="*/ 735495 h 2663686"/>
              <a:gd name="connsiteX1" fmla="*/ 12192000 w 12192000"/>
              <a:gd name="connsiteY1" fmla="*/ 0 h 2663686"/>
              <a:gd name="connsiteX2" fmla="*/ 12192000 w 12192000"/>
              <a:gd name="connsiteY2" fmla="*/ 2663686 h 2663686"/>
              <a:gd name="connsiteX3" fmla="*/ 0 w 12192000"/>
              <a:gd name="connsiteY3" fmla="*/ 2663686 h 2663686"/>
              <a:gd name="connsiteX4" fmla="*/ 0 w 12192000"/>
              <a:gd name="connsiteY4" fmla="*/ 735495 h 2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663686">
                <a:moveTo>
                  <a:pt x="0" y="735495"/>
                </a:moveTo>
                <a:lnTo>
                  <a:pt x="12192000" y="0"/>
                </a:lnTo>
                <a:lnTo>
                  <a:pt x="12192000" y="2663686"/>
                </a:lnTo>
                <a:lnTo>
                  <a:pt x="0" y="2663686"/>
                </a:lnTo>
                <a:lnTo>
                  <a:pt x="0" y="735495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60000"/>
            <a:ext cx="5181600" cy="3617999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  <a:lvl2pPr>
              <a:spcBef>
                <a:spcPts val="1000"/>
              </a:spcBef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60000"/>
            <a:ext cx="5181600" cy="3617998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  <a:lvl2pPr>
              <a:spcBef>
                <a:spcPts val="1000"/>
              </a:spcBef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0839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0000"/>
            <a:ext cx="10515600" cy="908098"/>
          </a:xfrm>
        </p:spPr>
        <p:txBody>
          <a:bodyPr anchor="t" anchorCtr="0"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Rectangle 15" descr="Decorative">
            <a:extLst>
              <a:ext uri="{FF2B5EF4-FFF2-40B4-BE49-F238E27FC236}">
                <a16:creationId xmlns:a16="http://schemas.microsoft.com/office/drawing/2014/main" id="{A8BC7AF8-F89F-234F-B941-952FB6CBBBD1}"/>
              </a:ext>
            </a:extLst>
          </p:cNvPr>
          <p:cNvSpPr/>
          <p:nvPr userDrawn="1"/>
        </p:nvSpPr>
        <p:spPr>
          <a:xfrm>
            <a:off x="0" y="5232378"/>
            <a:ext cx="12192000" cy="1676884"/>
          </a:xfrm>
          <a:custGeom>
            <a:avLst/>
            <a:gdLst>
              <a:gd name="connsiteX0" fmla="*/ 0 w 12192000"/>
              <a:gd name="connsiteY0" fmla="*/ 0 h 1928191"/>
              <a:gd name="connsiteX1" fmla="*/ 12192000 w 12192000"/>
              <a:gd name="connsiteY1" fmla="*/ 0 h 1928191"/>
              <a:gd name="connsiteX2" fmla="*/ 12192000 w 12192000"/>
              <a:gd name="connsiteY2" fmla="*/ 1928191 h 1928191"/>
              <a:gd name="connsiteX3" fmla="*/ 0 w 12192000"/>
              <a:gd name="connsiteY3" fmla="*/ 1928191 h 1928191"/>
              <a:gd name="connsiteX4" fmla="*/ 0 w 12192000"/>
              <a:gd name="connsiteY4" fmla="*/ 0 h 1928191"/>
              <a:gd name="connsiteX0" fmla="*/ 0 w 12192000"/>
              <a:gd name="connsiteY0" fmla="*/ 735495 h 2663686"/>
              <a:gd name="connsiteX1" fmla="*/ 12192000 w 12192000"/>
              <a:gd name="connsiteY1" fmla="*/ 0 h 2663686"/>
              <a:gd name="connsiteX2" fmla="*/ 12192000 w 12192000"/>
              <a:gd name="connsiteY2" fmla="*/ 2663686 h 2663686"/>
              <a:gd name="connsiteX3" fmla="*/ 0 w 12192000"/>
              <a:gd name="connsiteY3" fmla="*/ 2663686 h 2663686"/>
              <a:gd name="connsiteX4" fmla="*/ 0 w 12192000"/>
              <a:gd name="connsiteY4" fmla="*/ 735495 h 2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663686">
                <a:moveTo>
                  <a:pt x="0" y="735495"/>
                </a:moveTo>
                <a:lnTo>
                  <a:pt x="12192000" y="0"/>
                </a:lnTo>
                <a:lnTo>
                  <a:pt x="12192000" y="2663686"/>
                </a:lnTo>
                <a:lnTo>
                  <a:pt x="0" y="2663686"/>
                </a:lnTo>
                <a:lnTo>
                  <a:pt x="0" y="735495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160000"/>
            <a:ext cx="5157787" cy="82391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240001"/>
            <a:ext cx="5157787" cy="2538000"/>
          </a:xfrm>
        </p:spPr>
        <p:txBody>
          <a:bodyPr/>
          <a:lstStyle>
            <a:lvl1pPr>
              <a:spcBef>
                <a:spcPts val="1000"/>
              </a:spcBef>
              <a:defRPr sz="280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160000"/>
            <a:ext cx="5183188" cy="82391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240000"/>
            <a:ext cx="5183188" cy="2538000"/>
          </a:xfrm>
        </p:spPr>
        <p:txBody>
          <a:bodyPr/>
          <a:lstStyle>
            <a:lvl1pPr>
              <a:spcBef>
                <a:spcPts val="1000"/>
              </a:spcBef>
              <a:defRPr sz="28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6111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content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 descr="Decorative">
            <a:extLst>
              <a:ext uri="{FF2B5EF4-FFF2-40B4-BE49-F238E27FC236}">
                <a16:creationId xmlns:a16="http://schemas.microsoft.com/office/drawing/2014/main" id="{A8BC7AF8-F89F-234F-B941-952FB6CBBBD1}"/>
              </a:ext>
            </a:extLst>
          </p:cNvPr>
          <p:cNvSpPr/>
          <p:nvPr userDrawn="1"/>
        </p:nvSpPr>
        <p:spPr>
          <a:xfrm>
            <a:off x="0" y="5232378"/>
            <a:ext cx="12192000" cy="1676884"/>
          </a:xfrm>
          <a:custGeom>
            <a:avLst/>
            <a:gdLst>
              <a:gd name="connsiteX0" fmla="*/ 0 w 12192000"/>
              <a:gd name="connsiteY0" fmla="*/ 0 h 1928191"/>
              <a:gd name="connsiteX1" fmla="*/ 12192000 w 12192000"/>
              <a:gd name="connsiteY1" fmla="*/ 0 h 1928191"/>
              <a:gd name="connsiteX2" fmla="*/ 12192000 w 12192000"/>
              <a:gd name="connsiteY2" fmla="*/ 1928191 h 1928191"/>
              <a:gd name="connsiteX3" fmla="*/ 0 w 12192000"/>
              <a:gd name="connsiteY3" fmla="*/ 1928191 h 1928191"/>
              <a:gd name="connsiteX4" fmla="*/ 0 w 12192000"/>
              <a:gd name="connsiteY4" fmla="*/ 0 h 1928191"/>
              <a:gd name="connsiteX0" fmla="*/ 0 w 12192000"/>
              <a:gd name="connsiteY0" fmla="*/ 735495 h 2663686"/>
              <a:gd name="connsiteX1" fmla="*/ 12192000 w 12192000"/>
              <a:gd name="connsiteY1" fmla="*/ 0 h 2663686"/>
              <a:gd name="connsiteX2" fmla="*/ 12192000 w 12192000"/>
              <a:gd name="connsiteY2" fmla="*/ 2663686 h 2663686"/>
              <a:gd name="connsiteX3" fmla="*/ 0 w 12192000"/>
              <a:gd name="connsiteY3" fmla="*/ 2663686 h 2663686"/>
              <a:gd name="connsiteX4" fmla="*/ 0 w 12192000"/>
              <a:gd name="connsiteY4" fmla="*/ 735495 h 2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663686">
                <a:moveTo>
                  <a:pt x="0" y="735495"/>
                </a:moveTo>
                <a:lnTo>
                  <a:pt x="12192000" y="0"/>
                </a:lnTo>
                <a:lnTo>
                  <a:pt x="12192000" y="2663686"/>
                </a:lnTo>
                <a:lnTo>
                  <a:pt x="0" y="2663686"/>
                </a:lnTo>
                <a:lnTo>
                  <a:pt x="0" y="735495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535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secondary tex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0000"/>
            <a:ext cx="8692978" cy="788773"/>
          </a:xfrm>
        </p:spPr>
        <p:txBody>
          <a:bodyPr anchor="t" anchorCtr="0"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Rectangle 15" descr="Decorative">
            <a:extLst>
              <a:ext uri="{FF2B5EF4-FFF2-40B4-BE49-F238E27FC236}">
                <a16:creationId xmlns:a16="http://schemas.microsoft.com/office/drawing/2014/main" id="{A8BC7AF8-F89F-234F-B941-952FB6CBBBD1}"/>
              </a:ext>
            </a:extLst>
          </p:cNvPr>
          <p:cNvSpPr/>
          <p:nvPr userDrawn="1"/>
        </p:nvSpPr>
        <p:spPr>
          <a:xfrm>
            <a:off x="0" y="5232378"/>
            <a:ext cx="12192000" cy="1676884"/>
          </a:xfrm>
          <a:custGeom>
            <a:avLst/>
            <a:gdLst>
              <a:gd name="connsiteX0" fmla="*/ 0 w 12192000"/>
              <a:gd name="connsiteY0" fmla="*/ 0 h 1928191"/>
              <a:gd name="connsiteX1" fmla="*/ 12192000 w 12192000"/>
              <a:gd name="connsiteY1" fmla="*/ 0 h 1928191"/>
              <a:gd name="connsiteX2" fmla="*/ 12192000 w 12192000"/>
              <a:gd name="connsiteY2" fmla="*/ 1928191 h 1928191"/>
              <a:gd name="connsiteX3" fmla="*/ 0 w 12192000"/>
              <a:gd name="connsiteY3" fmla="*/ 1928191 h 1928191"/>
              <a:gd name="connsiteX4" fmla="*/ 0 w 12192000"/>
              <a:gd name="connsiteY4" fmla="*/ 0 h 1928191"/>
              <a:gd name="connsiteX0" fmla="*/ 0 w 12192000"/>
              <a:gd name="connsiteY0" fmla="*/ 735495 h 2663686"/>
              <a:gd name="connsiteX1" fmla="*/ 12192000 w 12192000"/>
              <a:gd name="connsiteY1" fmla="*/ 0 h 2663686"/>
              <a:gd name="connsiteX2" fmla="*/ 12192000 w 12192000"/>
              <a:gd name="connsiteY2" fmla="*/ 2663686 h 2663686"/>
              <a:gd name="connsiteX3" fmla="*/ 0 w 12192000"/>
              <a:gd name="connsiteY3" fmla="*/ 2663686 h 2663686"/>
              <a:gd name="connsiteX4" fmla="*/ 0 w 12192000"/>
              <a:gd name="connsiteY4" fmla="*/ 735495 h 2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663686">
                <a:moveTo>
                  <a:pt x="0" y="735495"/>
                </a:moveTo>
                <a:lnTo>
                  <a:pt x="12192000" y="0"/>
                </a:lnTo>
                <a:lnTo>
                  <a:pt x="12192000" y="2663686"/>
                </a:lnTo>
                <a:lnTo>
                  <a:pt x="0" y="2663686"/>
                </a:lnTo>
                <a:lnTo>
                  <a:pt x="0" y="735495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60000"/>
            <a:ext cx="5734007" cy="3978000"/>
          </a:xfrm>
        </p:spPr>
        <p:txBody>
          <a:bodyPr>
            <a:noAutofit/>
          </a:bodyPr>
          <a:lstStyle>
            <a:lvl1pPr marL="0" indent="0">
              <a:buNone/>
              <a:defRPr sz="3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2846" y="2160000"/>
            <a:ext cx="3760102" cy="39780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86216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720000"/>
            <a:ext cx="8692978" cy="788773"/>
          </a:xfrm>
        </p:spPr>
        <p:txBody>
          <a:bodyPr anchor="t" anchorCtr="0"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Rectangle 15" descr="Decorative">
            <a:extLst>
              <a:ext uri="{FF2B5EF4-FFF2-40B4-BE49-F238E27FC236}">
                <a16:creationId xmlns:a16="http://schemas.microsoft.com/office/drawing/2014/main" id="{A8BC7AF8-F89F-234F-B941-952FB6CBBBD1}"/>
              </a:ext>
            </a:extLst>
          </p:cNvPr>
          <p:cNvSpPr/>
          <p:nvPr userDrawn="1"/>
        </p:nvSpPr>
        <p:spPr>
          <a:xfrm>
            <a:off x="0" y="5232378"/>
            <a:ext cx="12192000" cy="1676884"/>
          </a:xfrm>
          <a:custGeom>
            <a:avLst/>
            <a:gdLst>
              <a:gd name="connsiteX0" fmla="*/ 0 w 12192000"/>
              <a:gd name="connsiteY0" fmla="*/ 0 h 1928191"/>
              <a:gd name="connsiteX1" fmla="*/ 12192000 w 12192000"/>
              <a:gd name="connsiteY1" fmla="*/ 0 h 1928191"/>
              <a:gd name="connsiteX2" fmla="*/ 12192000 w 12192000"/>
              <a:gd name="connsiteY2" fmla="*/ 1928191 h 1928191"/>
              <a:gd name="connsiteX3" fmla="*/ 0 w 12192000"/>
              <a:gd name="connsiteY3" fmla="*/ 1928191 h 1928191"/>
              <a:gd name="connsiteX4" fmla="*/ 0 w 12192000"/>
              <a:gd name="connsiteY4" fmla="*/ 0 h 1928191"/>
              <a:gd name="connsiteX0" fmla="*/ 0 w 12192000"/>
              <a:gd name="connsiteY0" fmla="*/ 735495 h 2663686"/>
              <a:gd name="connsiteX1" fmla="*/ 12192000 w 12192000"/>
              <a:gd name="connsiteY1" fmla="*/ 0 h 2663686"/>
              <a:gd name="connsiteX2" fmla="*/ 12192000 w 12192000"/>
              <a:gd name="connsiteY2" fmla="*/ 2663686 h 2663686"/>
              <a:gd name="connsiteX3" fmla="*/ 0 w 12192000"/>
              <a:gd name="connsiteY3" fmla="*/ 2663686 h 2663686"/>
              <a:gd name="connsiteX4" fmla="*/ 0 w 12192000"/>
              <a:gd name="connsiteY4" fmla="*/ 735495 h 2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663686">
                <a:moveTo>
                  <a:pt x="0" y="735495"/>
                </a:moveTo>
                <a:lnTo>
                  <a:pt x="12192000" y="0"/>
                </a:lnTo>
                <a:lnTo>
                  <a:pt x="12192000" y="2663686"/>
                </a:lnTo>
                <a:lnTo>
                  <a:pt x="0" y="2663686"/>
                </a:lnTo>
                <a:lnTo>
                  <a:pt x="0" y="735495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60000"/>
            <a:ext cx="5734007" cy="3978000"/>
          </a:xfrm>
        </p:spPr>
        <p:txBody>
          <a:bodyPr>
            <a:noAutofit/>
          </a:bodyPr>
          <a:lstStyle>
            <a:lvl1pPr marL="0" indent="0">
              <a:buNone/>
              <a:defRPr sz="3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498728" y="2199100"/>
            <a:ext cx="3768339" cy="3938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42061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arge pictur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720000"/>
            <a:ext cx="5735595" cy="1439561"/>
          </a:xfrm>
        </p:spPr>
        <p:txBody>
          <a:bodyPr anchor="t" anchorCtr="0"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Rectangle 15" descr="Decorative">
            <a:extLst>
              <a:ext uri="{FF2B5EF4-FFF2-40B4-BE49-F238E27FC236}">
                <a16:creationId xmlns:a16="http://schemas.microsoft.com/office/drawing/2014/main" id="{A8BC7AF8-F89F-234F-B941-952FB6CBBBD1}"/>
              </a:ext>
            </a:extLst>
          </p:cNvPr>
          <p:cNvSpPr/>
          <p:nvPr userDrawn="1"/>
        </p:nvSpPr>
        <p:spPr>
          <a:xfrm>
            <a:off x="0" y="5232378"/>
            <a:ext cx="12192000" cy="1676884"/>
          </a:xfrm>
          <a:custGeom>
            <a:avLst/>
            <a:gdLst>
              <a:gd name="connsiteX0" fmla="*/ 0 w 12192000"/>
              <a:gd name="connsiteY0" fmla="*/ 0 h 1928191"/>
              <a:gd name="connsiteX1" fmla="*/ 12192000 w 12192000"/>
              <a:gd name="connsiteY1" fmla="*/ 0 h 1928191"/>
              <a:gd name="connsiteX2" fmla="*/ 12192000 w 12192000"/>
              <a:gd name="connsiteY2" fmla="*/ 1928191 h 1928191"/>
              <a:gd name="connsiteX3" fmla="*/ 0 w 12192000"/>
              <a:gd name="connsiteY3" fmla="*/ 1928191 h 1928191"/>
              <a:gd name="connsiteX4" fmla="*/ 0 w 12192000"/>
              <a:gd name="connsiteY4" fmla="*/ 0 h 1928191"/>
              <a:gd name="connsiteX0" fmla="*/ 0 w 12192000"/>
              <a:gd name="connsiteY0" fmla="*/ 735495 h 2663686"/>
              <a:gd name="connsiteX1" fmla="*/ 12192000 w 12192000"/>
              <a:gd name="connsiteY1" fmla="*/ 0 h 2663686"/>
              <a:gd name="connsiteX2" fmla="*/ 12192000 w 12192000"/>
              <a:gd name="connsiteY2" fmla="*/ 2663686 h 2663686"/>
              <a:gd name="connsiteX3" fmla="*/ 0 w 12192000"/>
              <a:gd name="connsiteY3" fmla="*/ 2663686 h 2663686"/>
              <a:gd name="connsiteX4" fmla="*/ 0 w 12192000"/>
              <a:gd name="connsiteY4" fmla="*/ 735495 h 2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663686">
                <a:moveTo>
                  <a:pt x="0" y="735495"/>
                </a:moveTo>
                <a:lnTo>
                  <a:pt x="12192000" y="0"/>
                </a:lnTo>
                <a:lnTo>
                  <a:pt x="12192000" y="2663686"/>
                </a:lnTo>
                <a:lnTo>
                  <a:pt x="0" y="2663686"/>
                </a:lnTo>
                <a:lnTo>
                  <a:pt x="0" y="735495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520000"/>
            <a:ext cx="5734007" cy="3618000"/>
          </a:xfrm>
        </p:spPr>
        <p:txBody>
          <a:bodyPr>
            <a:noAutofit/>
          </a:bodyPr>
          <a:lstStyle>
            <a:lvl1pPr marL="0" indent="0">
              <a:buNone/>
              <a:defRPr sz="3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092778" y="718750"/>
            <a:ext cx="4473146" cy="5419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092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and secondary tex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720000"/>
            <a:ext cx="8692978" cy="788773"/>
          </a:xfrm>
        </p:spPr>
        <p:txBody>
          <a:bodyPr anchor="t" anchorCtr="0"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Rectangle 15" descr="Decorative">
            <a:extLst>
              <a:ext uri="{FF2B5EF4-FFF2-40B4-BE49-F238E27FC236}">
                <a16:creationId xmlns:a16="http://schemas.microsoft.com/office/drawing/2014/main" id="{A8BC7AF8-F89F-234F-B941-952FB6CBBBD1}"/>
              </a:ext>
            </a:extLst>
          </p:cNvPr>
          <p:cNvSpPr/>
          <p:nvPr userDrawn="1"/>
        </p:nvSpPr>
        <p:spPr>
          <a:xfrm>
            <a:off x="0" y="5232378"/>
            <a:ext cx="12192000" cy="1676884"/>
          </a:xfrm>
          <a:custGeom>
            <a:avLst/>
            <a:gdLst>
              <a:gd name="connsiteX0" fmla="*/ 0 w 12192000"/>
              <a:gd name="connsiteY0" fmla="*/ 0 h 1928191"/>
              <a:gd name="connsiteX1" fmla="*/ 12192000 w 12192000"/>
              <a:gd name="connsiteY1" fmla="*/ 0 h 1928191"/>
              <a:gd name="connsiteX2" fmla="*/ 12192000 w 12192000"/>
              <a:gd name="connsiteY2" fmla="*/ 1928191 h 1928191"/>
              <a:gd name="connsiteX3" fmla="*/ 0 w 12192000"/>
              <a:gd name="connsiteY3" fmla="*/ 1928191 h 1928191"/>
              <a:gd name="connsiteX4" fmla="*/ 0 w 12192000"/>
              <a:gd name="connsiteY4" fmla="*/ 0 h 1928191"/>
              <a:gd name="connsiteX0" fmla="*/ 0 w 12192000"/>
              <a:gd name="connsiteY0" fmla="*/ 735495 h 2663686"/>
              <a:gd name="connsiteX1" fmla="*/ 12192000 w 12192000"/>
              <a:gd name="connsiteY1" fmla="*/ 0 h 2663686"/>
              <a:gd name="connsiteX2" fmla="*/ 12192000 w 12192000"/>
              <a:gd name="connsiteY2" fmla="*/ 2663686 h 2663686"/>
              <a:gd name="connsiteX3" fmla="*/ 0 w 12192000"/>
              <a:gd name="connsiteY3" fmla="*/ 2663686 h 2663686"/>
              <a:gd name="connsiteX4" fmla="*/ 0 w 12192000"/>
              <a:gd name="connsiteY4" fmla="*/ 735495 h 2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663686">
                <a:moveTo>
                  <a:pt x="0" y="735495"/>
                </a:moveTo>
                <a:lnTo>
                  <a:pt x="12192000" y="0"/>
                </a:lnTo>
                <a:lnTo>
                  <a:pt x="12192000" y="2663686"/>
                </a:lnTo>
                <a:lnTo>
                  <a:pt x="0" y="2663686"/>
                </a:lnTo>
                <a:lnTo>
                  <a:pt x="0" y="735495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00000"/>
            <a:ext cx="5734007" cy="2075934"/>
          </a:xfrm>
        </p:spPr>
        <p:txBody>
          <a:bodyPr>
            <a:noAutofit/>
          </a:bodyPr>
          <a:lstStyle>
            <a:lvl1pPr marL="0" indent="0">
              <a:buNone/>
              <a:defRPr sz="3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38199" y="4123037"/>
            <a:ext cx="5735595" cy="201496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99869" y="1800000"/>
            <a:ext cx="4431957" cy="433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6327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multiple pictures and secondary text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720000"/>
            <a:ext cx="8692978" cy="788773"/>
          </a:xfrm>
        </p:spPr>
        <p:txBody>
          <a:bodyPr anchor="t" anchorCtr="0"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1" name="Rectangle 15" descr="Decorative">
            <a:extLst>
              <a:ext uri="{FF2B5EF4-FFF2-40B4-BE49-F238E27FC236}">
                <a16:creationId xmlns:a16="http://schemas.microsoft.com/office/drawing/2014/main" id="{A8BC7AF8-F89F-234F-B941-952FB6CBBBD1}"/>
              </a:ext>
            </a:extLst>
          </p:cNvPr>
          <p:cNvSpPr/>
          <p:nvPr userDrawn="1"/>
        </p:nvSpPr>
        <p:spPr>
          <a:xfrm>
            <a:off x="0" y="5232378"/>
            <a:ext cx="12192000" cy="1676884"/>
          </a:xfrm>
          <a:custGeom>
            <a:avLst/>
            <a:gdLst>
              <a:gd name="connsiteX0" fmla="*/ 0 w 12192000"/>
              <a:gd name="connsiteY0" fmla="*/ 0 h 1928191"/>
              <a:gd name="connsiteX1" fmla="*/ 12192000 w 12192000"/>
              <a:gd name="connsiteY1" fmla="*/ 0 h 1928191"/>
              <a:gd name="connsiteX2" fmla="*/ 12192000 w 12192000"/>
              <a:gd name="connsiteY2" fmla="*/ 1928191 h 1928191"/>
              <a:gd name="connsiteX3" fmla="*/ 0 w 12192000"/>
              <a:gd name="connsiteY3" fmla="*/ 1928191 h 1928191"/>
              <a:gd name="connsiteX4" fmla="*/ 0 w 12192000"/>
              <a:gd name="connsiteY4" fmla="*/ 0 h 1928191"/>
              <a:gd name="connsiteX0" fmla="*/ 0 w 12192000"/>
              <a:gd name="connsiteY0" fmla="*/ 735495 h 2663686"/>
              <a:gd name="connsiteX1" fmla="*/ 12192000 w 12192000"/>
              <a:gd name="connsiteY1" fmla="*/ 0 h 2663686"/>
              <a:gd name="connsiteX2" fmla="*/ 12192000 w 12192000"/>
              <a:gd name="connsiteY2" fmla="*/ 2663686 h 2663686"/>
              <a:gd name="connsiteX3" fmla="*/ 0 w 12192000"/>
              <a:gd name="connsiteY3" fmla="*/ 2663686 h 2663686"/>
              <a:gd name="connsiteX4" fmla="*/ 0 w 12192000"/>
              <a:gd name="connsiteY4" fmla="*/ 735495 h 2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663686">
                <a:moveTo>
                  <a:pt x="0" y="735495"/>
                </a:moveTo>
                <a:lnTo>
                  <a:pt x="12192000" y="0"/>
                </a:lnTo>
                <a:lnTo>
                  <a:pt x="12192000" y="2663686"/>
                </a:lnTo>
                <a:lnTo>
                  <a:pt x="0" y="2663686"/>
                </a:lnTo>
                <a:lnTo>
                  <a:pt x="0" y="735495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00000"/>
            <a:ext cx="5734007" cy="2276700"/>
          </a:xfrm>
        </p:spPr>
        <p:txBody>
          <a:bodyPr>
            <a:noAutofit/>
          </a:bodyPr>
          <a:lstStyle>
            <a:lvl1pPr marL="0" indent="0">
              <a:buNone/>
              <a:defRPr sz="3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38199" y="4320000"/>
            <a:ext cx="5735595" cy="18180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788213" y="1799550"/>
            <a:ext cx="2174790" cy="2276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/>
          </p:nvPr>
        </p:nvSpPr>
        <p:spPr>
          <a:xfrm>
            <a:off x="9177422" y="1828350"/>
            <a:ext cx="2174790" cy="2276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6788213" y="4305300"/>
            <a:ext cx="2174790" cy="18690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9177422" y="4320000"/>
            <a:ext cx="2174790" cy="18543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943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with pictur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720000"/>
            <a:ext cx="8692978" cy="788773"/>
          </a:xfrm>
        </p:spPr>
        <p:txBody>
          <a:bodyPr anchor="t" anchorCtr="0"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Rectangle 15" descr="Decorative">
            <a:extLst>
              <a:ext uri="{FF2B5EF4-FFF2-40B4-BE49-F238E27FC236}">
                <a16:creationId xmlns:a16="http://schemas.microsoft.com/office/drawing/2014/main" id="{A8BC7AF8-F89F-234F-B941-952FB6CBBBD1}"/>
              </a:ext>
            </a:extLst>
          </p:cNvPr>
          <p:cNvSpPr/>
          <p:nvPr userDrawn="1"/>
        </p:nvSpPr>
        <p:spPr>
          <a:xfrm>
            <a:off x="0" y="5232378"/>
            <a:ext cx="12192000" cy="1676884"/>
          </a:xfrm>
          <a:custGeom>
            <a:avLst/>
            <a:gdLst>
              <a:gd name="connsiteX0" fmla="*/ 0 w 12192000"/>
              <a:gd name="connsiteY0" fmla="*/ 0 h 1928191"/>
              <a:gd name="connsiteX1" fmla="*/ 12192000 w 12192000"/>
              <a:gd name="connsiteY1" fmla="*/ 0 h 1928191"/>
              <a:gd name="connsiteX2" fmla="*/ 12192000 w 12192000"/>
              <a:gd name="connsiteY2" fmla="*/ 1928191 h 1928191"/>
              <a:gd name="connsiteX3" fmla="*/ 0 w 12192000"/>
              <a:gd name="connsiteY3" fmla="*/ 1928191 h 1928191"/>
              <a:gd name="connsiteX4" fmla="*/ 0 w 12192000"/>
              <a:gd name="connsiteY4" fmla="*/ 0 h 1928191"/>
              <a:gd name="connsiteX0" fmla="*/ 0 w 12192000"/>
              <a:gd name="connsiteY0" fmla="*/ 735495 h 2663686"/>
              <a:gd name="connsiteX1" fmla="*/ 12192000 w 12192000"/>
              <a:gd name="connsiteY1" fmla="*/ 0 h 2663686"/>
              <a:gd name="connsiteX2" fmla="*/ 12192000 w 12192000"/>
              <a:gd name="connsiteY2" fmla="*/ 2663686 h 2663686"/>
              <a:gd name="connsiteX3" fmla="*/ 0 w 12192000"/>
              <a:gd name="connsiteY3" fmla="*/ 2663686 h 2663686"/>
              <a:gd name="connsiteX4" fmla="*/ 0 w 12192000"/>
              <a:gd name="connsiteY4" fmla="*/ 735495 h 2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663686">
                <a:moveTo>
                  <a:pt x="0" y="735495"/>
                </a:moveTo>
                <a:lnTo>
                  <a:pt x="12192000" y="0"/>
                </a:lnTo>
                <a:lnTo>
                  <a:pt x="12192000" y="2663686"/>
                </a:lnTo>
                <a:lnTo>
                  <a:pt x="0" y="2663686"/>
                </a:lnTo>
                <a:lnTo>
                  <a:pt x="0" y="735495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160000"/>
            <a:ext cx="4654850" cy="3068123"/>
          </a:xfrm>
          <a:prstGeom prst="wedgeRoundRectCallout">
            <a:avLst>
              <a:gd name="adj1" fmla="val 86602"/>
              <a:gd name="adj2" fmla="val 4397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</p:spPr>
        <p:txBody>
          <a:bodyPr>
            <a:noAutofit/>
          </a:bodyPr>
          <a:lstStyle>
            <a:lvl1pPr marL="0" indent="0">
              <a:buNone/>
              <a:defRPr sz="3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87048" y="2160000"/>
            <a:ext cx="3768339" cy="397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762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649" y="1960605"/>
            <a:ext cx="10777151" cy="947995"/>
          </a:xfrm>
        </p:spPr>
        <p:txBody>
          <a:bodyPr anchor="t" anchorCtr="0"/>
          <a:lstStyle>
            <a:lvl1pPr algn="l">
              <a:defRPr sz="60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649" y="2976713"/>
            <a:ext cx="9144000" cy="483179"/>
          </a:xfrm>
        </p:spPr>
        <p:txBody>
          <a:bodyPr/>
          <a:lstStyle>
            <a:lvl1pPr marL="0" indent="0" algn="l">
              <a:buNone/>
              <a:defRPr sz="2400" b="1"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8" name="Rectangle 15" descr="Decorative">
            <a:extLst>
              <a:ext uri="{FF2B5EF4-FFF2-40B4-BE49-F238E27FC236}">
                <a16:creationId xmlns:a16="http://schemas.microsoft.com/office/drawing/2014/main" id="{A8BC7AF8-F89F-234F-B941-952FB6CBBBD1}"/>
              </a:ext>
            </a:extLst>
          </p:cNvPr>
          <p:cNvSpPr/>
          <p:nvPr userDrawn="1"/>
        </p:nvSpPr>
        <p:spPr>
          <a:xfrm>
            <a:off x="0" y="5232378"/>
            <a:ext cx="12192000" cy="1676884"/>
          </a:xfrm>
          <a:custGeom>
            <a:avLst/>
            <a:gdLst>
              <a:gd name="connsiteX0" fmla="*/ 0 w 12192000"/>
              <a:gd name="connsiteY0" fmla="*/ 0 h 1928191"/>
              <a:gd name="connsiteX1" fmla="*/ 12192000 w 12192000"/>
              <a:gd name="connsiteY1" fmla="*/ 0 h 1928191"/>
              <a:gd name="connsiteX2" fmla="*/ 12192000 w 12192000"/>
              <a:gd name="connsiteY2" fmla="*/ 1928191 h 1928191"/>
              <a:gd name="connsiteX3" fmla="*/ 0 w 12192000"/>
              <a:gd name="connsiteY3" fmla="*/ 1928191 h 1928191"/>
              <a:gd name="connsiteX4" fmla="*/ 0 w 12192000"/>
              <a:gd name="connsiteY4" fmla="*/ 0 h 1928191"/>
              <a:gd name="connsiteX0" fmla="*/ 0 w 12192000"/>
              <a:gd name="connsiteY0" fmla="*/ 735495 h 2663686"/>
              <a:gd name="connsiteX1" fmla="*/ 12192000 w 12192000"/>
              <a:gd name="connsiteY1" fmla="*/ 0 h 2663686"/>
              <a:gd name="connsiteX2" fmla="*/ 12192000 w 12192000"/>
              <a:gd name="connsiteY2" fmla="*/ 2663686 h 2663686"/>
              <a:gd name="connsiteX3" fmla="*/ 0 w 12192000"/>
              <a:gd name="connsiteY3" fmla="*/ 2663686 h 2663686"/>
              <a:gd name="connsiteX4" fmla="*/ 0 w 12192000"/>
              <a:gd name="connsiteY4" fmla="*/ 735495 h 2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663686">
                <a:moveTo>
                  <a:pt x="0" y="735495"/>
                </a:moveTo>
                <a:lnTo>
                  <a:pt x="12192000" y="0"/>
                </a:lnTo>
                <a:lnTo>
                  <a:pt x="12192000" y="2663686"/>
                </a:lnTo>
                <a:lnTo>
                  <a:pt x="0" y="2663686"/>
                </a:lnTo>
                <a:lnTo>
                  <a:pt x="0" y="73549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76649" y="4402383"/>
            <a:ext cx="10515600" cy="970681"/>
          </a:xfrm>
        </p:spPr>
        <p:txBody>
          <a:bodyPr>
            <a:noAutofit/>
          </a:bodyPr>
          <a:lstStyle>
            <a:lvl1pPr marL="0" indent="0">
              <a:buClr>
                <a:schemeClr val="accent4"/>
              </a:buClr>
              <a:buNone/>
              <a:defRPr sz="2400"/>
            </a:lvl1pPr>
            <a:lvl2pPr marL="457200" indent="0">
              <a:buClr>
                <a:schemeClr val="accent4"/>
              </a:buClr>
              <a:buFont typeface="Wingdings" panose="05000000000000000000" pitchFamily="2" charset="2"/>
              <a:buNone/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dirty="0"/>
              <a:t>UCL Library Services www.ucl.ac.uk</a:t>
            </a:r>
          </a:p>
          <a:p>
            <a:pPr lvl="0"/>
            <a:r>
              <a:rPr lang="en-US" dirty="0"/>
              <a:t>xyz@ucl.ac.uk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615E58-F03F-B148-99AA-971A565DEB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90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2612D4-0FED-4D44-BD5D-1F8752991EBD}"/>
              </a:ext>
            </a:extLst>
          </p:cNvPr>
          <p:cNvSpPr txBox="1"/>
          <p:nvPr userDrawn="1"/>
        </p:nvSpPr>
        <p:spPr>
          <a:xfrm>
            <a:off x="491842" y="240539"/>
            <a:ext cx="472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LIBRARYSKILLS@UCL</a:t>
            </a:r>
          </a:p>
        </p:txBody>
      </p:sp>
    </p:spTree>
    <p:extLst>
      <p:ext uri="{BB962C8B-B14F-4D97-AF65-F5344CB8AC3E}">
        <p14:creationId xmlns:p14="http://schemas.microsoft.com/office/powerpoint/2010/main" val="273945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CLH green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649" y="1960605"/>
            <a:ext cx="10777151" cy="947995"/>
          </a:xfrm>
        </p:spPr>
        <p:txBody>
          <a:bodyPr anchor="t" anchorCtr="0"/>
          <a:lstStyle>
            <a:lvl1pPr algn="l">
              <a:defRPr sz="60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649" y="2976713"/>
            <a:ext cx="9144000" cy="483179"/>
          </a:xfrm>
        </p:spPr>
        <p:txBody>
          <a:bodyPr/>
          <a:lstStyle>
            <a:lvl1pPr marL="0" indent="0" algn="l">
              <a:buNone/>
              <a:defRPr sz="2400" b="1"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8" name="Rectangle 15" descr="Decorative">
            <a:extLst>
              <a:ext uri="{FF2B5EF4-FFF2-40B4-BE49-F238E27FC236}">
                <a16:creationId xmlns:a16="http://schemas.microsoft.com/office/drawing/2014/main" id="{A8BC7AF8-F89F-234F-B941-952FB6CBBBD1}"/>
              </a:ext>
            </a:extLst>
          </p:cNvPr>
          <p:cNvSpPr/>
          <p:nvPr userDrawn="1"/>
        </p:nvSpPr>
        <p:spPr>
          <a:xfrm>
            <a:off x="0" y="5232378"/>
            <a:ext cx="12192000" cy="1676884"/>
          </a:xfrm>
          <a:custGeom>
            <a:avLst/>
            <a:gdLst>
              <a:gd name="connsiteX0" fmla="*/ 0 w 12192000"/>
              <a:gd name="connsiteY0" fmla="*/ 0 h 1928191"/>
              <a:gd name="connsiteX1" fmla="*/ 12192000 w 12192000"/>
              <a:gd name="connsiteY1" fmla="*/ 0 h 1928191"/>
              <a:gd name="connsiteX2" fmla="*/ 12192000 w 12192000"/>
              <a:gd name="connsiteY2" fmla="*/ 1928191 h 1928191"/>
              <a:gd name="connsiteX3" fmla="*/ 0 w 12192000"/>
              <a:gd name="connsiteY3" fmla="*/ 1928191 h 1928191"/>
              <a:gd name="connsiteX4" fmla="*/ 0 w 12192000"/>
              <a:gd name="connsiteY4" fmla="*/ 0 h 1928191"/>
              <a:gd name="connsiteX0" fmla="*/ 0 w 12192000"/>
              <a:gd name="connsiteY0" fmla="*/ 735495 h 2663686"/>
              <a:gd name="connsiteX1" fmla="*/ 12192000 w 12192000"/>
              <a:gd name="connsiteY1" fmla="*/ 0 h 2663686"/>
              <a:gd name="connsiteX2" fmla="*/ 12192000 w 12192000"/>
              <a:gd name="connsiteY2" fmla="*/ 2663686 h 2663686"/>
              <a:gd name="connsiteX3" fmla="*/ 0 w 12192000"/>
              <a:gd name="connsiteY3" fmla="*/ 2663686 h 2663686"/>
              <a:gd name="connsiteX4" fmla="*/ 0 w 12192000"/>
              <a:gd name="connsiteY4" fmla="*/ 735495 h 2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663686">
                <a:moveTo>
                  <a:pt x="0" y="735495"/>
                </a:moveTo>
                <a:lnTo>
                  <a:pt x="12192000" y="0"/>
                </a:lnTo>
                <a:lnTo>
                  <a:pt x="12192000" y="2663686"/>
                </a:lnTo>
                <a:lnTo>
                  <a:pt x="0" y="2663686"/>
                </a:lnTo>
                <a:lnTo>
                  <a:pt x="0" y="73549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A303F1-CE56-F049-A485-A817E46D5B80}"/>
              </a:ext>
            </a:extLst>
          </p:cNvPr>
          <p:cNvSpPr/>
          <p:nvPr userDrawn="1"/>
        </p:nvSpPr>
        <p:spPr>
          <a:xfrm>
            <a:off x="10762184" y="5565763"/>
            <a:ext cx="824666" cy="300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UCLH NHS logo">
            <a:extLst>
              <a:ext uri="{FF2B5EF4-FFF2-40B4-BE49-F238E27FC236}">
                <a16:creationId xmlns:a16="http://schemas.microsoft.com/office/drawing/2014/main" id="{FDAD31C7-EC76-5D41-8849-29B4909F0D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99699" y="5565764"/>
            <a:ext cx="4656666" cy="831959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76649" y="4402383"/>
            <a:ext cx="10515600" cy="970681"/>
          </a:xfrm>
        </p:spPr>
        <p:txBody>
          <a:bodyPr>
            <a:noAutofit/>
          </a:bodyPr>
          <a:lstStyle>
            <a:lvl1pPr marL="0" indent="0">
              <a:buClr>
                <a:schemeClr val="accent4"/>
              </a:buClr>
              <a:buNone/>
              <a:defRPr sz="2400"/>
            </a:lvl1pPr>
            <a:lvl2pPr marL="457200" indent="0">
              <a:buClr>
                <a:schemeClr val="accent4"/>
              </a:buClr>
              <a:buFont typeface="Wingdings" panose="05000000000000000000" pitchFamily="2" charset="2"/>
              <a:buNone/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dirty="0"/>
              <a:t>UCL Library Services www.ucl.ac.uk</a:t>
            </a:r>
          </a:p>
          <a:p>
            <a:pPr lvl="0"/>
            <a:r>
              <a:rPr lang="en-US" dirty="0"/>
              <a:t>xyz@ucl.ac.uk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615E58-F03F-B148-99AA-971A565DEB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990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52612D4-0FED-4D44-BD5D-1F8752991EBD}"/>
              </a:ext>
            </a:extLst>
          </p:cNvPr>
          <p:cNvSpPr txBox="1"/>
          <p:nvPr userDrawn="1"/>
        </p:nvSpPr>
        <p:spPr>
          <a:xfrm>
            <a:off x="491842" y="240539"/>
            <a:ext cx="472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LIBRARYSKILLS@UCL</a:t>
            </a:r>
          </a:p>
        </p:txBody>
      </p:sp>
    </p:spTree>
    <p:extLst>
      <p:ext uri="{BB962C8B-B14F-4D97-AF65-F5344CB8AC3E}">
        <p14:creationId xmlns:p14="http://schemas.microsoft.com/office/powerpoint/2010/main" val="643509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ody text in 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649" y="1960605"/>
            <a:ext cx="10777151" cy="947995"/>
          </a:xfrm>
        </p:spPr>
        <p:txBody>
          <a:bodyPr anchor="t" anchorCtr="0"/>
          <a:lstStyle>
            <a:lvl1pPr algn="l">
              <a:defRPr sz="60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649" y="2976713"/>
            <a:ext cx="9144000" cy="483179"/>
          </a:xfrm>
        </p:spPr>
        <p:txBody>
          <a:bodyPr/>
          <a:lstStyle>
            <a:lvl1pPr marL="0" indent="0" algn="l">
              <a:buNone/>
              <a:defRPr sz="2400" b="1"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8" name="Rectangle 15" descr="Decorative">
            <a:extLst>
              <a:ext uri="{FF2B5EF4-FFF2-40B4-BE49-F238E27FC236}">
                <a16:creationId xmlns:a16="http://schemas.microsoft.com/office/drawing/2014/main" id="{A8BC7AF8-F89F-234F-B941-952FB6CBBBD1}"/>
              </a:ext>
            </a:extLst>
          </p:cNvPr>
          <p:cNvSpPr/>
          <p:nvPr userDrawn="1"/>
        </p:nvSpPr>
        <p:spPr>
          <a:xfrm>
            <a:off x="0" y="5232378"/>
            <a:ext cx="12192000" cy="1676884"/>
          </a:xfrm>
          <a:custGeom>
            <a:avLst/>
            <a:gdLst>
              <a:gd name="connsiteX0" fmla="*/ 0 w 12192000"/>
              <a:gd name="connsiteY0" fmla="*/ 0 h 1928191"/>
              <a:gd name="connsiteX1" fmla="*/ 12192000 w 12192000"/>
              <a:gd name="connsiteY1" fmla="*/ 0 h 1928191"/>
              <a:gd name="connsiteX2" fmla="*/ 12192000 w 12192000"/>
              <a:gd name="connsiteY2" fmla="*/ 1928191 h 1928191"/>
              <a:gd name="connsiteX3" fmla="*/ 0 w 12192000"/>
              <a:gd name="connsiteY3" fmla="*/ 1928191 h 1928191"/>
              <a:gd name="connsiteX4" fmla="*/ 0 w 12192000"/>
              <a:gd name="connsiteY4" fmla="*/ 0 h 1928191"/>
              <a:gd name="connsiteX0" fmla="*/ 0 w 12192000"/>
              <a:gd name="connsiteY0" fmla="*/ 735495 h 2663686"/>
              <a:gd name="connsiteX1" fmla="*/ 12192000 w 12192000"/>
              <a:gd name="connsiteY1" fmla="*/ 0 h 2663686"/>
              <a:gd name="connsiteX2" fmla="*/ 12192000 w 12192000"/>
              <a:gd name="connsiteY2" fmla="*/ 2663686 h 2663686"/>
              <a:gd name="connsiteX3" fmla="*/ 0 w 12192000"/>
              <a:gd name="connsiteY3" fmla="*/ 2663686 h 2663686"/>
              <a:gd name="connsiteX4" fmla="*/ 0 w 12192000"/>
              <a:gd name="connsiteY4" fmla="*/ 735495 h 2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663686">
                <a:moveTo>
                  <a:pt x="0" y="735495"/>
                </a:moveTo>
                <a:lnTo>
                  <a:pt x="12192000" y="0"/>
                </a:lnTo>
                <a:lnTo>
                  <a:pt x="12192000" y="2663686"/>
                </a:lnTo>
                <a:lnTo>
                  <a:pt x="0" y="2663686"/>
                </a:lnTo>
                <a:lnTo>
                  <a:pt x="0" y="735495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 descr="Decorative"/>
          <p:cNvSpPr>
            <a:spLocks noGrp="1"/>
          </p:cNvSpPr>
          <p:nvPr>
            <p:ph idx="11" hasCustomPrompt="1"/>
          </p:nvPr>
        </p:nvSpPr>
        <p:spPr>
          <a:xfrm>
            <a:off x="576649" y="4402383"/>
            <a:ext cx="5511113" cy="208079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Clr>
                <a:schemeClr val="accent4"/>
              </a:buClr>
              <a:buNone/>
              <a:defRPr sz="2400"/>
            </a:lvl1pPr>
            <a:lvl2pPr marL="457200" indent="0">
              <a:buClr>
                <a:schemeClr val="accent4"/>
              </a:buClr>
              <a:buFont typeface="Wingdings" panose="05000000000000000000" pitchFamily="2" charset="2"/>
              <a:buNone/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dirty="0"/>
              <a:t>UCL Library Services www.ucl.ac.uk</a:t>
            </a:r>
          </a:p>
          <a:p>
            <a:pPr lvl="0"/>
            <a:r>
              <a:rPr lang="en-US" dirty="0"/>
              <a:t>xyz@ucl.ac.uk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615E58-F03F-B148-99AA-971A565DEB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90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2612D4-0FED-4D44-BD5D-1F8752991EBD}"/>
              </a:ext>
            </a:extLst>
          </p:cNvPr>
          <p:cNvSpPr txBox="1"/>
          <p:nvPr userDrawn="1"/>
        </p:nvSpPr>
        <p:spPr>
          <a:xfrm>
            <a:off x="491842" y="240539"/>
            <a:ext cx="472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LIBRARYSKILLS@UCL</a:t>
            </a:r>
          </a:p>
        </p:txBody>
      </p:sp>
    </p:spTree>
    <p:extLst>
      <p:ext uri="{BB962C8B-B14F-4D97-AF65-F5344CB8AC3E}">
        <p14:creationId xmlns:p14="http://schemas.microsoft.com/office/powerpoint/2010/main" val="208984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649" y="1960605"/>
            <a:ext cx="10777151" cy="947995"/>
          </a:xfrm>
        </p:spPr>
        <p:txBody>
          <a:bodyPr anchor="t" anchorCtr="0"/>
          <a:lstStyle>
            <a:lvl1pPr algn="l">
              <a:defRPr sz="60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649" y="2976713"/>
            <a:ext cx="9144000" cy="483179"/>
          </a:xfrm>
        </p:spPr>
        <p:txBody>
          <a:bodyPr/>
          <a:lstStyle>
            <a:lvl1pPr marL="0" indent="0" algn="l">
              <a:buNone/>
              <a:defRPr sz="2400" b="1"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76649" y="4402383"/>
            <a:ext cx="10515600" cy="970681"/>
          </a:xfrm>
        </p:spPr>
        <p:txBody>
          <a:bodyPr>
            <a:noAutofit/>
          </a:bodyPr>
          <a:lstStyle>
            <a:lvl1pPr marL="0" indent="0">
              <a:buClr>
                <a:schemeClr val="accent4"/>
              </a:buClr>
              <a:buNone/>
              <a:defRPr sz="2400"/>
            </a:lvl1pPr>
            <a:lvl2pPr marL="457200" indent="0">
              <a:buClr>
                <a:schemeClr val="accent4"/>
              </a:buClr>
              <a:buFont typeface="Wingdings" panose="05000000000000000000" pitchFamily="2" charset="2"/>
              <a:buNone/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dirty="0"/>
              <a:t>UCL Library Services www.ucl.ac.uk</a:t>
            </a:r>
          </a:p>
          <a:p>
            <a:pPr lvl="0"/>
            <a:r>
              <a:rPr lang="en-US" dirty="0"/>
              <a:t>xyz@ucl.ac.uk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615E58-F03F-B148-99AA-971A565DEB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90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2612D4-0FED-4D44-BD5D-1F8752991EBD}"/>
              </a:ext>
            </a:extLst>
          </p:cNvPr>
          <p:cNvSpPr txBox="1"/>
          <p:nvPr userDrawn="1"/>
        </p:nvSpPr>
        <p:spPr>
          <a:xfrm>
            <a:off x="491842" y="240539"/>
            <a:ext cx="472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LIBRARYSKILLS@UCL</a:t>
            </a:r>
          </a:p>
        </p:txBody>
      </p:sp>
    </p:spTree>
    <p:extLst>
      <p:ext uri="{BB962C8B-B14F-4D97-AF65-F5344CB8AC3E}">
        <p14:creationId xmlns:p14="http://schemas.microsoft.com/office/powerpoint/2010/main" val="2629291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627" y="1962000"/>
            <a:ext cx="10515600" cy="1325563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615E58-F03F-B148-99AA-971A565DEB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90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2612D4-0FED-4D44-BD5D-1F8752991EBD}"/>
              </a:ext>
            </a:extLst>
          </p:cNvPr>
          <p:cNvSpPr txBox="1"/>
          <p:nvPr userDrawn="1"/>
        </p:nvSpPr>
        <p:spPr>
          <a:xfrm>
            <a:off x="491842" y="240539"/>
            <a:ext cx="472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LIBRARYSKILLS@UCL</a:t>
            </a:r>
          </a:p>
        </p:txBody>
      </p:sp>
    </p:spTree>
    <p:extLst>
      <p:ext uri="{BB962C8B-B14F-4D97-AF65-F5344CB8AC3E}">
        <p14:creationId xmlns:p14="http://schemas.microsoft.com/office/powerpoint/2010/main" val="1340693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no banner o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649" y="1962000"/>
            <a:ext cx="10777151" cy="947995"/>
          </a:xfrm>
        </p:spPr>
        <p:txBody>
          <a:bodyPr anchor="t" anchorCtr="0"/>
          <a:lstStyle>
            <a:lvl1pPr algn="l">
              <a:defRPr sz="60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649" y="2976713"/>
            <a:ext cx="9144000" cy="483179"/>
          </a:xfrm>
        </p:spPr>
        <p:txBody>
          <a:bodyPr/>
          <a:lstStyle>
            <a:lvl1pPr marL="0" indent="0" algn="l">
              <a:buNone/>
              <a:defRPr sz="2400" b="1"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76649" y="4402383"/>
            <a:ext cx="10515600" cy="970681"/>
          </a:xfrm>
        </p:spPr>
        <p:txBody>
          <a:bodyPr>
            <a:noAutofit/>
          </a:bodyPr>
          <a:lstStyle>
            <a:lvl1pPr marL="0" indent="0">
              <a:buClr>
                <a:schemeClr val="accent4"/>
              </a:buClr>
              <a:buNone/>
              <a:defRPr sz="2400"/>
            </a:lvl1pPr>
            <a:lvl2pPr marL="457200" indent="0">
              <a:buClr>
                <a:schemeClr val="accent4"/>
              </a:buClr>
              <a:buFont typeface="Wingdings" panose="05000000000000000000" pitchFamily="2" charset="2"/>
              <a:buNone/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dirty="0"/>
              <a:t>UCL Library Services www.ucl.ac.uk</a:t>
            </a:r>
          </a:p>
          <a:p>
            <a:pPr lvl="0"/>
            <a:r>
              <a:rPr lang="en-US" dirty="0"/>
              <a:t>xyz@ucl.ac.uk</a:t>
            </a:r>
          </a:p>
        </p:txBody>
      </p:sp>
    </p:spTree>
    <p:extLst>
      <p:ext uri="{BB962C8B-B14F-4D97-AF65-F5344CB8AC3E}">
        <p14:creationId xmlns:p14="http://schemas.microsoft.com/office/powerpoint/2010/main" val="1706337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973" y="1080000"/>
            <a:ext cx="10515600" cy="690671"/>
          </a:xfrm>
        </p:spPr>
        <p:txBody>
          <a:bodyPr anchor="t" anchorCtr="0">
            <a:noAutofit/>
          </a:bodyPr>
          <a:lstStyle>
            <a:lvl1pPr>
              <a:defRPr sz="48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1795"/>
            <a:ext cx="10515600" cy="4175167"/>
          </a:xfrm>
        </p:spPr>
        <p:txBody>
          <a:bodyPr/>
          <a:lstStyle>
            <a:lvl1pPr>
              <a:spcBef>
                <a:spcPts val="1000"/>
              </a:spcBef>
              <a:buClr>
                <a:schemeClr val="accent4"/>
              </a:buClr>
              <a:defRPr sz="3600"/>
            </a:lvl1pPr>
            <a:lvl2pPr marL="685800" indent="-228600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2800"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Rectangle 8" descr="Decorative"/>
          <p:cNvSpPr>
            <a:spLocks noChangeAspect="1"/>
          </p:cNvSpPr>
          <p:nvPr userDrawn="1"/>
        </p:nvSpPr>
        <p:spPr>
          <a:xfrm>
            <a:off x="-1" y="1"/>
            <a:ext cx="12209549" cy="44484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9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962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429000"/>
            <a:ext cx="10515600" cy="2747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08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0" r:id="rId4"/>
    <p:sldLayoutId id="2147483661" r:id="rId5"/>
    <p:sldLayoutId id="2147483684" r:id="rId6"/>
    <p:sldLayoutId id="2147483654" r:id="rId7"/>
    <p:sldLayoutId id="2147483673" r:id="rId8"/>
    <p:sldLayoutId id="2147483650" r:id="rId9"/>
    <p:sldLayoutId id="2147483652" r:id="rId10"/>
    <p:sldLayoutId id="2147483653" r:id="rId11"/>
    <p:sldLayoutId id="2147483672" r:id="rId12"/>
    <p:sldLayoutId id="2147483656" r:id="rId13"/>
    <p:sldLayoutId id="2147483657" r:id="rId14"/>
    <p:sldLayoutId id="2147483664" r:id="rId15"/>
    <p:sldLayoutId id="2147483666" r:id="rId16"/>
    <p:sldLayoutId id="2147483667" r:id="rId17"/>
    <p:sldLayoutId id="2147483668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83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accent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>
          <a:schemeClr val="accent4"/>
        </a:buClr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4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eurolibrary@ucl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hyperlink" Target="https://www.mentimeter.com/app/home" TargetMode="External"/><Relationship Id="rId4" Type="http://schemas.openxmlformats.org/officeDocument/2006/relationships/hyperlink" Target="http://www.ucl.ac.uk/ion/library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d.york.ac.uk/prospero/" TargetMode="External"/><Relationship Id="rId2" Type="http://schemas.openxmlformats.org/officeDocument/2006/relationships/hyperlink" Target="https://www.cochranelibrary.com/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library-guides.ucl.ac.uk/systematic-reviews/identifying-studies" TargetMode="External"/><Relationship Id="rId4" Type="http://schemas.openxmlformats.org/officeDocument/2006/relationships/hyperlink" Target="https://www.epistemonikos.org/en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ti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ti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library-guides.ucl.ac.uk/az.php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cochrane.org/search-filters" TargetMode="External"/><Relationship Id="rId2" Type="http://schemas.openxmlformats.org/officeDocument/2006/relationships/hyperlink" Target="https://sites.google.com/a/york.ac.uk/issg-search-filters-resource/home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sign.ac.uk/what-we-do/methodology/search-filters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library-guides.ucl.ac.uk/pubmed" TargetMode="Externa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library-guides.ucl.ac.uk/skills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isma-statement.org/" TargetMode="Externa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prisma-statement.org/" TargetMode="Externa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-guides.ucl.ac.uk/OvidSP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-guides.ucl.ac.uk/az.php?q=embas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hyperlink" Target="https://ovidsp.ovid.com/ovidweb.cgi?T=JS&amp;NEWS=N&amp;PAGE=main&amp;SHAREDSEARCHID=oDmnruG1d4HlYcAiPpQwHze3Im2JCs19tEl1qFpQxkguIhYyXXY4waVY6DHrzC1P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isma-statement.org/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-guides.ucl.ac.uk/systematic-reviews/softwar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systematicreviewtools.com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-guides.ucl.ac.uk/mendeley" TargetMode="External"/><Relationship Id="rId2" Type="http://schemas.openxmlformats.org/officeDocument/2006/relationships/hyperlink" Target="https://library-guides.ucl.ac.uk/endnote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ucl.ac.uk/teaching-learning/generative-ai-hub" TargetMode="External"/><Relationship Id="rId5" Type="http://schemas.openxmlformats.org/officeDocument/2006/relationships/hyperlink" Target="https://library-guides.ucl.ac.uk/referencing-plagiarism/" TargetMode="External"/><Relationship Id="rId4" Type="http://schemas.openxmlformats.org/officeDocument/2006/relationships/hyperlink" Target="https://library-guides.ucl.ac.uk/zotero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-guides.ucl.ac.uk/searching-information/independent-research" TargetMode="External"/><Relationship Id="rId2" Type="http://schemas.openxmlformats.org/officeDocument/2006/relationships/hyperlink" Target="https://library-guides.ucl.ac.uk/skills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libraryskills@ucl.ac.uk" TargetMode="External"/><Relationship Id="rId5" Type="http://schemas.openxmlformats.org/officeDocument/2006/relationships/hyperlink" Target="mailto:neurolibrary@ucl.ac.uk" TargetMode="External"/><Relationship Id="rId4" Type="http://schemas.openxmlformats.org/officeDocument/2006/relationships/hyperlink" Target="https://library-guides.ucl.ac.uk/systematic-reviews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-guides.ucl.ac.uk/systematic-reviews" TargetMode="External"/><Relationship Id="rId2" Type="http://schemas.openxmlformats.org/officeDocument/2006/relationships/hyperlink" Target="https://rl.talis.com/3/ucl/lists/DA0961D0-0367-CDBB-33B4-C6E282D63D73.html" TargetMode="Externa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649" y="1270492"/>
            <a:ext cx="11032255" cy="947995"/>
          </a:xfrm>
        </p:spPr>
        <p:txBody>
          <a:bodyPr/>
          <a:lstStyle/>
          <a:p>
            <a:r>
              <a:rPr lang="en-GB" sz="4800" dirty="0"/>
              <a:t>Advanced search skills:</a:t>
            </a:r>
            <a:br>
              <a:rPr lang="en-GB" sz="4800" dirty="0"/>
            </a:br>
            <a:r>
              <a:rPr lang="en-GB" sz="4000" b="0" dirty="0"/>
              <a:t>Literature searching for projects &amp; dissertations using biomedical databases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9642" y="4037617"/>
            <a:ext cx="6270200" cy="1203793"/>
          </a:xfrm>
        </p:spPr>
        <p:txBody>
          <a:bodyPr/>
          <a:lstStyle/>
          <a:p>
            <a:pPr algn="r"/>
            <a:r>
              <a:rPr lang="en-GB" dirty="0"/>
              <a:t>Kate Brunskill</a:t>
            </a:r>
          </a:p>
          <a:p>
            <a:pPr algn="r"/>
            <a:r>
              <a:rPr lang="en-GB" dirty="0">
                <a:hlinkClick r:id="rId3"/>
              </a:rPr>
              <a:t>neurolibrary@ucl.ac.uk</a:t>
            </a:r>
            <a:endParaRPr lang="en-GB" dirty="0"/>
          </a:p>
          <a:p>
            <a:pPr algn="r"/>
            <a:r>
              <a:rPr lang="en-GB" dirty="0">
                <a:hlinkClick r:id="rId4"/>
              </a:rPr>
              <a:t>www.ucl.ac.uk/ion/library</a:t>
            </a:r>
            <a:endParaRPr lang="en-GB" dirty="0"/>
          </a:p>
          <a:p>
            <a:pPr algn="r"/>
            <a:endParaRPr lang="en-GB" dirty="0"/>
          </a:p>
          <a:p>
            <a:pPr algn="r"/>
            <a:endParaRPr lang="en-GB" dirty="0"/>
          </a:p>
          <a:p>
            <a:r>
              <a:rPr lang="en-GB" sz="1600" b="0" i="1" dirty="0" err="1">
                <a:hlinkClick r:id="rId5"/>
              </a:rPr>
              <a:t>Menti</a:t>
            </a:r>
            <a:r>
              <a:rPr lang="en-GB" sz="1600" b="0" i="1" dirty="0">
                <a:hlinkClick r:id="rId5"/>
              </a:rPr>
              <a:t> login</a:t>
            </a:r>
            <a:r>
              <a:rPr lang="en-GB" dirty="0"/>
              <a:t>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61F80DE-12F0-7950-1EB0-92973D276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49" y="3297931"/>
            <a:ext cx="3830069" cy="3087994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264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Scoping &amp; checking for existing SRs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9265"/>
            <a:ext cx="10962736" cy="417516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Begin with a general </a:t>
            </a:r>
            <a:r>
              <a:rPr lang="en-GB" b="1" dirty="0">
                <a:solidFill>
                  <a:srgbClr val="AC145A"/>
                </a:solidFill>
              </a:rPr>
              <a:t>scoping search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/>
              <a:t>Good places to check for </a:t>
            </a:r>
            <a:r>
              <a:rPr lang="en-GB" b="1" dirty="0">
                <a:solidFill>
                  <a:srgbClr val="AC145A"/>
                </a:solidFill>
              </a:rPr>
              <a:t>existing SRs</a:t>
            </a:r>
            <a:r>
              <a:rPr lang="en-GB" dirty="0"/>
              <a:t> include:</a:t>
            </a:r>
          </a:p>
          <a:p>
            <a:r>
              <a:rPr lang="en-GB" sz="2800" dirty="0">
                <a:hlinkClick r:id="rId2"/>
              </a:rPr>
              <a:t>Cochrane</a:t>
            </a:r>
            <a:endParaRPr lang="en-GB" sz="2800" dirty="0"/>
          </a:p>
          <a:p>
            <a:r>
              <a:rPr lang="en-GB" sz="2800" dirty="0">
                <a:hlinkClick r:id="rId3"/>
              </a:rPr>
              <a:t>Prospero</a:t>
            </a:r>
            <a:endParaRPr lang="en-GB" sz="2800" dirty="0"/>
          </a:p>
          <a:p>
            <a:r>
              <a:rPr lang="en-GB" sz="2800" dirty="0" err="1">
                <a:hlinkClick r:id="rId4"/>
              </a:rPr>
              <a:t>Epistemonikos</a:t>
            </a:r>
            <a:endParaRPr lang="en-GB" sz="2800" dirty="0"/>
          </a:p>
          <a:p>
            <a:r>
              <a:rPr lang="en-GB" sz="2800" dirty="0"/>
              <a:t>Databases with in-built SR filters.</a:t>
            </a:r>
          </a:p>
          <a:p>
            <a:pPr marL="0" indent="0">
              <a:buNone/>
            </a:pPr>
            <a:r>
              <a:rPr lang="en-GB" dirty="0"/>
              <a:t>For more tools, see </a:t>
            </a:r>
            <a:r>
              <a:rPr lang="en-GB" sz="3200" dirty="0">
                <a:hlinkClick r:id="rId5"/>
              </a:rPr>
              <a:t>library-guides.ucl.ac.uk/systematic-reviews/identifying-studies</a:t>
            </a:r>
            <a:r>
              <a:rPr lang="en-GB" sz="3200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026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973" y="796221"/>
            <a:ext cx="10515600" cy="690671"/>
          </a:xfrm>
        </p:spPr>
        <p:txBody>
          <a:bodyPr/>
          <a:lstStyle/>
          <a:p>
            <a:r>
              <a:rPr lang="en-GB" sz="4000" dirty="0"/>
              <a:t>Break down the topic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0381"/>
            <a:ext cx="11088758" cy="483200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3200" dirty="0">
                <a:latin typeface="Arial"/>
                <a:cs typeface="Arial"/>
              </a:rPr>
              <a:t>Take a </a:t>
            </a:r>
            <a:r>
              <a:rPr lang="en-GB" sz="3200" b="1" dirty="0">
                <a:solidFill>
                  <a:srgbClr val="AC145A"/>
                </a:solidFill>
                <a:latin typeface="Arial"/>
                <a:cs typeface="Arial"/>
              </a:rPr>
              <a:t>broad topic</a:t>
            </a:r>
            <a:r>
              <a:rPr lang="en-GB" sz="3200" dirty="0">
                <a:latin typeface="Arial"/>
                <a:cs typeface="Arial"/>
              </a:rPr>
              <a:t> - </a:t>
            </a:r>
            <a:r>
              <a:rPr lang="en-GB" sz="2800" i="1" dirty="0">
                <a:solidFill>
                  <a:srgbClr val="AC145A"/>
                </a:solidFill>
                <a:latin typeface="Arial"/>
                <a:cs typeface="Arial"/>
              </a:rPr>
              <a:t>Is there a link between Covid &amp; stroke?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>
                <a:latin typeface="Arial"/>
                <a:cs typeface="Arial"/>
              </a:rPr>
              <a:t>Develop a </a:t>
            </a:r>
            <a:r>
              <a:rPr lang="en-GB" sz="3200" b="1" dirty="0">
                <a:solidFill>
                  <a:srgbClr val="AC145A"/>
                </a:solidFill>
                <a:latin typeface="Arial"/>
                <a:cs typeface="Arial"/>
              </a:rPr>
              <a:t>focused question </a:t>
            </a:r>
            <a:r>
              <a:rPr lang="en-GB" sz="3200" dirty="0">
                <a:latin typeface="Arial"/>
                <a:cs typeface="Arial"/>
              </a:rPr>
              <a:t>- </a:t>
            </a:r>
            <a:r>
              <a:rPr lang="en-GB" sz="2800" i="1" dirty="0">
                <a:solidFill>
                  <a:srgbClr val="AC145A"/>
                </a:solidFill>
                <a:latin typeface="Arial"/>
                <a:cs typeface="Arial"/>
              </a:rPr>
              <a:t>Do patients with stroke &amp; concurrent Covid have increased stroke severity?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>
                <a:latin typeface="Arial"/>
                <a:cs typeface="Arial"/>
              </a:rPr>
              <a:t>Break the question into individual </a:t>
            </a:r>
            <a:r>
              <a:rPr lang="en-GB" sz="3200" b="1" dirty="0">
                <a:solidFill>
                  <a:srgbClr val="AC145A"/>
                </a:solidFill>
                <a:latin typeface="Arial"/>
                <a:cs typeface="Arial"/>
              </a:rPr>
              <a:t>concepts</a:t>
            </a:r>
            <a:r>
              <a:rPr lang="en-GB" sz="3200" dirty="0">
                <a:latin typeface="Arial"/>
                <a:cs typeface="Arial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latin typeface="Arial"/>
                <a:cs typeface="Arial"/>
              </a:rPr>
              <a:t>Consider using a </a:t>
            </a:r>
            <a:r>
              <a:rPr lang="en-US" sz="3200" b="1" dirty="0">
                <a:solidFill>
                  <a:srgbClr val="AC145A"/>
                </a:solidFill>
                <a:latin typeface="Arial"/>
                <a:cs typeface="Arial"/>
              </a:rPr>
              <a:t>framework </a:t>
            </a:r>
            <a:r>
              <a:rPr lang="en-US" sz="3200" dirty="0">
                <a:latin typeface="Arial"/>
                <a:cs typeface="Arial"/>
              </a:rPr>
              <a:t>– examples include: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Arial"/>
                <a:cs typeface="Arial"/>
              </a:rPr>
              <a:t>PICO(ST): </a:t>
            </a:r>
            <a:r>
              <a:rPr lang="en-US" sz="1400" dirty="0">
                <a:latin typeface="Arial"/>
                <a:cs typeface="Arial"/>
              </a:rPr>
              <a:t>Population, Intervention, Control, Outcomes, (Setting, Timing).</a:t>
            </a:r>
          </a:p>
          <a:p>
            <a:pPr lvl="1"/>
            <a:r>
              <a:rPr lang="en-GB" dirty="0">
                <a:latin typeface="Arial"/>
                <a:cs typeface="Arial"/>
              </a:rPr>
              <a:t>SPIDER: </a:t>
            </a:r>
            <a:r>
              <a:rPr lang="en-GB" sz="1400" dirty="0">
                <a:latin typeface="Arial"/>
                <a:cs typeface="Arial"/>
              </a:rPr>
              <a:t>Sample, Phenomenon of Interest, Design, Evaluation, Research type.</a:t>
            </a:r>
            <a:endParaRPr lang="en-US" sz="1400" dirty="0">
              <a:latin typeface="Arial"/>
              <a:cs typeface="Arial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Arial"/>
                <a:cs typeface="Arial"/>
              </a:rPr>
              <a:t>… &amp; others: if there is no framework to fit your research question, you should still break your question into its concepts.</a:t>
            </a:r>
            <a:endParaRPr lang="en-US"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952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973" y="1080000"/>
            <a:ext cx="10022310" cy="2336735"/>
          </a:xfrm>
        </p:spPr>
        <p:txBody>
          <a:bodyPr/>
          <a:lstStyle/>
          <a:p>
            <a:r>
              <a:rPr lang="en-GB" sz="4000" dirty="0"/>
              <a:t>Please share the keywords you would use if you were searching for this topic:</a:t>
            </a:r>
            <a:br>
              <a:rPr lang="en-GB" sz="4000" dirty="0"/>
            </a:br>
            <a:r>
              <a:rPr lang="en-GB" sz="3600" b="0" i="1" dirty="0">
                <a:solidFill>
                  <a:srgbClr val="AC145A"/>
                </a:solidFill>
              </a:rPr>
              <a:t>Do patients with stroke &amp; concurrent Covid have increased stroke severity?</a:t>
            </a:r>
            <a:endParaRPr lang="en-GB" sz="4000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1382" y="4552648"/>
            <a:ext cx="9437901" cy="1241867"/>
          </a:xfrm>
        </p:spPr>
        <p:txBody>
          <a:bodyPr/>
          <a:lstStyle/>
          <a:p>
            <a:pPr marL="0" indent="0" algn="ctr">
              <a:buNone/>
            </a:pPr>
            <a:r>
              <a:rPr lang="en-GB" sz="4800" dirty="0"/>
              <a:t>Add your suggestions for keywords in </a:t>
            </a:r>
            <a:r>
              <a:rPr lang="en-GB" sz="4800" dirty="0">
                <a:hlinkClick r:id="rId3"/>
              </a:rPr>
              <a:t>www.menti.com</a:t>
            </a:r>
            <a:endParaRPr lang="en-GB" sz="4800" dirty="0"/>
          </a:p>
          <a:p>
            <a:pPr marL="0" indent="0" algn="ctr">
              <a:buNone/>
            </a:pPr>
            <a:r>
              <a:rPr lang="en-GB" sz="4800" dirty="0"/>
              <a:t>21 02 11 2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41EB29-0B79-242C-B4C1-4E1F67082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3519" y="3575896"/>
            <a:ext cx="4591691" cy="9526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261E50-C41A-3E4E-2CCA-D75B76708F40}"/>
              </a:ext>
            </a:extLst>
          </p:cNvPr>
          <p:cNvSpPr txBox="1"/>
          <p:nvPr/>
        </p:nvSpPr>
        <p:spPr>
          <a:xfrm>
            <a:off x="0" y="6483600"/>
            <a:ext cx="6102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3.20</a:t>
            </a:r>
          </a:p>
        </p:txBody>
      </p:sp>
    </p:spTree>
    <p:extLst>
      <p:ext uri="{BB962C8B-B14F-4D97-AF65-F5344CB8AC3E}">
        <p14:creationId xmlns:p14="http://schemas.microsoft.com/office/powerpoint/2010/main" val="553148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Plan: choosing search sources</a:t>
            </a: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436" y="1956336"/>
            <a:ext cx="5095552" cy="382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2945F8-B569-DFD2-DBB5-BB84C89B1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789" y="5087330"/>
            <a:ext cx="4083232" cy="152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2991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973" y="1080000"/>
            <a:ext cx="10022310" cy="2336735"/>
          </a:xfrm>
        </p:spPr>
        <p:txBody>
          <a:bodyPr/>
          <a:lstStyle/>
          <a:p>
            <a:r>
              <a:rPr lang="en-GB" sz="4000" dirty="0"/>
              <a:t>Please share the sources you might use to search </a:t>
            </a:r>
            <a:r>
              <a:rPr lang="en-GB" sz="4000"/>
              <a:t>for the </a:t>
            </a:r>
            <a:r>
              <a:rPr lang="en-GB" sz="4000" dirty="0"/>
              <a:t>topic:</a:t>
            </a:r>
            <a:br>
              <a:rPr lang="en-GB" sz="4000" dirty="0"/>
            </a:br>
            <a:r>
              <a:rPr lang="en-GB" sz="3600" b="0" i="1" dirty="0">
                <a:solidFill>
                  <a:srgbClr val="AC145A"/>
                </a:solidFill>
              </a:rPr>
              <a:t>Do patients with stroke &amp; concurrent Covid have increased stroke severity?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874" y="4428165"/>
            <a:ext cx="10312439" cy="1599409"/>
          </a:xfrm>
        </p:spPr>
        <p:txBody>
          <a:bodyPr/>
          <a:lstStyle/>
          <a:p>
            <a:pPr marL="0" indent="0" algn="ctr">
              <a:buNone/>
            </a:pPr>
            <a:r>
              <a:rPr lang="en-GB" sz="4800" dirty="0"/>
              <a:t>List your chosen search tools in </a:t>
            </a:r>
            <a:r>
              <a:rPr lang="en-GB" sz="4800" dirty="0">
                <a:hlinkClick r:id="rId3"/>
              </a:rPr>
              <a:t>www.menti.com</a:t>
            </a:r>
            <a:endParaRPr lang="en-GB" sz="4800" dirty="0"/>
          </a:p>
          <a:p>
            <a:pPr marL="0" indent="0" algn="ctr">
              <a:buNone/>
            </a:pPr>
            <a:r>
              <a:rPr lang="en-GB" sz="4800" dirty="0"/>
              <a:t>21 02 11 2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33F984-8AD3-998E-230D-177BDDC3D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6278" y="3333297"/>
            <a:ext cx="4591691" cy="96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01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Some popular choices…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9564"/>
            <a:ext cx="10515600" cy="4897847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/>
              <a:t>PubMed; Scholar; Google; Library search (@ UCL this is called Explore); </a:t>
            </a:r>
            <a:r>
              <a:rPr lang="en-GB" sz="3200" dirty="0" err="1"/>
              <a:t>PsycInfo</a:t>
            </a:r>
            <a:r>
              <a:rPr lang="en-GB" sz="3200" dirty="0"/>
              <a:t>; </a:t>
            </a:r>
            <a:r>
              <a:rPr lang="en-GB" sz="3200" dirty="0" err="1"/>
              <a:t>Sciencedirect</a:t>
            </a:r>
            <a:r>
              <a:rPr lang="en-GB" sz="3200" dirty="0"/>
              <a:t>, AI chatbots, and others... </a:t>
            </a:r>
          </a:p>
          <a:p>
            <a:pPr marL="0" indent="0">
              <a:buNone/>
            </a:pPr>
            <a:r>
              <a:rPr lang="en-GB" sz="3200" b="1" dirty="0">
                <a:solidFill>
                  <a:srgbClr val="AC145A"/>
                </a:solidFill>
              </a:rPr>
              <a:t>Health warning! </a:t>
            </a:r>
            <a:r>
              <a:rPr lang="en-GB" sz="3200" dirty="0"/>
              <a:t>Some of these sources may not be suitable for a </a:t>
            </a:r>
            <a:r>
              <a:rPr lang="en-GB" sz="3200" b="1" dirty="0"/>
              <a:t>systematic</a:t>
            </a:r>
            <a:r>
              <a:rPr lang="en-GB" sz="3200" dirty="0"/>
              <a:t> search.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individual publisher websites introduce selection bias.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some tools don’t cater for replicable searches - e.g. UCL Explore, Google Scholar.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some tools are unreliable - e.g. AI chatbots ‘hallucinate’ (making up fake references).</a:t>
            </a:r>
          </a:p>
        </p:txBody>
      </p:sp>
    </p:spTree>
    <p:extLst>
      <p:ext uri="{BB962C8B-B14F-4D97-AF65-F5344CB8AC3E}">
        <p14:creationId xmlns:p14="http://schemas.microsoft.com/office/powerpoint/2010/main" val="1118112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Where to find good search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7265"/>
            <a:ext cx="11160512" cy="417516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3200" dirty="0"/>
              <a:t>Try the UCL databases list: </a:t>
            </a:r>
            <a:br>
              <a:rPr lang="en-GB" sz="3200" dirty="0"/>
            </a:br>
            <a:r>
              <a:rPr lang="en-GB" sz="3200" dirty="0">
                <a:hlinkClick r:id="rId2"/>
              </a:rPr>
              <a:t>https://library-guides.ucl.ac.uk/az.php</a:t>
            </a:r>
            <a:br>
              <a:rPr lang="en-GB" sz="3200" dirty="0"/>
            </a:br>
            <a:r>
              <a:rPr lang="en-GB" sz="3200" dirty="0"/>
              <a:t>to find, for example: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/>
              <a:t> medical &amp; biomedical databases: Medline, Embase.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/>
              <a:t> general science &amp; social science databases: Web of Science, Scopus.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/>
              <a:t> specialist databases: BIOSIS, CINAHL, AMED, PsycINFO, … &amp; many others!</a:t>
            </a:r>
          </a:p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821151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Search: how to build the search</a:t>
            </a:r>
          </a:p>
        </p:txBody>
      </p:sp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720" y="1770671"/>
            <a:ext cx="6348983" cy="42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63E5F7-CFBA-7E1E-CCC3-D995E6BB8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789" y="5087330"/>
            <a:ext cx="4083232" cy="152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274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973" y="1080000"/>
            <a:ext cx="11093604" cy="690671"/>
          </a:xfrm>
        </p:spPr>
        <p:txBody>
          <a:bodyPr/>
          <a:lstStyle/>
          <a:p>
            <a:r>
              <a:rPr lang="en-GB" sz="4000" dirty="0"/>
              <a:t>Turn the question into a workable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778775"/>
            <a:ext cx="11093605" cy="5079225"/>
          </a:xfrm>
        </p:spPr>
        <p:txBody>
          <a:bodyPr/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en-US" sz="3200" dirty="0"/>
              <a:t>Topic = </a:t>
            </a:r>
            <a:r>
              <a:rPr lang="en-GB" sz="3200" i="1" dirty="0">
                <a:solidFill>
                  <a:srgbClr val="AC145A"/>
                </a:solidFill>
              </a:rPr>
              <a:t>Do patients with stroke &amp; concurrent Covid have increased stroke severity?</a:t>
            </a:r>
            <a:r>
              <a:rPr lang="en-GB" altLang="en-US" sz="3200" dirty="0">
                <a:solidFill>
                  <a:srgbClr val="AC145A"/>
                </a:solidFill>
              </a:rPr>
              <a:t>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en-US" sz="3200" dirty="0"/>
              <a:t>Remove non-essential elements to focus on the core </a:t>
            </a:r>
            <a:r>
              <a:rPr lang="en-GB" altLang="en-US" sz="3200" b="1" dirty="0"/>
              <a:t>concepts</a:t>
            </a:r>
            <a:r>
              <a:rPr lang="en-GB" altLang="en-US" sz="3200" dirty="0"/>
              <a:t> - e.g. </a:t>
            </a:r>
            <a:r>
              <a:rPr lang="en-GB" altLang="en-US" sz="3200" dirty="0">
                <a:solidFill>
                  <a:srgbClr val="0070C0"/>
                </a:solidFill>
              </a:rPr>
              <a:t>Covid</a:t>
            </a:r>
            <a:r>
              <a:rPr lang="en-GB" altLang="en-US" sz="3200" dirty="0">
                <a:solidFill>
                  <a:srgbClr val="004359"/>
                </a:solidFill>
              </a:rPr>
              <a:t>, </a:t>
            </a:r>
            <a:r>
              <a:rPr lang="en-GB" altLang="en-US" sz="3200" dirty="0">
                <a:solidFill>
                  <a:srgbClr val="7030A0"/>
                </a:solidFill>
              </a:rPr>
              <a:t>stroke</a:t>
            </a:r>
            <a:r>
              <a:rPr lang="en-GB" altLang="en-US" sz="3200" dirty="0"/>
              <a:t>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en-US" sz="3200" dirty="0"/>
              <a:t>Identify variant spellings, synonyms, associated terms:</a:t>
            </a:r>
          </a:p>
          <a:p>
            <a:pPr lvl="1">
              <a:spcBef>
                <a:spcPts val="0"/>
              </a:spcBef>
              <a:defRPr/>
            </a:pPr>
            <a:r>
              <a:rPr lang="en-GB" altLang="en-US" dirty="0">
                <a:solidFill>
                  <a:srgbClr val="0070C0"/>
                </a:solidFill>
              </a:rPr>
              <a:t>covid, covid-19, coronavirus, corona virus, 2019-nCoV, SARS-CoV-2, SARS-</a:t>
            </a:r>
            <a:r>
              <a:rPr lang="en-GB" altLang="en-US" dirty="0" err="1">
                <a:solidFill>
                  <a:srgbClr val="0070C0"/>
                </a:solidFill>
              </a:rPr>
              <a:t>CoV</a:t>
            </a:r>
            <a:r>
              <a:rPr lang="en-GB" altLang="en-US" dirty="0">
                <a:solidFill>
                  <a:srgbClr val="0070C0"/>
                </a:solidFill>
              </a:rPr>
              <a:t>, severe acute respiratory syndrome Coronavirus 2 (&amp; more…?)</a:t>
            </a:r>
          </a:p>
          <a:p>
            <a:pPr lvl="1">
              <a:spcBef>
                <a:spcPts val="0"/>
              </a:spcBef>
              <a:defRPr/>
            </a:pPr>
            <a:r>
              <a:rPr lang="en-GB" altLang="en-US" dirty="0">
                <a:solidFill>
                  <a:srgbClr val="7030A0"/>
                </a:solidFill>
              </a:rPr>
              <a:t>stroke, intracerebral </a:t>
            </a:r>
            <a:r>
              <a:rPr lang="en-GB" altLang="en-US" dirty="0" err="1">
                <a:solidFill>
                  <a:srgbClr val="7030A0"/>
                </a:solidFill>
              </a:rPr>
              <a:t>hemorrhage</a:t>
            </a:r>
            <a:r>
              <a:rPr lang="en-GB" altLang="en-US" dirty="0">
                <a:solidFill>
                  <a:srgbClr val="7030A0"/>
                </a:solidFill>
              </a:rPr>
              <a:t>, intracerebral haemorrhage, </a:t>
            </a:r>
            <a:r>
              <a:rPr lang="en-GB" dirty="0">
                <a:solidFill>
                  <a:srgbClr val="7030A0"/>
                </a:solidFill>
              </a:rPr>
              <a:t>cerebrovascular accident (</a:t>
            </a:r>
            <a:r>
              <a:rPr lang="en-GB" altLang="en-US" dirty="0">
                <a:solidFill>
                  <a:srgbClr val="7030A0"/>
                </a:solidFill>
              </a:rPr>
              <a:t>&amp; more…?)</a:t>
            </a:r>
            <a:endParaRPr lang="en-GB" dirty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5591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Doing the search – the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9029"/>
            <a:ext cx="10770704" cy="479031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altLang="en-US" sz="3200" b="1" kern="0" dirty="0">
                <a:solidFill>
                  <a:srgbClr val="AC145A"/>
                </a:solidFill>
                <a:latin typeface="+mj-lt"/>
              </a:rPr>
              <a:t>Adapt</a:t>
            </a:r>
            <a:r>
              <a:rPr lang="en-GB" altLang="en-US" sz="3200" b="1" kern="0" dirty="0">
                <a:latin typeface="+mj-lt"/>
              </a:rPr>
              <a:t> </a:t>
            </a:r>
            <a:r>
              <a:rPr lang="en-GB" altLang="en-US" sz="3200" kern="0" dirty="0">
                <a:latin typeface="+mj-lt"/>
              </a:rPr>
              <a:t>to the source as each uses different syntax.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kern="0" dirty="0">
                <a:latin typeface="+mj-lt"/>
              </a:rPr>
              <a:t>Search only the </a:t>
            </a:r>
            <a:r>
              <a:rPr lang="en-GB" sz="3200" b="1" kern="0" dirty="0">
                <a:solidFill>
                  <a:srgbClr val="AC145A"/>
                </a:solidFill>
                <a:latin typeface="+mj-lt"/>
              </a:rPr>
              <a:t>core concepts</a:t>
            </a:r>
            <a:r>
              <a:rPr lang="en-GB" sz="3200" kern="0" dirty="0">
                <a:latin typeface="+mj-lt"/>
              </a:rPr>
              <a:t> &amp; remove other words.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kern="0" dirty="0">
                <a:latin typeface="+mj-lt"/>
              </a:rPr>
              <a:t>Add </a:t>
            </a:r>
            <a:r>
              <a:rPr lang="en-GB" sz="3200" b="1" kern="0" dirty="0">
                <a:solidFill>
                  <a:srgbClr val="AC145A"/>
                </a:solidFill>
                <a:latin typeface="+mj-lt"/>
              </a:rPr>
              <a:t>synonyms</a:t>
            </a:r>
            <a:r>
              <a:rPr lang="en-GB" sz="3200" kern="0" dirty="0">
                <a:latin typeface="+mj-lt"/>
              </a:rPr>
              <a:t> to increase sensitivity.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kern="0" dirty="0">
                <a:latin typeface="+mj-lt"/>
              </a:rPr>
              <a:t>Use </a:t>
            </a:r>
            <a:r>
              <a:rPr lang="en-GB" sz="3200" b="1" kern="0" dirty="0">
                <a:solidFill>
                  <a:srgbClr val="AC145A"/>
                </a:solidFill>
                <a:latin typeface="+mj-lt"/>
              </a:rPr>
              <a:t>brackets</a:t>
            </a:r>
            <a:r>
              <a:rPr lang="en-GB" sz="3200" b="1" kern="0" dirty="0">
                <a:latin typeface="+mj-lt"/>
              </a:rPr>
              <a:t> </a:t>
            </a:r>
            <a:r>
              <a:rPr lang="en-GB" sz="3200" kern="0" dirty="0">
                <a:latin typeface="+mj-lt"/>
              </a:rPr>
              <a:t>to group &amp; separate concepts.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kern="0" dirty="0">
                <a:latin typeface="+mj-lt"/>
              </a:rPr>
              <a:t>Use </a:t>
            </a:r>
            <a:r>
              <a:rPr lang="en-GB" sz="3200" b="1" kern="0" dirty="0">
                <a:solidFill>
                  <a:srgbClr val="AC145A"/>
                </a:solidFill>
                <a:latin typeface="+mj-lt"/>
              </a:rPr>
              <a:t>AND</a:t>
            </a:r>
            <a:r>
              <a:rPr lang="en-GB" sz="3200" kern="0" dirty="0">
                <a:latin typeface="+mj-lt"/>
              </a:rPr>
              <a:t> / </a:t>
            </a:r>
            <a:r>
              <a:rPr lang="en-GB" sz="3200" b="1" kern="0" dirty="0">
                <a:solidFill>
                  <a:srgbClr val="AC145A"/>
                </a:solidFill>
                <a:latin typeface="+mj-lt"/>
              </a:rPr>
              <a:t>OR</a:t>
            </a:r>
            <a:r>
              <a:rPr lang="en-GB" sz="3200" b="1" kern="0" dirty="0">
                <a:latin typeface="+mj-lt"/>
              </a:rPr>
              <a:t> </a:t>
            </a:r>
            <a:r>
              <a:rPr lang="en-GB" sz="3200" kern="0" dirty="0">
                <a:latin typeface="+mj-lt"/>
              </a:rPr>
              <a:t>to combine concepts.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kern="0" dirty="0">
                <a:latin typeface="+mj-lt"/>
              </a:rPr>
              <a:t>To increase sensitivity, include </a:t>
            </a:r>
            <a:r>
              <a:rPr lang="en-GB" sz="3200" b="1" kern="0" dirty="0">
                <a:solidFill>
                  <a:srgbClr val="AC145A"/>
                </a:solidFill>
                <a:latin typeface="+mj-lt"/>
              </a:rPr>
              <a:t>subject headings</a:t>
            </a:r>
            <a:r>
              <a:rPr lang="en-GB" sz="3200" kern="0" dirty="0">
                <a:latin typeface="+mj-lt"/>
              </a:rPr>
              <a:t> (where available &amp; if they add value) as well as </a:t>
            </a:r>
            <a:r>
              <a:rPr lang="en-GB" sz="3200" b="1" kern="0" dirty="0">
                <a:solidFill>
                  <a:srgbClr val="AC145A"/>
                </a:solidFill>
                <a:latin typeface="+mj-lt"/>
              </a:rPr>
              <a:t>keywords</a:t>
            </a:r>
            <a:r>
              <a:rPr lang="en-GB" sz="3200" kern="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5452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711869"/>
            <a:ext cx="11353801" cy="417516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Explore advanced search methods, including: </a:t>
            </a:r>
          </a:p>
          <a:p>
            <a:pPr lvl="1"/>
            <a:r>
              <a:rPr lang="en-GB" sz="3200" dirty="0"/>
              <a:t>defining the topic;</a:t>
            </a:r>
          </a:p>
          <a:p>
            <a:pPr lvl="1"/>
            <a:r>
              <a:rPr lang="en-GB" sz="3200" dirty="0"/>
              <a:t>selecting search sources;</a:t>
            </a:r>
          </a:p>
          <a:p>
            <a:pPr lvl="1"/>
            <a:r>
              <a:rPr lang="en-GB" sz="3200" dirty="0"/>
              <a:t>developing a search strategy in multiple sources;</a:t>
            </a:r>
          </a:p>
          <a:p>
            <a:pPr lvl="1"/>
            <a:r>
              <a:rPr lang="en-GB" sz="3200" dirty="0"/>
              <a:t>saving &amp; reporting the search;</a:t>
            </a:r>
          </a:p>
          <a:p>
            <a:pPr lvl="1"/>
            <a:r>
              <a:rPr lang="en-GB" sz="3200" dirty="0"/>
              <a:t>managing references, citing &amp; generating bibliographies.</a:t>
            </a:r>
          </a:p>
          <a:p>
            <a:pPr lvl="1"/>
            <a:r>
              <a:rPr lang="en-GB" i="1" dirty="0"/>
              <a:t>Also refer to Student Handbook &amp; Moodle guidelines.</a:t>
            </a:r>
          </a:p>
        </p:txBody>
      </p:sp>
    </p:spTree>
    <p:extLst>
      <p:ext uri="{BB962C8B-B14F-4D97-AF65-F5344CB8AC3E}">
        <p14:creationId xmlns:p14="http://schemas.microsoft.com/office/powerpoint/2010/main" val="3709484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Doing the search – issues to look out for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8864"/>
            <a:ext cx="11100758" cy="480795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3200" kern="0" dirty="0">
                <a:latin typeface="+mj-lt"/>
              </a:rPr>
              <a:t>Beware </a:t>
            </a:r>
            <a:r>
              <a:rPr lang="en-GB" sz="3200" b="1" kern="0" dirty="0">
                <a:solidFill>
                  <a:srgbClr val="AC145A"/>
                </a:solidFill>
                <a:latin typeface="+mj-lt"/>
              </a:rPr>
              <a:t>syntax errors</a:t>
            </a:r>
            <a:r>
              <a:rPr lang="en-GB" sz="3200" b="1" kern="0" dirty="0">
                <a:latin typeface="+mj-lt"/>
              </a:rPr>
              <a:t> </a:t>
            </a:r>
            <a:r>
              <a:rPr lang="en-GB" sz="3200" kern="0" dirty="0">
                <a:latin typeface="+mj-lt"/>
              </a:rPr>
              <a:t>and </a:t>
            </a:r>
            <a:r>
              <a:rPr lang="en-GB" sz="3200" b="1" kern="0" dirty="0">
                <a:solidFill>
                  <a:srgbClr val="AC145A"/>
                </a:solidFill>
                <a:latin typeface="+mj-lt"/>
              </a:rPr>
              <a:t>typos</a:t>
            </a:r>
            <a:r>
              <a:rPr lang="en-GB" sz="3200" kern="0" dirty="0">
                <a:latin typeface="+mj-lt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kern="0" dirty="0">
                <a:latin typeface="+mj-lt"/>
              </a:rPr>
              <a:t>Watch out for search techniques that increase precision but might reduce sensitivity! </a:t>
            </a:r>
          </a:p>
          <a:p>
            <a:pPr lvl="1"/>
            <a:r>
              <a:rPr lang="en-GB" sz="2400" kern="0" dirty="0">
                <a:latin typeface="+mj-lt"/>
              </a:rPr>
              <a:t>using </a:t>
            </a:r>
            <a:r>
              <a:rPr lang="en-GB" sz="2400" b="1" kern="0" dirty="0">
                <a:solidFill>
                  <a:srgbClr val="AC145A"/>
                </a:solidFill>
                <a:latin typeface="+mj-lt"/>
              </a:rPr>
              <a:t>“quotes around phrases”</a:t>
            </a:r>
            <a:r>
              <a:rPr lang="en-GB" sz="2400" kern="0" dirty="0">
                <a:latin typeface="+mj-lt"/>
              </a:rPr>
              <a:t>.</a:t>
            </a:r>
          </a:p>
          <a:p>
            <a:pPr lvl="1"/>
            <a:r>
              <a:rPr lang="en-GB" sz="2400" kern="0" dirty="0">
                <a:latin typeface="+mj-lt"/>
              </a:rPr>
              <a:t>applying </a:t>
            </a:r>
            <a:r>
              <a:rPr lang="en-GB" sz="2400" b="1" kern="0" dirty="0">
                <a:solidFill>
                  <a:srgbClr val="AC145A"/>
                </a:solidFill>
                <a:latin typeface="+mj-lt"/>
              </a:rPr>
              <a:t>limits </a:t>
            </a:r>
            <a:r>
              <a:rPr lang="en-GB" sz="2400" kern="0" dirty="0">
                <a:latin typeface="+mj-lt"/>
              </a:rPr>
              <a:t>or </a:t>
            </a:r>
            <a:r>
              <a:rPr lang="en-GB" sz="2400" b="1" kern="0" dirty="0">
                <a:solidFill>
                  <a:srgbClr val="AC145A"/>
                </a:solidFill>
                <a:latin typeface="+mj-lt"/>
              </a:rPr>
              <a:t>filters</a:t>
            </a:r>
            <a:r>
              <a:rPr lang="en-GB" sz="2400" kern="0" dirty="0">
                <a:latin typeface="+mj-lt"/>
              </a:rPr>
              <a:t>.</a:t>
            </a:r>
          </a:p>
          <a:p>
            <a:pPr lvl="1"/>
            <a:r>
              <a:rPr lang="en-GB" sz="2400" kern="0" dirty="0">
                <a:latin typeface="+mj-lt"/>
              </a:rPr>
              <a:t>focusing on certain </a:t>
            </a:r>
            <a:r>
              <a:rPr lang="en-GB" sz="2400" b="1" kern="0" dirty="0">
                <a:solidFill>
                  <a:srgbClr val="AC145A"/>
                </a:solidFill>
                <a:latin typeface="+mj-lt"/>
              </a:rPr>
              <a:t>fields</a:t>
            </a:r>
            <a:r>
              <a:rPr lang="en-GB" sz="2400" kern="0" dirty="0">
                <a:latin typeface="+mj-lt"/>
              </a:rPr>
              <a:t> (e.g. search for words in the title only).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kern="0" dirty="0">
                <a:latin typeface="+mj-lt"/>
              </a:rPr>
              <a:t>Also be careful with techniques that increase sensitivity but reduce precision &amp; may cause results overload! </a:t>
            </a:r>
          </a:p>
          <a:p>
            <a:pPr lvl="1"/>
            <a:r>
              <a:rPr lang="en-GB" sz="2400" kern="0" dirty="0">
                <a:latin typeface="+mj-lt"/>
              </a:rPr>
              <a:t>using </a:t>
            </a:r>
            <a:r>
              <a:rPr lang="en-GB" sz="2400" b="1" kern="0" dirty="0">
                <a:solidFill>
                  <a:srgbClr val="AC145A"/>
                </a:solidFill>
                <a:latin typeface="+mj-lt"/>
              </a:rPr>
              <a:t>truncation*</a:t>
            </a:r>
            <a:endParaRPr lang="en-GB" sz="2400" kern="0" dirty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kern="0" dirty="0">
                <a:latin typeface="+mj-lt"/>
              </a:rPr>
              <a:t>Ask a librarian if you want advice about your syntax!</a:t>
            </a:r>
          </a:p>
        </p:txBody>
      </p:sp>
    </p:spTree>
    <p:extLst>
      <p:ext uri="{BB962C8B-B14F-4D97-AF65-F5344CB8AC3E}">
        <p14:creationId xmlns:p14="http://schemas.microsoft.com/office/powerpoint/2010/main" val="1322693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973" y="953876"/>
            <a:ext cx="10515600" cy="690671"/>
          </a:xfrm>
        </p:spPr>
        <p:txBody>
          <a:bodyPr/>
          <a:lstStyle/>
          <a:p>
            <a:r>
              <a:rPr lang="en-GB" sz="4000" dirty="0"/>
              <a:t>Doing the search - subject headings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00356"/>
            <a:ext cx="10781371" cy="50654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3200" dirty="0"/>
              <a:t>Using subject headings as well as keywords can improve sensitivity but bear in mind:</a:t>
            </a:r>
          </a:p>
          <a:p>
            <a:pPr lvl="1">
              <a:spcBef>
                <a:spcPts val="600"/>
              </a:spcBef>
            </a:pPr>
            <a:r>
              <a:rPr lang="en-GB" sz="2400" dirty="0"/>
              <a:t>Subject headings differ between databases; you need to </a:t>
            </a:r>
            <a:r>
              <a:rPr lang="en-GB" sz="2400" b="1" dirty="0">
                <a:solidFill>
                  <a:srgbClr val="AC145A"/>
                </a:solidFill>
              </a:rPr>
              <a:t>check and adjust </a:t>
            </a:r>
            <a:r>
              <a:rPr lang="en-GB" sz="2400" dirty="0"/>
              <a:t>when moving between databases. </a:t>
            </a:r>
          </a:p>
          <a:p>
            <a:pPr lvl="1">
              <a:spcBef>
                <a:spcPts val="600"/>
              </a:spcBef>
            </a:pPr>
            <a:r>
              <a:rPr lang="en-GB" sz="2400" dirty="0"/>
              <a:t>Some databases add subject headings </a:t>
            </a:r>
            <a:r>
              <a:rPr lang="en-GB" sz="2400" b="1" dirty="0">
                <a:solidFill>
                  <a:srgbClr val="AC145A"/>
                </a:solidFill>
              </a:rPr>
              <a:t>automatically</a:t>
            </a:r>
            <a:r>
              <a:rPr lang="en-GB" sz="2400" dirty="0"/>
              <a:t>, in others you have to add them </a:t>
            </a:r>
            <a:r>
              <a:rPr lang="en-GB" sz="2400" b="1" dirty="0">
                <a:solidFill>
                  <a:srgbClr val="AC145A"/>
                </a:solidFill>
              </a:rPr>
              <a:t>manually</a:t>
            </a:r>
            <a:r>
              <a:rPr lang="en-GB" sz="2400" dirty="0"/>
              <a:t>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3200" dirty="0"/>
              <a:t>Research each subject heading before use - scope, date of introduction, broader / narrower options.</a:t>
            </a:r>
          </a:p>
          <a:p>
            <a:pPr lvl="1">
              <a:spcBef>
                <a:spcPts val="600"/>
              </a:spcBef>
            </a:pPr>
            <a:r>
              <a:rPr lang="en-GB" sz="2400" dirty="0"/>
              <a:t>Use </a:t>
            </a:r>
            <a:r>
              <a:rPr lang="en-GB" sz="2400" b="1" dirty="0">
                <a:solidFill>
                  <a:srgbClr val="AC145A"/>
                </a:solidFill>
              </a:rPr>
              <a:t>explode </a:t>
            </a:r>
            <a:r>
              <a:rPr lang="en-GB" sz="2400" dirty="0"/>
              <a:t>to include a subject heading’s sub-categories (sensitivity). </a:t>
            </a:r>
          </a:p>
          <a:p>
            <a:pPr lvl="1">
              <a:spcBef>
                <a:spcPts val="600"/>
              </a:spcBef>
            </a:pPr>
            <a:r>
              <a:rPr lang="en-GB" sz="2400" dirty="0"/>
              <a:t>Use </a:t>
            </a:r>
            <a:r>
              <a:rPr lang="en-GB" sz="2400" b="1" dirty="0">
                <a:solidFill>
                  <a:srgbClr val="AC145A"/>
                </a:solidFill>
              </a:rPr>
              <a:t>focus </a:t>
            </a:r>
            <a:r>
              <a:rPr lang="en-GB" sz="2400" dirty="0"/>
              <a:t>to find papers where the subject heading is the major topic.</a:t>
            </a:r>
          </a:p>
          <a:p>
            <a:pPr lvl="1">
              <a:spcBef>
                <a:spcPts val="600"/>
              </a:spcBef>
            </a:pPr>
            <a:r>
              <a:rPr lang="en-GB" sz="2400" dirty="0"/>
              <a:t>Use </a:t>
            </a:r>
            <a:r>
              <a:rPr lang="en-GB" sz="2400" b="1" dirty="0">
                <a:solidFill>
                  <a:srgbClr val="AC145A"/>
                </a:solidFill>
              </a:rPr>
              <a:t>sub-headings</a:t>
            </a:r>
            <a:r>
              <a:rPr lang="en-GB" sz="2400" dirty="0"/>
              <a:t> to focus on particular aspects (precision). </a:t>
            </a:r>
          </a:p>
        </p:txBody>
      </p:sp>
    </p:spTree>
    <p:extLst>
      <p:ext uri="{BB962C8B-B14F-4D97-AF65-F5344CB8AC3E}">
        <p14:creationId xmlns:p14="http://schemas.microsoft.com/office/powerpoint/2010/main" val="1131550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6695"/>
            <a:ext cx="10515600" cy="786900"/>
          </a:xfrm>
        </p:spPr>
        <p:txBody>
          <a:bodyPr/>
          <a:lstStyle/>
          <a:p>
            <a:r>
              <a:rPr lang="en-GB" sz="4000" dirty="0"/>
              <a:t>Doing the search – using limits &amp; 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663491"/>
            <a:ext cx="5333999" cy="5077134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AC145A"/>
                </a:solidFill>
              </a:rPr>
              <a:t>In-built limits or filters</a:t>
            </a:r>
          </a:p>
          <a:p>
            <a:pPr marL="0" indent="0">
              <a:buNone/>
            </a:pPr>
            <a:r>
              <a:rPr lang="en-GB" sz="2800" dirty="0"/>
              <a:t>To select a sub-set of results, including aspects like: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date;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language;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age groups;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publication type;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human &amp; animal studies</a:t>
            </a:r>
            <a:r>
              <a:rPr lang="en-GB" sz="2000" dirty="0"/>
              <a:t>.</a:t>
            </a:r>
          </a:p>
          <a:p>
            <a:pPr marL="0" indent="0">
              <a:buNone/>
            </a:pPr>
            <a:r>
              <a:rPr lang="en-GB" sz="2400" b="1" i="1" dirty="0">
                <a:solidFill>
                  <a:srgbClr val="AC145A"/>
                </a:solidFill>
              </a:rPr>
              <a:t>Health warning! </a:t>
            </a:r>
            <a:r>
              <a:rPr lang="en-GB" sz="2400" i="1" dirty="0"/>
              <a:t>Remember filters can over-limit a search. Always mention their use in your methods.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668900"/>
            <a:ext cx="5469673" cy="5077134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AC145A"/>
                </a:solidFill>
              </a:rPr>
              <a:t>Study design filters </a:t>
            </a:r>
          </a:p>
          <a:p>
            <a:pPr marL="0" indent="0">
              <a:buNone/>
            </a:pPr>
            <a:r>
              <a:rPr lang="en-GB" sz="2800" dirty="0"/>
              <a:t>You can also use </a:t>
            </a:r>
            <a:r>
              <a:rPr lang="en-GB" sz="2800" dirty="0">
                <a:solidFill>
                  <a:srgbClr val="AC145A"/>
                </a:solidFill>
              </a:rPr>
              <a:t>pre-built</a:t>
            </a:r>
            <a:r>
              <a:rPr lang="en-GB" sz="2800" dirty="0"/>
              <a:t> filters from </a:t>
            </a:r>
            <a:r>
              <a:rPr lang="en-GB" sz="2800" dirty="0" err="1">
                <a:hlinkClick r:id="rId2"/>
              </a:rPr>
              <a:t>InterTASC</a:t>
            </a:r>
            <a:r>
              <a:rPr lang="en-GB" sz="2800" dirty="0"/>
              <a:t>, </a:t>
            </a:r>
            <a:r>
              <a:rPr lang="en-GB" sz="2800" dirty="0">
                <a:hlinkClick r:id="rId3"/>
              </a:rPr>
              <a:t>Cochrane</a:t>
            </a:r>
            <a:r>
              <a:rPr lang="en-GB" sz="2800" dirty="0"/>
              <a:t>, </a:t>
            </a:r>
            <a:r>
              <a:rPr lang="en-GB" sz="2800" dirty="0">
                <a:hlinkClick r:id="rId4"/>
              </a:rPr>
              <a:t>SIGN</a:t>
            </a:r>
            <a:r>
              <a:rPr lang="en-GB" sz="2800" dirty="0"/>
              <a:t> &amp; others to focus on study types: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RCTs;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non-randomised studies;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qualitative research;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systematic reviews;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meta-analyses;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&amp; others.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A15AFB-7962-60D1-A5C8-21B8E5C15F92}"/>
              </a:ext>
            </a:extLst>
          </p:cNvPr>
          <p:cNvSpPr txBox="1"/>
          <p:nvPr/>
        </p:nvSpPr>
        <p:spPr>
          <a:xfrm>
            <a:off x="0" y="6483600"/>
            <a:ext cx="6102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3.35</a:t>
            </a:r>
          </a:p>
        </p:txBody>
      </p:sp>
    </p:spTree>
    <p:extLst>
      <p:ext uri="{BB962C8B-B14F-4D97-AF65-F5344CB8AC3E}">
        <p14:creationId xmlns:p14="http://schemas.microsoft.com/office/powerpoint/2010/main" val="542177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Questions?</a:t>
            </a:r>
          </a:p>
        </p:txBody>
      </p:sp>
      <p:pic>
        <p:nvPicPr>
          <p:cNvPr id="1331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359" y="1264748"/>
            <a:ext cx="4861902" cy="486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7C6499-7BF5-E24E-98B1-94D6670A8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305" b="9674"/>
          <a:stretch/>
        </p:blipFill>
        <p:spPr>
          <a:xfrm>
            <a:off x="0" y="2063132"/>
            <a:ext cx="4640036" cy="479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28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Putting the searching into PubMed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4170"/>
            <a:ext cx="11204275" cy="473564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3200" dirty="0"/>
              <a:t>PubMed is one route for access to Medline, a key source for medical / biomedical topics. Coverage: 1940s onwards, 5,000+ journals, 36 million+ citations, 40+ languages (90% English).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/>
              <a:t>Offers a facilitated search &amp; easy to access - </a:t>
            </a:r>
            <a:r>
              <a:rPr lang="en-GB" sz="3200" dirty="0">
                <a:hlinkClick r:id="rId2"/>
              </a:rPr>
              <a:t>https://library-guides.ucl.ac.uk/pubmed</a:t>
            </a:r>
            <a:r>
              <a:rPr lang="en-GB" sz="3200" dirty="0"/>
              <a:t> (note: how to add UCL links).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b="1" i="1" dirty="0"/>
              <a:t>Note: </a:t>
            </a:r>
            <a:r>
              <a:rPr lang="en-GB" sz="3200" dirty="0"/>
              <a:t>other routes to Medline are available and we recommend </a:t>
            </a:r>
            <a:r>
              <a:rPr lang="en-GB" sz="3200" b="1" dirty="0">
                <a:solidFill>
                  <a:srgbClr val="AC145A"/>
                </a:solidFill>
              </a:rPr>
              <a:t>Ovid</a:t>
            </a:r>
            <a:r>
              <a:rPr lang="en-GB" sz="3200" dirty="0"/>
              <a:t> for systematic searches – for a </a:t>
            </a:r>
            <a:r>
              <a:rPr lang="en-GB" sz="3200" dirty="0" err="1"/>
              <a:t>mre</a:t>
            </a:r>
            <a:r>
              <a:rPr lang="en-GB" sz="3200" dirty="0"/>
              <a:t> controlled search; extra tools; extra databases. Access is via the UCL databases page (login is required off-site).</a:t>
            </a:r>
          </a:p>
        </p:txBody>
      </p:sp>
    </p:spTree>
    <p:extLst>
      <p:ext uri="{BB962C8B-B14F-4D97-AF65-F5344CB8AC3E}">
        <p14:creationId xmlns:p14="http://schemas.microsoft.com/office/powerpoint/2010/main" val="3132499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2415"/>
            <a:ext cx="10515600" cy="690671"/>
          </a:xfrm>
        </p:spPr>
        <p:txBody>
          <a:bodyPr/>
          <a:lstStyle/>
          <a:p>
            <a:r>
              <a:rPr lang="en-GB" sz="4000" dirty="0">
                <a:hlinkClick r:id="rId3"/>
              </a:rPr>
              <a:t>PubMed demo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3963"/>
            <a:ext cx="11353800" cy="5458265"/>
          </a:xfrm>
        </p:spPr>
        <p:txBody>
          <a:bodyPr/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en-US" sz="3000" dirty="0">
                <a:latin typeface="+mj-lt"/>
              </a:rPr>
              <a:t>PubMed </a:t>
            </a:r>
            <a:r>
              <a:rPr lang="en-GB" altLang="en-US" sz="3000" b="1" dirty="0">
                <a:latin typeface="+mj-lt"/>
              </a:rPr>
              <a:t>translates</a:t>
            </a:r>
            <a:r>
              <a:rPr lang="en-GB" altLang="en-US" sz="3000" dirty="0">
                <a:latin typeface="+mj-lt"/>
              </a:rPr>
              <a:t> your search &amp; adds elements automatically.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en-US" sz="3000" dirty="0">
                <a:latin typeface="+mj-lt"/>
              </a:rPr>
              <a:t>Typing a </a:t>
            </a:r>
            <a:r>
              <a:rPr lang="en-GB" altLang="en-US" sz="3000" b="1" dirty="0">
                <a:latin typeface="+mj-lt"/>
              </a:rPr>
              <a:t>full question </a:t>
            </a:r>
            <a:r>
              <a:rPr lang="en-GB" altLang="en-US" sz="3000" dirty="0">
                <a:latin typeface="+mj-lt"/>
              </a:rPr>
              <a:t>tends to be ineffective &amp; limit your results:</a:t>
            </a:r>
          </a:p>
          <a:p>
            <a:pPr marL="742950" lvl="1" indent="-342900">
              <a:spcBef>
                <a:spcPts val="0"/>
              </a:spcBef>
              <a:defRPr/>
            </a:pPr>
            <a:r>
              <a:rPr lang="en-GB" sz="2400" dirty="0">
                <a:solidFill>
                  <a:srgbClr val="AC145A"/>
                </a:solidFill>
              </a:rPr>
              <a:t>Do patients with stroke &amp; concurrent Covid have increased stroke severity?</a:t>
            </a:r>
            <a:endParaRPr lang="en-GB" altLang="en-US" sz="2400" dirty="0">
              <a:solidFill>
                <a:srgbClr val="AC145A"/>
              </a:solidFill>
              <a:latin typeface="+mj-lt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en-US" sz="3000" dirty="0">
                <a:latin typeface="+mj-lt"/>
              </a:rPr>
              <a:t>A </a:t>
            </a:r>
            <a:r>
              <a:rPr lang="en-GB" altLang="en-US" sz="3000" b="1" dirty="0">
                <a:latin typeface="+mj-lt"/>
              </a:rPr>
              <a:t>field-based </a:t>
            </a:r>
            <a:r>
              <a:rPr lang="en-GB" altLang="en-US" sz="3000" dirty="0">
                <a:latin typeface="+mj-lt"/>
              </a:rPr>
              <a:t>search is precise but also limits your results: </a:t>
            </a:r>
          </a:p>
          <a:p>
            <a:pPr marL="742950" lvl="1" indent="-342900">
              <a:spcBef>
                <a:spcPts val="0"/>
              </a:spcBef>
              <a:defRPr/>
            </a:pPr>
            <a:r>
              <a:rPr lang="en-GB" sz="2400" dirty="0">
                <a:solidFill>
                  <a:srgbClr val="0070C0"/>
                </a:solidFill>
              </a:rPr>
              <a:t>(covid[Title])</a:t>
            </a:r>
            <a:r>
              <a:rPr lang="en-GB" sz="2400" dirty="0"/>
              <a:t> </a:t>
            </a:r>
            <a:r>
              <a:rPr lang="en-GB" sz="2400" b="1" dirty="0"/>
              <a:t>AND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7030A0"/>
                </a:solidFill>
              </a:rPr>
              <a:t>(stroke[Title])</a:t>
            </a:r>
            <a:endParaRPr lang="en-GB" altLang="en-US" sz="2400" dirty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en-US" sz="3000" dirty="0">
                <a:latin typeface="+mj-lt"/>
              </a:rPr>
              <a:t>For the best sensitivity, explore </a:t>
            </a:r>
            <a:r>
              <a:rPr lang="en-GB" altLang="en-US" sz="3000" b="1" dirty="0">
                <a:latin typeface="+mj-lt"/>
              </a:rPr>
              <a:t>one </a:t>
            </a:r>
            <a:r>
              <a:rPr lang="en-GB" altLang="en-US" sz="3000" dirty="0">
                <a:latin typeface="+mj-lt"/>
              </a:rPr>
              <a:t>concept at a time.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en-US" sz="3000" dirty="0">
                <a:latin typeface="+mj-lt"/>
              </a:rPr>
              <a:t>Add </a:t>
            </a:r>
            <a:r>
              <a:rPr lang="en-GB" altLang="en-US" sz="3000" b="1" dirty="0">
                <a:latin typeface="+mj-lt"/>
              </a:rPr>
              <a:t>variants </a:t>
            </a:r>
            <a:r>
              <a:rPr lang="en-GB" altLang="en-US" sz="3000" dirty="0">
                <a:latin typeface="+mj-lt"/>
              </a:rPr>
              <a:t>&amp; </a:t>
            </a:r>
            <a:r>
              <a:rPr lang="en-GB" altLang="en-US" sz="3000" b="1" dirty="0">
                <a:latin typeface="+mj-lt"/>
              </a:rPr>
              <a:t>synonyms</a:t>
            </a:r>
            <a:r>
              <a:rPr lang="en-GB" altLang="en-US" sz="3000" dirty="0">
                <a:latin typeface="+mj-lt"/>
              </a:rPr>
              <a:t>, combine using </a:t>
            </a:r>
            <a:r>
              <a:rPr lang="en-GB" altLang="en-US" sz="3000" b="1" dirty="0">
                <a:latin typeface="+mj-lt"/>
              </a:rPr>
              <a:t>OR</a:t>
            </a:r>
            <a:r>
              <a:rPr lang="en-GB" altLang="en-US" sz="3000" dirty="0">
                <a:latin typeface="+mj-lt"/>
              </a:rPr>
              <a:t> within </a:t>
            </a:r>
            <a:r>
              <a:rPr lang="en-GB" altLang="en-US" sz="3000" b="1" dirty="0">
                <a:latin typeface="+mj-lt"/>
              </a:rPr>
              <a:t>brackets</a:t>
            </a:r>
            <a:r>
              <a:rPr lang="en-GB" altLang="en-US" sz="3000" dirty="0">
                <a:latin typeface="+mj-lt"/>
              </a:rPr>
              <a:t>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en-US" sz="3000" dirty="0">
                <a:latin typeface="+mj-lt"/>
              </a:rPr>
              <a:t>C</a:t>
            </a:r>
            <a:r>
              <a:rPr lang="en-GB" altLang="en-US" sz="3000" dirty="0"/>
              <a:t>ombine separate concepts with </a:t>
            </a:r>
            <a:r>
              <a:rPr lang="en-GB" altLang="en-US" sz="3000" b="1" dirty="0"/>
              <a:t>AND</a:t>
            </a:r>
            <a:r>
              <a:rPr lang="en-GB" altLang="en-US" sz="3000" dirty="0"/>
              <a:t> between the brackets.</a:t>
            </a:r>
            <a:endParaRPr lang="en-GB" altLang="en-US" sz="3000" dirty="0">
              <a:latin typeface="+mj-lt"/>
            </a:endParaRPr>
          </a:p>
          <a:p>
            <a:pPr marL="742950" lvl="1" indent="-342900">
              <a:spcBef>
                <a:spcPts val="0"/>
              </a:spcBef>
              <a:defRPr/>
            </a:pPr>
            <a:r>
              <a:rPr lang="en-GB" altLang="en-US" sz="2400" dirty="0">
                <a:solidFill>
                  <a:srgbClr val="0070C0"/>
                </a:solidFill>
                <a:latin typeface="+mj-lt"/>
              </a:rPr>
              <a:t>(Covid OR Covid-19 OR coronavirus OR coronavirus* OR "Corona virus*" OR "2019-nCoV" OR "SARS-CoV-2" OR "SARS-</a:t>
            </a:r>
            <a:r>
              <a:rPr lang="en-GB" altLang="en-US" sz="2400" dirty="0" err="1">
                <a:solidFill>
                  <a:srgbClr val="0070C0"/>
                </a:solidFill>
                <a:latin typeface="+mj-lt"/>
              </a:rPr>
              <a:t>CoV</a:t>
            </a:r>
            <a:r>
              <a:rPr lang="en-GB" altLang="en-US" sz="2400" dirty="0">
                <a:solidFill>
                  <a:srgbClr val="0070C0"/>
                </a:solidFill>
                <a:latin typeface="+mj-lt"/>
              </a:rPr>
              <a:t>" OR "Severe Acute Respiratory Syndrome Coronavirus 2“) </a:t>
            </a:r>
            <a:r>
              <a:rPr lang="en-GB" altLang="en-US" sz="2400" b="1" dirty="0">
                <a:solidFill>
                  <a:srgbClr val="004359"/>
                </a:solidFill>
                <a:latin typeface="+mj-lt"/>
              </a:rPr>
              <a:t>AND</a:t>
            </a:r>
            <a:r>
              <a:rPr lang="en-GB" altLang="en-US" sz="2400" dirty="0">
                <a:solidFill>
                  <a:srgbClr val="004359"/>
                </a:solidFill>
                <a:latin typeface="+mj-lt"/>
              </a:rPr>
              <a:t> </a:t>
            </a:r>
            <a:r>
              <a:rPr lang="en-GB" altLang="en-US" sz="2400" dirty="0">
                <a:solidFill>
                  <a:srgbClr val="7030A0"/>
                </a:solidFill>
                <a:latin typeface="+mj-lt"/>
              </a:rPr>
              <a:t>(stroke OR strokes OR intracerebral haemorrhage OR intracerebral </a:t>
            </a:r>
            <a:r>
              <a:rPr lang="en-GB" altLang="en-US" sz="2400" dirty="0" err="1">
                <a:solidFill>
                  <a:srgbClr val="7030A0"/>
                </a:solidFill>
                <a:latin typeface="+mj-lt"/>
              </a:rPr>
              <a:t>hemorrhage</a:t>
            </a:r>
            <a:r>
              <a:rPr lang="en-GB" altLang="en-US" sz="2400" dirty="0">
                <a:solidFill>
                  <a:srgbClr val="7030A0"/>
                </a:solidFill>
                <a:latin typeface="+mj-lt"/>
              </a:rPr>
              <a:t> OR cerebrovascular accident* OR CVA)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en-US" sz="3000" dirty="0">
                <a:latin typeface="+mj-lt"/>
              </a:rPr>
              <a:t>Double-check the syntax and fix errors.</a:t>
            </a:r>
          </a:p>
        </p:txBody>
      </p:sp>
    </p:spTree>
    <p:extLst>
      <p:ext uri="{BB962C8B-B14F-4D97-AF65-F5344CB8AC3E}">
        <p14:creationId xmlns:p14="http://schemas.microsoft.com/office/powerpoint/2010/main" val="412833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2415"/>
            <a:ext cx="10515600" cy="690671"/>
          </a:xfrm>
        </p:spPr>
        <p:txBody>
          <a:bodyPr/>
          <a:lstStyle/>
          <a:p>
            <a:r>
              <a:rPr lang="en-GB" sz="4000" dirty="0">
                <a:hlinkClick r:id="rId3"/>
              </a:rPr>
              <a:t>Demo of PubMed</a:t>
            </a:r>
            <a:endParaRPr lang="en-GB" sz="4000" dirty="0"/>
          </a:p>
        </p:txBody>
      </p:sp>
      <p:pic>
        <p:nvPicPr>
          <p:cNvPr id="5" name="Picture 4" descr="A screenshot showing three different approaches to a PubMed search.">
            <a:extLst>
              <a:ext uri="{FF2B5EF4-FFF2-40B4-BE49-F238E27FC236}">
                <a16:creationId xmlns:a16="http://schemas.microsoft.com/office/drawing/2014/main" id="{289F5CE2-39FF-041B-53A4-82E2422D9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71" y="1414865"/>
            <a:ext cx="11620458" cy="402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3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973" y="775201"/>
            <a:ext cx="10515600" cy="690671"/>
          </a:xfrm>
        </p:spPr>
        <p:txBody>
          <a:bodyPr/>
          <a:lstStyle/>
          <a:p>
            <a:r>
              <a:rPr lang="en-GB" sz="4000" dirty="0"/>
              <a:t>Take a break!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FF2EF3-EC54-DCCC-DFD6-774789036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906" y="1502450"/>
            <a:ext cx="6950034" cy="46481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AB7A62-989E-AECB-DD04-9BFC384795AC}"/>
              </a:ext>
            </a:extLst>
          </p:cNvPr>
          <p:cNvSpPr txBox="1"/>
          <p:nvPr/>
        </p:nvSpPr>
        <p:spPr>
          <a:xfrm>
            <a:off x="0" y="6483600"/>
            <a:ext cx="6102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break until 4.05</a:t>
            </a:r>
          </a:p>
        </p:txBody>
      </p:sp>
    </p:spTree>
    <p:extLst>
      <p:ext uri="{BB962C8B-B14F-4D97-AF65-F5344CB8AC3E}">
        <p14:creationId xmlns:p14="http://schemas.microsoft.com/office/powerpoint/2010/main" val="15174384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Evaluate &amp; Manage: refine, save &amp; report</a:t>
            </a: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497" y="1755450"/>
            <a:ext cx="5355388" cy="428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26B3D3-4588-3F83-56B5-B0B1DA8D5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789" y="5087330"/>
            <a:ext cx="4083232" cy="152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0980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972" y="937120"/>
            <a:ext cx="11026697" cy="690671"/>
          </a:xfrm>
        </p:spPr>
        <p:txBody>
          <a:bodyPr/>
          <a:lstStyle/>
          <a:p>
            <a:r>
              <a:rPr lang="en-GB" sz="4000" dirty="0"/>
              <a:t>Examine the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0427"/>
            <a:ext cx="11026698" cy="417516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Be reflective as you search &amp; consider revising the syntax if necessary.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Make a note of extra keywords you discover as you search &amp; be prepared to revise your initial search to include these additional keywords.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How many results is enough? Aim for a balance of sensitivity and precision.</a:t>
            </a:r>
          </a:p>
          <a:p>
            <a:pPr lvl="1">
              <a:spcBef>
                <a:spcPts val="600"/>
              </a:spcBef>
            </a:pPr>
            <a:r>
              <a:rPr lang="en-GB" sz="2400" b="1" dirty="0">
                <a:solidFill>
                  <a:srgbClr val="AC145A"/>
                </a:solidFill>
              </a:rPr>
              <a:t>too sensitive? </a:t>
            </a:r>
            <a:r>
              <a:rPr lang="en-GB" sz="2400" dirty="0"/>
              <a:t>Finding too many irrelevant results? Work out which keywords led to their retrieval &amp; consider removing them. </a:t>
            </a:r>
          </a:p>
          <a:p>
            <a:pPr lvl="1">
              <a:spcBef>
                <a:spcPts val="600"/>
              </a:spcBef>
            </a:pPr>
            <a:r>
              <a:rPr lang="en-GB" sz="2400" b="1" dirty="0">
                <a:solidFill>
                  <a:srgbClr val="AC145A"/>
                </a:solidFill>
              </a:rPr>
              <a:t>too precise?</a:t>
            </a:r>
            <a:r>
              <a:rPr lang="en-GB" sz="2400" dirty="0"/>
              <a:t> Missing results? If known items were not retrieved by your search, work out why &amp; consider adding more keywords / synonyms to make the search more sensitive.</a:t>
            </a:r>
          </a:p>
        </p:txBody>
      </p:sp>
    </p:spTree>
    <p:extLst>
      <p:ext uri="{BB962C8B-B14F-4D97-AF65-F5344CB8AC3E}">
        <p14:creationId xmlns:p14="http://schemas.microsoft.com/office/powerpoint/2010/main" val="3545030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961375" y="1572935"/>
            <a:ext cx="3420227" cy="3366410"/>
            <a:chOff x="777054" y="1834187"/>
            <a:chExt cx="3420227" cy="3366410"/>
          </a:xfrm>
        </p:grpSpPr>
        <p:sp>
          <p:nvSpPr>
            <p:cNvPr id="22" name="Oval 21"/>
            <p:cNvSpPr/>
            <p:nvPr/>
          </p:nvSpPr>
          <p:spPr>
            <a:xfrm>
              <a:off x="777054" y="1834187"/>
              <a:ext cx="3420227" cy="336641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0"/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975360" y="1987296"/>
              <a:ext cx="3023616" cy="3060192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softEdge rad="63500"/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202488" y="2586875"/>
            <a:ext cx="3420227" cy="3366410"/>
            <a:chOff x="777054" y="1834187"/>
            <a:chExt cx="3420227" cy="3366410"/>
          </a:xfrm>
        </p:grpSpPr>
        <p:sp>
          <p:nvSpPr>
            <p:cNvPr id="19" name="Oval 18"/>
            <p:cNvSpPr/>
            <p:nvPr/>
          </p:nvSpPr>
          <p:spPr>
            <a:xfrm>
              <a:off x="777054" y="1834187"/>
              <a:ext cx="3420227" cy="336641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0"/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975360" y="1987296"/>
              <a:ext cx="3023616" cy="3060192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softEdge rad="63500"/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395586" y="1548551"/>
            <a:ext cx="3420227" cy="3366410"/>
            <a:chOff x="777054" y="1834187"/>
            <a:chExt cx="3420227" cy="3366410"/>
          </a:xfrm>
        </p:grpSpPr>
        <p:sp>
          <p:nvSpPr>
            <p:cNvPr id="15" name="Oval 14"/>
            <p:cNvSpPr/>
            <p:nvPr/>
          </p:nvSpPr>
          <p:spPr>
            <a:xfrm>
              <a:off x="777054" y="1834187"/>
              <a:ext cx="3420227" cy="336641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0"/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975360" y="1987296"/>
              <a:ext cx="3023616" cy="3060192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softEdge rad="63500"/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586320" y="2494726"/>
            <a:ext cx="3420227" cy="3366410"/>
            <a:chOff x="777054" y="1834187"/>
            <a:chExt cx="3420227" cy="3366410"/>
          </a:xfrm>
        </p:grpSpPr>
        <p:sp>
          <p:nvSpPr>
            <p:cNvPr id="12" name="Oval 11"/>
            <p:cNvSpPr/>
            <p:nvPr/>
          </p:nvSpPr>
          <p:spPr>
            <a:xfrm>
              <a:off x="777054" y="1834187"/>
              <a:ext cx="3420227" cy="336641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0"/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975360" y="1987296"/>
              <a:ext cx="3023616" cy="3060192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softEdge rad="63500"/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002" y="521733"/>
            <a:ext cx="10515600" cy="690671"/>
          </a:xfrm>
        </p:spPr>
        <p:txBody>
          <a:bodyPr/>
          <a:lstStyle/>
          <a:p>
            <a:r>
              <a:rPr lang="en-GB" sz="4000" dirty="0"/>
              <a:t>The search cycle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77054" y="1572935"/>
            <a:ext cx="3420227" cy="3366410"/>
            <a:chOff x="777054" y="1834187"/>
            <a:chExt cx="3420227" cy="3366410"/>
          </a:xfrm>
        </p:grpSpPr>
        <p:sp>
          <p:nvSpPr>
            <p:cNvPr id="3" name="Oval 2"/>
            <p:cNvSpPr/>
            <p:nvPr/>
          </p:nvSpPr>
          <p:spPr>
            <a:xfrm>
              <a:off x="777054" y="1834187"/>
              <a:ext cx="3420227" cy="336641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0"/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975360" y="1987296"/>
              <a:ext cx="3023616" cy="3060192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softEdge rad="63500"/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17" y="1887586"/>
            <a:ext cx="9889206" cy="368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4" name="Content Placeholder 2"/>
          <p:cNvSpPr txBox="1">
            <a:spLocks/>
          </p:cNvSpPr>
          <p:nvPr/>
        </p:nvSpPr>
        <p:spPr>
          <a:xfrm>
            <a:off x="777053" y="6106394"/>
            <a:ext cx="10935975" cy="569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dirty="0"/>
              <a:t>Visit </a:t>
            </a:r>
            <a:r>
              <a:rPr lang="en-GB" sz="3200" b="1" dirty="0" err="1">
                <a:hlinkClick r:id="rId4"/>
              </a:rPr>
              <a:t>LibrarySkills@UCL</a:t>
            </a:r>
            <a:r>
              <a:rPr lang="en-GB" sz="3200" dirty="0"/>
              <a:t> for an overview and further help.</a:t>
            </a:r>
          </a:p>
        </p:txBody>
      </p:sp>
    </p:spTree>
    <p:extLst>
      <p:ext uri="{BB962C8B-B14F-4D97-AF65-F5344CB8AC3E}">
        <p14:creationId xmlns:p14="http://schemas.microsoft.com/office/powerpoint/2010/main" val="42050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Save the method &amp; capture the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1868"/>
            <a:ext cx="11353800" cy="4755839"/>
          </a:xfrm>
        </p:spPr>
        <p:txBody>
          <a:bodyPr/>
          <a:lstStyle/>
          <a:p>
            <a:r>
              <a:rPr lang="en-GB" sz="3200" dirty="0"/>
              <a:t>Remember to </a:t>
            </a:r>
            <a:r>
              <a:rPr lang="en-GB" sz="3200" b="1" dirty="0">
                <a:solidFill>
                  <a:srgbClr val="AC145A"/>
                </a:solidFill>
              </a:rPr>
              <a:t>record the </a:t>
            </a:r>
            <a:r>
              <a:rPr lang="en-GB" sz="3200" b="1" u="sng" dirty="0">
                <a:solidFill>
                  <a:srgbClr val="AC145A"/>
                </a:solidFill>
              </a:rPr>
              <a:t>search details</a:t>
            </a:r>
            <a:r>
              <a:rPr lang="en-GB" sz="3200" dirty="0"/>
              <a:t>: which source(s) you searched, when, what syntax you used (noting any limits) and how many items you found in each source. </a:t>
            </a:r>
          </a:p>
          <a:p>
            <a:r>
              <a:rPr lang="en-GB" sz="3200" dirty="0"/>
              <a:t>Remember to </a:t>
            </a:r>
            <a:r>
              <a:rPr lang="en-GB" sz="3200" b="1" dirty="0">
                <a:solidFill>
                  <a:srgbClr val="AC145A"/>
                </a:solidFill>
              </a:rPr>
              <a:t>capture the </a:t>
            </a:r>
            <a:r>
              <a:rPr lang="en-GB" sz="3200" b="1" u="sng" dirty="0">
                <a:solidFill>
                  <a:srgbClr val="AC145A"/>
                </a:solidFill>
              </a:rPr>
              <a:t>results</a:t>
            </a:r>
            <a:r>
              <a:rPr lang="en-GB" sz="3200" b="1" dirty="0">
                <a:solidFill>
                  <a:srgbClr val="AC145A"/>
                </a:solidFill>
              </a:rPr>
              <a:t> </a:t>
            </a:r>
            <a:r>
              <a:rPr lang="en-GB" sz="3200" dirty="0"/>
              <a:t>using Endnote or similar.</a:t>
            </a:r>
          </a:p>
          <a:p>
            <a:r>
              <a:rPr lang="en-GB" sz="3200" dirty="0"/>
              <a:t>For systematic searches, consider using a </a:t>
            </a:r>
            <a:r>
              <a:rPr lang="en-GB" sz="3200" dirty="0">
                <a:hlinkClick r:id="rId2"/>
              </a:rPr>
              <a:t>PRISMA flow diagram</a:t>
            </a:r>
            <a:r>
              <a:rPr lang="en-GB" sz="3200" dirty="0"/>
              <a:t> to structure your reporting.</a:t>
            </a:r>
          </a:p>
          <a:p>
            <a:r>
              <a:rPr lang="en-GB" sz="3200" dirty="0">
                <a:solidFill>
                  <a:srgbClr val="AC145A"/>
                </a:solidFill>
              </a:rPr>
              <a:t>Demo</a:t>
            </a:r>
            <a:r>
              <a:rPr lang="en-GB" sz="3200" dirty="0"/>
              <a:t>: how to </a:t>
            </a:r>
            <a:r>
              <a:rPr lang="en-GB" sz="3200" b="1" dirty="0">
                <a:solidFill>
                  <a:srgbClr val="AC145A"/>
                </a:solidFill>
              </a:rPr>
              <a:t>save your syntax </a:t>
            </a:r>
            <a:r>
              <a:rPr lang="en-GB" sz="3200" dirty="0"/>
              <a:t>in PubMed, how to select citations and use the </a:t>
            </a:r>
            <a:r>
              <a:rPr lang="en-GB" sz="3200" dirty="0">
                <a:solidFill>
                  <a:srgbClr val="AC145A"/>
                </a:solidFill>
              </a:rPr>
              <a:t>Send to</a:t>
            </a:r>
            <a:r>
              <a:rPr lang="en-GB" sz="3200" dirty="0"/>
              <a:t> menu to capture results.</a:t>
            </a:r>
          </a:p>
        </p:txBody>
      </p:sp>
    </p:spTree>
    <p:extLst>
      <p:ext uri="{BB962C8B-B14F-4D97-AF65-F5344CB8AC3E}">
        <p14:creationId xmlns:p14="http://schemas.microsoft.com/office/powerpoint/2010/main" val="42725194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0140"/>
            <a:ext cx="12192000" cy="690671"/>
          </a:xfrm>
        </p:spPr>
        <p:txBody>
          <a:bodyPr/>
          <a:lstStyle/>
          <a:p>
            <a:r>
              <a:rPr lang="en-US" altLang="en-US" sz="4000" b="0" dirty="0">
                <a:ea typeface="MS PGothic" panose="020B0600070205080204" pitchFamily="34" charset="-128"/>
                <a:hlinkClick r:id="rId2"/>
              </a:rPr>
              <a:t>PRISMA</a:t>
            </a:r>
            <a:r>
              <a:rPr lang="en-US" altLang="en-US" sz="4000" b="0" dirty="0">
                <a:ea typeface="MS PGothic" panose="020B0600070205080204" pitchFamily="34" charset="-128"/>
              </a:rPr>
              <a:t> flow diagrams - www.prisma-statement.org</a:t>
            </a:r>
            <a:endParaRPr lang="en-GB" sz="4000" dirty="0"/>
          </a:p>
        </p:txBody>
      </p:sp>
      <p:pic>
        <p:nvPicPr>
          <p:cNvPr id="5" name="Picture 4" descr="A picture of the PRISMA flow diagram, used to record the stages of a systematic search.">
            <a:extLst>
              <a:ext uri="{FF2B5EF4-FFF2-40B4-BE49-F238E27FC236}">
                <a16:creationId xmlns:a16="http://schemas.microsoft.com/office/drawing/2014/main" id="{AC8D697C-5A68-B8B4-43D5-4C7ED4972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262" y="1115848"/>
            <a:ext cx="8673138" cy="574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172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Questions?</a:t>
            </a:r>
          </a:p>
        </p:txBody>
      </p:sp>
      <p:pic>
        <p:nvPicPr>
          <p:cNvPr id="1331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359" y="1264748"/>
            <a:ext cx="4861902" cy="486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7C6499-7BF5-E24E-98B1-94D6670A8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305" b="9674"/>
          <a:stretch/>
        </p:blipFill>
        <p:spPr>
          <a:xfrm>
            <a:off x="0" y="2063132"/>
            <a:ext cx="4640036" cy="479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535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Search: how to build the search (again)</a:t>
            </a:r>
          </a:p>
        </p:txBody>
      </p:sp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543" y="1721808"/>
            <a:ext cx="6084289" cy="405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7531A1-0CBB-2A32-AF34-AF9F5E80D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789" y="5087330"/>
            <a:ext cx="4083232" cy="152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5871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972" y="930712"/>
            <a:ext cx="10750295" cy="690671"/>
          </a:xfrm>
        </p:spPr>
        <p:txBody>
          <a:bodyPr/>
          <a:lstStyle/>
          <a:p>
            <a:r>
              <a:rPr lang="en-GB" sz="4000" dirty="0"/>
              <a:t>Translating the search to other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4318" y="1658704"/>
            <a:ext cx="10871124" cy="492342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For a systematic search, you will search </a:t>
            </a:r>
            <a:r>
              <a:rPr lang="en-GB" sz="2800" b="1" dirty="0"/>
              <a:t>more than one source</a:t>
            </a:r>
            <a:r>
              <a:rPr lang="en-GB" sz="2800" dirty="0"/>
              <a:t> to </a:t>
            </a:r>
            <a:r>
              <a:rPr lang="en-GB" sz="2800" b="1" dirty="0"/>
              <a:t>minimise bias</a:t>
            </a:r>
            <a:r>
              <a:rPr lang="en-GB" sz="2800" dirty="0"/>
              <a:t>: e.g. country, language, or publication bias.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Try to match your approach from one source to the next but remember you cannot cut &amp; paste as different sources use different syntax &amp; commands.</a:t>
            </a:r>
          </a:p>
          <a:p>
            <a:pPr lvl="1"/>
            <a:r>
              <a:rPr lang="en-US" dirty="0"/>
              <a:t>Keywords might be the same but the commands used to enter them will differ between sources.</a:t>
            </a:r>
          </a:p>
          <a:p>
            <a:pPr lvl="1"/>
            <a:r>
              <a:rPr lang="en-US" dirty="0"/>
              <a:t>Subject headings are likely to differ between sources, or may not be used at all by some sources.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Every source is different – consult our guides, attend a training session, or ask for advice.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553338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59662-B713-4305-BA67-69677AD08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605" y="951043"/>
            <a:ext cx="10515600" cy="690671"/>
          </a:xfrm>
        </p:spPr>
        <p:txBody>
          <a:bodyPr/>
          <a:lstStyle/>
          <a:p>
            <a:r>
              <a:rPr lang="en-GB" sz="4000" dirty="0">
                <a:latin typeface="Arial"/>
                <a:cs typeface="Arial"/>
              </a:rPr>
              <a:t>Translation examples</a:t>
            </a:r>
            <a:endParaRPr lang="en-GB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FBEB90-09F8-EA5F-9C46-803B1CBD272C}"/>
              </a:ext>
            </a:extLst>
          </p:cNvPr>
          <p:cNvSpPr txBox="1"/>
          <p:nvPr/>
        </p:nvSpPr>
        <p:spPr>
          <a:xfrm>
            <a:off x="833605" y="1658982"/>
            <a:ext cx="5262395" cy="2800767"/>
          </a:xfrm>
          <a:prstGeom prst="rect">
            <a:avLst/>
          </a:prstGeom>
          <a:noFill/>
          <a:ln>
            <a:solidFill>
              <a:srgbClr val="B12163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b="1" i="0" dirty="0">
                <a:solidFill>
                  <a:srgbClr val="B12163"/>
                </a:solidFill>
                <a:effectLst/>
                <a:latin typeface="+mj-lt"/>
              </a:rPr>
              <a:t>PubMed</a:t>
            </a:r>
          </a:p>
          <a:p>
            <a:r>
              <a:rPr lang="en-GB" sz="2200" b="0" i="0" dirty="0">
                <a:solidFill>
                  <a:srgbClr val="212121"/>
                </a:solidFill>
                <a:effectLst/>
                <a:latin typeface="+mj-lt"/>
              </a:rPr>
              <a:t>("antipsychotic agents"[</a:t>
            </a:r>
            <a:r>
              <a:rPr lang="en-GB" sz="2200" b="0" i="0" dirty="0" err="1">
                <a:solidFill>
                  <a:srgbClr val="212121"/>
                </a:solidFill>
                <a:effectLst/>
                <a:latin typeface="+mj-lt"/>
              </a:rPr>
              <a:t>MeSH</a:t>
            </a:r>
            <a:r>
              <a:rPr lang="en-GB" sz="2200" b="0" i="0" dirty="0">
                <a:solidFill>
                  <a:srgbClr val="212121"/>
                </a:solidFill>
                <a:effectLst/>
                <a:latin typeface="+mj-lt"/>
              </a:rPr>
              <a:t> Terms] OR "antipsychotic*"[Text Word] OR "neuroleptic*"[Text Word]) AND ("dementia"[</a:t>
            </a:r>
            <a:r>
              <a:rPr lang="en-GB" sz="2200" b="0" i="0" dirty="0" err="1">
                <a:solidFill>
                  <a:srgbClr val="212121"/>
                </a:solidFill>
                <a:effectLst/>
                <a:latin typeface="+mj-lt"/>
              </a:rPr>
              <a:t>MeSH</a:t>
            </a:r>
            <a:r>
              <a:rPr lang="en-GB" sz="2200" b="0" i="0" dirty="0">
                <a:solidFill>
                  <a:srgbClr val="212121"/>
                </a:solidFill>
                <a:effectLst/>
                <a:latin typeface="+mj-lt"/>
              </a:rPr>
              <a:t> Terms] OR "dement*"[Text Word] OR "</a:t>
            </a:r>
            <a:r>
              <a:rPr lang="en-GB" sz="2200" b="0" i="0" dirty="0" err="1">
                <a:solidFill>
                  <a:srgbClr val="212121"/>
                </a:solidFill>
                <a:effectLst/>
                <a:latin typeface="+mj-lt"/>
              </a:rPr>
              <a:t>alzheimer</a:t>
            </a:r>
            <a:r>
              <a:rPr lang="en-GB" sz="2200" b="0" i="0" dirty="0">
                <a:solidFill>
                  <a:srgbClr val="212121"/>
                </a:solidFill>
                <a:effectLst/>
                <a:latin typeface="+mj-lt"/>
              </a:rPr>
              <a:t> disease"[</a:t>
            </a:r>
            <a:r>
              <a:rPr lang="en-GB" sz="2200" b="0" i="0" dirty="0" err="1">
                <a:solidFill>
                  <a:srgbClr val="212121"/>
                </a:solidFill>
                <a:effectLst/>
                <a:latin typeface="+mj-lt"/>
              </a:rPr>
              <a:t>MeSH</a:t>
            </a:r>
            <a:r>
              <a:rPr lang="en-GB" sz="2200" b="0" i="0" dirty="0">
                <a:solidFill>
                  <a:srgbClr val="212121"/>
                </a:solidFill>
                <a:effectLst/>
                <a:latin typeface="+mj-lt"/>
              </a:rPr>
              <a:t> Terms] OR "</a:t>
            </a:r>
            <a:r>
              <a:rPr lang="en-GB" sz="2200" b="0" i="0" dirty="0" err="1">
                <a:solidFill>
                  <a:srgbClr val="212121"/>
                </a:solidFill>
                <a:effectLst/>
                <a:latin typeface="+mj-lt"/>
              </a:rPr>
              <a:t>alzheimer</a:t>
            </a:r>
            <a:r>
              <a:rPr lang="en-GB" sz="2200" b="0" i="0" dirty="0">
                <a:solidFill>
                  <a:srgbClr val="212121"/>
                </a:solidFill>
                <a:effectLst/>
                <a:latin typeface="+mj-lt"/>
              </a:rPr>
              <a:t>*"[Text Word])</a:t>
            </a:r>
            <a:endParaRPr lang="en-GB" sz="22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D948A6-3FF8-7203-4A30-2DD2C3991483}"/>
              </a:ext>
            </a:extLst>
          </p:cNvPr>
          <p:cNvSpPr txBox="1"/>
          <p:nvPr/>
        </p:nvSpPr>
        <p:spPr>
          <a:xfrm>
            <a:off x="6346924" y="1658982"/>
            <a:ext cx="5488025" cy="2800767"/>
          </a:xfrm>
          <a:prstGeom prst="rect">
            <a:avLst/>
          </a:prstGeom>
          <a:noFill/>
          <a:ln>
            <a:solidFill>
              <a:srgbClr val="B12163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b="1" dirty="0" err="1">
                <a:solidFill>
                  <a:srgbClr val="B12163"/>
                </a:solidFill>
                <a:latin typeface="+mj-lt"/>
              </a:rPr>
              <a:t>PsycInfo</a:t>
            </a:r>
            <a:r>
              <a:rPr lang="en-GB" sz="2200" b="1" dirty="0">
                <a:solidFill>
                  <a:srgbClr val="B12163"/>
                </a:solidFill>
                <a:latin typeface="+mj-lt"/>
              </a:rPr>
              <a:t> (via Ovid)</a:t>
            </a:r>
          </a:p>
          <a:p>
            <a:r>
              <a:rPr lang="en-GB" sz="2200" dirty="0">
                <a:latin typeface="+mj-lt"/>
              </a:rPr>
              <a:t>1	exp Neuroleptic Drugs/</a:t>
            </a:r>
          </a:p>
          <a:p>
            <a:r>
              <a:rPr lang="en-GB" sz="2200" dirty="0">
                <a:latin typeface="+mj-lt"/>
              </a:rPr>
              <a:t>2	(neuroleptic* or antipsychotic*).</a:t>
            </a:r>
            <a:r>
              <a:rPr lang="en-GB" sz="2200" dirty="0" err="1">
                <a:latin typeface="+mj-lt"/>
              </a:rPr>
              <a:t>mp</a:t>
            </a:r>
            <a:r>
              <a:rPr lang="en-GB" sz="2200" dirty="0">
                <a:latin typeface="+mj-lt"/>
              </a:rPr>
              <a:t>.</a:t>
            </a:r>
          </a:p>
          <a:p>
            <a:r>
              <a:rPr lang="en-GB" sz="2200" dirty="0">
                <a:latin typeface="+mj-lt"/>
              </a:rPr>
              <a:t>3	1 or 2</a:t>
            </a:r>
          </a:p>
          <a:p>
            <a:r>
              <a:rPr lang="en-GB" sz="2200" dirty="0">
                <a:latin typeface="+mj-lt"/>
              </a:rPr>
              <a:t>4	exp Dementia/</a:t>
            </a:r>
          </a:p>
          <a:p>
            <a:r>
              <a:rPr lang="en-GB" sz="2200" dirty="0">
                <a:latin typeface="+mj-lt"/>
              </a:rPr>
              <a:t>5	(dement* or </a:t>
            </a:r>
            <a:r>
              <a:rPr lang="en-GB" sz="2200" dirty="0" err="1">
                <a:latin typeface="+mj-lt"/>
              </a:rPr>
              <a:t>alzheimer</a:t>
            </a:r>
            <a:r>
              <a:rPr lang="en-GB" sz="2200" dirty="0">
                <a:latin typeface="+mj-lt"/>
              </a:rPr>
              <a:t>*).</a:t>
            </a:r>
            <a:r>
              <a:rPr lang="en-GB" sz="2200" dirty="0" err="1">
                <a:latin typeface="+mj-lt"/>
              </a:rPr>
              <a:t>mp</a:t>
            </a:r>
            <a:r>
              <a:rPr lang="en-GB" sz="2200" dirty="0">
                <a:latin typeface="+mj-lt"/>
              </a:rPr>
              <a:t>.</a:t>
            </a:r>
          </a:p>
          <a:p>
            <a:r>
              <a:rPr lang="en-GB" sz="2200" dirty="0">
                <a:latin typeface="+mj-lt"/>
              </a:rPr>
              <a:t>6	4 or 5</a:t>
            </a:r>
          </a:p>
          <a:p>
            <a:r>
              <a:rPr lang="en-GB" sz="2200" dirty="0">
                <a:latin typeface="+mj-lt"/>
              </a:rPr>
              <a:t>7	3 and 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CD890C-2805-EA6A-F8DF-756BC1186D9E}"/>
              </a:ext>
            </a:extLst>
          </p:cNvPr>
          <p:cNvSpPr txBox="1"/>
          <p:nvPr/>
        </p:nvSpPr>
        <p:spPr>
          <a:xfrm>
            <a:off x="833605" y="4684053"/>
            <a:ext cx="5262395" cy="1107996"/>
          </a:xfrm>
          <a:prstGeom prst="rect">
            <a:avLst/>
          </a:prstGeom>
          <a:noFill/>
          <a:ln>
            <a:solidFill>
              <a:srgbClr val="B12163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B12163"/>
                </a:solidFill>
              </a:rPr>
              <a:t>Web of Science – SCI &amp; SSCI</a:t>
            </a:r>
          </a:p>
          <a:p>
            <a:r>
              <a:rPr lang="en-GB" sz="2200" dirty="0"/>
              <a:t>TS=(neuroleptic* OR antipsychotic*) AND TS=(dement* OR </a:t>
            </a:r>
            <a:r>
              <a:rPr lang="en-GB" sz="2200" dirty="0" err="1"/>
              <a:t>alzheimer</a:t>
            </a:r>
            <a:r>
              <a:rPr lang="en-GB" sz="2200" dirty="0"/>
              <a:t>*)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C170ED-1CE2-30DE-66B8-2F7BF6530204}"/>
              </a:ext>
            </a:extLst>
          </p:cNvPr>
          <p:cNvSpPr txBox="1"/>
          <p:nvPr/>
        </p:nvSpPr>
        <p:spPr>
          <a:xfrm>
            <a:off x="6346924" y="4679564"/>
            <a:ext cx="5488025" cy="1446550"/>
          </a:xfrm>
          <a:prstGeom prst="rect">
            <a:avLst/>
          </a:prstGeom>
          <a:noFill/>
          <a:ln>
            <a:solidFill>
              <a:srgbClr val="B12163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B12163"/>
                </a:solidFill>
              </a:rPr>
              <a:t>Scopus</a:t>
            </a:r>
          </a:p>
          <a:p>
            <a:r>
              <a:rPr lang="en-GB" sz="2200" dirty="0"/>
              <a:t>( TITLE-ABS-KEY ( neuroleptic*  OR  antipsychotic* )  AND  TITLE-ABS-KEY ( dement*  OR  </a:t>
            </a:r>
            <a:r>
              <a:rPr lang="en-GB" sz="2200" dirty="0" err="1"/>
              <a:t>alzheimer</a:t>
            </a:r>
            <a:r>
              <a:rPr lang="en-GB" sz="2200" dirty="0"/>
              <a:t>* ) )</a:t>
            </a:r>
          </a:p>
        </p:txBody>
      </p:sp>
    </p:spTree>
    <p:extLst>
      <p:ext uri="{BB962C8B-B14F-4D97-AF65-F5344CB8AC3E}">
        <p14:creationId xmlns:p14="http://schemas.microsoft.com/office/powerpoint/2010/main" val="10604389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83185"/>
            <a:ext cx="10515600" cy="690671"/>
          </a:xfrm>
        </p:spPr>
        <p:txBody>
          <a:bodyPr/>
          <a:lstStyle/>
          <a:p>
            <a:r>
              <a:rPr lang="en-GB" sz="4000" dirty="0"/>
              <a:t>Some extra tools in Ovid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51092"/>
            <a:ext cx="11115907" cy="5123829"/>
          </a:xfrm>
        </p:spPr>
        <p:txBody>
          <a:bodyPr/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800" dirty="0"/>
              <a:t>Including some useful techniques </a:t>
            </a:r>
            <a:r>
              <a:rPr lang="en-GB" sz="2800" dirty="0">
                <a:solidFill>
                  <a:srgbClr val="00B050"/>
                </a:solidFill>
              </a:rPr>
              <a:t>not available in PubMed</a:t>
            </a:r>
            <a:r>
              <a:rPr lang="en-GB" sz="2800" dirty="0"/>
              <a:t>.</a:t>
            </a:r>
            <a:endParaRPr lang="en-GB" sz="18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AC145A"/>
                </a:solidFill>
              </a:rPr>
              <a:t>Truncation</a:t>
            </a:r>
            <a:r>
              <a:rPr lang="en-GB" sz="2800" dirty="0"/>
              <a:t> – used at the end of a word to find </a:t>
            </a:r>
            <a:r>
              <a:rPr lang="en-GB" sz="2800" b="1" dirty="0"/>
              <a:t>variant endings</a:t>
            </a:r>
            <a:r>
              <a:rPr lang="en-GB" sz="2800" dirty="0"/>
              <a:t>.</a:t>
            </a:r>
          </a:p>
          <a:p>
            <a:pPr lvl="1">
              <a:spcBef>
                <a:spcPts val="0"/>
              </a:spcBef>
            </a:pPr>
            <a:r>
              <a:rPr lang="en-GB" dirty="0">
                <a:solidFill>
                  <a:srgbClr val="00B050"/>
                </a:solidFill>
              </a:rPr>
              <a:t>$ or</a:t>
            </a:r>
            <a:r>
              <a:rPr lang="en-GB" dirty="0"/>
              <a:t> * – rat$ finds rat, rats but also rate, rational, etc. </a:t>
            </a:r>
          </a:p>
          <a:p>
            <a:pPr lvl="1">
              <a:spcBef>
                <a:spcPts val="0"/>
              </a:spcBef>
            </a:pPr>
            <a:r>
              <a:rPr lang="en-GB" dirty="0">
                <a:solidFill>
                  <a:srgbClr val="00B050"/>
                </a:solidFill>
              </a:rPr>
              <a:t>$n or *n </a:t>
            </a:r>
            <a:r>
              <a:rPr lang="en-GB" dirty="0"/>
              <a:t>– rat$1 finds rat, rats, rate but not rational, rated, etc.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AC145A"/>
                </a:solidFill>
              </a:rPr>
              <a:t>Wildcards</a:t>
            </a:r>
            <a:r>
              <a:rPr lang="en-GB" sz="2800" dirty="0"/>
              <a:t> – used inside a word to find </a:t>
            </a:r>
            <a:r>
              <a:rPr lang="en-GB" sz="2800" b="1" dirty="0"/>
              <a:t>variant spellings</a:t>
            </a:r>
            <a:r>
              <a:rPr lang="en-GB" sz="2800" dirty="0"/>
              <a:t>.</a:t>
            </a:r>
          </a:p>
          <a:p>
            <a:pPr lvl="1">
              <a:spcBef>
                <a:spcPts val="0"/>
              </a:spcBef>
            </a:pPr>
            <a:r>
              <a:rPr lang="en-GB" dirty="0">
                <a:solidFill>
                  <a:srgbClr val="00B050"/>
                </a:solidFill>
              </a:rPr>
              <a:t>#</a:t>
            </a:r>
            <a:r>
              <a:rPr lang="en-GB" dirty="0"/>
              <a:t> – 1 character: </a:t>
            </a:r>
            <a:r>
              <a:rPr lang="en-GB" dirty="0" err="1"/>
              <a:t>wom#n</a:t>
            </a:r>
            <a:r>
              <a:rPr lang="en-GB" dirty="0"/>
              <a:t> finds woman or women.</a:t>
            </a:r>
          </a:p>
          <a:p>
            <a:pPr lvl="1">
              <a:spcBef>
                <a:spcPts val="0"/>
              </a:spcBef>
            </a:pPr>
            <a:r>
              <a:rPr lang="en-GB" dirty="0">
                <a:solidFill>
                  <a:srgbClr val="00B050"/>
                </a:solidFill>
              </a:rPr>
              <a:t>?</a:t>
            </a:r>
            <a:r>
              <a:rPr lang="en-GB" dirty="0"/>
              <a:t> – 1 or 0 characters: </a:t>
            </a:r>
            <a:r>
              <a:rPr lang="en-GB" dirty="0" err="1"/>
              <a:t>colo?r</a:t>
            </a:r>
            <a:r>
              <a:rPr lang="en-GB" dirty="0"/>
              <a:t> finds </a:t>
            </a:r>
            <a:r>
              <a:rPr lang="en-GB" dirty="0" err="1"/>
              <a:t>color</a:t>
            </a:r>
            <a:r>
              <a:rPr lang="en-GB" dirty="0"/>
              <a:t> or colour.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AC145A"/>
                </a:solidFill>
              </a:rPr>
              <a:t>Adjacency</a:t>
            </a:r>
            <a:r>
              <a:rPr lang="en-GB" sz="2800" dirty="0"/>
              <a:t> – to find words that appear next to or near each other.</a:t>
            </a:r>
          </a:p>
          <a:p>
            <a:pPr lvl="1">
              <a:spcBef>
                <a:spcPts val="0"/>
              </a:spcBef>
            </a:pPr>
            <a:r>
              <a:rPr lang="en-GB" b="1" dirty="0">
                <a:solidFill>
                  <a:srgbClr val="00B050"/>
                </a:solidFill>
              </a:rPr>
              <a:t>ADJ</a:t>
            </a:r>
            <a:r>
              <a:rPr lang="en-GB" dirty="0"/>
              <a:t> – to find words </a:t>
            </a:r>
            <a:r>
              <a:rPr lang="en-GB" b="1" dirty="0"/>
              <a:t>next to</a:t>
            </a:r>
            <a:r>
              <a:rPr lang="en-GB" dirty="0"/>
              <a:t> each other in the </a:t>
            </a:r>
            <a:r>
              <a:rPr lang="en-GB" b="1" dirty="0"/>
              <a:t>specific order</a:t>
            </a:r>
            <a:r>
              <a:rPr lang="en-GB" dirty="0"/>
              <a:t>: </a:t>
            </a:r>
            <a:r>
              <a:rPr lang="en-GB" dirty="0">
                <a:solidFill>
                  <a:srgbClr val="AC145A"/>
                </a:solidFill>
              </a:rPr>
              <a:t>brain ADJ (tumour or neoplasm)</a:t>
            </a:r>
            <a:r>
              <a:rPr lang="en-GB" dirty="0"/>
              <a:t> finds </a:t>
            </a:r>
            <a:r>
              <a:rPr lang="en-GB" i="1" dirty="0"/>
              <a:t>brain tumour</a:t>
            </a:r>
            <a:r>
              <a:rPr lang="en-GB" dirty="0"/>
              <a:t>, </a:t>
            </a:r>
            <a:r>
              <a:rPr lang="en-GB" i="1" dirty="0"/>
              <a:t>brain neoplasm</a:t>
            </a:r>
            <a:r>
              <a:rPr lang="en-GB" dirty="0"/>
              <a:t>, etc.</a:t>
            </a:r>
          </a:p>
          <a:p>
            <a:pPr lvl="1">
              <a:spcBef>
                <a:spcPts val="0"/>
              </a:spcBef>
            </a:pPr>
            <a:r>
              <a:rPr lang="en-GB" b="1" dirty="0" err="1">
                <a:solidFill>
                  <a:srgbClr val="00B050"/>
                </a:solidFill>
              </a:rPr>
              <a:t>ADJn</a:t>
            </a:r>
            <a:r>
              <a:rPr lang="en-GB" dirty="0"/>
              <a:t> – to find words </a:t>
            </a:r>
            <a:r>
              <a:rPr lang="en-GB" b="1" dirty="0"/>
              <a:t>near to </a:t>
            </a:r>
            <a:r>
              <a:rPr lang="en-GB" dirty="0"/>
              <a:t>each other, in </a:t>
            </a:r>
            <a:r>
              <a:rPr lang="en-GB" b="1" dirty="0"/>
              <a:t>any order</a:t>
            </a:r>
            <a:r>
              <a:rPr lang="en-GB" dirty="0"/>
              <a:t>: </a:t>
            </a:r>
            <a:br>
              <a:rPr lang="en-GB" dirty="0"/>
            </a:br>
            <a:r>
              <a:rPr lang="en-GB" dirty="0">
                <a:solidFill>
                  <a:srgbClr val="AC145A"/>
                </a:solidFill>
              </a:rPr>
              <a:t>doctor adj5 relationship </a:t>
            </a:r>
            <a:r>
              <a:rPr lang="en-GB" dirty="0"/>
              <a:t>finds </a:t>
            </a:r>
            <a:r>
              <a:rPr lang="en-GB" i="1" dirty="0"/>
              <a:t>doctor patient relationship</a:t>
            </a:r>
            <a:r>
              <a:rPr lang="en-GB" dirty="0"/>
              <a:t>, </a:t>
            </a:r>
            <a:r>
              <a:rPr lang="en-GB" i="1" dirty="0"/>
              <a:t>patient doctor relationship</a:t>
            </a:r>
            <a:r>
              <a:rPr lang="en-GB" dirty="0"/>
              <a:t>, </a:t>
            </a:r>
            <a:r>
              <a:rPr lang="en-GB" i="1" dirty="0"/>
              <a:t>relationship of the doctor to the patient</a:t>
            </a:r>
            <a:r>
              <a:rPr lang="en-GB" dirty="0"/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10520553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941980"/>
            <a:ext cx="10515600" cy="690671"/>
          </a:xfrm>
        </p:spPr>
        <p:txBody>
          <a:bodyPr/>
          <a:lstStyle/>
          <a:p>
            <a:r>
              <a:rPr lang="en-GB" sz="4000" dirty="0"/>
              <a:t>Translating our sample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13402"/>
            <a:ext cx="11115907" cy="5123829"/>
          </a:xfrm>
        </p:spPr>
        <p:txBody>
          <a:bodyPr/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3200" dirty="0"/>
              <a:t>E.g. to Embase via Ovid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3200" dirty="0"/>
              <a:t>At UCL access to </a:t>
            </a:r>
            <a:r>
              <a:rPr lang="en-GB" sz="3200" b="1" dirty="0">
                <a:solidFill>
                  <a:srgbClr val="AC145A"/>
                </a:solidFill>
              </a:rPr>
              <a:t>Embase </a:t>
            </a:r>
            <a:r>
              <a:rPr lang="en-GB" sz="3200" dirty="0"/>
              <a:t>is via </a:t>
            </a:r>
            <a:r>
              <a:rPr lang="en-GB" sz="3200" b="1" dirty="0">
                <a:solidFill>
                  <a:srgbClr val="AC145A"/>
                </a:solidFill>
              </a:rPr>
              <a:t>Ovid</a:t>
            </a:r>
            <a:r>
              <a:rPr lang="en-GB" sz="3200" dirty="0"/>
              <a:t> (</a:t>
            </a:r>
            <a:r>
              <a:rPr lang="en-GB" sz="3200" b="1" dirty="0"/>
              <a:t>not</a:t>
            </a:r>
            <a:r>
              <a:rPr lang="en-GB" sz="3200" dirty="0"/>
              <a:t> embase.com).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3200" dirty="0"/>
              <a:t>Embase is a popular second database for biomedical topics – coverage from 1970s onwards, over 6,000 journals, over 20 million citations, from over 90 countries.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3200" dirty="0"/>
              <a:t>Access is via the databases page; UCL login required for off-site access.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3200" dirty="0"/>
              <a:t>Guide to searching Ovid databases: </a:t>
            </a:r>
            <a:br>
              <a:rPr lang="en-GB" sz="3200" dirty="0"/>
            </a:br>
            <a:r>
              <a:rPr lang="en-GB" sz="3200" dirty="0">
                <a:hlinkClick r:id="rId3"/>
              </a:rPr>
              <a:t>https://library-guides.ucl.ac.uk/OvidSP</a:t>
            </a:r>
            <a:r>
              <a:rPr lang="en-GB" sz="3200" dirty="0"/>
              <a:t>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1026512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973" y="550614"/>
            <a:ext cx="10515600" cy="690671"/>
          </a:xfrm>
        </p:spPr>
        <p:txBody>
          <a:bodyPr/>
          <a:lstStyle/>
          <a:p>
            <a:r>
              <a:rPr lang="en-GB" sz="4000" dirty="0">
                <a:hlinkClick r:id="rId3"/>
              </a:rPr>
              <a:t>Ovid Embase demo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2910"/>
            <a:ext cx="11353800" cy="560509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Start with the same list of keywords: </a:t>
            </a:r>
          </a:p>
          <a:p>
            <a:pPr lvl="1">
              <a:spcBef>
                <a:spcPts val="600"/>
              </a:spcBef>
            </a:pPr>
            <a:r>
              <a:rPr lang="en-GB" altLang="en-US" sz="2400" dirty="0">
                <a:solidFill>
                  <a:srgbClr val="0070C0"/>
                </a:solidFill>
                <a:latin typeface="+mj-lt"/>
              </a:rPr>
              <a:t>Covid, Covid-19, coronavirus, Corona virus, 2019-nCoV, SARS-CoV-2, etc. </a:t>
            </a:r>
          </a:p>
          <a:p>
            <a:pPr lvl="1">
              <a:spcBef>
                <a:spcPts val="600"/>
              </a:spcBef>
            </a:pPr>
            <a:r>
              <a:rPr lang="en-GB" altLang="en-US" sz="2400" dirty="0">
                <a:solidFill>
                  <a:srgbClr val="7030A0"/>
                </a:solidFill>
                <a:latin typeface="+mj-lt"/>
              </a:rPr>
              <a:t>stroke, intracerebral haemorrhage, intracerebral </a:t>
            </a:r>
            <a:r>
              <a:rPr lang="en-GB" altLang="en-US" sz="2400" dirty="0" err="1">
                <a:solidFill>
                  <a:srgbClr val="7030A0"/>
                </a:solidFill>
                <a:latin typeface="+mj-lt"/>
              </a:rPr>
              <a:t>hemorrhage</a:t>
            </a:r>
            <a:r>
              <a:rPr lang="en-GB" altLang="en-US" sz="2400" dirty="0">
                <a:solidFill>
                  <a:srgbClr val="7030A0"/>
                </a:solidFill>
                <a:latin typeface="+mj-lt"/>
              </a:rPr>
              <a:t>, etc. </a:t>
            </a:r>
          </a:p>
          <a:p>
            <a:pPr>
              <a:spcBef>
                <a:spcPts val="600"/>
              </a:spcBef>
            </a:pPr>
            <a:r>
              <a:rPr lang="en-GB" sz="2800" dirty="0"/>
              <a:t>Typing the full question tends to fail completely in this source.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800" dirty="0"/>
              <a:t>Search for one concept at a time, for </a:t>
            </a:r>
            <a:r>
              <a:rPr lang="en-GB" sz="2800" dirty="0" err="1"/>
              <a:t>textwords</a:t>
            </a:r>
            <a:r>
              <a:rPr lang="en-GB" sz="2800" dirty="0"/>
              <a:t> </a:t>
            </a:r>
            <a:r>
              <a:rPr lang="en-GB" sz="2800" b="1" dirty="0"/>
              <a:t>plus </a:t>
            </a:r>
            <a:r>
              <a:rPr lang="en-GB" sz="2800" dirty="0"/>
              <a:t>subject headings, combined with OR.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800" dirty="0"/>
              <a:t>Add the second concept using AND - e.g.</a:t>
            </a:r>
          </a:p>
        </p:txBody>
      </p:sp>
      <p:pic>
        <p:nvPicPr>
          <p:cNvPr id="7" name="Picture 6" descr="A screenshot showing the search steps for a simple two-concept search in Ovid Embase.">
            <a:hlinkClick r:id="rId4"/>
            <a:extLst>
              <a:ext uri="{FF2B5EF4-FFF2-40B4-BE49-F238E27FC236}">
                <a16:creationId xmlns:a16="http://schemas.microsoft.com/office/drawing/2014/main" id="{21F6910D-B9CD-4F3D-991B-D32A21ED204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1252" y="4251753"/>
            <a:ext cx="5762572" cy="248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311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Save the method &amp; save the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4170"/>
            <a:ext cx="10848278" cy="4175167"/>
          </a:xfrm>
        </p:spPr>
        <p:txBody>
          <a:bodyPr/>
          <a:lstStyle/>
          <a:p>
            <a:r>
              <a:rPr lang="en-GB" sz="3200" dirty="0"/>
              <a:t>Remember to </a:t>
            </a:r>
            <a:r>
              <a:rPr lang="en-GB" sz="3200" b="1" dirty="0">
                <a:solidFill>
                  <a:srgbClr val="AC145A"/>
                </a:solidFill>
              </a:rPr>
              <a:t>record the </a:t>
            </a:r>
            <a:r>
              <a:rPr lang="en-GB" sz="3200" b="1" u="sng" dirty="0">
                <a:solidFill>
                  <a:srgbClr val="AC145A"/>
                </a:solidFill>
              </a:rPr>
              <a:t>search details</a:t>
            </a:r>
            <a:r>
              <a:rPr lang="en-GB" sz="3200" dirty="0"/>
              <a:t>: which source(s) you searched, when, what syntax you used (noting any limits) and how many items you found in each source. </a:t>
            </a:r>
          </a:p>
          <a:p>
            <a:r>
              <a:rPr lang="en-GB" sz="3200" dirty="0"/>
              <a:t>Remember to </a:t>
            </a:r>
            <a:r>
              <a:rPr lang="en-GB" sz="3200" b="1" dirty="0">
                <a:solidFill>
                  <a:srgbClr val="AC145A"/>
                </a:solidFill>
              </a:rPr>
              <a:t>capture the </a:t>
            </a:r>
            <a:r>
              <a:rPr lang="en-GB" sz="3200" b="1" u="sng" dirty="0">
                <a:solidFill>
                  <a:srgbClr val="AC145A"/>
                </a:solidFill>
              </a:rPr>
              <a:t>results</a:t>
            </a:r>
            <a:r>
              <a:rPr lang="en-GB" sz="3200" b="1" dirty="0">
                <a:solidFill>
                  <a:srgbClr val="AC145A"/>
                </a:solidFill>
              </a:rPr>
              <a:t> </a:t>
            </a:r>
            <a:r>
              <a:rPr lang="en-GB" sz="3200" dirty="0"/>
              <a:t>using Endnote or similar. Again, For systematic searches, consider using a </a:t>
            </a:r>
            <a:r>
              <a:rPr lang="en-GB" sz="3200" dirty="0">
                <a:hlinkClick r:id="rId2"/>
              </a:rPr>
              <a:t>PRISMA flow diagram</a:t>
            </a:r>
            <a:r>
              <a:rPr lang="en-GB" sz="3200" dirty="0"/>
              <a:t> to structure your reporting.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rgbClr val="AC145A"/>
                </a:solidFill>
              </a:rPr>
              <a:t>Ovid demo</a:t>
            </a:r>
            <a:r>
              <a:rPr lang="en-GB" sz="3200" dirty="0"/>
              <a:t>: use the save options below the search history  to capture the syntax. Select citations &amp; use the </a:t>
            </a:r>
            <a:r>
              <a:rPr lang="en-GB" sz="3200" i="1" dirty="0"/>
              <a:t>Export</a:t>
            </a:r>
            <a:r>
              <a:rPr lang="en-GB" sz="3200" dirty="0"/>
              <a:t> menu to capture the results.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5A40D8-0DB9-1E8B-13F5-3F204214B038}"/>
              </a:ext>
            </a:extLst>
          </p:cNvPr>
          <p:cNvSpPr txBox="1"/>
          <p:nvPr/>
        </p:nvSpPr>
        <p:spPr>
          <a:xfrm>
            <a:off x="0" y="6483600"/>
            <a:ext cx="6102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4.30</a:t>
            </a:r>
          </a:p>
        </p:txBody>
      </p:sp>
    </p:spTree>
    <p:extLst>
      <p:ext uri="{BB962C8B-B14F-4D97-AF65-F5344CB8AC3E}">
        <p14:creationId xmlns:p14="http://schemas.microsoft.com/office/powerpoint/2010/main" val="2661089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2288"/>
            <a:ext cx="11353800" cy="786900"/>
          </a:xfrm>
        </p:spPr>
        <p:txBody>
          <a:bodyPr/>
          <a:lstStyle/>
          <a:p>
            <a:r>
              <a:rPr lang="en-GB" sz="4000" dirty="0"/>
              <a:t>Basic vs advanced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10667"/>
            <a:ext cx="5161156" cy="3993935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>
                <a:solidFill>
                  <a:srgbClr val="AC145A"/>
                </a:solidFill>
              </a:rPr>
              <a:t>Basic</a:t>
            </a:r>
            <a:r>
              <a:rPr lang="en-GB" sz="2800" b="1" dirty="0"/>
              <a:t> - focused, precise: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for short projects;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to scope a topic;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it doesn’t matter if you miss some papers;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one database is enough.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310667"/>
            <a:ext cx="5715000" cy="3993936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>
                <a:solidFill>
                  <a:srgbClr val="AC145A"/>
                </a:solidFill>
              </a:rPr>
              <a:t>Advanced</a:t>
            </a:r>
            <a:r>
              <a:rPr lang="en-GB" sz="2800" b="1" dirty="0"/>
              <a:t> - broad, sensitive: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for systematic reviews and dissertations;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to fully explore the evidence;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to identify as many relevant studies as possible;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to reduce bias by searching multiple databases.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2C9FD88-4D2A-F31A-18CC-78B19BFA0042}"/>
              </a:ext>
            </a:extLst>
          </p:cNvPr>
          <p:cNvSpPr txBox="1">
            <a:spLocks/>
          </p:cNvSpPr>
          <p:nvPr/>
        </p:nvSpPr>
        <p:spPr>
          <a:xfrm>
            <a:off x="825794" y="1428750"/>
            <a:ext cx="11061406" cy="881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Before you start, decide if you need an advanced, systematic search or if a basic search will do.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003E30-9611-A56C-496D-AB3EA10927ED}"/>
              </a:ext>
            </a:extLst>
          </p:cNvPr>
          <p:cNvSpPr txBox="1"/>
          <p:nvPr/>
        </p:nvSpPr>
        <p:spPr>
          <a:xfrm>
            <a:off x="34787" y="6212100"/>
            <a:ext cx="121224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Some MSc students do a systematic review for their research project; or a shorter review for a Library Project. There is not usually scope for a </a:t>
            </a:r>
            <a:r>
              <a:rPr lang="en-GB" sz="14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full </a:t>
            </a:r>
            <a:r>
              <a:rPr lang="en-GB" sz="1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systematic review, but the principles of undertaking a </a:t>
            </a:r>
            <a:r>
              <a:rPr lang="en-GB" sz="1400" i="1" dirty="0">
                <a:solidFill>
                  <a:srgbClr val="000000"/>
                </a:solidFill>
                <a:latin typeface="Calibri" panose="020F0502020204030204" pitchFamily="34" charset="0"/>
              </a:rPr>
              <a:t>thorough, replicable search, </a:t>
            </a:r>
            <a:r>
              <a:rPr lang="en-GB" sz="1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collating and critically appraising a body of evidence in an unbiased way, will apply.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2560498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973" y="884061"/>
            <a:ext cx="10515600" cy="690671"/>
          </a:xfrm>
        </p:spPr>
        <p:txBody>
          <a:bodyPr/>
          <a:lstStyle/>
          <a:p>
            <a:r>
              <a:rPr lang="en-GB" sz="4000" dirty="0"/>
              <a:t>More places to look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13269"/>
            <a:ext cx="11141766" cy="524534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Consider adding more search sources and broadening the search by: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searching </a:t>
            </a:r>
            <a:r>
              <a:rPr lang="en-GB" sz="2800" dirty="0">
                <a:solidFill>
                  <a:srgbClr val="AC145A"/>
                </a:solidFill>
              </a:rPr>
              <a:t>grey literature </a:t>
            </a:r>
            <a:r>
              <a:rPr lang="en-GB" sz="2800" dirty="0"/>
              <a:t>– unpublished material such as dissertations, theses, conference proceedings, reports, etc.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exploring</a:t>
            </a:r>
            <a:r>
              <a:rPr lang="en-GB" sz="2800" dirty="0">
                <a:solidFill>
                  <a:srgbClr val="AC145A"/>
                </a:solidFill>
              </a:rPr>
              <a:t> trials</a:t>
            </a:r>
            <a:r>
              <a:rPr lang="en-GB" sz="2800" dirty="0"/>
              <a:t>: unpublished and ongoing.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consulting </a:t>
            </a:r>
            <a:r>
              <a:rPr lang="en-GB" sz="2800" dirty="0">
                <a:solidFill>
                  <a:srgbClr val="AC145A"/>
                </a:solidFill>
              </a:rPr>
              <a:t>experts</a:t>
            </a:r>
            <a:r>
              <a:rPr lang="en-GB" sz="2800" dirty="0"/>
              <a:t> in the field and/or searching for their papers;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browsing the contents of </a:t>
            </a:r>
            <a:r>
              <a:rPr lang="en-GB" sz="2800" dirty="0">
                <a:solidFill>
                  <a:srgbClr val="AC145A"/>
                </a:solidFill>
              </a:rPr>
              <a:t>key journals </a:t>
            </a:r>
            <a:r>
              <a:rPr lang="en-GB" sz="2800" dirty="0"/>
              <a:t>(hand-searching);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checking </a:t>
            </a:r>
            <a:r>
              <a:rPr lang="en-GB" sz="2800" dirty="0">
                <a:solidFill>
                  <a:srgbClr val="AC145A"/>
                </a:solidFill>
              </a:rPr>
              <a:t>reference lists </a:t>
            </a:r>
            <a:r>
              <a:rPr lang="en-GB" sz="2800" dirty="0"/>
              <a:t>/ </a:t>
            </a:r>
            <a:r>
              <a:rPr lang="en-GB" sz="2800" dirty="0">
                <a:solidFill>
                  <a:srgbClr val="AC145A"/>
                </a:solidFill>
              </a:rPr>
              <a:t>citations </a:t>
            </a:r>
            <a:r>
              <a:rPr lang="en-GB" sz="2800" dirty="0"/>
              <a:t>for known papers (Web of Science or Scopus are good tools to track who has cited who).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AC145A"/>
                </a:solidFill>
              </a:rPr>
              <a:t>Beware</a:t>
            </a:r>
            <a:r>
              <a:rPr lang="en-GB" sz="2800" dirty="0"/>
              <a:t>: the last 3 steps can be prone to selection or publication bias. Remember to </a:t>
            </a:r>
            <a:r>
              <a:rPr lang="en-GB" sz="2800" dirty="0">
                <a:solidFill>
                  <a:srgbClr val="AC145A"/>
                </a:solidFill>
              </a:rPr>
              <a:t>record</a:t>
            </a:r>
            <a:r>
              <a:rPr lang="en-GB" sz="2800" dirty="0"/>
              <a:t> additional activities in your methodology.</a:t>
            </a:r>
          </a:p>
        </p:txBody>
      </p:sp>
    </p:spTree>
    <p:extLst>
      <p:ext uri="{BB962C8B-B14F-4D97-AF65-F5344CB8AC3E}">
        <p14:creationId xmlns:p14="http://schemas.microsoft.com/office/powerpoint/2010/main" val="35099938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Questions?</a:t>
            </a:r>
          </a:p>
        </p:txBody>
      </p:sp>
      <p:pic>
        <p:nvPicPr>
          <p:cNvPr id="1331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359" y="1264748"/>
            <a:ext cx="4861902" cy="486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7C6499-7BF5-E24E-98B1-94D6670A8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305" b="9674"/>
          <a:stretch/>
        </p:blipFill>
        <p:spPr>
          <a:xfrm>
            <a:off x="0" y="2063132"/>
            <a:ext cx="4640036" cy="479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345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Communicate: pulling things together</a:t>
            </a:r>
          </a:p>
        </p:txBody>
      </p:sp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523" y="1731466"/>
            <a:ext cx="5638982" cy="423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1E959D-EA28-C12D-97C5-A63D98F42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789" y="5087330"/>
            <a:ext cx="4083232" cy="152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1953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798176"/>
            <a:ext cx="10515600" cy="690671"/>
          </a:xfrm>
        </p:spPr>
        <p:txBody>
          <a:bodyPr/>
          <a:lstStyle/>
          <a:p>
            <a:r>
              <a:rPr lang="en-GB" sz="4000" dirty="0"/>
              <a:t>Reporting the search 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996" y="1389456"/>
            <a:ext cx="11075726" cy="5468544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sz="2400" i="1" dirty="0"/>
              <a:t>Remember, syntax contains database-specific commands, so you cannot usually cut and paste into another database. </a:t>
            </a:r>
            <a:endParaRPr lang="en-GB" sz="2400" i="1" dirty="0"/>
          </a:p>
          <a:p>
            <a:pPr>
              <a:spcBef>
                <a:spcPct val="0"/>
              </a:spcBef>
              <a:buNone/>
            </a:pPr>
            <a:r>
              <a:rPr lang="en-GB" altLang="en-US" sz="2600" b="1" dirty="0">
                <a:solidFill>
                  <a:srgbClr val="AC145A"/>
                </a:solidFill>
              </a:rPr>
              <a:t>PubMed syntax</a:t>
            </a:r>
          </a:p>
          <a:p>
            <a:pPr marL="457200" lvl="2" indent="0">
              <a:spcBef>
                <a:spcPct val="0"/>
              </a:spcBef>
              <a:buNone/>
            </a:pPr>
            <a:r>
              <a:rPr lang="en-GB" altLang="en-US" sz="2400" dirty="0">
                <a:latin typeface="Arial Narrow" panose="020B0606020202030204" pitchFamily="34" charset="0"/>
              </a:rPr>
              <a:t>(Covid OR Covid-19 OR coronavirus OR coronavirus* OR "Corona virus*" OR "2019-nCoV" OR "SARS-CoV-2" OR "SARS-</a:t>
            </a:r>
            <a:r>
              <a:rPr lang="en-GB" altLang="en-US" sz="2400" dirty="0" err="1">
                <a:latin typeface="Arial Narrow" panose="020B0606020202030204" pitchFamily="34" charset="0"/>
              </a:rPr>
              <a:t>CoV</a:t>
            </a:r>
            <a:r>
              <a:rPr lang="en-GB" altLang="en-US" sz="2400" dirty="0">
                <a:latin typeface="Arial Narrow" panose="020B0606020202030204" pitchFamily="34" charset="0"/>
              </a:rPr>
              <a:t>" OR "Severe Acute Respiratory Syndrome Coronavirus 2“) AND (stroke OR strokes OR intracerebral haemorrhage OR intracerebral </a:t>
            </a:r>
            <a:r>
              <a:rPr lang="en-GB" altLang="en-US" sz="2400" dirty="0" err="1">
                <a:latin typeface="Arial Narrow" panose="020B0606020202030204" pitchFamily="34" charset="0"/>
              </a:rPr>
              <a:t>hemorrhage</a:t>
            </a:r>
            <a:r>
              <a:rPr lang="en-GB" altLang="en-US" sz="2400" dirty="0">
                <a:latin typeface="Arial Narrow" panose="020B0606020202030204" pitchFamily="34" charset="0"/>
              </a:rPr>
              <a:t> OR cerebrovascular accident* OR CVA)</a:t>
            </a:r>
          </a:p>
          <a:p>
            <a:pPr>
              <a:spcBef>
                <a:spcPts val="0"/>
              </a:spcBef>
              <a:buNone/>
            </a:pPr>
            <a:r>
              <a:rPr lang="en-GB" altLang="en-US" sz="2600" b="1" dirty="0" err="1">
                <a:solidFill>
                  <a:srgbClr val="AC145A"/>
                </a:solidFill>
              </a:rPr>
              <a:t>Embase</a:t>
            </a:r>
            <a:r>
              <a:rPr lang="en-GB" altLang="en-US" sz="2600" b="1" dirty="0">
                <a:solidFill>
                  <a:srgbClr val="AC145A"/>
                </a:solidFill>
              </a:rPr>
              <a:t> Ovid syntax</a:t>
            </a:r>
            <a:endParaRPr lang="en-GB" altLang="en-US" sz="2600" dirty="0">
              <a:solidFill>
                <a:srgbClr val="AC145A"/>
              </a:solidFill>
            </a:endParaRPr>
          </a:p>
          <a:p>
            <a:pPr marL="400050">
              <a:spcBef>
                <a:spcPct val="0"/>
              </a:spcBef>
              <a:buFont typeface="+mj-lt"/>
              <a:buAutoNum type="arabicPeriod"/>
            </a:pPr>
            <a:r>
              <a:rPr lang="en-GB" altLang="en-US" sz="2400" dirty="0">
                <a:latin typeface="Arial Narrow" pitchFamily="34" charset="0"/>
              </a:rPr>
              <a:t>	exp coronavirus disease 2019/</a:t>
            </a:r>
          </a:p>
          <a:p>
            <a:pPr marL="400050">
              <a:spcBef>
                <a:spcPct val="0"/>
              </a:spcBef>
              <a:buFont typeface="+mj-lt"/>
              <a:buAutoNum type="arabicPeriod"/>
            </a:pPr>
            <a:r>
              <a:rPr lang="en-GB" altLang="en-US" sz="2400" dirty="0">
                <a:latin typeface="Arial Narrow" pitchFamily="34" charset="0"/>
              </a:rPr>
              <a:t>	(Covid* or coronavirus* or Corona virus* or 2019-nCoV or SARS-</a:t>
            </a:r>
            <a:r>
              <a:rPr lang="en-GB" altLang="en-US" sz="2400" dirty="0" err="1">
                <a:latin typeface="Arial Narrow" pitchFamily="34" charset="0"/>
              </a:rPr>
              <a:t>CoV</a:t>
            </a:r>
            <a:r>
              <a:rPr lang="en-GB" altLang="en-US" sz="2400" dirty="0">
                <a:latin typeface="Arial Narrow" pitchFamily="34" charset="0"/>
              </a:rPr>
              <a:t>* or Severe Acute</a:t>
            </a:r>
            <a:br>
              <a:rPr lang="en-GB" altLang="en-US" sz="2400" dirty="0">
                <a:latin typeface="Arial Narrow" pitchFamily="34" charset="0"/>
              </a:rPr>
            </a:br>
            <a:r>
              <a:rPr lang="en-GB" altLang="en-US" sz="2400" dirty="0">
                <a:latin typeface="Arial Narrow" pitchFamily="34" charset="0"/>
              </a:rPr>
              <a:t>        Respiratory Syndrome Coronavirus 2).</a:t>
            </a:r>
            <a:r>
              <a:rPr lang="en-GB" altLang="en-US" sz="2400" dirty="0" err="1">
                <a:latin typeface="Arial Narrow" pitchFamily="34" charset="0"/>
              </a:rPr>
              <a:t>mp</a:t>
            </a:r>
            <a:r>
              <a:rPr lang="en-GB" altLang="en-US" sz="2400" dirty="0">
                <a:latin typeface="Arial Narrow" pitchFamily="34" charset="0"/>
              </a:rPr>
              <a:t>.</a:t>
            </a:r>
          </a:p>
          <a:p>
            <a:pPr marL="400050">
              <a:spcBef>
                <a:spcPct val="0"/>
              </a:spcBef>
              <a:buFont typeface="+mj-lt"/>
              <a:buAutoNum type="arabicPeriod"/>
            </a:pPr>
            <a:r>
              <a:rPr lang="en-GB" altLang="en-US" sz="2400" dirty="0">
                <a:latin typeface="Arial Narrow" pitchFamily="34" charset="0"/>
              </a:rPr>
              <a:t>	1 or 2</a:t>
            </a:r>
          </a:p>
          <a:p>
            <a:pPr marL="400050">
              <a:spcBef>
                <a:spcPct val="0"/>
              </a:spcBef>
              <a:buFont typeface="+mj-lt"/>
              <a:buAutoNum type="arabicPeriod"/>
            </a:pPr>
            <a:r>
              <a:rPr lang="en-GB" altLang="en-US" sz="2400" dirty="0">
                <a:latin typeface="Arial Narrow" pitchFamily="34" charset="0"/>
              </a:rPr>
              <a:t>	exp cerebrovascular accident/</a:t>
            </a:r>
          </a:p>
          <a:p>
            <a:pPr marL="400050">
              <a:spcBef>
                <a:spcPct val="0"/>
              </a:spcBef>
              <a:buFont typeface="+mj-lt"/>
              <a:buAutoNum type="arabicPeriod"/>
            </a:pPr>
            <a:r>
              <a:rPr lang="en-GB" altLang="en-US" sz="2400" dirty="0">
                <a:latin typeface="Arial Narrow" pitchFamily="34" charset="0"/>
              </a:rPr>
              <a:t>	(stroke* or intracerebral </a:t>
            </a:r>
            <a:r>
              <a:rPr lang="en-GB" altLang="en-US" sz="2400" dirty="0" err="1">
                <a:latin typeface="Arial Narrow" pitchFamily="34" charset="0"/>
              </a:rPr>
              <a:t>h?emorrhage</a:t>
            </a:r>
            <a:r>
              <a:rPr lang="en-GB" altLang="en-US" sz="2400" dirty="0">
                <a:latin typeface="Arial Narrow" pitchFamily="34" charset="0"/>
              </a:rPr>
              <a:t> or cerebrovascular accident* or CVA).</a:t>
            </a:r>
            <a:r>
              <a:rPr lang="en-GB" altLang="en-US" sz="2400" dirty="0" err="1">
                <a:latin typeface="Arial Narrow" pitchFamily="34" charset="0"/>
              </a:rPr>
              <a:t>mp</a:t>
            </a:r>
            <a:r>
              <a:rPr lang="en-GB" altLang="en-US" sz="2400" dirty="0">
                <a:latin typeface="Arial Narrow" pitchFamily="34" charset="0"/>
              </a:rPr>
              <a:t>.</a:t>
            </a:r>
          </a:p>
          <a:p>
            <a:pPr marL="400050">
              <a:spcBef>
                <a:spcPct val="0"/>
              </a:spcBef>
              <a:buFont typeface="+mj-lt"/>
              <a:buAutoNum type="arabicPeriod"/>
            </a:pPr>
            <a:r>
              <a:rPr lang="en-GB" altLang="en-US" sz="2400" dirty="0">
                <a:latin typeface="Arial Narrow" pitchFamily="34" charset="0"/>
              </a:rPr>
              <a:t>	4 or 5</a:t>
            </a:r>
          </a:p>
          <a:p>
            <a:pPr marL="400050">
              <a:spcBef>
                <a:spcPct val="0"/>
              </a:spcBef>
              <a:buFont typeface="+mj-lt"/>
              <a:buAutoNum type="arabicPeriod"/>
            </a:pPr>
            <a:r>
              <a:rPr lang="en-GB" altLang="en-US" sz="2400" dirty="0">
                <a:latin typeface="Arial Narrow" pitchFamily="34" charset="0"/>
              </a:rPr>
              <a:t>	3 and 6</a:t>
            </a:r>
          </a:p>
        </p:txBody>
      </p:sp>
    </p:spTree>
    <p:extLst>
      <p:ext uri="{BB962C8B-B14F-4D97-AF65-F5344CB8AC3E}">
        <p14:creationId xmlns:p14="http://schemas.microsoft.com/office/powerpoint/2010/main" val="12787041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Managing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972" y="1770671"/>
            <a:ext cx="11178251" cy="474209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altLang="en-US" sz="3200" b="1" dirty="0">
                <a:latin typeface="+mn-lt"/>
              </a:rPr>
              <a:t>Manage your results</a:t>
            </a:r>
            <a:r>
              <a:rPr lang="en-GB" altLang="en-US" sz="3200" dirty="0">
                <a:latin typeface="+mn-lt"/>
              </a:rPr>
              <a:t>:</a:t>
            </a:r>
          </a:p>
          <a:p>
            <a:pPr lvl="1">
              <a:spcBef>
                <a:spcPts val="0"/>
              </a:spcBef>
            </a:pPr>
            <a:r>
              <a:rPr lang="en-GB" altLang="en-US" b="1" dirty="0">
                <a:solidFill>
                  <a:srgbClr val="AC145A"/>
                </a:solidFill>
                <a:latin typeface="+mn-lt"/>
              </a:rPr>
              <a:t>save </a:t>
            </a:r>
            <a:r>
              <a:rPr lang="en-GB" altLang="en-US" dirty="0">
                <a:latin typeface="+mn-lt"/>
              </a:rPr>
              <a:t>the results in your tool of choice to organise them;</a:t>
            </a:r>
          </a:p>
          <a:p>
            <a:pPr lvl="1">
              <a:spcBef>
                <a:spcPts val="0"/>
              </a:spcBef>
            </a:pPr>
            <a:r>
              <a:rPr lang="en-GB" altLang="en-US" b="1" dirty="0">
                <a:solidFill>
                  <a:srgbClr val="AC145A"/>
                </a:solidFill>
                <a:latin typeface="+mn-lt"/>
              </a:rPr>
              <a:t>de-duplicate </a:t>
            </a:r>
            <a:r>
              <a:rPr lang="en-GB" altLang="en-US" dirty="0">
                <a:latin typeface="+mn-lt"/>
              </a:rPr>
              <a:t>the results from different sources;</a:t>
            </a:r>
          </a:p>
          <a:p>
            <a:pPr lvl="1">
              <a:spcBef>
                <a:spcPts val="0"/>
              </a:spcBef>
            </a:pPr>
            <a:r>
              <a:rPr lang="en-GB" altLang="en-US" b="1" dirty="0">
                <a:solidFill>
                  <a:srgbClr val="AC145A"/>
                </a:solidFill>
                <a:latin typeface="+mn-lt"/>
              </a:rPr>
              <a:t>screen</a:t>
            </a:r>
            <a:r>
              <a:rPr lang="en-GB" altLang="en-US" dirty="0">
                <a:latin typeface="+mn-lt"/>
              </a:rPr>
              <a:t> results, applying your inclusion and exclusion criteria to decide which to exclude / include / revisit.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US" sz="3200" b="1" dirty="0">
                <a:latin typeface="+mn-lt"/>
              </a:rPr>
              <a:t>Screening stage 1 </a:t>
            </a:r>
            <a:r>
              <a:rPr lang="en-GB" altLang="en-US" sz="3200" dirty="0">
                <a:latin typeface="+mn-lt"/>
              </a:rPr>
              <a:t>- </a:t>
            </a:r>
            <a:r>
              <a:rPr lang="en-GB" altLang="en-US" sz="2800" dirty="0">
                <a:latin typeface="+mn-lt"/>
              </a:rPr>
              <a:t>title &amp; abstract.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US" sz="3200" b="1" dirty="0">
                <a:latin typeface="+mn-lt"/>
              </a:rPr>
              <a:t>Screening stage 2</a:t>
            </a:r>
            <a:r>
              <a:rPr lang="en-GB" altLang="en-US" sz="3200" dirty="0">
                <a:latin typeface="+mn-lt"/>
              </a:rPr>
              <a:t> - </a:t>
            </a:r>
            <a:r>
              <a:rPr lang="en-GB" altLang="en-US" sz="2800" dirty="0">
                <a:latin typeface="+mn-lt"/>
              </a:rPr>
              <a:t>full articles for detailed screening.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US" sz="3200" dirty="0">
                <a:latin typeface="+mn-lt"/>
              </a:rPr>
              <a:t>To </a:t>
            </a:r>
            <a:r>
              <a:rPr lang="en-GB" altLang="en-US" sz="3200" b="1" dirty="0">
                <a:latin typeface="+mn-lt"/>
              </a:rPr>
              <a:t>find full articles</a:t>
            </a:r>
            <a:r>
              <a:rPr lang="en-GB" altLang="en-US" sz="3200" dirty="0">
                <a:latin typeface="+mn-lt"/>
              </a:rPr>
              <a:t>: </a:t>
            </a:r>
            <a:r>
              <a:rPr lang="en-GB" altLang="en-US" sz="2800" dirty="0">
                <a:latin typeface="+mn-lt"/>
              </a:rPr>
              <a:t>use Endnote Find Full Text feature; use </a:t>
            </a:r>
            <a:r>
              <a:rPr lang="en-GB" altLang="en-US" sz="2800" dirty="0" err="1">
                <a:latin typeface="+mn-lt"/>
              </a:rPr>
              <a:t>FindIt@UCL</a:t>
            </a:r>
            <a:r>
              <a:rPr lang="en-GB" altLang="en-US" sz="2800" dirty="0">
                <a:latin typeface="+mn-lt"/>
              </a:rPr>
              <a:t> links; check UCL Explore for print journals; ask us for help with items not available at UCL.</a:t>
            </a:r>
          </a:p>
        </p:txBody>
      </p:sp>
    </p:spTree>
    <p:extLst>
      <p:ext uri="{BB962C8B-B14F-4D97-AF65-F5344CB8AC3E}">
        <p14:creationId xmlns:p14="http://schemas.microsoft.com/office/powerpoint/2010/main" val="8731094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A37A4-943B-417D-8C33-47E1A6DBE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5200"/>
            <a:ext cx="10515600" cy="690671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Software for SRs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161B7-A40F-4A65-B190-A29279670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5871"/>
            <a:ext cx="11049000" cy="417516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>
                <a:latin typeface="Arial"/>
                <a:cs typeface="Arial"/>
              </a:rPr>
              <a:t>You can use generic software (e.g. Excel); reference management software (e.g. EndNote) or specialist systematic review software. </a:t>
            </a:r>
          </a:p>
          <a:p>
            <a:r>
              <a:rPr lang="en-US" sz="3200" dirty="0">
                <a:latin typeface="Arial"/>
                <a:cs typeface="Arial"/>
              </a:rPr>
              <a:t>See our </a:t>
            </a:r>
            <a:r>
              <a:rPr lang="en-US" sz="3200" dirty="0">
                <a:latin typeface="Arial"/>
                <a:cs typeface="Arial"/>
                <a:hlinkClick r:id="rId3"/>
              </a:rPr>
              <a:t>software guide</a:t>
            </a:r>
            <a:r>
              <a:rPr lang="en-US" sz="3200" dirty="0">
                <a:latin typeface="Arial"/>
                <a:cs typeface="Arial"/>
              </a:rPr>
              <a:t> and refer to the </a:t>
            </a:r>
            <a:r>
              <a:rPr lang="en-US" sz="3200" dirty="0">
                <a:latin typeface="Arial"/>
                <a:cs typeface="Arial"/>
                <a:hlinkClick r:id="rId4"/>
              </a:rPr>
              <a:t>Systematic Review Toolbox</a:t>
            </a:r>
            <a:r>
              <a:rPr lang="en-US" sz="3200" dirty="0">
                <a:latin typeface="Arial"/>
                <a:cs typeface="Arial"/>
              </a:rPr>
              <a:t> a searchable online directory of SR tools.</a:t>
            </a:r>
          </a:p>
          <a:p>
            <a:r>
              <a:rPr lang="en-US" sz="3200" dirty="0">
                <a:latin typeface="Arial"/>
                <a:cs typeface="Arial"/>
              </a:rPr>
              <a:t>Take some time to understand the tools available and decide which would support you best. Some are free, others have a cost.</a:t>
            </a:r>
          </a:p>
        </p:txBody>
      </p:sp>
    </p:spTree>
    <p:extLst>
      <p:ext uri="{BB962C8B-B14F-4D97-AF65-F5344CB8AC3E}">
        <p14:creationId xmlns:p14="http://schemas.microsoft.com/office/powerpoint/2010/main" val="19603414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973" y="985407"/>
            <a:ext cx="10515600" cy="690671"/>
          </a:xfrm>
        </p:spPr>
        <p:txBody>
          <a:bodyPr/>
          <a:lstStyle/>
          <a:p>
            <a:r>
              <a:rPr lang="en-GB" sz="4000" dirty="0"/>
              <a:t>Citing and creating bibliographies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1865"/>
            <a:ext cx="11035748" cy="4666633"/>
          </a:xfrm>
        </p:spPr>
        <p:txBody>
          <a:bodyPr/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en-US" sz="3200" dirty="0"/>
              <a:t>Add citations to your document to give credit to others.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en-US" sz="3200" dirty="0"/>
              <a:t>Add a bibliography of the papers you are quoting &amp; citing.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en-US" sz="3200" dirty="0"/>
              <a:t>Use Endnote, </a:t>
            </a:r>
            <a:r>
              <a:rPr lang="en-GB" altLang="en-US" sz="3200" dirty="0" err="1"/>
              <a:t>Mendeley</a:t>
            </a:r>
            <a:r>
              <a:rPr lang="en-GB" altLang="en-US" sz="3200" dirty="0"/>
              <a:t>, or a similar tool to insert citations, edit their appearance, and to generate bibliographies using hundreds of styles (e.g. Harvard).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en-US" sz="3200" dirty="0"/>
              <a:t>For full instructions, attend a training session or use the online guides for </a:t>
            </a:r>
            <a:r>
              <a:rPr lang="en-GB" altLang="en-US" sz="3200" dirty="0">
                <a:solidFill>
                  <a:srgbClr val="004359"/>
                </a:solidFill>
                <a:hlinkClick r:id="rId2"/>
              </a:rPr>
              <a:t>Endnote</a:t>
            </a:r>
            <a:r>
              <a:rPr lang="en-GB" altLang="en-US" sz="3200" dirty="0">
                <a:solidFill>
                  <a:srgbClr val="004359"/>
                </a:solidFill>
              </a:rPr>
              <a:t>, </a:t>
            </a:r>
            <a:r>
              <a:rPr lang="en-GB" altLang="en-US" sz="3200" dirty="0">
                <a:solidFill>
                  <a:srgbClr val="004359"/>
                </a:solidFill>
                <a:hlinkClick r:id="rId3"/>
              </a:rPr>
              <a:t>Mendeley</a:t>
            </a:r>
            <a:r>
              <a:rPr lang="en-GB" altLang="en-US" sz="3200" dirty="0"/>
              <a:t>, and </a:t>
            </a:r>
            <a:r>
              <a:rPr lang="en-GB" altLang="en-US" sz="3200" dirty="0">
                <a:hlinkClick r:id="rId4"/>
              </a:rPr>
              <a:t>Zotero</a:t>
            </a:r>
            <a:r>
              <a:rPr lang="en-GB" altLang="en-US" sz="3200" dirty="0"/>
              <a:t>, and the </a:t>
            </a:r>
            <a:r>
              <a:rPr lang="en-GB" altLang="en-US" sz="3200" dirty="0">
                <a:solidFill>
                  <a:srgbClr val="004359"/>
                </a:solidFill>
                <a:hlinkClick r:id="rId5"/>
              </a:rPr>
              <a:t>References, Citations and Avoiding Plagiarism</a:t>
            </a:r>
            <a:r>
              <a:rPr lang="en-GB" altLang="en-US" sz="3200" dirty="0">
                <a:solidFill>
                  <a:srgbClr val="004359"/>
                </a:solidFill>
              </a:rPr>
              <a:t> guide.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en-US" sz="3200" dirty="0"/>
              <a:t>Also remember to cite use of tools such as </a:t>
            </a:r>
            <a:r>
              <a:rPr lang="en-GB" altLang="en-US" sz="3200" dirty="0">
                <a:hlinkClick r:id="rId6"/>
              </a:rPr>
              <a:t>AI bots</a:t>
            </a:r>
            <a:r>
              <a:rPr lang="en-GB" altLang="en-US" sz="3200" dirty="0"/>
              <a:t>, if their use is permitted.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91DAD3-F0CC-72F7-1032-E6DEAB1E66F3}"/>
              </a:ext>
            </a:extLst>
          </p:cNvPr>
          <p:cNvSpPr txBox="1"/>
          <p:nvPr/>
        </p:nvSpPr>
        <p:spPr>
          <a:xfrm>
            <a:off x="0" y="6483600"/>
            <a:ext cx="6102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4.45</a:t>
            </a:r>
          </a:p>
        </p:txBody>
      </p:sp>
    </p:spTree>
    <p:extLst>
      <p:ext uri="{BB962C8B-B14F-4D97-AF65-F5344CB8AC3E}">
        <p14:creationId xmlns:p14="http://schemas.microsoft.com/office/powerpoint/2010/main" val="32526135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973" y="878349"/>
            <a:ext cx="10515600" cy="690671"/>
          </a:xfrm>
        </p:spPr>
        <p:txBody>
          <a:bodyPr/>
          <a:lstStyle/>
          <a:p>
            <a:r>
              <a:rPr lang="en-GB" sz="4000" dirty="0"/>
              <a:t>What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9446"/>
            <a:ext cx="11011678" cy="49788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3200" dirty="0"/>
              <a:t>Visit </a:t>
            </a:r>
            <a:r>
              <a:rPr lang="en-GB" sz="3200" b="1" dirty="0" err="1"/>
              <a:t>LibrarySkills@UCL</a:t>
            </a:r>
            <a:r>
              <a:rPr lang="en-GB" sz="3200" dirty="0"/>
              <a:t> </a:t>
            </a:r>
            <a:r>
              <a:rPr lang="en-GB" sz="3200" dirty="0">
                <a:hlinkClick r:id="rId2"/>
              </a:rPr>
              <a:t>https://library-guides.ucl.ac.uk/skills</a:t>
            </a:r>
            <a:r>
              <a:rPr lang="en-GB" sz="3200" dirty="0"/>
              <a:t> to find: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b="1" dirty="0">
                <a:solidFill>
                  <a:srgbClr val="AC145A"/>
                </a:solidFill>
              </a:rPr>
              <a:t>Bookable skills sessions</a:t>
            </a:r>
            <a:r>
              <a:rPr lang="en-GB" sz="3200" dirty="0"/>
              <a:t> covering a range of topics including how to search sources like PubMed or Ovid.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b="1" dirty="0">
                <a:solidFill>
                  <a:srgbClr val="AC145A"/>
                </a:solidFill>
              </a:rPr>
              <a:t>Online guides </a:t>
            </a:r>
            <a:r>
              <a:rPr lang="en-GB" sz="3200" dirty="0"/>
              <a:t>including guides to searching various sources, plus: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GB" sz="3200" dirty="0"/>
              <a:t>- </a:t>
            </a:r>
            <a:r>
              <a:rPr lang="en-GB" sz="3200" dirty="0">
                <a:hlinkClick r:id="rId3"/>
              </a:rPr>
              <a:t>Search skills for independent research</a:t>
            </a:r>
            <a:r>
              <a:rPr lang="en-GB" sz="3200" dirty="0"/>
              <a:t>. </a:t>
            </a:r>
            <a:br>
              <a:rPr lang="en-GB" sz="3200" dirty="0"/>
            </a:br>
            <a:r>
              <a:rPr lang="en-GB" sz="3200" dirty="0"/>
              <a:t>- </a:t>
            </a:r>
            <a:r>
              <a:rPr lang="en-GB" sz="3200" dirty="0">
                <a:hlinkClick r:id="rId4"/>
              </a:rPr>
              <a:t>Systematic Reviews search guide</a:t>
            </a:r>
            <a:r>
              <a:rPr lang="en-GB" sz="3200" dirty="0"/>
              <a:t>.  </a:t>
            </a:r>
            <a:endParaRPr lang="en-GB" sz="3200" b="1" dirty="0">
              <a:solidFill>
                <a:srgbClr val="AC145A"/>
              </a:solidFill>
            </a:endParaRPr>
          </a:p>
          <a:p>
            <a:pPr marL="0" indent="0">
              <a:buNone/>
            </a:pPr>
            <a:r>
              <a:rPr lang="en-GB" sz="3200" b="1" dirty="0">
                <a:solidFill>
                  <a:srgbClr val="AC145A"/>
                </a:solidFill>
              </a:rPr>
              <a:t>Contact</a:t>
            </a:r>
            <a:r>
              <a:rPr lang="en-GB" sz="3200" dirty="0"/>
              <a:t> </a:t>
            </a:r>
            <a:r>
              <a:rPr lang="en-GB" sz="3200" dirty="0">
                <a:hlinkClick r:id="rId5"/>
              </a:rPr>
              <a:t>neurolibrary@ucl.ac.uk</a:t>
            </a:r>
            <a:r>
              <a:rPr lang="en-GB" sz="3200" dirty="0"/>
              <a:t> or </a:t>
            </a:r>
            <a:r>
              <a:rPr lang="en-GB" sz="3200" dirty="0">
                <a:hlinkClick r:id="rId6"/>
              </a:rPr>
              <a:t>libraryskills@ucl.ac.uk</a:t>
            </a:r>
            <a:r>
              <a:rPr lang="en-GB" sz="3200" dirty="0"/>
              <a:t> for help.</a:t>
            </a:r>
          </a:p>
        </p:txBody>
      </p:sp>
    </p:spTree>
    <p:extLst>
      <p:ext uri="{BB962C8B-B14F-4D97-AF65-F5344CB8AC3E}">
        <p14:creationId xmlns:p14="http://schemas.microsoft.com/office/powerpoint/2010/main" val="25568361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427" y="632540"/>
            <a:ext cx="10515600" cy="690671"/>
          </a:xfrm>
        </p:spPr>
        <p:txBody>
          <a:bodyPr/>
          <a:lstStyle/>
          <a:p>
            <a:r>
              <a:rPr lang="en-GB" sz="4000" dirty="0"/>
              <a:t>Feedback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CDB009-E261-837D-98F2-D7C113A839CE}"/>
              </a:ext>
            </a:extLst>
          </p:cNvPr>
          <p:cNvSpPr txBox="1"/>
          <p:nvPr/>
        </p:nvSpPr>
        <p:spPr>
          <a:xfrm>
            <a:off x="829427" y="1202793"/>
            <a:ext cx="1111078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AC145A"/>
                </a:solidFill>
              </a:rPr>
              <a:t>https://tinyurl.com/ION-skills-feedback-2023 </a:t>
            </a:r>
          </a:p>
        </p:txBody>
      </p:sp>
      <p:pic>
        <p:nvPicPr>
          <p:cNvPr id="3" name="Picture Placeholder 5">
            <a:extLst>
              <a:ext uri="{FF2B5EF4-FFF2-40B4-BE49-F238E27FC236}">
                <a16:creationId xmlns:a16="http://schemas.microsoft.com/office/drawing/2014/main" id="{AA99B8F2-5C19-6C78-BA61-BEA8D4899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6" r="8956"/>
          <a:stretch>
            <a:fillRect/>
          </a:stretch>
        </p:blipFill>
        <p:spPr>
          <a:xfrm>
            <a:off x="1427447" y="2063131"/>
            <a:ext cx="3621733" cy="2903724"/>
          </a:xfrm>
          <a:prstGeom prst="rect">
            <a:avLst/>
          </a:prstGeom>
        </p:spPr>
      </p:pic>
      <p:pic>
        <p:nvPicPr>
          <p:cNvPr id="6" name="Picture 5" descr="QR code linking to the feedback form.">
            <a:extLst>
              <a:ext uri="{FF2B5EF4-FFF2-40B4-BE49-F238E27FC236}">
                <a16:creationId xmlns:a16="http://schemas.microsoft.com/office/drawing/2014/main" id="{C6E05B56-1AB1-E653-DAEA-69F810965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7618" y="1954697"/>
            <a:ext cx="4756935" cy="47068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3290A0-7FF7-08EA-6FA2-C6B58A9A6D4C}"/>
              </a:ext>
            </a:extLst>
          </p:cNvPr>
          <p:cNvSpPr txBox="1"/>
          <p:nvPr/>
        </p:nvSpPr>
        <p:spPr>
          <a:xfrm>
            <a:off x="0" y="6483600"/>
            <a:ext cx="6102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4.50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4874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99072"/>
            <a:ext cx="10515600" cy="786900"/>
          </a:xfrm>
        </p:spPr>
        <p:txBody>
          <a:bodyPr/>
          <a:lstStyle/>
          <a:p>
            <a:r>
              <a:rPr lang="en-GB" sz="4000" dirty="0"/>
              <a:t>Characteristics of a systematic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6300" y="1723713"/>
            <a:ext cx="10439399" cy="333110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3200" dirty="0"/>
              <a:t>Aims to avoid bias.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/>
              <a:t>Clear inclusion &amp; exclusion criteria.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/>
              <a:t>Comprehensive, replicable search.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/>
              <a:t>Uses multiple databases to better capture the evidence.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/>
              <a:t>Clear reporting of methods of analysis and synthesis.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/>
              <a:t>Sometimes uses meta-analysis to combine data.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20387" y="5187335"/>
            <a:ext cx="11022797" cy="1282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/>
              <a:t>For an overview of </a:t>
            </a:r>
            <a:r>
              <a:rPr lang="en-GB" sz="3200" u="sng" dirty="0">
                <a:solidFill>
                  <a:srgbClr val="AC145A"/>
                </a:solidFill>
              </a:rPr>
              <a:t>types</a:t>
            </a:r>
            <a:r>
              <a:rPr lang="en-GB" sz="3200" dirty="0">
                <a:solidFill>
                  <a:srgbClr val="AC145A"/>
                </a:solidFill>
              </a:rPr>
              <a:t> &amp; </a:t>
            </a:r>
            <a:r>
              <a:rPr lang="en-GB" sz="3200" u="sng" dirty="0">
                <a:solidFill>
                  <a:srgbClr val="AC145A"/>
                </a:solidFill>
              </a:rPr>
              <a:t>levels</a:t>
            </a:r>
            <a:r>
              <a:rPr lang="en-GB" sz="3200" dirty="0">
                <a:solidFill>
                  <a:srgbClr val="AC145A"/>
                </a:solidFill>
              </a:rPr>
              <a:t> of systematic review </a:t>
            </a:r>
            <a:r>
              <a:rPr lang="en-GB" sz="3200" dirty="0"/>
              <a:t>refer to UCL’s SR guide. It includes guidance &amp; a </a:t>
            </a:r>
            <a:r>
              <a:rPr lang="en-GB" sz="3200" dirty="0">
                <a:hlinkClick r:id="rId2"/>
              </a:rPr>
              <a:t>reading list</a:t>
            </a:r>
            <a:r>
              <a:rPr lang="en-GB" sz="3200" dirty="0"/>
              <a:t>: </a:t>
            </a:r>
            <a:r>
              <a:rPr lang="en-GB" sz="3200" dirty="0">
                <a:hlinkClick r:id="rId3"/>
              </a:rPr>
              <a:t>https://library-guides.ucl.ac.uk/systematic-reviews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757379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973" y="1080000"/>
            <a:ext cx="10409605" cy="1771985"/>
          </a:xfrm>
        </p:spPr>
        <p:txBody>
          <a:bodyPr/>
          <a:lstStyle/>
          <a:p>
            <a:r>
              <a:rPr lang="en-GB" sz="4000" dirty="0"/>
              <a:t>Please share a few words about your experience of advanced searching …</a:t>
            </a:r>
            <a:br>
              <a:rPr lang="en-GB" sz="4000" dirty="0"/>
            </a:br>
            <a:r>
              <a:rPr lang="en-GB" sz="4000" dirty="0"/>
              <a:t>… &amp; issues you might have encountered.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0198" y="3999867"/>
            <a:ext cx="8866370" cy="2483733"/>
          </a:xfrm>
        </p:spPr>
        <p:txBody>
          <a:bodyPr/>
          <a:lstStyle/>
          <a:p>
            <a:pPr marL="0" indent="0" algn="ctr">
              <a:buNone/>
            </a:pPr>
            <a:r>
              <a:rPr lang="en-GB" sz="5400" dirty="0"/>
              <a:t>Go to </a:t>
            </a:r>
            <a:r>
              <a:rPr lang="en-GB" sz="5400" dirty="0">
                <a:hlinkClick r:id="rId3"/>
              </a:rPr>
              <a:t>www.menti.com</a:t>
            </a:r>
            <a:r>
              <a:rPr lang="en-GB" sz="5400" dirty="0"/>
              <a:t> and type in the access code</a:t>
            </a:r>
          </a:p>
          <a:p>
            <a:pPr marL="0" indent="0" algn="ctr">
              <a:buNone/>
            </a:pPr>
            <a:r>
              <a:rPr lang="en-GB" sz="5400" dirty="0"/>
              <a:t>21 02 11 2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8531D7-8E7A-97E9-4336-FA794CAF5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312" y="3053382"/>
            <a:ext cx="4591691" cy="9526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A7C895-7426-E20C-A070-D9F19F1CFEC2}"/>
              </a:ext>
            </a:extLst>
          </p:cNvPr>
          <p:cNvSpPr txBox="1"/>
          <p:nvPr/>
        </p:nvSpPr>
        <p:spPr>
          <a:xfrm>
            <a:off x="0" y="6483600"/>
            <a:ext cx="6102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3.05</a:t>
            </a:r>
          </a:p>
        </p:txBody>
      </p:sp>
    </p:spTree>
    <p:extLst>
      <p:ext uri="{BB962C8B-B14F-4D97-AF65-F5344CB8AC3E}">
        <p14:creationId xmlns:p14="http://schemas.microsoft.com/office/powerpoint/2010/main" val="2628084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4354" y="1734190"/>
            <a:ext cx="4212000" cy="6406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chemeClr val="tx2">
                    <a:lumMod val="50000"/>
                  </a:schemeClr>
                </a:solidFill>
              </a:rPr>
              <a:t>1. Exploratory searches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52903" y="2430227"/>
            <a:ext cx="4212000" cy="6406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chemeClr val="tx2">
                    <a:lumMod val="50000"/>
                  </a:schemeClr>
                </a:solidFill>
              </a:rPr>
              <a:t>2. Define research question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349955" y="3139608"/>
            <a:ext cx="4212000" cy="6406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chemeClr val="tx2">
                    <a:lumMod val="50000"/>
                  </a:schemeClr>
                </a:solidFill>
              </a:rPr>
              <a:t>3. Write and register protocol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922756" y="3849703"/>
            <a:ext cx="4212000" cy="6406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chemeClr val="tx2">
                    <a:lumMod val="50000"/>
                  </a:schemeClr>
                </a:solidFill>
              </a:rPr>
              <a:t>4. Develop and run search strategy</a:t>
            </a:r>
          </a:p>
        </p:txBody>
      </p:sp>
      <p:sp>
        <p:nvSpPr>
          <p:cNvPr id="11" name="Down Arrow 10" descr="decorative"/>
          <p:cNvSpPr/>
          <p:nvPr/>
        </p:nvSpPr>
        <p:spPr>
          <a:xfrm>
            <a:off x="3890356" y="2129456"/>
            <a:ext cx="404407" cy="365760"/>
          </a:xfrm>
          <a:prstGeom prst="downArrow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11" descr="decorative"/>
          <p:cNvSpPr/>
          <p:nvPr/>
        </p:nvSpPr>
        <p:spPr>
          <a:xfrm>
            <a:off x="4416354" y="2826683"/>
            <a:ext cx="404407" cy="365760"/>
          </a:xfrm>
          <a:prstGeom prst="downArrow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own Arrow 12" descr="decorative"/>
          <p:cNvSpPr/>
          <p:nvPr/>
        </p:nvSpPr>
        <p:spPr>
          <a:xfrm>
            <a:off x="4990041" y="3629937"/>
            <a:ext cx="404407" cy="365760"/>
          </a:xfrm>
          <a:prstGeom prst="downArrow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2413244" y="4559798"/>
            <a:ext cx="4212000" cy="640623"/>
          </a:xfrm>
          <a:prstGeom prst="roundRect">
            <a:avLst/>
          </a:prstGeom>
          <a:solidFill>
            <a:srgbClr val="D9FD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solidFill>
                  <a:schemeClr val="tx2">
                    <a:lumMod val="50000"/>
                  </a:schemeClr>
                </a:solidFill>
              </a:rPr>
              <a:t>5. Export results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923092" y="5274193"/>
            <a:ext cx="4212000" cy="640623"/>
          </a:xfrm>
          <a:prstGeom prst="roundRect">
            <a:avLst/>
          </a:prstGeom>
          <a:solidFill>
            <a:srgbClr val="D9FD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solidFill>
                  <a:schemeClr val="tx2">
                    <a:lumMod val="50000"/>
                  </a:schemeClr>
                </a:solidFill>
              </a:rPr>
              <a:t>6. De-duplicate results</a:t>
            </a:r>
          </a:p>
        </p:txBody>
      </p:sp>
      <p:sp>
        <p:nvSpPr>
          <p:cNvPr id="14" name="Down Arrow 13" descr="decorative"/>
          <p:cNvSpPr/>
          <p:nvPr/>
        </p:nvSpPr>
        <p:spPr>
          <a:xfrm>
            <a:off x="5611297" y="4356366"/>
            <a:ext cx="404407" cy="365760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F3F3F"/>
              </a:solidFill>
            </a:endParaRPr>
          </a:p>
        </p:txBody>
      </p:sp>
      <p:sp>
        <p:nvSpPr>
          <p:cNvPr id="15" name="Down Arrow 14" descr="decorative"/>
          <p:cNvSpPr/>
          <p:nvPr/>
        </p:nvSpPr>
        <p:spPr>
          <a:xfrm>
            <a:off x="6113106" y="4965219"/>
            <a:ext cx="404407" cy="365760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5192245" y="1734190"/>
            <a:ext cx="4212000" cy="640623"/>
          </a:xfrm>
          <a:prstGeom prst="roundRect">
            <a:avLst/>
          </a:prstGeom>
          <a:solidFill>
            <a:srgbClr val="EDE2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chemeClr val="tx2">
                    <a:lumMod val="50000"/>
                  </a:schemeClr>
                </a:solidFill>
              </a:rPr>
              <a:t>7. Title &amp; abstract screening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740794" y="2430227"/>
            <a:ext cx="4212000" cy="640623"/>
          </a:xfrm>
          <a:prstGeom prst="roundRect">
            <a:avLst/>
          </a:prstGeom>
          <a:solidFill>
            <a:srgbClr val="EDE2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chemeClr val="tx2">
                    <a:lumMod val="50000"/>
                  </a:schemeClr>
                </a:solidFill>
              </a:rPr>
              <a:t>8. Full text screening</a:t>
            </a:r>
          </a:p>
        </p:txBody>
      </p:sp>
      <p:sp>
        <p:nvSpPr>
          <p:cNvPr id="21" name="Down Arrow 20" descr="decorative"/>
          <p:cNvSpPr/>
          <p:nvPr/>
        </p:nvSpPr>
        <p:spPr>
          <a:xfrm>
            <a:off x="8898123" y="2116588"/>
            <a:ext cx="404407" cy="365760"/>
          </a:xfrm>
          <a:prstGeom prst="downArrow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6337846" y="3139608"/>
            <a:ext cx="4212000" cy="640623"/>
          </a:xfrm>
          <a:prstGeom prst="roundRect">
            <a:avLst/>
          </a:prstGeom>
          <a:solidFill>
            <a:srgbClr val="C1E4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chemeClr val="tx2">
                    <a:lumMod val="50000"/>
                  </a:schemeClr>
                </a:solidFill>
              </a:rPr>
              <a:t>9. Data extraction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910647" y="3849703"/>
            <a:ext cx="4212000" cy="640623"/>
          </a:xfrm>
          <a:prstGeom prst="roundRect">
            <a:avLst/>
          </a:prstGeom>
          <a:solidFill>
            <a:srgbClr val="C1E4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chemeClr val="tx2">
                    <a:lumMod val="50000"/>
                  </a:schemeClr>
                </a:solidFill>
              </a:rPr>
              <a:t>10. Risk of bias checking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401135" y="4559798"/>
            <a:ext cx="4212000" cy="640623"/>
          </a:xfrm>
          <a:prstGeom prst="roundRect">
            <a:avLst/>
          </a:prstGeom>
          <a:solidFill>
            <a:srgbClr val="C1E4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chemeClr val="tx2">
                    <a:lumMod val="50000"/>
                  </a:schemeClr>
                </a:solidFill>
              </a:rPr>
              <a:t>11. Analysis and synthesis</a:t>
            </a:r>
          </a:p>
        </p:txBody>
      </p:sp>
      <p:sp>
        <p:nvSpPr>
          <p:cNvPr id="22" name="Down Arrow 21" descr="decorative"/>
          <p:cNvSpPr/>
          <p:nvPr/>
        </p:nvSpPr>
        <p:spPr>
          <a:xfrm>
            <a:off x="9432534" y="2826683"/>
            <a:ext cx="404407" cy="365760"/>
          </a:xfrm>
          <a:prstGeom prst="downArrow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Down Arrow 22" descr="decorative"/>
          <p:cNvSpPr/>
          <p:nvPr/>
        </p:nvSpPr>
        <p:spPr>
          <a:xfrm>
            <a:off x="10031425" y="3536778"/>
            <a:ext cx="404407" cy="365760"/>
          </a:xfrm>
          <a:prstGeom prst="downArrow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Down Arrow 23" descr="decorative"/>
          <p:cNvSpPr/>
          <p:nvPr/>
        </p:nvSpPr>
        <p:spPr>
          <a:xfrm>
            <a:off x="10561264" y="4251173"/>
            <a:ext cx="404407" cy="365760"/>
          </a:xfrm>
          <a:prstGeom prst="downArrow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7846794" y="5269893"/>
            <a:ext cx="4212000" cy="640623"/>
          </a:xfrm>
          <a:prstGeom prst="roundRect">
            <a:avLst/>
          </a:prstGeom>
          <a:solidFill>
            <a:srgbClr val="FBC5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chemeClr val="tx2">
                    <a:lumMod val="50000"/>
                  </a:schemeClr>
                </a:solidFill>
              </a:rPr>
              <a:t>12. Write-up and dissemination</a:t>
            </a:r>
          </a:p>
        </p:txBody>
      </p:sp>
      <p:sp>
        <p:nvSpPr>
          <p:cNvPr id="26" name="Down Arrow 25" descr="decorative"/>
          <p:cNvSpPr/>
          <p:nvPr/>
        </p:nvSpPr>
        <p:spPr>
          <a:xfrm>
            <a:off x="11021544" y="5009094"/>
            <a:ext cx="404407" cy="365760"/>
          </a:xfrm>
          <a:prstGeom prst="downArrow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B5F7337-8879-AF35-1E87-404822CB0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070" y="890814"/>
            <a:ext cx="10515600" cy="690671"/>
          </a:xfrm>
        </p:spPr>
        <p:txBody>
          <a:bodyPr/>
          <a:lstStyle/>
          <a:p>
            <a:r>
              <a:rPr lang="en-GB" sz="4000" dirty="0">
                <a:solidFill>
                  <a:srgbClr val="AC145A"/>
                </a:solidFill>
              </a:rPr>
              <a:t>Steps</a:t>
            </a:r>
            <a:r>
              <a:rPr lang="en-GB" sz="4000" dirty="0"/>
              <a:t> involved in a systematic review</a:t>
            </a:r>
          </a:p>
        </p:txBody>
      </p:sp>
    </p:spTree>
    <p:extLst>
      <p:ext uri="{BB962C8B-B14F-4D97-AF65-F5344CB8AC3E}">
        <p14:creationId xmlns:p14="http://schemas.microsoft.com/office/powerpoint/2010/main" val="92080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973" y="953876"/>
            <a:ext cx="10515600" cy="690671"/>
          </a:xfrm>
        </p:spPr>
        <p:txBody>
          <a:bodyPr/>
          <a:lstStyle/>
          <a:p>
            <a:r>
              <a:rPr lang="en-GB" sz="4000" dirty="0">
                <a:solidFill>
                  <a:srgbClr val="AC145A"/>
                </a:solidFill>
              </a:rPr>
              <a:t>Today we focus on the search stages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973" y="1553059"/>
            <a:ext cx="11083506" cy="455512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Start with a </a:t>
            </a:r>
            <a:r>
              <a:rPr lang="en-GB" sz="2800" b="1" dirty="0">
                <a:solidFill>
                  <a:srgbClr val="AC145A"/>
                </a:solidFill>
              </a:rPr>
              <a:t>scoping search </a:t>
            </a:r>
            <a:r>
              <a:rPr lang="en-GB" sz="2800" dirty="0"/>
              <a:t>&amp; check for </a:t>
            </a:r>
            <a:r>
              <a:rPr lang="en-GB" sz="2800" b="1" dirty="0">
                <a:solidFill>
                  <a:srgbClr val="AC145A"/>
                </a:solidFill>
              </a:rPr>
              <a:t>existing reviews</a:t>
            </a:r>
            <a:r>
              <a:rPr lang="en-GB" sz="28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AC145A"/>
                </a:solidFill>
              </a:rPr>
              <a:t>Refine</a:t>
            </a:r>
            <a:r>
              <a:rPr lang="en-GB" sz="2800" dirty="0"/>
              <a:t> your topic if necessary.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Choose </a:t>
            </a:r>
            <a:r>
              <a:rPr lang="en-GB" sz="2800" b="1" dirty="0">
                <a:solidFill>
                  <a:srgbClr val="AC145A"/>
                </a:solidFill>
              </a:rPr>
              <a:t>inclusion / exclusion criteria</a:t>
            </a:r>
            <a:r>
              <a:rPr lang="en-GB" sz="2800" dirty="0"/>
              <a:t>:</a:t>
            </a:r>
          </a:p>
          <a:p>
            <a:pPr lvl="1"/>
            <a:r>
              <a:rPr lang="en-GB" dirty="0"/>
              <a:t>Topical: Population, Intervention, Comparison, Outcomes.</a:t>
            </a:r>
          </a:p>
          <a:p>
            <a:pPr lvl="1"/>
            <a:r>
              <a:rPr lang="en-GB" dirty="0"/>
              <a:t>Practical: study design, language, date, type of publication.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Choose </a:t>
            </a:r>
            <a:r>
              <a:rPr lang="en-GB" sz="2800" b="1" dirty="0">
                <a:solidFill>
                  <a:srgbClr val="AC145A"/>
                </a:solidFill>
              </a:rPr>
              <a:t>source(s)</a:t>
            </a:r>
            <a:r>
              <a:rPr lang="en-GB" sz="2800" dirty="0"/>
              <a:t> and then develop a </a:t>
            </a:r>
            <a:r>
              <a:rPr lang="en-GB" sz="2800" b="1" dirty="0">
                <a:solidFill>
                  <a:srgbClr val="AC145A"/>
                </a:solidFill>
              </a:rPr>
              <a:t>search strategy</a:t>
            </a:r>
            <a:r>
              <a:rPr lang="en-GB" sz="28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Record </a:t>
            </a:r>
            <a:r>
              <a:rPr lang="en-GB" sz="2800" b="1" dirty="0">
                <a:solidFill>
                  <a:srgbClr val="AC145A"/>
                </a:solidFill>
              </a:rPr>
              <a:t>where</a:t>
            </a:r>
            <a:r>
              <a:rPr lang="en-GB" sz="2800" dirty="0"/>
              <a:t> and </a:t>
            </a:r>
            <a:r>
              <a:rPr lang="en-GB" sz="2800" b="1" dirty="0">
                <a:solidFill>
                  <a:srgbClr val="AC145A"/>
                </a:solidFill>
              </a:rPr>
              <a:t>when</a:t>
            </a:r>
            <a:r>
              <a:rPr lang="en-GB" sz="2800" dirty="0"/>
              <a:t> you searched and </a:t>
            </a:r>
            <a:r>
              <a:rPr lang="en-GB" sz="2800" b="1" dirty="0">
                <a:solidFill>
                  <a:srgbClr val="AC145A"/>
                </a:solidFill>
              </a:rPr>
              <a:t>how much </a:t>
            </a:r>
            <a:r>
              <a:rPr lang="en-GB" sz="2800" dirty="0"/>
              <a:t>you found.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Record </a:t>
            </a:r>
            <a:r>
              <a:rPr lang="en-GB" sz="2800" b="1" dirty="0">
                <a:solidFill>
                  <a:srgbClr val="AC145A"/>
                </a:solidFill>
              </a:rPr>
              <a:t>how</a:t>
            </a:r>
            <a:r>
              <a:rPr lang="en-GB" sz="2800" dirty="0"/>
              <a:t> you searched, to ensure you can </a:t>
            </a:r>
            <a:r>
              <a:rPr lang="en-GB" sz="2800" b="1" dirty="0">
                <a:solidFill>
                  <a:srgbClr val="AC145A"/>
                </a:solidFill>
              </a:rPr>
              <a:t>report</a:t>
            </a:r>
            <a:r>
              <a:rPr lang="en-GB" sz="2800" dirty="0"/>
              <a:t> it.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Be prepared to </a:t>
            </a:r>
            <a:r>
              <a:rPr lang="en-GB" sz="2800" b="1" dirty="0">
                <a:solidFill>
                  <a:srgbClr val="AC145A"/>
                </a:solidFill>
              </a:rPr>
              <a:t>revisit, refine or repeat </a:t>
            </a:r>
            <a:r>
              <a:rPr lang="en-GB" sz="2800" dirty="0"/>
              <a:t>your search.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i="1" dirty="0"/>
              <a:t>Make sure you allow enough </a:t>
            </a:r>
            <a:r>
              <a:rPr lang="en-GB" sz="2800" b="1" i="1" dirty="0">
                <a:solidFill>
                  <a:srgbClr val="AC145A"/>
                </a:solidFill>
              </a:rPr>
              <a:t>time</a:t>
            </a:r>
            <a:r>
              <a:rPr lang="en-GB" sz="2800" i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13228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Plan: defining the topic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9EA93D-217A-519A-28AD-416D2F1F7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789" y="5087330"/>
            <a:ext cx="4083232" cy="152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796" y="1770671"/>
            <a:ext cx="5601249" cy="420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366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4DBE8"/>
      </a:accent1>
      <a:accent2>
        <a:srgbClr val="0097A9"/>
      </a:accent2>
      <a:accent3>
        <a:srgbClr val="D6D2C4"/>
      </a:accent3>
      <a:accent4>
        <a:srgbClr val="AC145A"/>
      </a:accent4>
      <a:accent5>
        <a:srgbClr val="BBC592"/>
      </a:accent5>
      <a:accent6>
        <a:srgbClr val="F6BE00"/>
      </a:accent6>
      <a:hlink>
        <a:srgbClr val="AC145A"/>
      </a:hlink>
      <a:folHlink>
        <a:srgbClr val="0097A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brary-skills-template-bright-pink" id="{D44E7549-9B1B-44C0-8E3F-FDADEC6212E3}" vid="{E1C6C1D6-593D-4B1B-8E7C-25A31E0351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982D36F9EC62498D98F1B5C9650ABA" ma:contentTypeVersion="12" ma:contentTypeDescription="Create a new document." ma:contentTypeScope="" ma:versionID="3be6323c7041f9e5a434d9176af5932b">
  <xsd:schema xmlns:xsd="http://www.w3.org/2001/XMLSchema" xmlns:xs="http://www.w3.org/2001/XMLSchema" xmlns:p="http://schemas.microsoft.com/office/2006/metadata/properties" xmlns:ns2="66df3f95-57bf-4f16-abc9-3da7b2033430" xmlns:ns3="2eff68f2-59ee-4add-8a51-d4864a3b89f7" targetNamespace="http://schemas.microsoft.com/office/2006/metadata/properties" ma:root="true" ma:fieldsID="8079db5adfdfd7d8c153fa0ee7b4348a" ns2:_="" ns3:_="">
    <xsd:import namespace="66df3f95-57bf-4f16-abc9-3da7b2033430"/>
    <xsd:import namespace="2eff68f2-59ee-4add-8a51-d4864a3b89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df3f95-57bf-4f16-abc9-3da7b2033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ff68f2-59ee-4add-8a51-d4864a3b89f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30F96E9-1789-40FD-BEFC-20D05FF292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A1740A-C314-4B6A-9373-E057F56B05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df3f95-57bf-4f16-abc9-3da7b2033430"/>
    <ds:schemaRef ds:uri="2eff68f2-59ee-4add-8a51-d4864a3b89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311185-5B83-4BE0-9D42-A6FD787A77A0}">
  <ds:schemaRefs>
    <ds:schemaRef ds:uri="http://purl.org/dc/elements/1.1/"/>
    <ds:schemaRef ds:uri="http://www.w3.org/XML/1998/namespace"/>
    <ds:schemaRef ds:uri="2eff68f2-59ee-4add-8a51-d4864a3b89f7"/>
    <ds:schemaRef ds:uri="http://schemas.microsoft.com/office/2006/metadata/properties"/>
    <ds:schemaRef ds:uri="http://purl.org/dc/dcmitype/"/>
    <ds:schemaRef ds:uri="http://schemas.microsoft.com/office/2006/documentManagement/types"/>
    <ds:schemaRef ds:uri="66df3f95-57bf-4f16-abc9-3da7b2033430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library-skills-template-bright-pink</Template>
  <TotalTime>3705</TotalTime>
  <Words>3317</Words>
  <Application>Microsoft Office PowerPoint</Application>
  <PresentationFormat>Widescreen</PresentationFormat>
  <Paragraphs>306</Paragraphs>
  <Slides>48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Advanced search skills: Literature searching for projects &amp; dissertations using biomedical databases</vt:lpstr>
      <vt:lpstr>Learning objectives</vt:lpstr>
      <vt:lpstr>The search cycle</vt:lpstr>
      <vt:lpstr>Basic vs advanced search</vt:lpstr>
      <vt:lpstr>Characteristics of a systematic review</vt:lpstr>
      <vt:lpstr>Please share a few words about your experience of advanced searching … … &amp; issues you might have encountered.</vt:lpstr>
      <vt:lpstr>Steps involved in a systematic review</vt:lpstr>
      <vt:lpstr>Today we focus on the search stages</vt:lpstr>
      <vt:lpstr>Plan: defining the topic</vt:lpstr>
      <vt:lpstr>Scoping &amp; checking for existing SRs</vt:lpstr>
      <vt:lpstr>Break down the topic</vt:lpstr>
      <vt:lpstr>Please share the keywords you would use if you were searching for this topic: Do patients with stroke &amp; concurrent Covid have increased stroke severity?</vt:lpstr>
      <vt:lpstr>Plan: choosing search sources</vt:lpstr>
      <vt:lpstr>Please share the sources you might use to search for the topic: Do patients with stroke &amp; concurrent Covid have increased stroke severity?</vt:lpstr>
      <vt:lpstr>Some popular choices…</vt:lpstr>
      <vt:lpstr>Where to find good search sources</vt:lpstr>
      <vt:lpstr>Search: how to build the search</vt:lpstr>
      <vt:lpstr>Turn the question into a workable search</vt:lpstr>
      <vt:lpstr>Doing the search – the basics</vt:lpstr>
      <vt:lpstr>Doing the search – issues to look out for</vt:lpstr>
      <vt:lpstr>Doing the search - subject headings</vt:lpstr>
      <vt:lpstr>Doing the search – using limits &amp; filters</vt:lpstr>
      <vt:lpstr>Questions?</vt:lpstr>
      <vt:lpstr>Putting the searching into PubMed</vt:lpstr>
      <vt:lpstr>PubMed demo</vt:lpstr>
      <vt:lpstr>Demo of PubMed</vt:lpstr>
      <vt:lpstr>Take a break!</vt:lpstr>
      <vt:lpstr>Evaluate &amp; Manage: refine, save &amp; report</vt:lpstr>
      <vt:lpstr>Examine the results</vt:lpstr>
      <vt:lpstr>Save the method &amp; capture the results</vt:lpstr>
      <vt:lpstr>PRISMA flow diagrams - www.prisma-statement.org</vt:lpstr>
      <vt:lpstr>Questions?</vt:lpstr>
      <vt:lpstr>Search: how to build the search (again)</vt:lpstr>
      <vt:lpstr>Translating the search to other databases</vt:lpstr>
      <vt:lpstr>Translation examples</vt:lpstr>
      <vt:lpstr>Some extra tools in Ovid</vt:lpstr>
      <vt:lpstr>Translating our sample search</vt:lpstr>
      <vt:lpstr>Ovid Embase demo</vt:lpstr>
      <vt:lpstr>Save the method &amp; save the results</vt:lpstr>
      <vt:lpstr>More places to look</vt:lpstr>
      <vt:lpstr>Questions?</vt:lpstr>
      <vt:lpstr>Communicate: pulling things together</vt:lpstr>
      <vt:lpstr>Reporting the search syntax</vt:lpstr>
      <vt:lpstr>Managing results</vt:lpstr>
      <vt:lpstr>Software for SRs</vt:lpstr>
      <vt:lpstr>Citing and creating bibliographies</vt:lpstr>
      <vt:lpstr>What next?</vt:lpstr>
      <vt:lpstr>Feedback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Young, Angela</dc:creator>
  <cp:lastModifiedBy>Brunskill, Kate</cp:lastModifiedBy>
  <cp:revision>373</cp:revision>
  <cp:lastPrinted>2021-10-20T08:23:21Z</cp:lastPrinted>
  <dcterms:created xsi:type="dcterms:W3CDTF">2021-10-01T13:18:59Z</dcterms:created>
  <dcterms:modified xsi:type="dcterms:W3CDTF">2023-10-20T10:10:51Z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0x010100CE982D36F9EC62498D98F1B5C9650ABA</vt:lpwstr>
  </property>
</Properties>
</file>