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2" r:id="rId6"/>
  </p:sldMasterIdLst>
  <p:notesMasterIdLst>
    <p:notesMasterId r:id="rId15"/>
  </p:notesMasterIdLst>
  <p:handoutMasterIdLst>
    <p:handoutMasterId r:id="rId16"/>
  </p:handoutMasterIdLst>
  <p:sldIdLst>
    <p:sldId id="469" r:id="rId7"/>
    <p:sldId id="489" r:id="rId8"/>
    <p:sldId id="511" r:id="rId9"/>
    <p:sldId id="498" r:id="rId10"/>
    <p:sldId id="499" r:id="rId11"/>
    <p:sldId id="509" r:id="rId12"/>
    <p:sldId id="508" r:id="rId13"/>
    <p:sldId id="510" r:id="rId1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87" userDrawn="1">
          <p15:clr>
            <a:srgbClr val="A4A3A4"/>
          </p15:clr>
        </p15:guide>
        <p15:guide id="2" pos="1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72"/>
    <a:srgbClr val="00ABBC"/>
    <a:srgbClr val="58417E"/>
    <a:srgbClr val="4E5967"/>
    <a:srgbClr val="92AF2B"/>
    <a:srgbClr val="EF4857"/>
    <a:srgbClr val="F99B1C"/>
    <a:srgbClr val="002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7" autoAdjust="0"/>
    <p:restoredTop sz="89563" autoAdjust="0"/>
  </p:normalViewPr>
  <p:slideViewPr>
    <p:cSldViewPr snapToGrid="0" showGuides="1">
      <p:cViewPr>
        <p:scale>
          <a:sx n="100" d="100"/>
          <a:sy n="100" d="100"/>
        </p:scale>
        <p:origin x="-1056" y="-72"/>
      </p:cViewPr>
      <p:guideLst>
        <p:guide orient="horz" pos="1387"/>
        <p:guide pos="127"/>
      </p:guideLst>
    </p:cSldViewPr>
  </p:slideViewPr>
  <p:outlineViewPr>
    <p:cViewPr>
      <p:scale>
        <a:sx n="33" d="100"/>
        <a:sy n="33" d="100"/>
      </p:scale>
      <p:origin x="0" y="-4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40" d="100"/>
          <a:sy n="40" d="100"/>
        </p:scale>
        <p:origin x="2460" y="4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ia Robertson" userId="10030000A4EC154A@LIVE.COM" providerId="AD" clId="Web-{1FD18226-6488-4321-BCC9-E7DCC606D159}"/>
    <pc:docChg chg="modSld">
      <pc:chgData name="Patricia Robertson" userId="10030000A4EC154A@LIVE.COM" providerId="AD" clId="Web-{1FD18226-6488-4321-BCC9-E7DCC606D159}" dt="2018-01-30T14:15:50.105" v="113"/>
      <pc:docMkLst>
        <pc:docMk/>
      </pc:docMkLst>
      <pc:sldChg chg="modSp">
        <pc:chgData name="Patricia Robertson" userId="10030000A4EC154A@LIVE.COM" providerId="AD" clId="Web-{1FD18226-6488-4321-BCC9-E7DCC606D159}" dt="2018-01-30T14:09:02.524" v="92"/>
        <pc:sldMkLst>
          <pc:docMk/>
          <pc:sldMk cId="1772792053" sldId="469"/>
        </pc:sldMkLst>
        <pc:spChg chg="mod">
          <ac:chgData name="Patricia Robertson" userId="10030000A4EC154A@LIVE.COM" providerId="AD" clId="Web-{1FD18226-6488-4321-BCC9-E7DCC606D159}" dt="2018-01-30T14:09:02.524" v="92"/>
          <ac:spMkLst>
            <pc:docMk/>
            <pc:sldMk cId="1772792053" sldId="469"/>
            <ac:spMk id="10" creationId="{00000000-0000-0000-0000-000000000000}"/>
          </ac:spMkLst>
        </pc:spChg>
      </pc:sldChg>
      <pc:sldChg chg="modSp">
        <pc:chgData name="Patricia Robertson" userId="10030000A4EC154A@LIVE.COM" providerId="AD" clId="Web-{1FD18226-6488-4321-BCC9-E7DCC606D159}" dt="2018-01-30T13:42:40.389" v="5"/>
        <pc:sldMkLst>
          <pc:docMk/>
          <pc:sldMk cId="1692655463" sldId="489"/>
        </pc:sldMkLst>
        <pc:grpChg chg="mod">
          <ac:chgData name="Patricia Robertson" userId="10030000A4EC154A@LIVE.COM" providerId="AD" clId="Web-{1FD18226-6488-4321-BCC9-E7DCC606D159}" dt="2018-01-30T13:42:40.389" v="5"/>
          <ac:grpSpMkLst>
            <pc:docMk/>
            <pc:sldMk cId="1692655463" sldId="489"/>
            <ac:grpSpMk id="25" creationId="{DCA61AE5-883A-42BF-8284-0D0F7DFA6C0A}"/>
          </ac:grpSpMkLst>
        </pc:grpChg>
      </pc:sldChg>
      <pc:sldChg chg="addSp modSp">
        <pc:chgData name="Patricia Robertson" userId="10030000A4EC154A@LIVE.COM" providerId="AD" clId="Web-{1FD18226-6488-4321-BCC9-E7DCC606D159}" dt="2018-01-30T14:15:50.105" v="112"/>
        <pc:sldMkLst>
          <pc:docMk/>
          <pc:sldMk cId="2163520028" sldId="493"/>
        </pc:sldMkLst>
        <pc:spChg chg="add mod">
          <ac:chgData name="Patricia Robertson" userId="10030000A4EC154A@LIVE.COM" providerId="AD" clId="Web-{1FD18226-6488-4321-BCC9-E7DCC606D159}" dt="2018-01-30T14:15:50.105" v="112"/>
          <ac:spMkLst>
            <pc:docMk/>
            <pc:sldMk cId="2163520028" sldId="493"/>
            <ac:spMk id="5" creationId="{BCCADEAD-264D-4121-A0CD-044029DEAA3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AB375-8885-E442-A165-18AC1A7593AC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E3C79-2680-1F43-A414-969F4DF380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248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14851" y="4715154"/>
            <a:ext cx="4567974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969897" y="9430307"/>
            <a:ext cx="82777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9DD4D23-C98A-435E-AE88-9061F8349B0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03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D4D23-C98A-435E-AE88-9061F8349B0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67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6600" y="900001"/>
            <a:ext cx="5664600" cy="2110051"/>
          </a:xfrm>
        </p:spPr>
        <p:txBody>
          <a:bodyPr/>
          <a:lstStyle>
            <a:lvl1pPr algn="l">
              <a:lnSpc>
                <a:spcPts val="7700"/>
              </a:lnSpc>
              <a:defRPr sz="7400" spc="-6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7200" y="2993400"/>
            <a:ext cx="4201200" cy="1752600"/>
          </a:xfrm>
        </p:spPr>
        <p:txBody>
          <a:bodyPr/>
          <a:lstStyle>
            <a:lvl1pPr marL="0" indent="0" algn="l">
              <a:lnSpc>
                <a:spcPts val="4600"/>
              </a:lnSpc>
              <a:spcBef>
                <a:spcPts val="0"/>
              </a:spcBef>
              <a:buNone/>
              <a:defRPr sz="4000" spc="-6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6274"/>
            <a:ext cx="1584000" cy="835865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 noChangeAspect="1"/>
          </p:cNvSpPr>
          <p:nvPr>
            <p:ph type="pic" sz="quarter" idx="10" hasCustomPrompt="1"/>
          </p:nvPr>
        </p:nvSpPr>
        <p:spPr>
          <a:xfrm rot="21300000">
            <a:off x="5091484" y="3214749"/>
            <a:ext cx="3583742" cy="3809651"/>
          </a:xfrm>
          <a:noFill/>
        </p:spPr>
        <p:txBody>
          <a:bodyPr tIns="1188000"/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</p:spTree>
    <p:extLst>
      <p:ext uri="{BB962C8B-B14F-4D97-AF65-F5344CB8AC3E}">
        <p14:creationId xmlns:p14="http://schemas.microsoft.com/office/powerpoint/2010/main" val="353327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743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3323B504-08DC-4AC6-97FC-2269E2B415BC}" type="datetimeFigureOut">
              <a:rPr lang="en-GB" smtClean="0"/>
              <a:pPr/>
              <a:t>01/02/2018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1AFC330C-7AAD-48A0-BAE7-DEF7A973E1BE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419600" y="6172200"/>
            <a:ext cx="2133600" cy="3683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76177-11D6-4D0E-98B3-51C0362E64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346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402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067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0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7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94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314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40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v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6600" y="900001"/>
            <a:ext cx="5664600" cy="2110051"/>
          </a:xfrm>
        </p:spPr>
        <p:txBody>
          <a:bodyPr/>
          <a:lstStyle>
            <a:lvl1pPr algn="l">
              <a:lnSpc>
                <a:spcPts val="7700"/>
              </a:lnSpc>
              <a:defRPr sz="7400" spc="-6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7200" y="2993400"/>
            <a:ext cx="4201200" cy="1752600"/>
          </a:xfrm>
        </p:spPr>
        <p:txBody>
          <a:bodyPr/>
          <a:lstStyle>
            <a:lvl1pPr marL="0" indent="0" algn="l">
              <a:lnSpc>
                <a:spcPts val="4600"/>
              </a:lnSpc>
              <a:spcBef>
                <a:spcPts val="0"/>
              </a:spcBef>
              <a:buNone/>
              <a:defRPr sz="4000" spc="-6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6274"/>
            <a:ext cx="1584000" cy="835865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 noChangeAspect="1"/>
          </p:cNvSpPr>
          <p:nvPr>
            <p:ph type="pic" sz="quarter" idx="13" hasCustomPrompt="1"/>
          </p:nvPr>
        </p:nvSpPr>
        <p:spPr>
          <a:xfrm rot="21294977">
            <a:off x="3357091" y="5041861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9" name="Picture Placeholder 7"/>
          <p:cNvSpPr>
            <a:spLocks noGrp="1" noChangeAspect="1"/>
          </p:cNvSpPr>
          <p:nvPr>
            <p:ph type="pic" sz="quarter" idx="14" hasCustomPrompt="1"/>
          </p:nvPr>
        </p:nvSpPr>
        <p:spPr>
          <a:xfrm rot="21294977">
            <a:off x="5058892" y="4889461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10" name="Picture Placeholder 7"/>
          <p:cNvSpPr>
            <a:spLocks noGrp="1" noChangeAspect="1"/>
          </p:cNvSpPr>
          <p:nvPr>
            <p:ph type="pic" sz="quarter" idx="15" hasCustomPrompt="1"/>
          </p:nvPr>
        </p:nvSpPr>
        <p:spPr>
          <a:xfrm rot="21294977">
            <a:off x="6786091" y="4737061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12" name="Picture Placeholder 7"/>
          <p:cNvSpPr>
            <a:spLocks noGrp="1" noChangeAspect="1"/>
          </p:cNvSpPr>
          <p:nvPr>
            <p:ph type="pic" sz="quarter" idx="16" hasCustomPrompt="1"/>
          </p:nvPr>
        </p:nvSpPr>
        <p:spPr>
          <a:xfrm rot="21294977">
            <a:off x="6896158" y="5990128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13" name="Picture Placeholder 7"/>
          <p:cNvSpPr>
            <a:spLocks noGrp="1" noChangeAspect="1"/>
          </p:cNvSpPr>
          <p:nvPr>
            <p:ph type="pic" sz="quarter" idx="17" hasCustomPrompt="1"/>
          </p:nvPr>
        </p:nvSpPr>
        <p:spPr>
          <a:xfrm rot="21294977">
            <a:off x="5168956" y="6134061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14" name="Picture Placeholder 7"/>
          <p:cNvSpPr>
            <a:spLocks noGrp="1" noChangeAspect="1"/>
          </p:cNvSpPr>
          <p:nvPr>
            <p:ph type="pic" sz="quarter" idx="18" hasCustomPrompt="1"/>
          </p:nvPr>
        </p:nvSpPr>
        <p:spPr>
          <a:xfrm rot="21294977">
            <a:off x="3458689" y="6286749"/>
            <a:ext cx="1663718" cy="1193315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</p:spTree>
    <p:extLst>
      <p:ext uri="{BB962C8B-B14F-4D97-AF65-F5344CB8AC3E}">
        <p14:creationId xmlns:p14="http://schemas.microsoft.com/office/powerpoint/2010/main" val="535581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3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816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115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3697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1232BF0-0537-C64E-A21A-AF1F1AFD04A2}" type="datetimeFigureOut">
              <a:rPr lang="en-US" smtClean="0"/>
              <a:pPr/>
              <a:t>2/1/2018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41CDDA00-6DE7-9549-A76E-B61AF8FE6D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96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g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581" y="930320"/>
            <a:ext cx="75156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581" y="2901600"/>
            <a:ext cx="5895625" cy="3225600"/>
          </a:xfrm>
        </p:spPr>
        <p:txBody>
          <a:bodyPr/>
          <a:lstStyle>
            <a:lvl1pPr marL="0" indent="0">
              <a:spcBef>
                <a:spcPts val="1417"/>
              </a:spcBef>
              <a:buNone/>
              <a:defRPr/>
            </a:lvl1pPr>
            <a:lvl2pPr marL="179380" indent="-17938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63581" y="2008190"/>
            <a:ext cx="7573225" cy="5550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 rot="21308237">
            <a:off x="6781574" y="3322379"/>
            <a:ext cx="1663200" cy="1191600"/>
          </a:xfrm>
          <a:scene3d>
            <a:camera prst="orthographicFront">
              <a:rot lat="0" lon="21300000" rev="0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2108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g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581" y="930320"/>
            <a:ext cx="75156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581" y="2901600"/>
            <a:ext cx="7558825" cy="3225600"/>
          </a:xfrm>
        </p:spPr>
        <p:txBody>
          <a:bodyPr/>
          <a:lstStyle>
            <a:lvl1pPr marL="165592" indent="-165592">
              <a:spcBef>
                <a:spcPts val="1417"/>
              </a:spcBef>
              <a:buFont typeface="Arial" panose="020B0604020202020204" pitchFamily="34" charset="0"/>
              <a:buChar char="•"/>
              <a:defRPr>
                <a:solidFill>
                  <a:srgbClr val="006072"/>
                </a:solidFill>
              </a:defRPr>
            </a:lvl1pPr>
            <a:lvl2pPr marL="439178" indent="-179380">
              <a:defRPr>
                <a:solidFill>
                  <a:srgbClr val="006072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63581" y="2008190"/>
            <a:ext cx="7573225" cy="5550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6773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g 5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581" y="930320"/>
            <a:ext cx="75156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581" y="2901600"/>
            <a:ext cx="7558825" cy="3225600"/>
          </a:xfrm>
        </p:spPr>
        <p:txBody>
          <a:bodyPr/>
          <a:lstStyle>
            <a:lvl1pPr marL="165092" indent="-165092">
              <a:spcBef>
                <a:spcPts val="1417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1pPr>
            <a:lvl2pPr marL="439717" indent="-179380"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63581" y="2008190"/>
            <a:ext cx="7573225" cy="5550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6119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g 6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577" y="930320"/>
            <a:ext cx="3606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63577" y="2008190"/>
            <a:ext cx="3606800" cy="5550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575" y="2901600"/>
            <a:ext cx="3600000" cy="3225600"/>
          </a:xfrm>
        </p:spPr>
        <p:txBody>
          <a:bodyPr/>
          <a:lstStyle>
            <a:lvl1pPr marL="0" indent="0">
              <a:spcBef>
                <a:spcPts val="1417"/>
              </a:spcBef>
              <a:buFont typeface="Arial" panose="020B0604020202020204" pitchFamily="34" charset="0"/>
              <a:buNone/>
              <a:defRPr>
                <a:solidFill>
                  <a:schemeClr val="tx2"/>
                </a:solidFill>
              </a:defRPr>
            </a:lvl1pPr>
            <a:lvl2pPr marL="439717" indent="-179380"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7"/>
          <p:cNvSpPr>
            <a:spLocks noGrp="1" noChangeAspect="1"/>
          </p:cNvSpPr>
          <p:nvPr>
            <p:ph type="pic" sz="quarter" idx="10" hasCustomPrompt="1"/>
          </p:nvPr>
        </p:nvSpPr>
        <p:spPr>
          <a:xfrm rot="21300000">
            <a:off x="5033875" y="1904944"/>
            <a:ext cx="3583742" cy="2581689"/>
          </a:xfrm>
          <a:noFill/>
        </p:spPr>
        <p:txBody>
          <a:bodyPr tIns="1188000"/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9" name="Picture Placeholder 7"/>
          <p:cNvSpPr>
            <a:spLocks noGrp="1" noChangeAspect="1"/>
          </p:cNvSpPr>
          <p:nvPr>
            <p:ph type="pic" sz="quarter" idx="15" hasCustomPrompt="1"/>
          </p:nvPr>
        </p:nvSpPr>
        <p:spPr>
          <a:xfrm rot="21294977">
            <a:off x="7023253" y="4452929"/>
            <a:ext cx="1768155" cy="1247767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  <p:sp>
        <p:nvSpPr>
          <p:cNvPr id="10" name="Picture Placeholder 7"/>
          <p:cNvSpPr>
            <a:spLocks noGrp="1" noChangeAspect="1"/>
          </p:cNvSpPr>
          <p:nvPr>
            <p:ph type="pic" sz="quarter" idx="16" hasCustomPrompt="1"/>
          </p:nvPr>
        </p:nvSpPr>
        <p:spPr>
          <a:xfrm rot="21294977">
            <a:off x="6680353" y="522279"/>
            <a:ext cx="1768155" cy="1247767"/>
          </a:xfrm>
          <a:noFill/>
        </p:spPr>
        <p:txBody>
          <a:bodyPr tIns="216000"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</p:spTree>
    <p:extLst>
      <p:ext uri="{BB962C8B-B14F-4D97-AF65-F5344CB8AC3E}">
        <p14:creationId xmlns:p14="http://schemas.microsoft.com/office/powerpoint/2010/main" val="313062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7"/>
          <p:cNvSpPr>
            <a:spLocks noGrp="1" noChangeAspect="1"/>
          </p:cNvSpPr>
          <p:nvPr>
            <p:ph type="pic" sz="quarter" idx="10" hasCustomPrompt="1"/>
          </p:nvPr>
        </p:nvSpPr>
        <p:spPr>
          <a:xfrm rot="21293899">
            <a:off x="5500383" y="3831147"/>
            <a:ext cx="2994940" cy="2273983"/>
          </a:xfrm>
          <a:noFill/>
        </p:spPr>
        <p:txBody>
          <a:bodyPr tIns="1188000"/>
          <a:lstStyle>
            <a:lvl1pPr marL="0" indent="0" algn="ctr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image or delete</a:t>
            </a:r>
          </a:p>
        </p:txBody>
      </p:sp>
    </p:spTree>
    <p:extLst>
      <p:ext uri="{BB962C8B-B14F-4D97-AF65-F5344CB8AC3E}">
        <p14:creationId xmlns:p14="http://schemas.microsoft.com/office/powerpoint/2010/main" val="1773129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g 7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581" y="930320"/>
            <a:ext cx="7515625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581" y="2901600"/>
            <a:ext cx="5794825" cy="3225600"/>
          </a:xfrm>
        </p:spPr>
        <p:txBody>
          <a:bodyPr/>
          <a:lstStyle>
            <a:lvl1pPr marL="165092" indent="-165092">
              <a:spcBef>
                <a:spcPts val="1417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1pPr>
            <a:lvl2pPr marL="439717" indent="-179380"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63581" y="2008190"/>
            <a:ext cx="7573225" cy="555012"/>
          </a:xfrm>
        </p:spPr>
        <p:txBody>
          <a:bodyPr/>
          <a:lstStyle>
            <a:lvl1pPr marL="0" indent="0">
              <a:buNone/>
              <a:defRPr sz="4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 rot="21308237">
            <a:off x="6781574" y="3450987"/>
            <a:ext cx="1663200" cy="1191600"/>
          </a:xfrm>
          <a:scene3d>
            <a:camera prst="orthographicFront">
              <a:rot lat="0" lon="21300000" rev="0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0110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0" hasCustomPrompt="1"/>
          </p:nvPr>
        </p:nvSpPr>
        <p:spPr>
          <a:xfrm>
            <a:off x="663575" y="2232031"/>
            <a:ext cx="5924550" cy="4233863"/>
          </a:xfrm>
        </p:spPr>
        <p:txBody>
          <a:bodyPr tIns="612000"/>
          <a:lstStyle>
            <a:lvl1pPr marL="0" indent="0" algn="ctr">
              <a:buNone/>
              <a:defRPr b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Insert Chart</a:t>
            </a:r>
          </a:p>
        </p:txBody>
      </p:sp>
    </p:spTree>
    <p:extLst>
      <p:ext uri="{BB962C8B-B14F-4D97-AF65-F5344CB8AC3E}">
        <p14:creationId xmlns:p14="http://schemas.microsoft.com/office/powerpoint/2010/main" val="328249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3575" y="930320"/>
            <a:ext cx="7834314" cy="1143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575" y="2901600"/>
            <a:ext cx="7834314" cy="3225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/>
              <a:t>Second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7" r:id="rId4"/>
    <p:sldLayoutId id="2147483658" r:id="rId5"/>
    <p:sldLayoutId id="2147483659" r:id="rId6"/>
    <p:sldLayoutId id="2147483675" r:id="rId7"/>
    <p:sldLayoutId id="2147483660" r:id="rId8"/>
    <p:sldLayoutId id="2147483656" r:id="rId9"/>
    <p:sldLayoutId id="2147483654" r:id="rId10"/>
    <p:sldLayoutId id="2147483677" r:id="rId11"/>
    <p:sldLayoutId id="2147483678" r:id="rId12"/>
  </p:sldLayoutIdLst>
  <p:txStyles>
    <p:titleStyle>
      <a:lvl1pPr algn="l" defTabSz="914354" rtl="0" eaLnBrk="1" latinLnBrk="0" hangingPunct="1">
        <a:lnSpc>
          <a:spcPts val="6800"/>
        </a:lnSpc>
        <a:spcBef>
          <a:spcPct val="0"/>
        </a:spcBef>
        <a:buNone/>
        <a:defRPr sz="6500" b="1" kern="1200" spc="-60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50807" indent="-150807" algn="l" defTabSz="914354" rtl="0" eaLnBrk="1" latinLnBrk="0" hangingPunct="1">
        <a:spcBef>
          <a:spcPts val="1417"/>
        </a:spcBef>
        <a:buFont typeface="Arial" pitchFamily="34" charset="0"/>
        <a:buChar char="•"/>
        <a:defRPr sz="1500" b="1" kern="1200" spc="-60" baseline="0">
          <a:solidFill>
            <a:schemeClr val="tx1"/>
          </a:solidFill>
          <a:latin typeface="+mn-lt"/>
          <a:ea typeface="+mn-ea"/>
          <a:cs typeface="+mn-cs"/>
        </a:defRPr>
      </a:lvl1pPr>
      <a:lvl2pPr marL="446066" indent="-215889" algn="l" defTabSz="914354" rtl="0" eaLnBrk="1" latinLnBrk="0" hangingPunct="1">
        <a:spcBef>
          <a:spcPct val="20000"/>
        </a:spcBef>
        <a:buFont typeface="Arial" pitchFamily="34" charset="0"/>
        <a:buChar char="–"/>
        <a:defRPr sz="1500" b="1" kern="1200" spc="-60" baseline="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S_Powerpoint_Slide3.jpg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2195" y="0"/>
            <a:ext cx="96961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4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4571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45717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45717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45717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45717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45717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4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hyperlink" Target="http://www.google.co.uk/url?sa=i&amp;rct=j&amp;q=&amp;esrc=s&amp;source=images&amp;cd=&amp;cad=rja&amp;uact=8&amp;ved=0ahUKEwjkjrjkhsvYAhWLZ1AKHW1mBC8QjRwIBw&amp;url=http://edinburgh.org/firstclass/the-universities/queen-margaret-university/&amp;psig=AOvVaw07rHJAmzM1hzWFjbkVqr2F&amp;ust=1515593139806377" TargetMode="External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3.jpe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hyperlink" Target="http://www.google.co.uk/url?sa=i&amp;rct=j&amp;q=&amp;esrc=s&amp;source=images&amp;cd=&amp;cad=rja&amp;uact=8&amp;ved=0ahUKEwiN-NbThcvYAhXQalAKHTQeCTAQjRwIBw&amp;url=http://www.chroniclelive.co.uk/news/north-east-news/gateshead-open-university-office-close-10058994&amp;psig=AOvVaw0b6Jcn6JW7V5q8XO91j8ew&amp;ust=1515592870492427" TargetMode="External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47669" y="0"/>
            <a:ext cx="6496335" cy="6858000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4189865"/>
            <a:ext cx="9144000" cy="2668139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7629" y="1828802"/>
            <a:ext cx="5947351" cy="20761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  </a:t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/>
            </a:r>
            <a:br>
              <a:rPr lang="en-GB" dirty="0"/>
            </a:br>
            <a:r>
              <a:rPr lang="en-GB" sz="4400" dirty="0">
                <a:latin typeface="FS Lola" pitchFamily="50" charset="0"/>
              </a:rPr>
              <a:t>Skills Development Scotland</a:t>
            </a:r>
            <a:endParaRPr lang="en-GB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5705" y="3916922"/>
            <a:ext cx="4601551" cy="1267669"/>
          </a:xfrm>
        </p:spPr>
        <p:txBody>
          <a:bodyPr/>
          <a:lstStyle/>
          <a:p>
            <a:r>
              <a:rPr lang="en-GB" dirty="0">
                <a:latin typeface="FS Lola" pitchFamily="50" charset="0"/>
              </a:rPr>
              <a:t>Investing in Skills</a:t>
            </a:r>
          </a:p>
        </p:txBody>
      </p:sp>
      <p:pic>
        <p:nvPicPr>
          <p:cNvPr id="7" name="Picture 5" descr="d:\Users\prenticej\AppData\Local\Microsoft\Windows\Temporary Internet Files\Content.Outlook\E05TJG8A\Foundation Apprentice_Monisha Sandhu_9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" y="0"/>
            <a:ext cx="10290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8" y="5229231"/>
            <a:ext cx="5420579" cy="795336"/>
          </a:xfrm>
          <a:prstGeom prst="rect">
            <a:avLst/>
          </a:prstGeom>
          <a:solidFill>
            <a:srgbClr val="006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8" y="4470409"/>
            <a:ext cx="5420579" cy="903287"/>
          </a:xfrm>
          <a:prstGeom prst="rect">
            <a:avLst/>
          </a:prstGeom>
          <a:solidFill>
            <a:srgbClr val="006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46059" y="4588771"/>
            <a:ext cx="8191360" cy="548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2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Skills Development Scotland 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246059" y="5160967"/>
            <a:ext cx="5174528" cy="720725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/>
            </a:pPr>
            <a:r>
              <a:rPr lang="en-GB" sz="1400" dirty="0">
                <a:solidFill>
                  <a:schemeClr val="bg1"/>
                </a:solidFill>
                <a:latin typeface="+mj-lt"/>
              </a:rPr>
              <a:t>FE and Skills</a:t>
            </a:r>
            <a:r>
              <a:rPr lang="en-GB" sz="1400" dirty="0">
                <a:solidFill>
                  <a:srgbClr val="FFFFFF"/>
                </a:solidFill>
                <a:cs typeface="Arial"/>
              </a:rPr>
              <a:t> across the </a:t>
            </a:r>
            <a:r>
              <a:rPr lang="en-GB" sz="1400" dirty="0" smtClean="0">
                <a:solidFill>
                  <a:srgbClr val="FFFFFF"/>
                </a:solidFill>
                <a:cs typeface="Arial"/>
              </a:rPr>
              <a:t>4 countries of </a:t>
            </a:r>
            <a:r>
              <a:rPr lang="en-GB" sz="1400" dirty="0">
                <a:solidFill>
                  <a:srgbClr val="FFFFFF"/>
                </a:solidFill>
                <a:cs typeface="Arial"/>
              </a:rPr>
              <a:t>the UK </a:t>
            </a:r>
            <a:endParaRPr lang="en-GB" sz="1400" dirty="0" smtClean="0">
              <a:solidFill>
                <a:srgbClr val="FFFFFF"/>
              </a:solidFill>
              <a:cs typeface="Arial"/>
            </a:endParaRPr>
          </a:p>
          <a:p>
            <a:pPr>
              <a:defRPr/>
            </a:pPr>
            <a:r>
              <a:rPr lang="en-GB" sz="1400" dirty="0" smtClean="0">
                <a:solidFill>
                  <a:srgbClr val="FFFFFF"/>
                </a:solidFill>
                <a:cs typeface="Arial"/>
              </a:rPr>
              <a:t>Scotland Seminar</a:t>
            </a:r>
          </a:p>
          <a:p>
            <a:pPr>
              <a:defRPr/>
            </a:pPr>
            <a:r>
              <a:rPr lang="en-GB" sz="1400" dirty="0" smtClean="0">
                <a:solidFill>
                  <a:srgbClr val="FFFFFF"/>
                </a:solidFill>
                <a:cs typeface="Arial"/>
              </a:rPr>
              <a:t>Katie Hutton, Director of National Training Programmes</a:t>
            </a:r>
            <a:endParaRPr lang="en-US" sz="1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6274"/>
            <a:ext cx="1584000" cy="83586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0FCFB74-D887-43F3-8C63-8B2010E4739E}"/>
              </a:ext>
            </a:extLst>
          </p:cNvPr>
          <p:cNvSpPr/>
          <p:nvPr/>
        </p:nvSpPr>
        <p:spPr>
          <a:xfrm>
            <a:off x="-2" y="5930429"/>
            <a:ext cx="2396693" cy="795336"/>
          </a:xfrm>
          <a:prstGeom prst="rect">
            <a:avLst/>
          </a:prstGeom>
          <a:solidFill>
            <a:srgbClr val="006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xmlns="" id="{8299E15E-1A9D-4390-AA4F-0A838A1764CA}"/>
              </a:ext>
            </a:extLst>
          </p:cNvPr>
          <p:cNvSpPr txBox="1">
            <a:spLocks/>
          </p:cNvSpPr>
          <p:nvPr/>
        </p:nvSpPr>
        <p:spPr>
          <a:xfrm>
            <a:off x="246059" y="6143591"/>
            <a:ext cx="2363509" cy="43771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  <a:cs typeface="Arial"/>
              </a:rPr>
              <a:t>1st February 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79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2723"/>
            <a:ext cx="9144000" cy="1502231"/>
          </a:xfrm>
          <a:prstGeom prst="rect">
            <a:avLst/>
          </a:prstGeom>
          <a:solidFill>
            <a:srgbClr val="00ABB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2817" y="280310"/>
            <a:ext cx="9322063" cy="1091295"/>
          </a:xfrm>
          <a:prstGeom prst="rect">
            <a:avLst/>
          </a:prstGeom>
        </p:spPr>
        <p:txBody>
          <a:bodyPr rtlCol="0"/>
          <a:lstStyle/>
          <a:p>
            <a:pPr>
              <a:spcBef>
                <a:spcPct val="0"/>
              </a:spcBef>
              <a:defRPr/>
            </a:pPr>
            <a: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What we can learn from the </a:t>
            </a:r>
            <a:r>
              <a:rPr lang="en-GB" sz="3200" b="1" spc="-60" dirty="0">
                <a:solidFill>
                  <a:schemeClr val="bg1"/>
                </a:solidFill>
                <a:latin typeface="Arial Black" panose="020B0A04020102020204" pitchFamily="34" charset="0"/>
                <a:ea typeface="+mj-ea"/>
                <a:cs typeface="+mj-cs"/>
              </a:rPr>
              <a:t>key attributes</a:t>
            </a:r>
            <a: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of top OECD countries</a:t>
            </a:r>
          </a:p>
        </p:txBody>
      </p:sp>
      <p:pic>
        <p:nvPicPr>
          <p:cNvPr id="6" name="Picture 1" descr="pasted-image.pdf">
            <a:extLst>
              <a:ext uri="{FF2B5EF4-FFF2-40B4-BE49-F238E27FC236}">
                <a16:creationId xmlns:a16="http://schemas.microsoft.com/office/drawing/2014/main" xmlns="" id="{A7ED7933-DA4C-4E08-B88B-87A3D78BAD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426" y="1782541"/>
            <a:ext cx="2013079" cy="20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7" name="Picture 2" descr="pasted-image.pdf">
            <a:extLst>
              <a:ext uri="{FF2B5EF4-FFF2-40B4-BE49-F238E27FC236}">
                <a16:creationId xmlns:a16="http://schemas.microsoft.com/office/drawing/2014/main" xmlns="" id="{F328C30C-77EB-48A6-BF2C-2CD1ED2CA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82" y="1789527"/>
            <a:ext cx="2013077" cy="20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8" name="Picture 3" descr="pasted-image.pdf">
            <a:extLst>
              <a:ext uri="{FF2B5EF4-FFF2-40B4-BE49-F238E27FC236}">
                <a16:creationId xmlns:a16="http://schemas.microsoft.com/office/drawing/2014/main" xmlns="" id="{932058D2-0D46-41F9-86DC-FF3D84F3CA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00" y="1789527"/>
            <a:ext cx="2013077" cy="20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9" name="Picture 4" descr="pasted-image.pdf">
            <a:extLst>
              <a:ext uri="{FF2B5EF4-FFF2-40B4-BE49-F238E27FC236}">
                <a16:creationId xmlns:a16="http://schemas.microsoft.com/office/drawing/2014/main" xmlns="" id="{6AF4FC15-85FE-4096-8F1A-26DF5708FE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782" y="1782541"/>
            <a:ext cx="2013079" cy="20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10" name="Picture 5" descr="pasted-image.pdf">
            <a:extLst>
              <a:ext uri="{FF2B5EF4-FFF2-40B4-BE49-F238E27FC236}">
                <a16:creationId xmlns:a16="http://schemas.microsoft.com/office/drawing/2014/main" xmlns="" id="{C0C168DB-FB57-466E-ABA4-2A9BE225AF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789525"/>
            <a:ext cx="2013079" cy="21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11" name="Rectangle 6">
            <a:extLst>
              <a:ext uri="{FF2B5EF4-FFF2-40B4-BE49-F238E27FC236}">
                <a16:creationId xmlns:a16="http://schemas.microsoft.com/office/drawing/2014/main" xmlns="" id="{2B3C9E38-28EB-4598-893F-80150DEBD870}"/>
              </a:ext>
            </a:extLst>
          </p:cNvPr>
          <p:cNvSpPr>
            <a:spLocks/>
          </p:cNvSpPr>
          <p:nvPr/>
        </p:nvSpPr>
        <p:spPr bwMode="auto">
          <a:xfrm>
            <a:off x="260806" y="2931707"/>
            <a:ext cx="1491471" cy="105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Employers monitor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emerging requirements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and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share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 about market needs</a:t>
            </a: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xmlns="" id="{11A48D42-AFA9-41B6-BC98-2EB525ACD181}"/>
              </a:ext>
            </a:extLst>
          </p:cNvPr>
          <p:cNvSpPr>
            <a:spLocks/>
          </p:cNvSpPr>
          <p:nvPr/>
        </p:nvSpPr>
        <p:spPr bwMode="auto">
          <a:xfrm>
            <a:off x="260805" y="4148024"/>
            <a:ext cx="1447227" cy="86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Employers are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involved in designing curricula and qualifications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BA4C1196-A0D7-420B-92BB-DD9E07A59AF1}"/>
              </a:ext>
            </a:extLst>
          </p:cNvPr>
          <p:cNvSpPr>
            <a:spLocks/>
          </p:cNvSpPr>
          <p:nvPr/>
        </p:nvSpPr>
        <p:spPr bwMode="auto">
          <a:xfrm>
            <a:off x="2015201" y="2931707"/>
            <a:ext cx="1491471" cy="142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Permeable pathways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from secondary school through to higher/degree level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builds adaptive expertise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xmlns="" id="{E2E2BEB4-C783-4F50-8004-80A1020758CC}"/>
              </a:ext>
            </a:extLst>
          </p:cNvPr>
          <p:cNvSpPr>
            <a:spLocks/>
          </p:cNvSpPr>
          <p:nvPr/>
        </p:nvSpPr>
        <p:spPr bwMode="auto">
          <a:xfrm>
            <a:off x="3742493" y="2931707"/>
            <a:ext cx="1518249" cy="123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Work based learning offers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real on-the-job experience for learning hard and soft skills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E1C0BEB4-7922-43B6-8374-62F5BD62C251}"/>
              </a:ext>
            </a:extLst>
          </p:cNvPr>
          <p:cNvSpPr>
            <a:spLocks/>
          </p:cNvSpPr>
          <p:nvPr/>
        </p:nvSpPr>
        <p:spPr bwMode="auto">
          <a:xfrm>
            <a:off x="3742493" y="4284762"/>
            <a:ext cx="1536879" cy="123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Work based learning helps to keep learner places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aligned with likely future employment demand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xmlns="" id="{866DC3DD-FD78-49D5-B68C-BAE313EFD7E8}"/>
              </a:ext>
            </a:extLst>
          </p:cNvPr>
          <p:cNvSpPr>
            <a:spLocks/>
          </p:cNvSpPr>
          <p:nvPr/>
        </p:nvSpPr>
        <p:spPr bwMode="auto">
          <a:xfrm>
            <a:off x="3742493" y="5637817"/>
            <a:ext cx="1643995" cy="6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Students have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dual status as learner and employee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xmlns="" id="{04B0CA29-C233-40EB-B771-3931B545FF28}"/>
              </a:ext>
            </a:extLst>
          </p:cNvPr>
          <p:cNvSpPr>
            <a:spLocks/>
          </p:cNvSpPr>
          <p:nvPr/>
        </p:nvSpPr>
        <p:spPr bwMode="auto">
          <a:xfrm>
            <a:off x="5538373" y="2931707"/>
            <a:ext cx="1812817" cy="5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Good work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 is a key </a:t>
            </a:r>
            <a:b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</a:b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outcome</a:t>
            </a:r>
          </a:p>
        </p:txBody>
      </p:sp>
      <p:sp>
        <p:nvSpPr>
          <p:cNvPr id="18" name="Rectangle 13">
            <a:extLst>
              <a:ext uri="{FF2B5EF4-FFF2-40B4-BE49-F238E27FC236}">
                <a16:creationId xmlns:a16="http://schemas.microsoft.com/office/drawing/2014/main" xmlns="" id="{75F436D6-9F56-4529-90C3-6D2C3F153C50}"/>
              </a:ext>
            </a:extLst>
          </p:cNvPr>
          <p:cNvSpPr>
            <a:spLocks/>
          </p:cNvSpPr>
          <p:nvPr/>
        </p:nvSpPr>
        <p:spPr bwMode="auto">
          <a:xfrm>
            <a:off x="5538371" y="3459031"/>
            <a:ext cx="1491471" cy="105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Personal experience is work based and therefore leads to a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smoother transition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xmlns="" id="{AF386A24-C440-43F5-B7B0-B7424D1B8C7C}"/>
              </a:ext>
            </a:extLst>
          </p:cNvPr>
          <p:cNvSpPr>
            <a:spLocks/>
          </p:cNvSpPr>
          <p:nvPr/>
        </p:nvSpPr>
        <p:spPr bwMode="auto">
          <a:xfrm>
            <a:off x="7308325" y="2931707"/>
            <a:ext cx="1535715" cy="86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Social partners work with educators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within a legal framework</a:t>
            </a:r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xmlns="" id="{9FBC8684-42E3-4A4F-BD84-E2C4514D753C}"/>
              </a:ext>
            </a:extLst>
          </p:cNvPr>
          <p:cNvSpPr>
            <a:spLocks/>
          </p:cNvSpPr>
          <p:nvPr/>
        </p:nvSpPr>
        <p:spPr bwMode="auto">
          <a:xfrm>
            <a:off x="7308326" y="3849771"/>
            <a:ext cx="1642831" cy="1054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Young people are provided with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excellent support, career information, advice and guidance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xmlns="" id="{87A7A2BB-DB78-4774-8350-EA287D0D5EF2}"/>
              </a:ext>
            </a:extLst>
          </p:cNvPr>
          <p:cNvSpPr>
            <a:spLocks/>
          </p:cNvSpPr>
          <p:nvPr/>
        </p:nvSpPr>
        <p:spPr bwMode="auto">
          <a:xfrm>
            <a:off x="2015199" y="4410303"/>
            <a:ext cx="1721787" cy="160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STEM competencies, complex problem solving, communication and team work </a:t>
            </a:r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skills are developed through study of theory and application to real problems</a:t>
            </a:r>
            <a:endParaRPr lang="en-US" altLang="en-US" sz="1200" dirty="0">
              <a:solidFill>
                <a:srgbClr val="004F6F"/>
              </a:solidFill>
              <a:latin typeface="+mn-lt"/>
              <a:ea typeface="FS Lola Medium" panose="02000606050000020004" pitchFamily="50" charset="0"/>
              <a:cs typeface="FS Lola Medium" panose="02000606050000020004" pitchFamily="50" charset="0"/>
              <a:sym typeface="FS Lola Medium" panose="02000606050000020004" pitchFamily="50" charset="0"/>
            </a:endParaRPr>
          </a:p>
        </p:txBody>
      </p:sp>
      <p:sp>
        <p:nvSpPr>
          <p:cNvPr id="22" name="Rectangle 17">
            <a:extLst>
              <a:ext uri="{FF2B5EF4-FFF2-40B4-BE49-F238E27FC236}">
                <a16:creationId xmlns:a16="http://schemas.microsoft.com/office/drawing/2014/main" xmlns="" id="{FB276B22-2A11-4F9A-BABB-AC6EBEF98778}"/>
              </a:ext>
            </a:extLst>
          </p:cNvPr>
          <p:cNvSpPr>
            <a:spLocks/>
          </p:cNvSpPr>
          <p:nvPr/>
        </p:nvSpPr>
        <p:spPr bwMode="auto">
          <a:xfrm>
            <a:off x="260805" y="5179676"/>
            <a:ext cx="1447227" cy="5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65024" tIns="65024" rIns="65024" bIns="65024">
            <a:spAutoFit/>
          </a:bodyPr>
          <a:lstStyle>
            <a:lvl1pPr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1pPr>
            <a:lvl2pPr marL="742950" indent="-28575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2pPr>
            <a:lvl3pPr marL="11430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3pPr>
            <a:lvl4pPr marL="16002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4pPr>
            <a:lvl5pPr marL="2057400" indent="-228600" defTabSz="1300163" eaLnBrk="0"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5pPr>
            <a:lvl6pPr marL="25146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6pPr>
            <a:lvl7pPr marL="29718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7pPr>
            <a:lvl8pPr marL="34290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8pPr>
            <a:lvl9pPr marL="3886200" indent="-228600" algn="ctr" defTabSz="130016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Helvetica Light" charset="0"/>
                <a:cs typeface="Helvetica Light" charset="0"/>
                <a:sym typeface="Helvetica Light" charset="0"/>
              </a:defRPr>
            </a:lvl9pPr>
          </a:lstStyle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Medium" panose="02000606050000020004" pitchFamily="50" charset="0"/>
                <a:cs typeface="FS Lola Medium" panose="02000606050000020004" pitchFamily="50" charset="0"/>
                <a:sym typeface="FS Lola Medium" panose="02000606050000020004" pitchFamily="50" charset="0"/>
              </a:rPr>
              <a:t>Employers provide </a:t>
            </a:r>
          </a:p>
          <a:p>
            <a:pPr eaLnBrk="1"/>
            <a:r>
              <a:rPr lang="en-US" altLang="en-US" sz="1200" dirty="0">
                <a:solidFill>
                  <a:srgbClr val="004F6F"/>
                </a:solidFill>
                <a:latin typeface="+mn-lt"/>
                <a:ea typeface="FS Lola Bold" pitchFamily="34" charset="0"/>
                <a:cs typeface="FS Lola Bold" pitchFamily="34" charset="0"/>
                <a:sym typeface="FS Lola Bold" pitchFamily="34" charset="0"/>
              </a:rPr>
              <a:t>work opportunities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E427360-B50D-4137-AF61-5628BC565EC3}"/>
              </a:ext>
            </a:extLst>
          </p:cNvPr>
          <p:cNvSpPr txBox="1"/>
          <p:nvPr/>
        </p:nvSpPr>
        <p:spPr>
          <a:xfrm>
            <a:off x="260805" y="6439989"/>
            <a:ext cx="5277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400" b="1" i="1" dirty="0">
                <a:solidFill>
                  <a:srgbClr val="004F6F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PWC Young Workers Index, 2017</a:t>
            </a: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9265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ntranet.sds.co.uk/Infozone2/Infographics/MA%20Key%20result%202016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1678" y="136526"/>
            <a:ext cx="9425678" cy="6721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D0B43B1-88EC-42F3-A915-1E4FF7BE6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685" y="495294"/>
            <a:ext cx="6452629" cy="586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5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996E4E0-2815-4DEC-8CF2-3BA66B8D9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983" y="-121990"/>
            <a:ext cx="9460578" cy="713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9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-72355"/>
            <a:ext cx="9144000" cy="981075"/>
          </a:xfrm>
          <a:prstGeom prst="rect">
            <a:avLst/>
          </a:prstGeom>
          <a:solidFill>
            <a:srgbClr val="00ABB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2811" y="-171400"/>
            <a:ext cx="9322063" cy="1143000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ts val="6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Skills Planning Alignment</a:t>
            </a:r>
            <a:endParaRPr kumimoji="0" lang="en-GB" sz="3200" b="1" i="0" u="none" strike="noStrike" kern="1200" cap="none" spc="-6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12F7A6D-72DD-45E6-99D2-097A97CD66B0}"/>
              </a:ext>
            </a:extLst>
          </p:cNvPr>
          <p:cNvSpPr txBox="1"/>
          <p:nvPr/>
        </p:nvSpPr>
        <p:spPr>
          <a:xfrm>
            <a:off x="0" y="6525344"/>
            <a:ext cx="9144000" cy="338554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marL="180975" lvl="0" indent="-180975" algn="ctr">
              <a:spcAft>
                <a:spcPts val="600"/>
              </a:spcAft>
            </a:pPr>
            <a:r>
              <a:rPr lang="en-GB" sz="16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SDS </a:t>
            </a:r>
            <a:r>
              <a:rPr lang="en-GB" sz="1600" b="1" dirty="0" smtClean="0">
                <a:solidFill>
                  <a:schemeClr val="bg1"/>
                </a:solidFill>
                <a:latin typeface="+mj-lt"/>
                <a:cs typeface="Calibri" pitchFamily="34" charset="0"/>
              </a:rPr>
              <a:t>and SFC are working together to </a:t>
            </a:r>
            <a:r>
              <a:rPr lang="en-GB" sz="1600" b="1" dirty="0">
                <a:solidFill>
                  <a:schemeClr val="bg1"/>
                </a:solidFill>
                <a:latin typeface="+mj-lt"/>
                <a:cs typeface="Calibri" pitchFamily="34" charset="0"/>
              </a:rPr>
              <a:t>agree a robust and effective skills planning model</a:t>
            </a:r>
            <a:endParaRPr lang="en-GB" sz="1600" dirty="0">
              <a:solidFill>
                <a:schemeClr val="bg1"/>
              </a:solidFill>
              <a:latin typeface="+mj-lt"/>
              <a:cs typeface="Calibri" pitchFamily="34" charset="0"/>
            </a:endParaRPr>
          </a:p>
        </p:txBody>
      </p:sp>
      <p:pic>
        <p:nvPicPr>
          <p:cNvPr id="8" name="Picture 7" descr="Skills Alignment.PNG">
            <a:extLst>
              <a:ext uri="{FF2B5EF4-FFF2-40B4-BE49-F238E27FC236}">
                <a16:creationId xmlns:a16="http://schemas.microsoft.com/office/drawing/2014/main" xmlns="" id="{366C57BA-1265-4226-B4D0-5404073498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924" y="1040815"/>
            <a:ext cx="8892480" cy="506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1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2536513-8D26-4ABA-8A1A-9718F47F61EC}"/>
              </a:ext>
            </a:extLst>
          </p:cNvPr>
          <p:cNvSpPr/>
          <p:nvPr/>
        </p:nvSpPr>
        <p:spPr>
          <a:xfrm>
            <a:off x="1" y="2723"/>
            <a:ext cx="9144000" cy="981075"/>
          </a:xfrm>
          <a:prstGeom prst="rect">
            <a:avLst/>
          </a:prstGeom>
          <a:solidFill>
            <a:srgbClr val="00ABB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18D1EC5A-491E-4515-8752-0FC7EFA543D4}"/>
              </a:ext>
            </a:extLst>
          </p:cNvPr>
          <p:cNvSpPr txBox="1">
            <a:spLocks/>
          </p:cNvSpPr>
          <p:nvPr/>
        </p:nvSpPr>
        <p:spPr>
          <a:xfrm>
            <a:off x="172811" y="-43544"/>
            <a:ext cx="9322063" cy="1143000"/>
          </a:xfrm>
          <a:prstGeom prst="rect">
            <a:avLst/>
          </a:prstGeom>
        </p:spPr>
        <p:txBody>
          <a:bodyPr rtlCol="0"/>
          <a:lstStyle/>
          <a:p>
            <a:pPr>
              <a:lnSpc>
                <a:spcPts val="6800"/>
              </a:lnSpc>
              <a:spcBef>
                <a:spcPct val="0"/>
              </a:spcBef>
              <a:defRPr/>
            </a:pPr>
            <a:r>
              <a:rPr lang="en-GB" sz="3200" b="1" spc="-6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Questions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F511503-55AE-4DFD-9BFB-D3D6B2A8B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672"/>
            <a:ext cx="9144000" cy="651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5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701675" y="606425"/>
            <a:ext cx="8140700" cy="647700"/>
          </a:xfrm>
        </p:spPr>
        <p:txBody>
          <a:bodyPr/>
          <a:lstStyle/>
          <a:p>
            <a:pPr eaLnBrk="1">
              <a:lnSpc>
                <a:spcPct val="100000"/>
              </a:lnSpc>
            </a:pPr>
            <a:r>
              <a:rPr lang="en-US" sz="2800" smtClean="0">
                <a:latin typeface="FS Lola ExtraBold" charset="0"/>
                <a:sym typeface="FS Lola ExtraBold" charset="0"/>
              </a:rPr>
              <a:t>Where are we now?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sz="quarter" idx="1"/>
          </p:nvPr>
        </p:nvSpPr>
        <p:spPr>
          <a:xfrm>
            <a:off x="701675" y="1484313"/>
            <a:ext cx="7235825" cy="755650"/>
          </a:xfrm>
        </p:spPr>
        <p:txBody>
          <a:bodyPr/>
          <a:lstStyle/>
          <a:p>
            <a:pPr marL="0" indent="0" eaLnBrk="1">
              <a:lnSpc>
                <a:spcPct val="120000"/>
              </a:lnSpc>
              <a:spcBef>
                <a:spcPct val="0"/>
              </a:spcBef>
              <a:buSzTx/>
              <a:buFont typeface="Arial" pitchFamily="34" charset="0"/>
              <a:buNone/>
            </a:pPr>
            <a:r>
              <a:rPr lang="en-US" sz="2000" b="0" smtClean="0">
                <a:solidFill>
                  <a:srgbClr val="006072"/>
                </a:solidFill>
              </a:rPr>
              <a:t>Creation of more than 950 </a:t>
            </a:r>
            <a:r>
              <a:rPr lang="en-US" sz="2000" smtClean="0">
                <a:solidFill>
                  <a:srgbClr val="006072"/>
                </a:solidFill>
              </a:rPr>
              <a:t>Graduate Apprenticeship opportunities across 11 frameworks </a:t>
            </a:r>
            <a:r>
              <a:rPr lang="en-US" sz="2000" b="0" smtClean="0">
                <a:solidFill>
                  <a:srgbClr val="006072"/>
                </a:solidFill>
              </a:rPr>
              <a:t>by</a:t>
            </a:r>
            <a:r>
              <a:rPr lang="en-US" sz="2000" smtClean="0">
                <a:solidFill>
                  <a:srgbClr val="006072"/>
                </a:solidFill>
              </a:rPr>
              <a:t> September 2018</a:t>
            </a:r>
            <a:endParaRPr lang="en-US" sz="2000" b="0" smtClean="0">
              <a:solidFill>
                <a:srgbClr val="006072"/>
              </a:solidFill>
            </a:endParaRPr>
          </a:p>
        </p:txBody>
      </p:sp>
      <p:pic>
        <p:nvPicPr>
          <p:cNvPr id="11268" name="Picture 3" descr="http://staff.napier.ac.uk/services/corporateaffairs/marketing/PublishingImages/EdNapUniLogoCMY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5800" y="5097463"/>
            <a:ext cx="1247775" cy="3810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69" name="Picture 4" descr="http://www.glasgowkelvin.ac.uk/wordpress/wp-content/uploads/2013/10/splashpage-logo-crop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4888" y="5989638"/>
            <a:ext cx="620712" cy="27305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0" name="Picture 5" descr="http://www.macs.hw.ac.uk/~nt2/HW-Logo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30000"/>
          </a:blip>
          <a:srcRect/>
          <a:stretch>
            <a:fillRect/>
          </a:stretch>
        </p:blipFill>
        <p:spPr bwMode="auto">
          <a:xfrm>
            <a:off x="3451225" y="5097463"/>
            <a:ext cx="760413" cy="37941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1" name="Picture 6" descr="https://oepscotland.files.wordpress.com/2016/12/uhi-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118100"/>
            <a:ext cx="1087438" cy="3381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2" name="Picture 7" descr="https://i0.wp.com/www.internationalinsight.co.uk/wp-content/uploads/2017/07/2-line-logo-UWS-highres_black.jpg?fit=2360%2C35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150" y="6021388"/>
            <a:ext cx="1416050" cy="20955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3" name="Picture 8" descr="https://upload.wikimedia.org/wikipedia/en/thumb/2/23/Robert_Gordon_University_logo.svg/1280px-Robert_Gordon_University_logo.svg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9138" y="6013450"/>
            <a:ext cx="1220787" cy="22542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4" name="Picture 9" descr="http://www.gcu.ac.uk/media/gcalwebv2/theuniversity/supportservices/marketingcommunications/branding/GCUlogo_gif_300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938" y="5902325"/>
            <a:ext cx="792162" cy="4460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5" name="Picture 10" descr="http://203.150.228.175/wp-content/uploads/2014/10/university-of-strathclyde-logo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16788" y="5697538"/>
            <a:ext cx="855662" cy="85725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6" name="Picture 11" descr="http://council-of-coaches.eu/wp-content/uploads/2017/07/logo-udun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13" y="5065713"/>
            <a:ext cx="1219200" cy="4445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11277" name="Line 12"/>
          <p:cNvSpPr>
            <a:spLocks noChangeShapeType="1"/>
          </p:cNvSpPr>
          <p:nvPr/>
        </p:nvSpPr>
        <p:spPr bwMode="auto">
          <a:xfrm>
            <a:off x="781050" y="4764088"/>
            <a:ext cx="7327900" cy="0"/>
          </a:xfrm>
          <a:prstGeom prst="line">
            <a:avLst/>
          </a:prstGeom>
          <a:noFill/>
          <a:ln w="25400" cap="rnd">
            <a:solidFill>
              <a:srgbClr val="007087"/>
            </a:solidFill>
            <a:prstDash val="sysDot"/>
            <a:round/>
            <a:headEnd/>
            <a:tailEnd/>
          </a:ln>
        </p:spPr>
        <p:txBody>
          <a:bodyPr lIns="65024" tIns="65024" rIns="65024" bIns="65024"/>
          <a:lstStyle/>
          <a:p>
            <a:endParaRPr lang="en-GB"/>
          </a:p>
        </p:txBody>
      </p:sp>
      <p:pic>
        <p:nvPicPr>
          <p:cNvPr id="11278" name="Picture 13" descr="pasted-image.pd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79613" y="2876550"/>
            <a:ext cx="552450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79" name="Picture 14" descr="pasted-image.pdf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55725" y="2876550"/>
            <a:ext cx="552450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0" name="Picture 15" descr="pasted-image.pd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03613" y="2876550"/>
            <a:ext cx="552450" cy="12398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1" name="Picture 16" descr="pasted-image.pd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32263" y="2876550"/>
            <a:ext cx="552450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2" name="Picture 17" descr="pasted-image.pdf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69200" y="2876550"/>
            <a:ext cx="552450" cy="11223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3" name="Picture 18" descr="pasted-image.pdf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932613" y="2876550"/>
            <a:ext cx="550862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4" name="Picture 19" descr="pasted-image.pdf"/>
          <p:cNvPicPr>
            <a:picLocks noChangeAspect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943475" y="2876550"/>
            <a:ext cx="703263" cy="12398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5" name="Picture 20" descr="pasted-image.pdf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656263" y="2876550"/>
            <a:ext cx="552450" cy="11223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6" name="Picture 21" descr="pasted-image.pdf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33425" y="2876550"/>
            <a:ext cx="552450" cy="11223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7" name="Picture 22" descr="pasted-image.pdf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608263" y="2876550"/>
            <a:ext cx="550862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11288" name="Picture 23" descr="pasted-image.pdf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296025" y="2876550"/>
            <a:ext cx="550863" cy="10048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sp>
        <p:nvSpPr>
          <p:cNvPr id="11289" name="TextBox 24"/>
          <p:cNvSpPr txBox="1">
            <a:spLocks noChangeArrowheads="1"/>
          </p:cNvSpPr>
          <p:nvPr/>
        </p:nvSpPr>
        <p:spPr bwMode="auto">
          <a:xfrm>
            <a:off x="611188" y="3481388"/>
            <a:ext cx="79216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IT: </a:t>
            </a:r>
          </a:p>
          <a:p>
            <a:pPr algn="ctr"/>
            <a:r>
              <a:rPr lang="en-GB" sz="700"/>
              <a:t>Management </a:t>
            </a:r>
          </a:p>
          <a:p>
            <a:pPr algn="ctr"/>
            <a:r>
              <a:rPr lang="en-GB" sz="700"/>
              <a:t>for Business 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0" name="TextBox 26"/>
          <p:cNvSpPr txBox="1">
            <a:spLocks noChangeArrowheads="1"/>
          </p:cNvSpPr>
          <p:nvPr/>
        </p:nvSpPr>
        <p:spPr bwMode="auto">
          <a:xfrm>
            <a:off x="1979613" y="3500438"/>
            <a:ext cx="57626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IT: </a:t>
            </a:r>
          </a:p>
          <a:p>
            <a:pPr algn="ctr"/>
            <a:r>
              <a:rPr lang="en-GB" sz="700"/>
              <a:t>Cyber Security</a:t>
            </a:r>
          </a:p>
          <a:p>
            <a:pPr algn="ctr"/>
            <a:r>
              <a:rPr lang="en-GB" sz="700"/>
              <a:t>SCQF 11</a:t>
            </a:r>
          </a:p>
        </p:txBody>
      </p:sp>
      <p:sp>
        <p:nvSpPr>
          <p:cNvPr id="11291" name="TextBox 27"/>
          <p:cNvSpPr txBox="1">
            <a:spLocks noChangeArrowheads="1"/>
          </p:cNvSpPr>
          <p:nvPr/>
        </p:nvSpPr>
        <p:spPr bwMode="auto">
          <a:xfrm>
            <a:off x="1331913" y="3500438"/>
            <a:ext cx="57626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IT: </a:t>
            </a:r>
          </a:p>
          <a:p>
            <a:pPr algn="ctr"/>
            <a:r>
              <a:rPr lang="en-GB" sz="700"/>
              <a:t>Cyber Security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2" name="TextBox 28"/>
          <p:cNvSpPr txBox="1">
            <a:spLocks noChangeArrowheads="1"/>
          </p:cNvSpPr>
          <p:nvPr/>
        </p:nvSpPr>
        <p:spPr bwMode="auto">
          <a:xfrm>
            <a:off x="2555875" y="3500438"/>
            <a:ext cx="7207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IT: </a:t>
            </a:r>
          </a:p>
          <a:p>
            <a:pPr algn="ctr"/>
            <a:r>
              <a:rPr lang="en-GB" sz="700"/>
              <a:t>Software</a:t>
            </a:r>
          </a:p>
          <a:p>
            <a:pPr algn="ctr"/>
            <a:r>
              <a:rPr lang="en-GB" sz="700"/>
              <a:t>Development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3" name="TextBox 29"/>
          <p:cNvSpPr txBox="1">
            <a:spLocks noChangeArrowheads="1"/>
          </p:cNvSpPr>
          <p:nvPr/>
        </p:nvSpPr>
        <p:spPr bwMode="auto">
          <a:xfrm>
            <a:off x="3419475" y="3500438"/>
            <a:ext cx="720725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Business</a:t>
            </a:r>
          </a:p>
          <a:p>
            <a:pPr algn="ctr"/>
            <a:r>
              <a:rPr lang="en-GB" sz="700"/>
              <a:t>Management</a:t>
            </a:r>
          </a:p>
          <a:p>
            <a:pPr algn="ctr"/>
            <a:r>
              <a:rPr lang="en-GB" sz="700"/>
              <a:t>(Financial Services)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4" name="TextBox 30"/>
          <p:cNvSpPr txBox="1">
            <a:spLocks noChangeArrowheads="1"/>
          </p:cNvSpPr>
          <p:nvPr/>
        </p:nvSpPr>
        <p:spPr bwMode="auto">
          <a:xfrm>
            <a:off x="4067175" y="3517900"/>
            <a:ext cx="720725" cy="415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Business</a:t>
            </a:r>
          </a:p>
          <a:p>
            <a:pPr algn="ctr"/>
            <a:r>
              <a:rPr lang="en-GB" sz="700"/>
              <a:t>Management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5" name="TextBox 31"/>
          <p:cNvSpPr txBox="1">
            <a:spLocks noChangeArrowheads="1"/>
          </p:cNvSpPr>
          <p:nvPr/>
        </p:nvSpPr>
        <p:spPr bwMode="auto">
          <a:xfrm>
            <a:off x="4859338" y="3500438"/>
            <a:ext cx="865187" cy="631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Engineering</a:t>
            </a:r>
          </a:p>
          <a:p>
            <a:pPr algn="ctr"/>
            <a:r>
              <a:rPr lang="en-GB" sz="700"/>
              <a:t>Instrumentation,</a:t>
            </a:r>
          </a:p>
          <a:p>
            <a:pPr algn="ctr"/>
            <a:r>
              <a:rPr lang="en-GB" sz="700"/>
              <a:t>Measurement</a:t>
            </a:r>
          </a:p>
          <a:p>
            <a:pPr algn="ctr"/>
            <a:r>
              <a:rPr lang="en-GB" sz="700"/>
              <a:t>&amp; Control 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6" name="TextBox 35"/>
          <p:cNvSpPr txBox="1">
            <a:spLocks noChangeArrowheads="1"/>
          </p:cNvSpPr>
          <p:nvPr/>
        </p:nvSpPr>
        <p:spPr bwMode="auto">
          <a:xfrm>
            <a:off x="7451725" y="3500438"/>
            <a:ext cx="792163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Construction </a:t>
            </a:r>
          </a:p>
          <a:p>
            <a:pPr algn="ctr"/>
            <a:r>
              <a:rPr lang="en-GB" sz="700"/>
              <a:t>&amp; The Built Environment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7" name="TextBox 34"/>
          <p:cNvSpPr txBox="1">
            <a:spLocks noChangeArrowheads="1"/>
          </p:cNvSpPr>
          <p:nvPr/>
        </p:nvSpPr>
        <p:spPr bwMode="auto">
          <a:xfrm>
            <a:off x="6875463" y="3500438"/>
            <a:ext cx="720725" cy="415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Civil</a:t>
            </a:r>
          </a:p>
          <a:p>
            <a:pPr algn="ctr"/>
            <a:r>
              <a:rPr lang="en-GB" sz="700"/>
              <a:t>Engineering</a:t>
            </a:r>
          </a:p>
          <a:p>
            <a:pPr algn="ctr"/>
            <a:r>
              <a:rPr lang="en-GB" sz="700"/>
              <a:t>SCQF 10</a:t>
            </a:r>
          </a:p>
        </p:txBody>
      </p:sp>
      <p:sp>
        <p:nvSpPr>
          <p:cNvPr id="11298" name="TextBox 33"/>
          <p:cNvSpPr txBox="1">
            <a:spLocks noChangeArrowheads="1"/>
          </p:cNvSpPr>
          <p:nvPr/>
        </p:nvSpPr>
        <p:spPr bwMode="auto">
          <a:xfrm>
            <a:off x="6227763" y="3500438"/>
            <a:ext cx="720725" cy="415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Civil </a:t>
            </a:r>
          </a:p>
          <a:p>
            <a:pPr algn="ctr"/>
            <a:r>
              <a:rPr lang="en-GB" sz="700"/>
              <a:t>Engineering</a:t>
            </a:r>
          </a:p>
          <a:p>
            <a:pPr algn="ctr"/>
            <a:r>
              <a:rPr lang="en-GB" sz="700"/>
              <a:t>SCQF 8</a:t>
            </a:r>
          </a:p>
        </p:txBody>
      </p:sp>
      <p:sp>
        <p:nvSpPr>
          <p:cNvPr id="11299" name="TextBox 32"/>
          <p:cNvSpPr txBox="1">
            <a:spLocks noChangeArrowheads="1"/>
          </p:cNvSpPr>
          <p:nvPr/>
        </p:nvSpPr>
        <p:spPr bwMode="auto">
          <a:xfrm>
            <a:off x="5580063" y="3500438"/>
            <a:ext cx="72072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700"/>
              <a:t>Engineering</a:t>
            </a:r>
          </a:p>
          <a:p>
            <a:pPr algn="ctr"/>
            <a:r>
              <a:rPr lang="en-GB" sz="700"/>
              <a:t>Design &amp;</a:t>
            </a:r>
          </a:p>
          <a:p>
            <a:pPr algn="ctr"/>
            <a:r>
              <a:rPr lang="en-GB" sz="700"/>
              <a:t>Manufacture </a:t>
            </a:r>
          </a:p>
          <a:p>
            <a:pPr algn="ctr"/>
            <a:r>
              <a:rPr lang="en-GB" sz="700"/>
              <a:t>SCQF 10</a:t>
            </a:r>
          </a:p>
        </p:txBody>
      </p:sp>
      <p:pic>
        <p:nvPicPr>
          <p:cNvPr id="11300" name="Picture 23" descr="Image result for university of glasgow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84213" y="5133975"/>
            <a:ext cx="10080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1" name="Picture 21" descr="Image result for open university">
            <a:hlinkClick r:id="rId23"/>
          </p:cNvPr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451725" y="5013325"/>
            <a:ext cx="757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02" name="Picture 35" descr="Image result for queen margaret university">
            <a:hlinkClick r:id="rId25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11188" y="5681663"/>
            <a:ext cx="1081087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DS PowerPoint Template V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D Scotla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SDS Base Document" ma:contentTypeID="0x010100ED2642B7FA5E4DA4BAD5093338A237AF00374BA585AC95A248B0D35B4F985C208D" ma:contentTypeVersion="0" ma:contentTypeDescription="Base document type for SDS EDRMS Project" ma:contentTypeScope="" ma:versionID="30d3101994e318d4f28b817bd7d60f24">
  <xsd:schema xmlns:xsd="http://www.w3.org/2001/XMLSchema" xmlns:xs="http://www.w3.org/2001/XMLSchema" xmlns:p="http://schemas.microsoft.com/office/2006/metadata/properties" xmlns:ns1="http://schemas.microsoft.com/sharepoint/v3" xmlns:ns2="7b89bba3-8027-45bd-a570-d8b0d030bad0" xmlns:ns3="57a8fc3a-2b1c-4d0f-9d31-9e891fd94e66" targetNamespace="http://schemas.microsoft.com/office/2006/metadata/properties" ma:root="true" ma:fieldsID="a97003f7c0bf3832e5c96b806129eb76" ns1:_="" ns2:_="" ns3:_="">
    <xsd:import namespace="http://schemas.microsoft.com/sharepoint/v3"/>
    <xsd:import namespace="7b89bba3-8027-45bd-a570-d8b0d030bad0"/>
    <xsd:import namespace="57a8fc3a-2b1c-4d0f-9d31-9e891fd94e66"/>
    <xsd:element name="properties">
      <xsd:complexType>
        <xsd:sequence>
          <xsd:element name="documentManagement">
            <xsd:complexType>
              <xsd:all>
                <xsd:element ref="ns1:TemplateUrl" minOccurs="0"/>
                <xsd:element ref="ns1:xd_ProgID" minOccurs="0"/>
                <xsd:element ref="ns1:xd_Signature" minOccurs="0"/>
                <xsd:element ref="ns2:EDRMSUpdatePeriod"/>
                <xsd:element ref="ns2:EDRMSExpiryDate" minOccurs="0"/>
                <xsd:element ref="ns2:EDRMSArchiveDate" minOccurs="0"/>
                <xsd:element ref="ns2:EDRMSUpdateDate" minOccurs="0"/>
                <xsd:element ref="ns2:EDRMSIsArchived" minOccurs="0"/>
                <xsd:element ref="ns2:EDRMSStatus"/>
                <xsd:element ref="ns2:EDRMSOwner" minOccurs="0"/>
                <xsd:element ref="ns2:EDRMSUpdatedAsRecord" minOccurs="0"/>
                <xsd:element ref="ns2:InformationClassificationTaxHTField0" minOccurs="0"/>
                <xsd:element ref="ns2:EDRMSRegionTaxHTField0" minOccurs="0"/>
                <xsd:element ref="ns2:EDRMSBCSTaxHTField0" minOccurs="0"/>
                <xsd:element ref="ns2:TaxKeywordTaxHTField" minOccurs="0"/>
                <xsd:element ref="ns3:TaxCatchAll" minOccurs="0"/>
                <xsd:element ref="ns3:TaxCatchAllLabel" minOccurs="0"/>
                <xsd:element ref="ns1:_vti_ItemDeclaredRecor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TemplateUrl" ma:index="8" nillable="true" ma:displayName="Template Link" ma:hidden="true" ma:internalName="TemplateUrl">
      <xsd:simpleType>
        <xsd:restriction base="dms:Text"/>
      </xsd:simpleType>
    </xsd:element>
    <xsd:element name="xd_ProgID" ma:index="9" nillable="true" ma:displayName="HTML File Link" ma:hidden="true" ma:internalName="xd_ProgID">
      <xsd:simpleType>
        <xsd:restriction base="dms:Text"/>
      </xsd:simpleType>
    </xsd:element>
    <xsd:element name="xd_Signature" ma:index="10" nillable="true" ma:displayName="Is Signed" ma:hidden="true" ma:internalName="xd_Signature" ma:readOnly="true">
      <xsd:simpleType>
        <xsd:restriction base="dms:Boolean"/>
      </xsd:simpleType>
    </xsd:element>
    <xsd:element name="_vti_ItemDeclaredRecord" ma:index="31" nillable="true" ma:displayName="Declared Record" ma:hidden="true" ma:internalName="_vti_ItemDeclaredRecord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89bba3-8027-45bd-a570-d8b0d030bad0" elementFormDefault="qualified">
    <xsd:import namespace="http://schemas.microsoft.com/office/2006/documentManagement/types"/>
    <xsd:import namespace="http://schemas.microsoft.com/office/infopath/2007/PartnerControls"/>
    <xsd:element name="EDRMSUpdatePeriod" ma:index="13" ma:displayName="Update Period" ma:description="An email will be sent to you to update your document when due" ma:list="{9504B316-6E32-4390-AA3A-3C31F229E6A6}" ma:internalName="EDRMSUpdatePeriod" ma:readOnly="false" ma:showField="LinkTitleNoMenu" ma:web="{7b89bba3-8027-45bd-a570-d8b0d030bad0}">
      <xsd:simpleType>
        <xsd:restriction base="dms:Lookup"/>
      </xsd:simpleType>
    </xsd:element>
    <xsd:element name="EDRMSExpiryDate" ma:index="14" nillable="true" ma:displayName="Expiry Date" ma:format="DateOnly" ma:hidden="true" ma:internalName="EDRMSExpiryDate">
      <xsd:simpleType>
        <xsd:restriction base="dms:DateTime"/>
      </xsd:simpleType>
    </xsd:element>
    <xsd:element name="EDRMSArchiveDate" ma:index="15" nillable="true" ma:displayName="Archive Date" ma:format="DateOnly" ma:hidden="true" ma:internalName="EDRMSArchiveDate">
      <xsd:simpleType>
        <xsd:restriction base="dms:DateTime"/>
      </xsd:simpleType>
    </xsd:element>
    <xsd:element name="EDRMSUpdateDate" ma:index="16" nillable="true" ma:displayName="Update Date" ma:format="DateOnly" ma:hidden="true" ma:internalName="EDRMSUpdateDate">
      <xsd:simpleType>
        <xsd:restriction base="dms:DateTime"/>
      </xsd:simpleType>
    </xsd:element>
    <xsd:element name="EDRMSIsArchived" ma:index="17" nillable="true" ma:displayName="Is Archived" ma:default="0" ma:description="Selecting this option will send your document directly to archive and results in deletion of your document after 1 year.&#10;" ma:internalName="EDRMSIsArchived">
      <xsd:simpleType>
        <xsd:restriction base="dms:Boolean"/>
      </xsd:simpleType>
    </xsd:element>
    <xsd:element name="EDRMSStatus" ma:index="18" ma:displayName="Status" ma:default="Active" ma:description="Only active should be selected for new documents, the 'pending review' option is only used when the document is due to be updated, i.e. the update period has passed&#10;" ma:format="Dropdown" ma:internalName="EDRMSStatus">
      <xsd:simpleType>
        <xsd:restriction base="dms:Choice">
          <xsd:enumeration value="Active"/>
          <xsd:enumeration value="Pending Review"/>
        </xsd:restriction>
      </xsd:simpleType>
    </xsd:element>
    <xsd:element name="EDRMSOwner" ma:index="19" nillable="true" ma:displayName="Owner" ma:hidden="true" ma:internalName="EDRMS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RMSUpdatedAsRecord" ma:index="20" nillable="true" ma:displayName="Updated as Record" ma:default="0" ma:hidden="true" ma:internalName="EDRMSUpdatedAsRecord">
      <xsd:simpleType>
        <xsd:restriction base="dms:Boolean"/>
      </xsd:simpleType>
    </xsd:element>
    <xsd:element name="InformationClassificationTaxHTField0" ma:index="21" nillable="true" ma:taxonomy="true" ma:internalName="InformationClassificationTaxHTField0" ma:taxonomyFieldName="InformationClassification" ma:displayName="Information Classification" ma:default="" ma:fieldId="{046323e4-ade6-4a04-9a1b-52b4f00820bc}" ma:sspId="5289a0cf-168a-4f00-bb0d-a4a166c330d4" ma:termSetId="13cebbc5-52ff-4f4a-88c5-6420a156752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DRMSRegionTaxHTField0" ma:index="23" nillable="true" ma:taxonomy="true" ma:internalName="EDRMSRegionTaxHTField0" ma:taxonomyFieldName="EDRMSRegion" ma:displayName="Region" ma:default="" ma:fieldId="{241d3029-344a-4cbe-b402-2720249832e5}" ma:sspId="5289a0cf-168a-4f00-bb0d-a4a166c330d4" ma:termSetId="78027aae-b842-4b81-8fed-794cb79b10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DRMSBCSTaxHTField0" ma:index="25" nillable="true" ma:taxonomy="true" ma:internalName="EDRMSBCSTaxHTField0" ma:taxonomyFieldName="EDRMSBCS" ma:displayName="BCS" ma:default="" ma:fieldId="{47527ecc-9713-46d4-a02c-bae5233fa58a}" ma:sspId="5289a0cf-168a-4f00-bb0d-a4a166c330d4" ma:termSetId="01f65eac-6df1-45e4-830e-d571c06956a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7" nillable="true" ma:taxonomy="true" ma:internalName="TaxKeywordTaxHTField" ma:taxonomyFieldName="TaxKeyword" ma:displayName="Enterprise Keywords" ma:fieldId="{23f27201-bee3-471e-b2e7-b64fd8b7ca38}" ma:taxonomyMulti="true" ma:sspId="8ef9f2a5-bad0-43e8-820b-637d68c9086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a8fc3a-2b1c-4d0f-9d31-9e891fd94e66" elementFormDefault="qualified">
    <xsd:import namespace="http://schemas.microsoft.com/office/2006/documentManagement/types"/>
    <xsd:import namespace="http://schemas.microsoft.com/office/infopath/2007/PartnerControls"/>
    <xsd:element name="TaxCatchAll" ma:index="29" nillable="true" ma:displayName="Taxonomy Catch All Column" ma:description="" ma:hidden="true" ma:list="{95ec228b-203d-4ba5-b00f-3930a945fc01}" ma:internalName="TaxCatchAll" ma:showField="CatchAllData" ma:web="57a8fc3a-2b1c-4d0f-9d31-9e891fd94e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30" nillable="true" ma:displayName="Taxonomy Catch All Column1" ma:description="" ma:hidden="true" ma:list="{95ec228b-203d-4ba5-b00f-3930a945fc01}" ma:internalName="TaxCatchAllLabel" ma:readOnly="true" ma:showField="CatchAllDataLabel" ma:web="57a8fc3a-2b1c-4d0f-9d31-9e891fd94e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TemplateUrl xmlns="http://schemas.microsoft.com/sharepoint/v3" xsi:nil="true"/>
    <TaxCatchAll xmlns="57a8fc3a-2b1c-4d0f-9d31-9e891fd94e66"/>
    <EDRMSArchiveDate xmlns="7b89bba3-8027-45bd-a570-d8b0d030bad0" xsi:nil="true"/>
    <EDRMSOwner xmlns="7b89bba3-8027-45bd-a570-d8b0d030bad0">
      <UserInfo>
        <DisplayName/>
        <AccountId xsi:nil="true"/>
        <AccountType/>
      </UserInfo>
    </EDRMSOwner>
    <EDRMSUpdatedAsRecord xmlns="7b89bba3-8027-45bd-a570-d8b0d030bad0">false</EDRMSUpdatedAsRecord>
    <EDRMSRegionTaxHTField0 xmlns="7b89bba3-8027-45bd-a570-d8b0d030bad0">
      <Terms xmlns="http://schemas.microsoft.com/office/infopath/2007/PartnerControls"/>
    </EDRMSRegionTaxHTField0>
    <EDRMSBCSTaxHTField0 xmlns="7b89bba3-8027-45bd-a570-d8b0d030bad0">
      <Terms xmlns="http://schemas.microsoft.com/office/infopath/2007/PartnerControls"/>
    </EDRMSBCSTaxHTField0>
    <EDRMSIsArchived xmlns="7b89bba3-8027-45bd-a570-d8b0d030bad0">false</EDRMSIsArchived>
    <EDRMSStatus xmlns="7b89bba3-8027-45bd-a570-d8b0d030bad0">Active</EDRMSStatus>
    <xd_ProgID xmlns="http://schemas.microsoft.com/sharepoint/v3" xsi:nil="true"/>
    <EDRMSUpdateDate xmlns="7b89bba3-8027-45bd-a570-d8b0d030bad0">2018-09-18T21:54:03+00:00</EDRMSUpdateDate>
    <EDRMSUpdatePeriod xmlns="7b89bba3-8027-45bd-a570-d8b0d030bad0">2</EDRMSUpdatePeriod>
    <EDRMSExpiryDate xmlns="7b89bba3-8027-45bd-a570-d8b0d030bad0" xsi:nil="true"/>
    <InformationClassificationTaxHTField0 xmlns="7b89bba3-8027-45bd-a570-d8b0d030bad0">
      <Terms xmlns="http://schemas.microsoft.com/office/infopath/2007/PartnerControls"/>
    </InformationClassificationTaxHTField0>
    <TaxKeywordTaxHTField xmlns="7b89bba3-8027-45bd-a570-d8b0d030bad0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34D8F758-7FD5-42C6-9025-BD54B7E323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812C48-826A-403C-87EF-69C71AE046B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AEB09B7-738C-44DF-9677-F62FB7F107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b89bba3-8027-45bd-a570-d8b0d030bad0"/>
    <ds:schemaRef ds:uri="57a8fc3a-2b1c-4d0f-9d31-9e891fd94e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B16ABC5-AD9C-4393-A60D-B742EF1B29E5}">
  <ds:schemaRefs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57a8fc3a-2b1c-4d0f-9d31-9e891fd94e66"/>
    <ds:schemaRef ds:uri="http://schemas.microsoft.com/sharepoint/v3"/>
    <ds:schemaRef ds:uri="http://schemas.microsoft.com/office/infopath/2007/PartnerControls"/>
    <ds:schemaRef ds:uri="7b89bba3-8027-45bd-a570-d8b0d030bad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SDS PowerPoint Template V4</Template>
  <TotalTime>7898</TotalTime>
  <Words>279</Words>
  <Application>Microsoft Office PowerPoint</Application>
  <PresentationFormat>On-screen Show (4:3)</PresentationFormat>
  <Paragraphs>67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SDS PowerPoint Template V4</vt:lpstr>
      <vt:lpstr>Custom Design</vt:lpstr>
      <vt:lpstr>                Skills Development Scotland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Where are we now?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Skills Development Scotland</dc:title>
  <dc:creator>Patricia Robertson</dc:creator>
  <cp:lastModifiedBy>ltaylor</cp:lastModifiedBy>
  <cp:revision>667</cp:revision>
  <cp:lastPrinted>2018-01-31T16:11:09Z</cp:lastPrinted>
  <dcterms:created xsi:type="dcterms:W3CDTF">2014-10-09T12:17:02Z</dcterms:created>
  <dcterms:modified xsi:type="dcterms:W3CDTF">2018-02-01T10:11:08Z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0x010100ED2642B7FA5E4DA4BAD5093338A237AF00374BA585AC95A248B0D35B4F985C208D</vt:lpwstr>
  </property>
  <property fmtid="{D5CDD505-2E9C-101B-9397-08002B2CF9AE}" pid="3" name="TaxKeyword">
    <vt:lpwstr/>
  </property>
  <property fmtid="{D5CDD505-2E9C-101B-9397-08002B2CF9AE}" pid="4" name="InformationClassification">
    <vt:lpwstr/>
  </property>
  <property fmtid="{D5CDD505-2E9C-101B-9397-08002B2CF9AE}" pid="5" name="EDRMSBCS">
    <vt:lpwstr/>
  </property>
  <property fmtid="{D5CDD505-2E9C-101B-9397-08002B2CF9AE}" pid="6" name="EDRMSRegion">
    <vt:lpwstr/>
  </property>
</Properties>
</file>