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8" r:id="rId2"/>
    <p:sldId id="274" r:id="rId3"/>
    <p:sldId id="263" r:id="rId4"/>
    <p:sldId id="264" r:id="rId5"/>
    <p:sldId id="265" r:id="rId6"/>
    <p:sldId id="267" r:id="rId7"/>
    <p:sldId id="269" r:id="rId8"/>
    <p:sldId id="275" r:id="rId9"/>
    <p:sldId id="276" r:id="rId10"/>
    <p:sldId id="270" r:id="rId11"/>
    <p:sldId id="273" r:id="rId12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FD3D54F-7A7C-4C88-9305-FC076750545C}">
          <p14:sldIdLst>
            <p14:sldId id="258"/>
            <p14:sldId id="274"/>
            <p14:sldId id="263"/>
            <p14:sldId id="264"/>
            <p14:sldId id="265"/>
            <p14:sldId id="267"/>
            <p14:sldId id="269"/>
            <p14:sldId id="275"/>
            <p14:sldId id="276"/>
            <p14:sldId id="270"/>
            <p14:sldId id="273"/>
          </p14:sldIdLst>
        </p14:section>
        <p14:section name="Untitled Section" id="{927F5F71-C171-473A-845E-0AB65643CED2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00080"/>
    <a:srgbClr val="00CC99"/>
    <a:srgbClr val="009999"/>
    <a:srgbClr val="FFCC99"/>
    <a:srgbClr val="FFCC66"/>
    <a:srgbClr val="E37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638B1855-1B75-4FBE-930C-398BA8C253C6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1872" y="-8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GB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GB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GB" dirty="0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18327383-0439-4BE7-9989-E5242BE27CE0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8534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 dirty="0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153"/>
            <a:ext cx="4984962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dirty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17375E9-DBAB-474A-828C-8113DC2C5B16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41862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375E9-DBAB-474A-828C-8113DC2C5B16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5968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375E9-DBAB-474A-828C-8113DC2C5B16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390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375E9-DBAB-474A-828C-8113DC2C5B16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7451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375E9-DBAB-474A-828C-8113DC2C5B16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8634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375E9-DBAB-474A-828C-8113DC2C5B16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6679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375E9-DBAB-474A-828C-8113DC2C5B16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0570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375E9-DBAB-474A-828C-8113DC2C5B16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5262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375E9-DBAB-474A-828C-8113DC2C5B16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41602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375E9-DBAB-474A-828C-8113DC2C5B16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1580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375E9-DBAB-474A-828C-8113DC2C5B16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3027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7375E9-DBAB-474A-828C-8113DC2C5B16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8136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190" y="5025712"/>
            <a:ext cx="8706048" cy="5232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Picture Placeholder 2"/>
          <p:cNvSpPr>
            <a:spLocks noGrp="1"/>
          </p:cNvSpPr>
          <p:nvPr>
            <p:ph type="pic" idx="1"/>
          </p:nvPr>
        </p:nvSpPr>
        <p:spPr>
          <a:xfrm>
            <a:off x="225286" y="1709530"/>
            <a:ext cx="8706679" cy="3856383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029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792" y="2367930"/>
            <a:ext cx="8640417" cy="1151084"/>
          </a:xfrm>
        </p:spPr>
        <p:txBody>
          <a:bodyPr/>
          <a:lstStyle>
            <a:lvl1pPr>
              <a:buClr>
                <a:schemeClr val="bg1"/>
              </a:buClr>
              <a:buSzPct val="100000"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8539" y="1721539"/>
            <a:ext cx="8653670" cy="523220"/>
          </a:xfrm>
          <a:prstGeom prst="rect">
            <a:avLst/>
          </a:prstGeom>
          <a:solidFill>
            <a:srgbClr val="FFFFFF">
              <a:alpha val="41961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61926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>
          <a:xfrm>
            <a:off x="251791" y="2333899"/>
            <a:ext cx="4245597" cy="320551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33899"/>
            <a:ext cx="4260436" cy="320551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0877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157" y="1109514"/>
            <a:ext cx="8753060" cy="52322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8539" y="1720641"/>
            <a:ext cx="4258849" cy="5190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791" y="2333899"/>
            <a:ext cx="4245597" cy="320551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0641"/>
            <a:ext cx="4247184" cy="5190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33899"/>
            <a:ext cx="4260436" cy="320551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2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3599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296" y="5168346"/>
            <a:ext cx="8587409" cy="37126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8296" y="1762539"/>
            <a:ext cx="8587409" cy="33793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3283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alpha val="53000"/>
                <a:lumMod val="72000"/>
                <a:lumOff val="28000"/>
              </a:schemeClr>
            </a:gs>
            <a:gs pos="15000">
              <a:schemeClr val="tx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204003" y="1683071"/>
            <a:ext cx="8735995" cy="390934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7000"/>
                </a:schemeClr>
              </a:gs>
              <a:gs pos="100000">
                <a:schemeClr val="tx1"/>
              </a:gs>
            </a:gsLst>
            <a:lin ang="15000000" scaled="0"/>
            <a:tileRect/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4401" y="1721539"/>
            <a:ext cx="8635198" cy="52322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9839" y="2367930"/>
            <a:ext cx="8644322" cy="115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56" y="5718654"/>
            <a:ext cx="2584969" cy="90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252"/>
            <a:ext cx="9144000" cy="169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5483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64" r:id="rId3"/>
    <p:sldLayoutId id="2147483665" r:id="rId4"/>
    <p:sldLayoutId id="2147483667" r:id="rId5"/>
    <p:sldLayoutId id="2147483669" r:id="rId6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Clr>
          <a:schemeClr val="bg1"/>
        </a:buClr>
        <a:buSzPct val="100000"/>
        <a:buFont typeface="Arial" pitchFamily="34" charset="0"/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SzPct val="100000"/>
        <a:buFont typeface="Arial" pitchFamily="34" charset="0"/>
        <a:buChar char="•"/>
        <a:defRPr sz="2000" b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lnSpc>
          <a:spcPct val="95000"/>
        </a:lnSpc>
        <a:spcBef>
          <a:spcPct val="20000"/>
        </a:spcBef>
        <a:spcAft>
          <a:spcPct val="0"/>
        </a:spcAft>
        <a:buClr>
          <a:schemeClr val="bg1"/>
        </a:buClr>
        <a:buSzPct val="75000"/>
        <a:buFont typeface="Marlett" pitchFamily="2" charset="2"/>
        <a:buChar char=""/>
        <a:defRPr sz="2000" b="1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079" y="2502351"/>
            <a:ext cx="8229599" cy="1815882"/>
          </a:xfrm>
        </p:spPr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Colleges and Outcome Agreements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 </a:t>
            </a:r>
            <a:r>
              <a:rPr lang="en-GB" dirty="0" err="1"/>
              <a:t>Séamus</a:t>
            </a:r>
            <a:r>
              <a:rPr lang="en-GB" dirty="0"/>
              <a:t> </a:t>
            </a:r>
            <a:r>
              <a:rPr lang="en-GB" dirty="0" smtClean="0"/>
              <a:t>Spencer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52089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792" y="2367930"/>
            <a:ext cx="8640417" cy="2917722"/>
          </a:xfrm>
        </p:spPr>
        <p:txBody>
          <a:bodyPr/>
          <a:lstStyle/>
          <a:p>
            <a:r>
              <a:rPr lang="en-GB" dirty="0" smtClean="0"/>
              <a:t>SFC review progress on an ongoing basis within year</a:t>
            </a:r>
          </a:p>
          <a:p>
            <a:r>
              <a:rPr lang="en-GB" dirty="0" smtClean="0"/>
              <a:t>Delivery against outcome agreements monitored and used to inform future funding decisions</a:t>
            </a:r>
          </a:p>
          <a:p>
            <a:r>
              <a:rPr lang="en-GB" dirty="0" smtClean="0"/>
              <a:t>More responsive system</a:t>
            </a:r>
          </a:p>
          <a:p>
            <a:r>
              <a:rPr lang="en-GB" dirty="0"/>
              <a:t>Integration of </a:t>
            </a:r>
            <a:r>
              <a:rPr lang="en-GB" dirty="0" smtClean="0"/>
              <a:t>quality </a:t>
            </a:r>
            <a:r>
              <a:rPr lang="en-GB" dirty="0"/>
              <a:t>assurance </a:t>
            </a:r>
            <a:r>
              <a:rPr lang="en-GB" dirty="0" smtClean="0"/>
              <a:t>process from AY 2016-17</a:t>
            </a:r>
          </a:p>
          <a:p>
            <a:r>
              <a:rPr lang="en-GB" dirty="0" smtClean="0"/>
              <a:t>Skills alignment, OAs ensuring complementarity</a:t>
            </a:r>
          </a:p>
          <a:p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Monitoring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513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792" y="2367930"/>
            <a:ext cx="8640417" cy="797141"/>
          </a:xfrm>
        </p:spPr>
        <p:txBody>
          <a:bodyPr/>
          <a:lstStyle/>
          <a:p>
            <a:r>
              <a:rPr lang="en-GB" dirty="0"/>
              <a:t>SFC website:  </a:t>
            </a:r>
            <a:endParaRPr lang="en-GB" dirty="0" smtClean="0"/>
          </a:p>
          <a:p>
            <a:pPr marL="0" indent="0">
              <a:buNone/>
            </a:pPr>
            <a:r>
              <a:rPr lang="en-GB" sz="2000" dirty="0" smtClean="0">
                <a:solidFill>
                  <a:schemeClr val="accent2"/>
                </a:solidFill>
              </a:rPr>
              <a:t>www.sfc.ac.uk/funding/outcome-agreements/outcome-agreements.aspx</a:t>
            </a:r>
            <a:endParaRPr lang="en-GB" sz="2000" dirty="0">
              <a:solidFill>
                <a:schemeClr val="accent2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information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580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792" y="2367930"/>
            <a:ext cx="8640417" cy="3274743"/>
          </a:xfrm>
        </p:spPr>
        <p:txBody>
          <a:bodyPr/>
          <a:lstStyle/>
          <a:p>
            <a:r>
              <a:rPr lang="en-GB" dirty="0" smtClean="0"/>
              <a:t>Reform </a:t>
            </a:r>
          </a:p>
          <a:p>
            <a:pPr lvl="2"/>
            <a:r>
              <a:rPr lang="en-GB" dirty="0" smtClean="0"/>
              <a:t>Putting Learners at the Centre (2011)  </a:t>
            </a:r>
          </a:p>
          <a:p>
            <a:pPr lvl="2"/>
            <a:r>
              <a:rPr lang="en-GB" dirty="0" smtClean="0"/>
              <a:t>Post-16 Education (Scotland) Act 2013</a:t>
            </a:r>
          </a:p>
          <a:p>
            <a:r>
              <a:rPr lang="en-GB" dirty="0" smtClean="0"/>
              <a:t>Regionalisation  - 13 College regions</a:t>
            </a:r>
          </a:p>
          <a:p>
            <a:r>
              <a:rPr lang="en-GB" dirty="0" smtClean="0"/>
              <a:t>Outcome Agreements introduced 2012-13</a:t>
            </a:r>
          </a:p>
          <a:p>
            <a:r>
              <a:rPr lang="en-GB" dirty="0" smtClean="0"/>
              <a:t>Outcome Agreements give effect to SG strategic guidance   </a:t>
            </a:r>
          </a:p>
          <a:p>
            <a:r>
              <a:rPr lang="en-GB" dirty="0" smtClean="0"/>
              <a:t>Intensification of the process AY 18-19</a:t>
            </a:r>
          </a:p>
          <a:p>
            <a:r>
              <a:rPr lang="en-GB" dirty="0" smtClean="0"/>
              <a:t>Skills alignment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Context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437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are they?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51792" y="2367930"/>
            <a:ext cx="8640417" cy="1994392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An agreement whereby each college region sets out the:</a:t>
            </a:r>
          </a:p>
          <a:p>
            <a:r>
              <a:rPr lang="en-GB" dirty="0"/>
              <a:t>R</a:t>
            </a:r>
            <a:r>
              <a:rPr lang="en-GB" dirty="0" smtClean="0"/>
              <a:t>egional context within which a college region operates</a:t>
            </a:r>
          </a:p>
          <a:p>
            <a:r>
              <a:rPr lang="en-GB" dirty="0"/>
              <a:t>O</a:t>
            </a:r>
            <a:r>
              <a:rPr lang="en-GB" dirty="0" smtClean="0"/>
              <a:t>utcomes/outputs a college region will deliver in response to Scottish Government policies – expressed consistently to aid national aggregation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50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792" y="2367930"/>
            <a:ext cx="8640417" cy="2142125"/>
          </a:xfrm>
        </p:spPr>
        <p:txBody>
          <a:bodyPr/>
          <a:lstStyle/>
          <a:p>
            <a:r>
              <a:rPr lang="en-GB" dirty="0" smtClean="0"/>
              <a:t>High quality &amp; efficient learning</a:t>
            </a:r>
          </a:p>
          <a:p>
            <a:r>
              <a:rPr lang="en-GB" dirty="0" smtClean="0"/>
              <a:t>Access for people </a:t>
            </a:r>
            <a:r>
              <a:rPr lang="en-GB" smtClean="0"/>
              <a:t>from the widest </a:t>
            </a:r>
            <a:r>
              <a:rPr lang="en-GB" dirty="0" smtClean="0"/>
              <a:t>range of backgrounds</a:t>
            </a:r>
          </a:p>
          <a:p>
            <a:r>
              <a:rPr lang="en-GB" dirty="0" smtClean="0"/>
              <a:t>Right learning in the right place</a:t>
            </a:r>
          </a:p>
          <a:p>
            <a:r>
              <a:rPr lang="en-GB" dirty="0" smtClean="0"/>
              <a:t>A developed workforce</a:t>
            </a:r>
          </a:p>
          <a:p>
            <a:r>
              <a:rPr lang="en-GB" dirty="0" smtClean="0"/>
              <a:t>Sustainable institutions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Outcome agreements - strategic priorities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135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792" y="2367930"/>
            <a:ext cx="8640417" cy="1569660"/>
          </a:xfrm>
        </p:spPr>
        <p:txBody>
          <a:bodyPr/>
          <a:lstStyle/>
          <a:p>
            <a:r>
              <a:rPr lang="en-GB" dirty="0" smtClean="0"/>
              <a:t>Enables better demonstration of impact of colleges and their contribution</a:t>
            </a:r>
          </a:p>
          <a:p>
            <a:r>
              <a:rPr lang="en-GB" dirty="0" smtClean="0"/>
              <a:t>Allows SFC to interpret impact consistently at a regional &amp; national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outcome agreements?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674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792" y="2367930"/>
            <a:ext cx="8640417" cy="1292662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Process combines two elements:</a:t>
            </a:r>
          </a:p>
          <a:p>
            <a:r>
              <a:rPr lang="en-GB" dirty="0" smtClean="0"/>
              <a:t>Relationship</a:t>
            </a:r>
          </a:p>
          <a:p>
            <a:r>
              <a:rPr lang="en-GB" dirty="0" smtClean="0"/>
              <a:t>Reporting (the document)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Outcome agreement process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834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5657155"/>
              </p:ext>
            </p:extLst>
          </p:nvPr>
        </p:nvGraphicFramePr>
        <p:xfrm>
          <a:off x="252413" y="1765046"/>
          <a:ext cx="8639176" cy="3134360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2015299"/>
                <a:gridCol w="662387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Month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Action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September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Commencement of discussions</a:t>
                      </a:r>
                      <a:r>
                        <a:rPr lang="en-GB" baseline="0" dirty="0" smtClean="0"/>
                        <a:t>/negotiations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aseline="0" dirty="0" smtClean="0"/>
                        <a:t>December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Draft</a:t>
                      </a:r>
                      <a:r>
                        <a:rPr lang="en-GB" baseline="0" dirty="0" smtClean="0"/>
                        <a:t> agreements submitted to SFC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January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Potential amendments</a:t>
                      </a:r>
                      <a:r>
                        <a:rPr lang="en-GB" baseline="0" dirty="0" smtClean="0"/>
                        <a:t> discussed with outcome agreement managers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February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Indicative funding allocation decisions agreed by SFC Board &amp;</a:t>
                      </a:r>
                      <a:r>
                        <a:rPr lang="en-GB" baseline="0" dirty="0" smtClean="0"/>
                        <a:t> announced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April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Final outcome agreements submitted to SFC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May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Final funding</a:t>
                      </a:r>
                      <a:r>
                        <a:rPr lang="en-GB" baseline="0" dirty="0" smtClean="0"/>
                        <a:t> allocations announced &amp; publication of outcome agreements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8539" y="1145467"/>
            <a:ext cx="8653670" cy="523220"/>
          </a:xfrm>
        </p:spPr>
        <p:txBody>
          <a:bodyPr/>
          <a:lstStyle/>
          <a:p>
            <a:r>
              <a:rPr lang="en-GB" dirty="0" smtClean="0"/>
              <a:t> </a:t>
            </a:r>
            <a:r>
              <a:rPr lang="en-GB" dirty="0"/>
              <a:t>T</a:t>
            </a:r>
            <a:r>
              <a:rPr lang="en-GB" dirty="0" smtClean="0"/>
              <a:t>imeline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09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792" y="2367930"/>
            <a:ext cx="8640417" cy="3062377"/>
          </a:xfrm>
        </p:spPr>
        <p:txBody>
          <a:bodyPr/>
          <a:lstStyle/>
          <a:p>
            <a:r>
              <a:rPr lang="en-GB" dirty="0" smtClean="0"/>
              <a:t>10 OA Measures – with targets set over 3 year horizon</a:t>
            </a:r>
          </a:p>
          <a:p>
            <a:r>
              <a:rPr lang="en-GB" dirty="0" smtClean="0"/>
              <a:t>Priorities include</a:t>
            </a:r>
          </a:p>
          <a:p>
            <a:pPr lvl="1"/>
            <a:r>
              <a:rPr lang="en-GB" dirty="0" smtClean="0"/>
              <a:t>MD10 recruitment</a:t>
            </a:r>
          </a:p>
          <a:p>
            <a:pPr lvl="1"/>
            <a:r>
              <a:rPr lang="en-GB" dirty="0" smtClean="0"/>
              <a:t>Senior Phase Vocational Pathways</a:t>
            </a:r>
          </a:p>
          <a:p>
            <a:pPr lvl="1"/>
            <a:r>
              <a:rPr lang="en-GB" dirty="0" smtClean="0"/>
              <a:t>Success</a:t>
            </a:r>
          </a:p>
          <a:p>
            <a:pPr lvl="1"/>
            <a:r>
              <a:rPr lang="en-GB" dirty="0" smtClean="0"/>
              <a:t>Articulation</a:t>
            </a:r>
          </a:p>
          <a:p>
            <a:pPr lvl="1"/>
            <a:r>
              <a:rPr lang="en-GB" dirty="0" smtClean="0"/>
              <a:t>Destinations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Measures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940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792" y="2367930"/>
            <a:ext cx="8640417" cy="3619452"/>
          </a:xfrm>
        </p:spPr>
        <p:txBody>
          <a:bodyPr/>
          <a:lstStyle/>
          <a:p>
            <a:r>
              <a:rPr lang="en-GB" dirty="0" smtClean="0"/>
              <a:t>Activity delivered to MD10 learners increased </a:t>
            </a:r>
            <a:r>
              <a:rPr lang="en-GB" dirty="0"/>
              <a:t>from 16.3% in 2013-14 to 16.9% in 2015-16</a:t>
            </a:r>
            <a:r>
              <a:rPr lang="en-GB" dirty="0" smtClean="0"/>
              <a:t>.</a:t>
            </a:r>
          </a:p>
          <a:p>
            <a:r>
              <a:rPr lang="en-GB" dirty="0" smtClean="0"/>
              <a:t>90.1% students </a:t>
            </a:r>
            <a:r>
              <a:rPr lang="en-GB" dirty="0"/>
              <a:t>satisfied with their college </a:t>
            </a:r>
            <a:r>
              <a:rPr lang="en-GB" dirty="0" smtClean="0"/>
              <a:t>experience</a:t>
            </a:r>
          </a:p>
          <a:p>
            <a:r>
              <a:rPr lang="en-GB" dirty="0" smtClean="0"/>
              <a:t>95.8% of FE leavers enter </a:t>
            </a:r>
            <a:r>
              <a:rPr lang="en-GB" dirty="0"/>
              <a:t>a </a:t>
            </a:r>
            <a:r>
              <a:rPr lang="en-GB" dirty="0" smtClean="0"/>
              <a:t>positive destination (HE = 95.1%)</a:t>
            </a:r>
          </a:p>
          <a:p>
            <a:r>
              <a:rPr lang="en-GB" dirty="0" smtClean="0"/>
              <a:t>Increasing number </a:t>
            </a:r>
            <a:r>
              <a:rPr lang="en-GB" dirty="0"/>
              <a:t>of senior phase </a:t>
            </a:r>
            <a:r>
              <a:rPr lang="en-GB" dirty="0" smtClean="0"/>
              <a:t>pupils </a:t>
            </a:r>
            <a:r>
              <a:rPr lang="en-GB" dirty="0"/>
              <a:t>studying vocational </a:t>
            </a:r>
            <a:r>
              <a:rPr lang="en-GB" dirty="0" smtClean="0"/>
              <a:t>qualifications (120% increase from 2013-14 – over 4,600) </a:t>
            </a:r>
          </a:p>
          <a:p>
            <a:r>
              <a:rPr lang="en-GB" dirty="0" smtClean="0"/>
              <a:t>Areas </a:t>
            </a:r>
            <a:r>
              <a:rPr lang="en-GB" smtClean="0"/>
              <a:t>for further improvement</a:t>
            </a:r>
            <a:r>
              <a:rPr lang="en-GB" dirty="0" smtClean="0"/>
              <a:t>: Success, Regional variation, Gender balance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Progress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424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FC powerpoint presentation">
  <a:themeElements>
    <a:clrScheme name="">
      <a:dk1>
        <a:srgbClr val="808080"/>
      </a:dk1>
      <a:lt1>
        <a:srgbClr val="FFFFFF"/>
      </a:lt1>
      <a:dk2>
        <a:srgbClr val="7D2896"/>
      </a:dk2>
      <a:lt2>
        <a:srgbClr val="FFFFFF"/>
      </a:lt2>
      <a:accent1>
        <a:srgbClr val="FFFFFF"/>
      </a:accent1>
      <a:accent2>
        <a:srgbClr val="77278E"/>
      </a:accent2>
      <a:accent3>
        <a:srgbClr val="BFACC9"/>
      </a:accent3>
      <a:accent4>
        <a:srgbClr val="DADADA"/>
      </a:accent4>
      <a:accent5>
        <a:srgbClr val="FFFFFF"/>
      </a:accent5>
      <a:accent6>
        <a:srgbClr val="6B2280"/>
      </a:accent6>
      <a:hlink>
        <a:srgbClr val="7AD7AD"/>
      </a:hlink>
      <a:folHlink>
        <a:srgbClr val="792890"/>
      </a:folHlink>
    </a:clrScheme>
    <a:fontScheme name="SFC 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F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C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C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C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SFC powerpoint presentation</Template>
  <TotalTime>566</TotalTime>
  <Words>353</Words>
  <Application>Microsoft Office PowerPoint</Application>
  <PresentationFormat>On-screen Show (4:3)</PresentationFormat>
  <Paragraphs>76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SFC powerpoint presentation</vt:lpstr>
      <vt:lpstr>  Colleges and Outcome Agreements   Séamus Spencer</vt:lpstr>
      <vt:lpstr>Context</vt:lpstr>
      <vt:lpstr>What are they?</vt:lpstr>
      <vt:lpstr>Outcome agreements - strategic priorities</vt:lpstr>
      <vt:lpstr>Why outcome agreements?</vt:lpstr>
      <vt:lpstr>Outcome agreement process</vt:lpstr>
      <vt:lpstr> Timeline</vt:lpstr>
      <vt:lpstr>Measures</vt:lpstr>
      <vt:lpstr>Progress</vt:lpstr>
      <vt:lpstr>Monitoring</vt:lpstr>
      <vt:lpstr>Further information</vt:lpstr>
    </vt:vector>
  </TitlesOfParts>
  <Company>SFC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Outcome Agreements</dc:title>
  <dc:creator>Gavin Bruce</dc:creator>
  <cp:lastModifiedBy>ltaylor</cp:lastModifiedBy>
  <cp:revision>25</cp:revision>
  <cp:lastPrinted>2018-01-31T17:48:02Z</cp:lastPrinted>
  <dcterms:created xsi:type="dcterms:W3CDTF">2014-03-10T17:36:46Z</dcterms:created>
  <dcterms:modified xsi:type="dcterms:W3CDTF">2018-01-31T19:37:38Z</dcterms:modified>
</cp:coreProperties>
</file>