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2" r:id="rId4"/>
    <p:sldId id="264" r:id="rId5"/>
    <p:sldId id="257" r:id="rId6"/>
    <p:sldId id="271" r:id="rId7"/>
    <p:sldId id="270" r:id="rId8"/>
    <p:sldId id="267" r:id="rId9"/>
    <p:sldId id="261" r:id="rId10"/>
    <p:sldId id="262" r:id="rId11"/>
    <p:sldId id="276" r:id="rId12"/>
    <p:sldId id="277" r:id="rId13"/>
    <p:sldId id="263" r:id="rId14"/>
    <p:sldId id="275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A9FDFC-383E-4DDB-94F7-5E4430775999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EE261819-8307-4002-A02B-C220C8C1CF12}">
      <dgm:prSet phldrT="[Text]"/>
      <dgm:spPr/>
      <dgm:t>
        <a:bodyPr/>
        <a:lstStyle/>
        <a:p>
          <a:r>
            <a:rPr lang="en-GB" b="1" dirty="0" smtClean="0">
              <a:solidFill>
                <a:schemeClr val="tx1"/>
              </a:solidFill>
            </a:rPr>
            <a:t>Investing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smtClean="0"/>
            <a:t>in our people and our infrastructure in a sustainable way; </a:t>
          </a:r>
        </a:p>
      </dgm:t>
    </dgm:pt>
    <dgm:pt modelId="{5191016F-C234-4E23-A19F-80BDC8B57F04}" type="parTrans" cxnId="{7BC5699B-2DE8-4C13-941F-407004B7C5E3}">
      <dgm:prSet/>
      <dgm:spPr/>
      <dgm:t>
        <a:bodyPr/>
        <a:lstStyle/>
        <a:p>
          <a:endParaRPr lang="en-GB"/>
        </a:p>
      </dgm:t>
    </dgm:pt>
    <dgm:pt modelId="{D73DB867-BBF5-44AE-B6B9-937D215C902D}" type="sibTrans" cxnId="{7BC5699B-2DE8-4C13-941F-407004B7C5E3}">
      <dgm:prSet/>
      <dgm:spPr/>
      <dgm:t>
        <a:bodyPr/>
        <a:lstStyle/>
        <a:p>
          <a:endParaRPr lang="en-GB"/>
        </a:p>
      </dgm:t>
    </dgm:pt>
    <dgm:pt modelId="{59AB7201-8CDE-464A-92B7-0EDD02442588}">
      <dgm:prSet phldrT="[Text]"/>
      <dgm:spPr/>
      <dgm:t>
        <a:bodyPr/>
        <a:lstStyle/>
        <a:p>
          <a:r>
            <a:rPr lang="en-GB" dirty="0" smtClean="0"/>
            <a:t>Fostering a culture of </a:t>
          </a:r>
          <a:r>
            <a:rPr lang="en-GB" b="1" dirty="0" smtClean="0">
              <a:solidFill>
                <a:schemeClr val="tx1"/>
              </a:solidFill>
            </a:rPr>
            <a:t>innovation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smtClean="0"/>
            <a:t>and research and development; </a:t>
          </a:r>
        </a:p>
      </dgm:t>
    </dgm:pt>
    <dgm:pt modelId="{C83532F5-69BD-4992-B55C-5301E09B9C4F}" type="parTrans" cxnId="{F070D743-7AC2-497B-B403-5D11D11879BE}">
      <dgm:prSet/>
      <dgm:spPr/>
      <dgm:t>
        <a:bodyPr/>
        <a:lstStyle/>
        <a:p>
          <a:endParaRPr lang="en-GB"/>
        </a:p>
      </dgm:t>
    </dgm:pt>
    <dgm:pt modelId="{BD482CC1-AFC3-4919-8A63-72FD4C585B55}" type="sibTrans" cxnId="{F070D743-7AC2-497B-B403-5D11D11879BE}">
      <dgm:prSet/>
      <dgm:spPr/>
      <dgm:t>
        <a:bodyPr/>
        <a:lstStyle/>
        <a:p>
          <a:endParaRPr lang="en-GB"/>
        </a:p>
      </dgm:t>
    </dgm:pt>
    <dgm:pt modelId="{7428CB4E-2EEB-4039-A75B-EAEACEEBC793}">
      <dgm:prSet phldrT="[Text]"/>
      <dgm:spPr/>
      <dgm:t>
        <a:bodyPr/>
        <a:lstStyle/>
        <a:p>
          <a:r>
            <a:rPr lang="en-GB" dirty="0" smtClean="0"/>
            <a:t>Promoting </a:t>
          </a:r>
          <a:r>
            <a:rPr lang="en-GB" b="1" dirty="0" smtClean="0">
              <a:solidFill>
                <a:schemeClr val="tx1"/>
              </a:solidFill>
            </a:rPr>
            <a:t>inclusive growth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smtClean="0"/>
            <a:t>and creating opportunity through a fair and inclusive jobs market and regional cohesion; </a:t>
          </a:r>
          <a:endParaRPr lang="en-GB" dirty="0"/>
        </a:p>
      </dgm:t>
    </dgm:pt>
    <dgm:pt modelId="{AAD93B54-668A-4F67-88D7-055C8D5A0335}" type="parTrans" cxnId="{42F6B972-6508-4BB4-A80D-554D2D41D048}">
      <dgm:prSet/>
      <dgm:spPr/>
      <dgm:t>
        <a:bodyPr/>
        <a:lstStyle/>
        <a:p>
          <a:endParaRPr lang="en-GB"/>
        </a:p>
      </dgm:t>
    </dgm:pt>
    <dgm:pt modelId="{D199CC87-5329-484B-B7D8-40F71117898D}" type="sibTrans" cxnId="{42F6B972-6508-4BB4-A80D-554D2D41D048}">
      <dgm:prSet/>
      <dgm:spPr/>
      <dgm:t>
        <a:bodyPr/>
        <a:lstStyle/>
        <a:p>
          <a:endParaRPr lang="en-GB"/>
        </a:p>
      </dgm:t>
    </dgm:pt>
    <dgm:pt modelId="{303579F6-29D1-49F5-A5FE-F19DDFEDE733}">
      <dgm:prSet phldrT="[Text]"/>
      <dgm:spPr/>
      <dgm:t>
        <a:bodyPr/>
        <a:lstStyle/>
        <a:p>
          <a:r>
            <a:rPr lang="en-GB" dirty="0" smtClean="0"/>
            <a:t>Promoting Scotland on the </a:t>
          </a:r>
          <a:r>
            <a:rPr lang="en-GB" b="1" dirty="0" smtClean="0">
              <a:solidFill>
                <a:schemeClr val="tx1"/>
              </a:solidFill>
            </a:rPr>
            <a:t>international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en-GB" dirty="0" smtClean="0"/>
            <a:t>stage to boost our trade and investment, influence and networks.</a:t>
          </a:r>
          <a:endParaRPr lang="en-GB" dirty="0"/>
        </a:p>
      </dgm:t>
    </dgm:pt>
    <dgm:pt modelId="{026973EA-00D7-4E51-9081-C3222D037F43}" type="parTrans" cxnId="{719F9286-0BE0-4EEC-9176-4FF84ADF3CB8}">
      <dgm:prSet/>
      <dgm:spPr/>
      <dgm:t>
        <a:bodyPr/>
        <a:lstStyle/>
        <a:p>
          <a:endParaRPr lang="en-GB"/>
        </a:p>
      </dgm:t>
    </dgm:pt>
    <dgm:pt modelId="{9B77254E-35A2-47CA-98B2-96F1017BE172}" type="sibTrans" cxnId="{719F9286-0BE0-4EEC-9176-4FF84ADF3CB8}">
      <dgm:prSet/>
      <dgm:spPr/>
      <dgm:t>
        <a:bodyPr/>
        <a:lstStyle/>
        <a:p>
          <a:endParaRPr lang="en-GB"/>
        </a:p>
      </dgm:t>
    </dgm:pt>
    <dgm:pt modelId="{C22202E3-6BA2-42BC-AA5B-BE84430CA3E1}" type="pres">
      <dgm:prSet presAssocID="{F6A9FDFC-383E-4DDB-94F7-5E443077599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4869F3E-ECD2-4D94-B4E4-508CEB28497A}" type="pres">
      <dgm:prSet presAssocID="{EE261819-8307-4002-A02B-C220C8C1CF1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F88E75D-31C5-403E-AAFD-5FD60DA487F3}" type="pres">
      <dgm:prSet presAssocID="{D73DB867-BBF5-44AE-B6B9-937D215C902D}" presName="sibTrans" presStyleCnt="0"/>
      <dgm:spPr/>
    </dgm:pt>
    <dgm:pt modelId="{1FDE03E8-2ADC-4759-947D-FE463BD7E7BF}" type="pres">
      <dgm:prSet presAssocID="{59AB7201-8CDE-464A-92B7-0EDD0244258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AE9CBDD-8A91-4A08-A345-914296A842A1}" type="pres">
      <dgm:prSet presAssocID="{BD482CC1-AFC3-4919-8A63-72FD4C585B55}" presName="sibTrans" presStyleCnt="0"/>
      <dgm:spPr/>
    </dgm:pt>
    <dgm:pt modelId="{321CA3B0-6097-4E62-9840-6FB7E824994E}" type="pres">
      <dgm:prSet presAssocID="{7428CB4E-2EEB-4039-A75B-EAEACEEBC79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AF82171-FB5D-44F8-A93C-BA18D379353B}" type="pres">
      <dgm:prSet presAssocID="{D199CC87-5329-484B-B7D8-40F71117898D}" presName="sibTrans" presStyleCnt="0"/>
      <dgm:spPr/>
    </dgm:pt>
    <dgm:pt modelId="{2A654128-E479-42D3-A31C-D0DCF1D6871F}" type="pres">
      <dgm:prSet presAssocID="{303579F6-29D1-49F5-A5FE-F19DDFEDE73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CDAE38E-4A3D-4355-82B9-AB5CB28BA4D8}" type="presOf" srcId="{303579F6-29D1-49F5-A5FE-F19DDFEDE733}" destId="{2A654128-E479-42D3-A31C-D0DCF1D6871F}" srcOrd="0" destOrd="0" presId="urn:microsoft.com/office/officeart/2005/8/layout/default"/>
    <dgm:cxn modelId="{719F9286-0BE0-4EEC-9176-4FF84ADF3CB8}" srcId="{F6A9FDFC-383E-4DDB-94F7-5E4430775999}" destId="{303579F6-29D1-49F5-A5FE-F19DDFEDE733}" srcOrd="3" destOrd="0" parTransId="{026973EA-00D7-4E51-9081-C3222D037F43}" sibTransId="{9B77254E-35A2-47CA-98B2-96F1017BE172}"/>
    <dgm:cxn modelId="{7BC5699B-2DE8-4C13-941F-407004B7C5E3}" srcId="{F6A9FDFC-383E-4DDB-94F7-5E4430775999}" destId="{EE261819-8307-4002-A02B-C220C8C1CF12}" srcOrd="0" destOrd="0" parTransId="{5191016F-C234-4E23-A19F-80BDC8B57F04}" sibTransId="{D73DB867-BBF5-44AE-B6B9-937D215C902D}"/>
    <dgm:cxn modelId="{D6A1035E-B076-444B-83A3-AB116C9EAACD}" type="presOf" srcId="{7428CB4E-2EEB-4039-A75B-EAEACEEBC793}" destId="{321CA3B0-6097-4E62-9840-6FB7E824994E}" srcOrd="0" destOrd="0" presId="urn:microsoft.com/office/officeart/2005/8/layout/default"/>
    <dgm:cxn modelId="{F070D743-7AC2-497B-B403-5D11D11879BE}" srcId="{F6A9FDFC-383E-4DDB-94F7-5E4430775999}" destId="{59AB7201-8CDE-464A-92B7-0EDD02442588}" srcOrd="1" destOrd="0" parTransId="{C83532F5-69BD-4992-B55C-5301E09B9C4F}" sibTransId="{BD482CC1-AFC3-4919-8A63-72FD4C585B55}"/>
    <dgm:cxn modelId="{6F1B0802-69A5-4548-9BD5-E373CF7D4F91}" type="presOf" srcId="{F6A9FDFC-383E-4DDB-94F7-5E4430775999}" destId="{C22202E3-6BA2-42BC-AA5B-BE84430CA3E1}" srcOrd="0" destOrd="0" presId="urn:microsoft.com/office/officeart/2005/8/layout/default"/>
    <dgm:cxn modelId="{A1DF360D-E251-44A2-A735-DE75BFAF2B0A}" type="presOf" srcId="{EE261819-8307-4002-A02B-C220C8C1CF12}" destId="{64869F3E-ECD2-4D94-B4E4-508CEB28497A}" srcOrd="0" destOrd="0" presId="urn:microsoft.com/office/officeart/2005/8/layout/default"/>
    <dgm:cxn modelId="{42F6B972-6508-4BB4-A80D-554D2D41D048}" srcId="{F6A9FDFC-383E-4DDB-94F7-5E4430775999}" destId="{7428CB4E-2EEB-4039-A75B-EAEACEEBC793}" srcOrd="2" destOrd="0" parTransId="{AAD93B54-668A-4F67-88D7-055C8D5A0335}" sibTransId="{D199CC87-5329-484B-B7D8-40F71117898D}"/>
    <dgm:cxn modelId="{C927F757-F66D-4D5A-8C7E-B53B3E3E8A98}" type="presOf" srcId="{59AB7201-8CDE-464A-92B7-0EDD02442588}" destId="{1FDE03E8-2ADC-4759-947D-FE463BD7E7BF}" srcOrd="0" destOrd="0" presId="urn:microsoft.com/office/officeart/2005/8/layout/default"/>
    <dgm:cxn modelId="{713283F8-B3DA-4B3E-B162-89CB894DC246}" type="presParOf" srcId="{C22202E3-6BA2-42BC-AA5B-BE84430CA3E1}" destId="{64869F3E-ECD2-4D94-B4E4-508CEB28497A}" srcOrd="0" destOrd="0" presId="urn:microsoft.com/office/officeart/2005/8/layout/default"/>
    <dgm:cxn modelId="{B191F464-BBEB-4F8B-859E-E315AAF05C85}" type="presParOf" srcId="{C22202E3-6BA2-42BC-AA5B-BE84430CA3E1}" destId="{FF88E75D-31C5-403E-AAFD-5FD60DA487F3}" srcOrd="1" destOrd="0" presId="urn:microsoft.com/office/officeart/2005/8/layout/default"/>
    <dgm:cxn modelId="{CDC8CC8F-4AED-4068-81C3-52049D9C7210}" type="presParOf" srcId="{C22202E3-6BA2-42BC-AA5B-BE84430CA3E1}" destId="{1FDE03E8-2ADC-4759-947D-FE463BD7E7BF}" srcOrd="2" destOrd="0" presId="urn:microsoft.com/office/officeart/2005/8/layout/default"/>
    <dgm:cxn modelId="{4578F71C-D96F-4880-B193-135A2047F8BC}" type="presParOf" srcId="{C22202E3-6BA2-42BC-AA5B-BE84430CA3E1}" destId="{5AE9CBDD-8A91-4A08-A345-914296A842A1}" srcOrd="3" destOrd="0" presId="urn:microsoft.com/office/officeart/2005/8/layout/default"/>
    <dgm:cxn modelId="{52283411-2A86-488B-926C-69FBB985CE31}" type="presParOf" srcId="{C22202E3-6BA2-42BC-AA5B-BE84430CA3E1}" destId="{321CA3B0-6097-4E62-9840-6FB7E824994E}" srcOrd="4" destOrd="0" presId="urn:microsoft.com/office/officeart/2005/8/layout/default"/>
    <dgm:cxn modelId="{D88634D4-FBE0-4032-8508-71D5350C5646}" type="presParOf" srcId="{C22202E3-6BA2-42BC-AA5B-BE84430CA3E1}" destId="{1AF82171-FB5D-44F8-A93C-BA18D379353B}" srcOrd="5" destOrd="0" presId="urn:microsoft.com/office/officeart/2005/8/layout/default"/>
    <dgm:cxn modelId="{BF9EC32D-C871-44C4-AE1E-83795D5CAA2A}" type="presParOf" srcId="{C22202E3-6BA2-42BC-AA5B-BE84430CA3E1}" destId="{2A654128-E479-42D3-A31C-D0DCF1D6871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8704D5-5728-4486-B1E2-59C35EE17692}" type="doc">
      <dgm:prSet loTypeId="urn:microsoft.com/office/officeart/2005/8/layout/cycle3" loCatId="cycle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FEF067F1-3057-4874-A206-50EDE2E27DEF}">
      <dgm:prSet phldrT="[Text]" custT="1"/>
      <dgm:spPr/>
      <dgm:t>
        <a:bodyPr/>
        <a:lstStyle/>
        <a:p>
          <a:r>
            <a:rPr lang="en-GB" sz="1800" b="1" dirty="0" smtClean="0">
              <a:solidFill>
                <a:schemeClr val="bg1"/>
              </a:solidFill>
            </a:rPr>
            <a:t>Growing, competitive businesses</a:t>
          </a:r>
          <a:endParaRPr lang="en-GB" sz="1800" b="1" dirty="0">
            <a:solidFill>
              <a:schemeClr val="bg1"/>
            </a:solidFill>
          </a:endParaRPr>
        </a:p>
      </dgm:t>
    </dgm:pt>
    <dgm:pt modelId="{A73BA6FC-C95B-4A19-9DF6-E65348EF98B6}" type="parTrans" cxnId="{005EE89A-2B83-4261-89C4-2909CE471A89}">
      <dgm:prSet/>
      <dgm:spPr/>
      <dgm:t>
        <a:bodyPr/>
        <a:lstStyle/>
        <a:p>
          <a:endParaRPr lang="en-GB"/>
        </a:p>
      </dgm:t>
    </dgm:pt>
    <dgm:pt modelId="{E9883F22-D3BE-4981-83BC-CB76F63467B8}" type="sibTrans" cxnId="{005EE89A-2B83-4261-89C4-2909CE471A89}">
      <dgm:prSet/>
      <dgm:spPr>
        <a:solidFill>
          <a:schemeClr val="accent6">
            <a:lumMod val="75000"/>
          </a:schemeClr>
        </a:solidFill>
        <a:ln>
          <a:solidFill>
            <a:schemeClr val="accent1"/>
          </a:solidFill>
        </a:ln>
      </dgm:spPr>
      <dgm:t>
        <a:bodyPr/>
        <a:lstStyle/>
        <a:p>
          <a:endParaRPr lang="en-GB"/>
        </a:p>
      </dgm:t>
    </dgm:pt>
    <dgm:pt modelId="{AD515D37-3C16-4704-B572-E67A78A60BC3}">
      <dgm:prSet phldrT="[Text]" custT="1"/>
      <dgm:spPr/>
      <dgm:t>
        <a:bodyPr/>
        <a:lstStyle/>
        <a:p>
          <a:r>
            <a:rPr lang="en-GB" sz="1800" b="1" dirty="0" smtClean="0"/>
            <a:t>High employment</a:t>
          </a:r>
          <a:endParaRPr lang="en-GB" sz="1800" b="1" dirty="0"/>
        </a:p>
      </dgm:t>
    </dgm:pt>
    <dgm:pt modelId="{81E4D6FB-6A8E-49C6-952A-2D78BFE0626D}" type="parTrans" cxnId="{7A40CF30-EC4A-4568-8F5F-941FF9309100}">
      <dgm:prSet/>
      <dgm:spPr/>
      <dgm:t>
        <a:bodyPr/>
        <a:lstStyle/>
        <a:p>
          <a:endParaRPr lang="en-GB"/>
        </a:p>
      </dgm:t>
    </dgm:pt>
    <dgm:pt modelId="{1D5AD5BE-3B11-4CC2-A1F4-608A44F30BB0}" type="sibTrans" cxnId="{7A40CF30-EC4A-4568-8F5F-941FF9309100}">
      <dgm:prSet/>
      <dgm:spPr/>
      <dgm:t>
        <a:bodyPr/>
        <a:lstStyle/>
        <a:p>
          <a:endParaRPr lang="en-GB"/>
        </a:p>
      </dgm:t>
    </dgm:pt>
    <dgm:pt modelId="{A1BA44A6-482F-4628-8E49-1232087E7F02}">
      <dgm:prSet phldrT="[Text]" custT="1"/>
      <dgm:spPr/>
      <dgm:t>
        <a:bodyPr/>
        <a:lstStyle/>
        <a:p>
          <a:r>
            <a:rPr lang="en-GB" sz="1800" b="1" dirty="0" smtClean="0">
              <a:solidFill>
                <a:schemeClr val="bg1"/>
              </a:solidFill>
            </a:rPr>
            <a:t>A skilled population capable of meeting the needs of employers</a:t>
          </a:r>
          <a:endParaRPr lang="en-GB" sz="1800" b="1" dirty="0">
            <a:solidFill>
              <a:schemeClr val="bg1"/>
            </a:solidFill>
          </a:endParaRPr>
        </a:p>
      </dgm:t>
    </dgm:pt>
    <dgm:pt modelId="{425A16FF-E690-40C3-BA91-1726FEB49B0B}" type="parTrans" cxnId="{DE619E16-8849-43E1-9562-152456CE6F5C}">
      <dgm:prSet/>
      <dgm:spPr/>
      <dgm:t>
        <a:bodyPr/>
        <a:lstStyle/>
        <a:p>
          <a:endParaRPr lang="en-GB"/>
        </a:p>
      </dgm:t>
    </dgm:pt>
    <dgm:pt modelId="{85445FD3-E979-45A3-98C6-9DD45D829ADC}" type="sibTrans" cxnId="{DE619E16-8849-43E1-9562-152456CE6F5C}">
      <dgm:prSet/>
      <dgm:spPr/>
      <dgm:t>
        <a:bodyPr/>
        <a:lstStyle/>
        <a:p>
          <a:endParaRPr lang="en-GB"/>
        </a:p>
      </dgm:t>
    </dgm:pt>
    <dgm:pt modelId="{8BB67EB7-45CB-4C97-B089-164229EB5AA5}">
      <dgm:prSet phldrT="[Text]" custT="1"/>
      <dgm:spPr/>
      <dgm:t>
        <a:bodyPr/>
        <a:lstStyle/>
        <a:p>
          <a:r>
            <a:rPr lang="en-GB" sz="1800" b="1" dirty="0" smtClean="0"/>
            <a:t>Fair work is central to improving the lives of individuals and their families</a:t>
          </a:r>
          <a:endParaRPr lang="en-GB" sz="1800" b="1" dirty="0"/>
        </a:p>
      </dgm:t>
    </dgm:pt>
    <dgm:pt modelId="{450CC3C1-C7C6-44D2-8BFD-1288E1A97D4B}" type="parTrans" cxnId="{1F974595-A69A-46E2-A5DD-5D47778A4864}">
      <dgm:prSet/>
      <dgm:spPr/>
      <dgm:t>
        <a:bodyPr/>
        <a:lstStyle/>
        <a:p>
          <a:endParaRPr lang="en-GB"/>
        </a:p>
      </dgm:t>
    </dgm:pt>
    <dgm:pt modelId="{56203C76-730B-4A13-AD46-84D4A5F9AEA1}" type="sibTrans" cxnId="{1F974595-A69A-46E2-A5DD-5D47778A4864}">
      <dgm:prSet/>
      <dgm:spPr/>
      <dgm:t>
        <a:bodyPr/>
        <a:lstStyle/>
        <a:p>
          <a:endParaRPr lang="en-GB"/>
        </a:p>
      </dgm:t>
    </dgm:pt>
    <dgm:pt modelId="{8F30AB9B-2F1C-4BDE-82C9-BF80F68DBB6F}" type="pres">
      <dgm:prSet presAssocID="{D08704D5-5728-4486-B1E2-59C35EE1769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9F246D32-612E-410B-B8CB-7924C70409AE}" type="pres">
      <dgm:prSet presAssocID="{D08704D5-5728-4486-B1E2-59C35EE17692}" presName="cycle" presStyleCnt="0"/>
      <dgm:spPr/>
    </dgm:pt>
    <dgm:pt modelId="{F7D8A58E-051E-46C4-B16A-5DEDB31E6ACB}" type="pres">
      <dgm:prSet presAssocID="{FEF067F1-3057-4874-A206-50EDE2E27DEF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30C4B0F-C15C-4015-A54F-E46C3375581C}" type="pres">
      <dgm:prSet presAssocID="{E9883F22-D3BE-4981-83BC-CB76F63467B8}" presName="sibTransFirstNode" presStyleLbl="bgShp" presStyleIdx="0" presStyleCnt="1" custAng="11562683"/>
      <dgm:spPr/>
      <dgm:t>
        <a:bodyPr/>
        <a:lstStyle/>
        <a:p>
          <a:endParaRPr lang="en-GB"/>
        </a:p>
      </dgm:t>
    </dgm:pt>
    <dgm:pt modelId="{5B9756EA-7382-47B2-8695-7A4F9BCA23AC}" type="pres">
      <dgm:prSet presAssocID="{AD515D37-3C16-4704-B572-E67A78A60BC3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B5BEB3C-E0AE-4DFB-8A26-0264C137446E}" type="pres">
      <dgm:prSet presAssocID="{A1BA44A6-482F-4628-8E49-1232087E7F02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AF2046A-3152-4862-AB3F-C8A30ADE80F3}" type="pres">
      <dgm:prSet presAssocID="{8BB67EB7-45CB-4C97-B089-164229EB5AA5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11D30D0-B4E1-45B0-98C1-36EB195DCF3E}" type="presOf" srcId="{8BB67EB7-45CB-4C97-B089-164229EB5AA5}" destId="{AAF2046A-3152-4862-AB3F-C8A30ADE80F3}" srcOrd="0" destOrd="0" presId="urn:microsoft.com/office/officeart/2005/8/layout/cycle3"/>
    <dgm:cxn modelId="{F34597B0-AE20-4CB5-AB42-029166268759}" type="presOf" srcId="{A1BA44A6-482F-4628-8E49-1232087E7F02}" destId="{4B5BEB3C-E0AE-4DFB-8A26-0264C137446E}" srcOrd="0" destOrd="0" presId="urn:microsoft.com/office/officeart/2005/8/layout/cycle3"/>
    <dgm:cxn modelId="{EF6DF757-43CA-40CF-8464-C2B1961233E0}" type="presOf" srcId="{E9883F22-D3BE-4981-83BC-CB76F63467B8}" destId="{430C4B0F-C15C-4015-A54F-E46C3375581C}" srcOrd="0" destOrd="0" presId="urn:microsoft.com/office/officeart/2005/8/layout/cycle3"/>
    <dgm:cxn modelId="{DE619E16-8849-43E1-9562-152456CE6F5C}" srcId="{D08704D5-5728-4486-B1E2-59C35EE17692}" destId="{A1BA44A6-482F-4628-8E49-1232087E7F02}" srcOrd="2" destOrd="0" parTransId="{425A16FF-E690-40C3-BA91-1726FEB49B0B}" sibTransId="{85445FD3-E979-45A3-98C6-9DD45D829ADC}"/>
    <dgm:cxn modelId="{7A40CF30-EC4A-4568-8F5F-941FF9309100}" srcId="{D08704D5-5728-4486-B1E2-59C35EE17692}" destId="{AD515D37-3C16-4704-B572-E67A78A60BC3}" srcOrd="1" destOrd="0" parTransId="{81E4D6FB-6A8E-49C6-952A-2D78BFE0626D}" sibTransId="{1D5AD5BE-3B11-4CC2-A1F4-608A44F30BB0}"/>
    <dgm:cxn modelId="{005EE89A-2B83-4261-89C4-2909CE471A89}" srcId="{D08704D5-5728-4486-B1E2-59C35EE17692}" destId="{FEF067F1-3057-4874-A206-50EDE2E27DEF}" srcOrd="0" destOrd="0" parTransId="{A73BA6FC-C95B-4A19-9DF6-E65348EF98B6}" sibTransId="{E9883F22-D3BE-4981-83BC-CB76F63467B8}"/>
    <dgm:cxn modelId="{FEB94D97-AE7D-44B0-BCE1-B6041E3E4D08}" type="presOf" srcId="{FEF067F1-3057-4874-A206-50EDE2E27DEF}" destId="{F7D8A58E-051E-46C4-B16A-5DEDB31E6ACB}" srcOrd="0" destOrd="0" presId="urn:microsoft.com/office/officeart/2005/8/layout/cycle3"/>
    <dgm:cxn modelId="{A9D289FF-0718-4FAC-9DEE-17E70C5C4546}" type="presOf" srcId="{AD515D37-3C16-4704-B572-E67A78A60BC3}" destId="{5B9756EA-7382-47B2-8695-7A4F9BCA23AC}" srcOrd="0" destOrd="0" presId="urn:microsoft.com/office/officeart/2005/8/layout/cycle3"/>
    <dgm:cxn modelId="{1F974595-A69A-46E2-A5DD-5D47778A4864}" srcId="{D08704D5-5728-4486-B1E2-59C35EE17692}" destId="{8BB67EB7-45CB-4C97-B089-164229EB5AA5}" srcOrd="3" destOrd="0" parTransId="{450CC3C1-C7C6-44D2-8BFD-1288E1A97D4B}" sibTransId="{56203C76-730B-4A13-AD46-84D4A5F9AEA1}"/>
    <dgm:cxn modelId="{13ADB000-F3DE-4243-91B0-02CE6D11B687}" type="presOf" srcId="{D08704D5-5728-4486-B1E2-59C35EE17692}" destId="{8F30AB9B-2F1C-4BDE-82C9-BF80F68DBB6F}" srcOrd="0" destOrd="0" presId="urn:microsoft.com/office/officeart/2005/8/layout/cycle3"/>
    <dgm:cxn modelId="{62B59D5C-8BDB-4555-B7B2-331797E8540E}" type="presParOf" srcId="{8F30AB9B-2F1C-4BDE-82C9-BF80F68DBB6F}" destId="{9F246D32-612E-410B-B8CB-7924C70409AE}" srcOrd="0" destOrd="0" presId="urn:microsoft.com/office/officeart/2005/8/layout/cycle3"/>
    <dgm:cxn modelId="{F47A23A0-95A5-403E-BC51-22071934E1B1}" type="presParOf" srcId="{9F246D32-612E-410B-B8CB-7924C70409AE}" destId="{F7D8A58E-051E-46C4-B16A-5DEDB31E6ACB}" srcOrd="0" destOrd="0" presId="urn:microsoft.com/office/officeart/2005/8/layout/cycle3"/>
    <dgm:cxn modelId="{5F8070F8-2B29-404B-90CC-C6487FC4807E}" type="presParOf" srcId="{9F246D32-612E-410B-B8CB-7924C70409AE}" destId="{430C4B0F-C15C-4015-A54F-E46C3375581C}" srcOrd="1" destOrd="0" presId="urn:microsoft.com/office/officeart/2005/8/layout/cycle3"/>
    <dgm:cxn modelId="{D1431BB8-C3BE-4486-8767-97C145711C34}" type="presParOf" srcId="{9F246D32-612E-410B-B8CB-7924C70409AE}" destId="{5B9756EA-7382-47B2-8695-7A4F9BCA23AC}" srcOrd="2" destOrd="0" presId="urn:microsoft.com/office/officeart/2005/8/layout/cycle3"/>
    <dgm:cxn modelId="{DC1BE738-1A31-472D-A712-51E9DE928523}" type="presParOf" srcId="{9F246D32-612E-410B-B8CB-7924C70409AE}" destId="{4B5BEB3C-E0AE-4DFB-8A26-0264C137446E}" srcOrd="3" destOrd="0" presId="urn:microsoft.com/office/officeart/2005/8/layout/cycle3"/>
    <dgm:cxn modelId="{B195E132-7F99-47E1-B801-68B7E415BABD}" type="presParOf" srcId="{9F246D32-612E-410B-B8CB-7924C70409AE}" destId="{AAF2046A-3152-4862-AB3F-C8A30ADE80F3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6F2F95-6699-4403-9061-87EFBF357688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1D89D9AC-FC74-4675-8AA0-90FFA43F8C71}">
      <dgm:prSet phldrT="[Text]"/>
      <dgm:spPr/>
      <dgm:t>
        <a:bodyPr/>
        <a:lstStyle/>
        <a:p>
          <a:r>
            <a:rPr lang="en-GB" smtClean="0"/>
            <a:t>Skilled and Productive Workforce</a:t>
          </a:r>
          <a:endParaRPr lang="en-GB" dirty="0"/>
        </a:p>
      </dgm:t>
    </dgm:pt>
    <dgm:pt modelId="{6325613E-9AA5-447F-A3E4-A67D99228F23}" type="parTrans" cxnId="{87EB077B-ABAA-48E2-81FA-3025784862A7}">
      <dgm:prSet/>
      <dgm:spPr/>
      <dgm:t>
        <a:bodyPr/>
        <a:lstStyle/>
        <a:p>
          <a:endParaRPr lang="en-GB"/>
        </a:p>
      </dgm:t>
    </dgm:pt>
    <dgm:pt modelId="{822B8E4A-73F4-4732-944F-52FB269E6C31}" type="sibTrans" cxnId="{87EB077B-ABAA-48E2-81FA-3025784862A7}">
      <dgm:prSet/>
      <dgm:spPr/>
      <dgm:t>
        <a:bodyPr/>
        <a:lstStyle/>
        <a:p>
          <a:endParaRPr lang="en-GB"/>
        </a:p>
      </dgm:t>
    </dgm:pt>
    <dgm:pt modelId="{40617B94-861A-43D0-8F42-E3C2BC771DBA}">
      <dgm:prSet/>
      <dgm:spPr/>
      <dgm:t>
        <a:bodyPr/>
        <a:lstStyle/>
        <a:p>
          <a:r>
            <a:rPr lang="en-GB" smtClean="0"/>
            <a:t>Sustainable working population</a:t>
          </a:r>
          <a:endParaRPr lang="en-GB" dirty="0"/>
        </a:p>
      </dgm:t>
    </dgm:pt>
    <dgm:pt modelId="{1A7C9E77-271C-4484-9CC8-7D2822E8C45C}" type="parTrans" cxnId="{17637D2E-46AA-40BC-8B76-F04CFB914E38}">
      <dgm:prSet/>
      <dgm:spPr/>
      <dgm:t>
        <a:bodyPr/>
        <a:lstStyle/>
        <a:p>
          <a:endParaRPr lang="en-GB"/>
        </a:p>
      </dgm:t>
    </dgm:pt>
    <dgm:pt modelId="{367410D2-997C-42D5-8211-E0CA0C2E9288}" type="sibTrans" cxnId="{17637D2E-46AA-40BC-8B76-F04CFB914E38}">
      <dgm:prSet/>
      <dgm:spPr/>
      <dgm:t>
        <a:bodyPr/>
        <a:lstStyle/>
        <a:p>
          <a:endParaRPr lang="en-GB"/>
        </a:p>
      </dgm:t>
    </dgm:pt>
    <dgm:pt modelId="{A1324DE2-28CF-4F96-8623-8FA14AA23E37}">
      <dgm:prSet/>
      <dgm:spPr/>
      <dgm:t>
        <a:bodyPr/>
        <a:lstStyle/>
        <a:p>
          <a:r>
            <a:rPr lang="en-GB" smtClean="0"/>
            <a:t>High Employment and Low Unemployment</a:t>
          </a:r>
          <a:endParaRPr lang="en-GB" dirty="0"/>
        </a:p>
      </dgm:t>
    </dgm:pt>
    <dgm:pt modelId="{76ABDA18-3686-4A6C-A70A-8EADBE724037}" type="parTrans" cxnId="{4C8A5EBE-6D30-4987-BD8F-0BC5CE0437D3}">
      <dgm:prSet/>
      <dgm:spPr/>
      <dgm:t>
        <a:bodyPr/>
        <a:lstStyle/>
        <a:p>
          <a:endParaRPr lang="en-GB"/>
        </a:p>
      </dgm:t>
    </dgm:pt>
    <dgm:pt modelId="{2F847525-60D7-4AB9-A8CD-A962AEF7FD66}" type="sibTrans" cxnId="{4C8A5EBE-6D30-4987-BD8F-0BC5CE0437D3}">
      <dgm:prSet/>
      <dgm:spPr/>
      <dgm:t>
        <a:bodyPr/>
        <a:lstStyle/>
        <a:p>
          <a:endParaRPr lang="en-GB"/>
        </a:p>
      </dgm:t>
    </dgm:pt>
    <dgm:pt modelId="{9EE160D3-F8FD-44D6-8ACB-C97CC28AD31E}">
      <dgm:prSet/>
      <dgm:spPr/>
      <dgm:t>
        <a:bodyPr/>
        <a:lstStyle/>
        <a:p>
          <a:r>
            <a:rPr lang="en-GB" dirty="0" smtClean="0"/>
            <a:t>Equal Opportunities</a:t>
          </a:r>
        </a:p>
        <a:p>
          <a:endParaRPr lang="en-GB" dirty="0"/>
        </a:p>
      </dgm:t>
    </dgm:pt>
    <dgm:pt modelId="{8991407F-D68A-468F-B824-E39BE47B9FAF}" type="parTrans" cxnId="{EC1F73A1-2639-4925-8209-B5E121347B5E}">
      <dgm:prSet/>
      <dgm:spPr/>
      <dgm:t>
        <a:bodyPr/>
        <a:lstStyle/>
        <a:p>
          <a:endParaRPr lang="en-GB"/>
        </a:p>
      </dgm:t>
    </dgm:pt>
    <dgm:pt modelId="{3AB3FD14-72D6-4129-B62C-3BF2B42C2807}" type="sibTrans" cxnId="{EC1F73A1-2639-4925-8209-B5E121347B5E}">
      <dgm:prSet/>
      <dgm:spPr/>
      <dgm:t>
        <a:bodyPr/>
        <a:lstStyle/>
        <a:p>
          <a:endParaRPr lang="en-GB"/>
        </a:p>
      </dgm:t>
    </dgm:pt>
    <dgm:pt modelId="{CEB422A9-46CD-424B-B2F8-AD622E0FAACC}">
      <dgm:prSet/>
      <dgm:spPr/>
      <dgm:t>
        <a:bodyPr/>
        <a:lstStyle/>
        <a:p>
          <a:r>
            <a:rPr lang="en-GB" smtClean="0"/>
            <a:t>Fair Work</a:t>
          </a:r>
          <a:endParaRPr lang="en-GB" dirty="0"/>
        </a:p>
      </dgm:t>
    </dgm:pt>
    <dgm:pt modelId="{B10C766A-577C-4F07-A33A-2EF9D11C7849}" type="parTrans" cxnId="{C8A6D55D-5ED4-4AE9-B7F7-5FFC062A596F}">
      <dgm:prSet/>
      <dgm:spPr/>
      <dgm:t>
        <a:bodyPr/>
        <a:lstStyle/>
        <a:p>
          <a:endParaRPr lang="en-GB"/>
        </a:p>
      </dgm:t>
    </dgm:pt>
    <dgm:pt modelId="{F2189DF7-BEC6-4378-BD92-224218C77081}" type="sibTrans" cxnId="{C8A6D55D-5ED4-4AE9-B7F7-5FFC062A596F}">
      <dgm:prSet/>
      <dgm:spPr/>
      <dgm:t>
        <a:bodyPr/>
        <a:lstStyle/>
        <a:p>
          <a:endParaRPr lang="en-GB"/>
        </a:p>
      </dgm:t>
    </dgm:pt>
    <dgm:pt modelId="{2287AC52-F033-40F3-9D2B-15D74477DF80}" type="pres">
      <dgm:prSet presAssocID="{CA6F2F95-6699-4403-9061-87EFBF35768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1CF340A9-51DA-46C6-996D-553C8D6C9A98}" type="pres">
      <dgm:prSet presAssocID="{1D89D9AC-FC74-4675-8AA0-90FFA43F8C71}" presName="composite" presStyleCnt="0"/>
      <dgm:spPr/>
      <dgm:t>
        <a:bodyPr/>
        <a:lstStyle/>
        <a:p>
          <a:endParaRPr lang="en-GB"/>
        </a:p>
      </dgm:t>
    </dgm:pt>
    <dgm:pt modelId="{039C36BC-6244-4AAC-A097-75C5E20B324C}" type="pres">
      <dgm:prSet presAssocID="{1D89D9AC-FC74-4675-8AA0-90FFA43F8C71}" presName="LShape" presStyleLbl="alignNode1" presStyleIdx="0" presStyleCnt="9"/>
      <dgm:spPr/>
      <dgm:t>
        <a:bodyPr/>
        <a:lstStyle/>
        <a:p>
          <a:endParaRPr lang="en-GB"/>
        </a:p>
      </dgm:t>
    </dgm:pt>
    <dgm:pt modelId="{9FF47920-2A9D-45EF-B300-969EC99389A7}" type="pres">
      <dgm:prSet presAssocID="{1D89D9AC-FC74-4675-8AA0-90FFA43F8C71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9BE4476-A71F-438B-A256-FFA710DD61DF}" type="pres">
      <dgm:prSet presAssocID="{1D89D9AC-FC74-4675-8AA0-90FFA43F8C71}" presName="Triangle" presStyleLbl="alignNode1" presStyleIdx="1" presStyleCnt="9"/>
      <dgm:spPr/>
      <dgm:t>
        <a:bodyPr/>
        <a:lstStyle/>
        <a:p>
          <a:endParaRPr lang="en-GB"/>
        </a:p>
      </dgm:t>
    </dgm:pt>
    <dgm:pt modelId="{D5FCC6CD-8A02-4BAC-B862-3CAA6009B81C}" type="pres">
      <dgm:prSet presAssocID="{822B8E4A-73F4-4732-944F-52FB269E6C31}" presName="sibTrans" presStyleCnt="0"/>
      <dgm:spPr/>
      <dgm:t>
        <a:bodyPr/>
        <a:lstStyle/>
        <a:p>
          <a:endParaRPr lang="en-GB"/>
        </a:p>
      </dgm:t>
    </dgm:pt>
    <dgm:pt modelId="{27E12D60-4EEF-4CE9-A006-3BAD3718E1D6}" type="pres">
      <dgm:prSet presAssocID="{822B8E4A-73F4-4732-944F-52FB269E6C31}" presName="space" presStyleCnt="0"/>
      <dgm:spPr/>
      <dgm:t>
        <a:bodyPr/>
        <a:lstStyle/>
        <a:p>
          <a:endParaRPr lang="en-GB"/>
        </a:p>
      </dgm:t>
    </dgm:pt>
    <dgm:pt modelId="{DB138FD7-620E-4563-8592-CEBA5EC1EE62}" type="pres">
      <dgm:prSet presAssocID="{40617B94-861A-43D0-8F42-E3C2BC771DBA}" presName="composite" presStyleCnt="0"/>
      <dgm:spPr/>
      <dgm:t>
        <a:bodyPr/>
        <a:lstStyle/>
        <a:p>
          <a:endParaRPr lang="en-GB"/>
        </a:p>
      </dgm:t>
    </dgm:pt>
    <dgm:pt modelId="{948B19AB-E36F-4523-A8DA-DAF61AD99EE3}" type="pres">
      <dgm:prSet presAssocID="{40617B94-861A-43D0-8F42-E3C2BC771DBA}" presName="LShape" presStyleLbl="alignNode1" presStyleIdx="2" presStyleCnt="9"/>
      <dgm:spPr/>
      <dgm:t>
        <a:bodyPr/>
        <a:lstStyle/>
        <a:p>
          <a:endParaRPr lang="en-GB"/>
        </a:p>
      </dgm:t>
    </dgm:pt>
    <dgm:pt modelId="{05F50BFA-C4CB-4B18-ADEA-10397E068FCE}" type="pres">
      <dgm:prSet presAssocID="{40617B94-861A-43D0-8F42-E3C2BC771DBA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97D6D4-4234-4CA6-877E-59F6873A6B04}" type="pres">
      <dgm:prSet presAssocID="{40617B94-861A-43D0-8F42-E3C2BC771DBA}" presName="Triangle" presStyleLbl="alignNode1" presStyleIdx="3" presStyleCnt="9"/>
      <dgm:spPr/>
      <dgm:t>
        <a:bodyPr/>
        <a:lstStyle/>
        <a:p>
          <a:endParaRPr lang="en-GB"/>
        </a:p>
      </dgm:t>
    </dgm:pt>
    <dgm:pt modelId="{317DC3B0-7FFF-4830-A08C-37A78DAECA37}" type="pres">
      <dgm:prSet presAssocID="{367410D2-997C-42D5-8211-E0CA0C2E9288}" presName="sibTrans" presStyleCnt="0"/>
      <dgm:spPr/>
      <dgm:t>
        <a:bodyPr/>
        <a:lstStyle/>
        <a:p>
          <a:endParaRPr lang="en-GB"/>
        </a:p>
      </dgm:t>
    </dgm:pt>
    <dgm:pt modelId="{9891FA39-38DE-4CBE-81CC-505CA7F24B13}" type="pres">
      <dgm:prSet presAssocID="{367410D2-997C-42D5-8211-E0CA0C2E9288}" presName="space" presStyleCnt="0"/>
      <dgm:spPr/>
      <dgm:t>
        <a:bodyPr/>
        <a:lstStyle/>
        <a:p>
          <a:endParaRPr lang="en-GB"/>
        </a:p>
      </dgm:t>
    </dgm:pt>
    <dgm:pt modelId="{5B75018F-83EF-4206-A86F-7A12382ECDFF}" type="pres">
      <dgm:prSet presAssocID="{A1324DE2-28CF-4F96-8623-8FA14AA23E37}" presName="composite" presStyleCnt="0"/>
      <dgm:spPr/>
      <dgm:t>
        <a:bodyPr/>
        <a:lstStyle/>
        <a:p>
          <a:endParaRPr lang="en-GB"/>
        </a:p>
      </dgm:t>
    </dgm:pt>
    <dgm:pt modelId="{647921EB-B700-4675-8223-6A90A43C5B15}" type="pres">
      <dgm:prSet presAssocID="{A1324DE2-28CF-4F96-8623-8FA14AA23E37}" presName="LShape" presStyleLbl="alignNode1" presStyleIdx="4" presStyleCnt="9"/>
      <dgm:spPr/>
      <dgm:t>
        <a:bodyPr/>
        <a:lstStyle/>
        <a:p>
          <a:endParaRPr lang="en-GB"/>
        </a:p>
      </dgm:t>
    </dgm:pt>
    <dgm:pt modelId="{A5BE3FD0-0E97-412A-BF4F-F44D96CC25F1}" type="pres">
      <dgm:prSet presAssocID="{A1324DE2-28CF-4F96-8623-8FA14AA23E37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941C605-2CFF-4B39-AA22-6B13323B7D03}" type="pres">
      <dgm:prSet presAssocID="{A1324DE2-28CF-4F96-8623-8FA14AA23E37}" presName="Triangle" presStyleLbl="alignNode1" presStyleIdx="5" presStyleCnt="9"/>
      <dgm:spPr/>
      <dgm:t>
        <a:bodyPr/>
        <a:lstStyle/>
        <a:p>
          <a:endParaRPr lang="en-GB"/>
        </a:p>
      </dgm:t>
    </dgm:pt>
    <dgm:pt modelId="{9B22782C-DFEB-4BF7-BAC1-EC65AD0C4E5C}" type="pres">
      <dgm:prSet presAssocID="{2F847525-60D7-4AB9-A8CD-A962AEF7FD66}" presName="sibTrans" presStyleCnt="0"/>
      <dgm:spPr/>
      <dgm:t>
        <a:bodyPr/>
        <a:lstStyle/>
        <a:p>
          <a:endParaRPr lang="en-GB"/>
        </a:p>
      </dgm:t>
    </dgm:pt>
    <dgm:pt modelId="{551C8952-5E14-4C05-98D4-41A72E58B37B}" type="pres">
      <dgm:prSet presAssocID="{2F847525-60D7-4AB9-A8CD-A962AEF7FD66}" presName="space" presStyleCnt="0"/>
      <dgm:spPr/>
      <dgm:t>
        <a:bodyPr/>
        <a:lstStyle/>
        <a:p>
          <a:endParaRPr lang="en-GB"/>
        </a:p>
      </dgm:t>
    </dgm:pt>
    <dgm:pt modelId="{EE8C3492-FBCD-4388-B624-51CE0254A812}" type="pres">
      <dgm:prSet presAssocID="{9EE160D3-F8FD-44D6-8ACB-C97CC28AD31E}" presName="composite" presStyleCnt="0"/>
      <dgm:spPr/>
      <dgm:t>
        <a:bodyPr/>
        <a:lstStyle/>
        <a:p>
          <a:endParaRPr lang="en-GB"/>
        </a:p>
      </dgm:t>
    </dgm:pt>
    <dgm:pt modelId="{AD50A33F-699D-4D50-9454-238375148876}" type="pres">
      <dgm:prSet presAssocID="{9EE160D3-F8FD-44D6-8ACB-C97CC28AD31E}" presName="LShape" presStyleLbl="alignNode1" presStyleIdx="6" presStyleCnt="9"/>
      <dgm:spPr/>
      <dgm:t>
        <a:bodyPr/>
        <a:lstStyle/>
        <a:p>
          <a:endParaRPr lang="en-GB"/>
        </a:p>
      </dgm:t>
    </dgm:pt>
    <dgm:pt modelId="{301A2ACD-A46B-4B4E-B8B9-679B1199FC0D}" type="pres">
      <dgm:prSet presAssocID="{9EE160D3-F8FD-44D6-8ACB-C97CC28AD31E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7B89B9A-A4EF-4AE5-AFEA-5E2B8B655575}" type="pres">
      <dgm:prSet presAssocID="{9EE160D3-F8FD-44D6-8ACB-C97CC28AD31E}" presName="Triangle" presStyleLbl="alignNode1" presStyleIdx="7" presStyleCnt="9"/>
      <dgm:spPr/>
      <dgm:t>
        <a:bodyPr/>
        <a:lstStyle/>
        <a:p>
          <a:endParaRPr lang="en-GB"/>
        </a:p>
      </dgm:t>
    </dgm:pt>
    <dgm:pt modelId="{B87CC1C9-A1B7-410B-B0B0-9B56324A6ED3}" type="pres">
      <dgm:prSet presAssocID="{3AB3FD14-72D6-4129-B62C-3BF2B42C2807}" presName="sibTrans" presStyleCnt="0"/>
      <dgm:spPr/>
      <dgm:t>
        <a:bodyPr/>
        <a:lstStyle/>
        <a:p>
          <a:endParaRPr lang="en-GB"/>
        </a:p>
      </dgm:t>
    </dgm:pt>
    <dgm:pt modelId="{2C5E09C1-B1D3-4588-9BB3-1FC3AAABA319}" type="pres">
      <dgm:prSet presAssocID="{3AB3FD14-72D6-4129-B62C-3BF2B42C2807}" presName="space" presStyleCnt="0"/>
      <dgm:spPr/>
      <dgm:t>
        <a:bodyPr/>
        <a:lstStyle/>
        <a:p>
          <a:endParaRPr lang="en-GB"/>
        </a:p>
      </dgm:t>
    </dgm:pt>
    <dgm:pt modelId="{B41877F1-43D1-4FFF-B931-8E098EC89DC3}" type="pres">
      <dgm:prSet presAssocID="{CEB422A9-46CD-424B-B2F8-AD622E0FAACC}" presName="composite" presStyleCnt="0"/>
      <dgm:spPr/>
      <dgm:t>
        <a:bodyPr/>
        <a:lstStyle/>
        <a:p>
          <a:endParaRPr lang="en-GB"/>
        </a:p>
      </dgm:t>
    </dgm:pt>
    <dgm:pt modelId="{1C7AE4EF-7E8E-4034-94F5-0CE46524AD34}" type="pres">
      <dgm:prSet presAssocID="{CEB422A9-46CD-424B-B2F8-AD622E0FAACC}" presName="LShape" presStyleLbl="alignNode1" presStyleIdx="8" presStyleCnt="9"/>
      <dgm:spPr/>
      <dgm:t>
        <a:bodyPr/>
        <a:lstStyle/>
        <a:p>
          <a:endParaRPr lang="en-GB"/>
        </a:p>
      </dgm:t>
    </dgm:pt>
    <dgm:pt modelId="{067AF8C1-3D31-4D06-85BA-FEBB707324F3}" type="pres">
      <dgm:prSet presAssocID="{CEB422A9-46CD-424B-B2F8-AD622E0FAACC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7637D2E-46AA-40BC-8B76-F04CFB914E38}" srcId="{CA6F2F95-6699-4403-9061-87EFBF357688}" destId="{40617B94-861A-43D0-8F42-E3C2BC771DBA}" srcOrd="1" destOrd="0" parTransId="{1A7C9E77-271C-4484-9CC8-7D2822E8C45C}" sibTransId="{367410D2-997C-42D5-8211-E0CA0C2E9288}"/>
    <dgm:cxn modelId="{47570546-B574-4097-98D1-E2AECCF3174D}" type="presOf" srcId="{CA6F2F95-6699-4403-9061-87EFBF357688}" destId="{2287AC52-F033-40F3-9D2B-15D74477DF80}" srcOrd="0" destOrd="0" presId="urn:microsoft.com/office/officeart/2009/3/layout/StepUpProcess"/>
    <dgm:cxn modelId="{87EB077B-ABAA-48E2-81FA-3025784862A7}" srcId="{CA6F2F95-6699-4403-9061-87EFBF357688}" destId="{1D89D9AC-FC74-4675-8AA0-90FFA43F8C71}" srcOrd="0" destOrd="0" parTransId="{6325613E-9AA5-447F-A3E4-A67D99228F23}" sibTransId="{822B8E4A-73F4-4732-944F-52FB269E6C31}"/>
    <dgm:cxn modelId="{041E4ED4-CBCB-4034-A3AE-65BBF0728A2A}" type="presOf" srcId="{A1324DE2-28CF-4F96-8623-8FA14AA23E37}" destId="{A5BE3FD0-0E97-412A-BF4F-F44D96CC25F1}" srcOrd="0" destOrd="0" presId="urn:microsoft.com/office/officeart/2009/3/layout/StepUpProcess"/>
    <dgm:cxn modelId="{EC1F73A1-2639-4925-8209-B5E121347B5E}" srcId="{CA6F2F95-6699-4403-9061-87EFBF357688}" destId="{9EE160D3-F8FD-44D6-8ACB-C97CC28AD31E}" srcOrd="3" destOrd="0" parTransId="{8991407F-D68A-468F-B824-E39BE47B9FAF}" sibTransId="{3AB3FD14-72D6-4129-B62C-3BF2B42C2807}"/>
    <dgm:cxn modelId="{C8A6D55D-5ED4-4AE9-B7F7-5FFC062A596F}" srcId="{CA6F2F95-6699-4403-9061-87EFBF357688}" destId="{CEB422A9-46CD-424B-B2F8-AD622E0FAACC}" srcOrd="4" destOrd="0" parTransId="{B10C766A-577C-4F07-A33A-2EF9D11C7849}" sibTransId="{F2189DF7-BEC6-4378-BD92-224218C77081}"/>
    <dgm:cxn modelId="{A2D257B5-395F-4722-8E0C-34D29D4C23E8}" type="presOf" srcId="{9EE160D3-F8FD-44D6-8ACB-C97CC28AD31E}" destId="{301A2ACD-A46B-4B4E-B8B9-679B1199FC0D}" srcOrd="0" destOrd="0" presId="urn:microsoft.com/office/officeart/2009/3/layout/StepUpProcess"/>
    <dgm:cxn modelId="{4C8A5EBE-6D30-4987-BD8F-0BC5CE0437D3}" srcId="{CA6F2F95-6699-4403-9061-87EFBF357688}" destId="{A1324DE2-28CF-4F96-8623-8FA14AA23E37}" srcOrd="2" destOrd="0" parTransId="{76ABDA18-3686-4A6C-A70A-8EADBE724037}" sibTransId="{2F847525-60D7-4AB9-A8CD-A962AEF7FD66}"/>
    <dgm:cxn modelId="{FEB93DC8-26FA-4048-9D19-628148E3D285}" type="presOf" srcId="{40617B94-861A-43D0-8F42-E3C2BC771DBA}" destId="{05F50BFA-C4CB-4B18-ADEA-10397E068FCE}" srcOrd="0" destOrd="0" presId="urn:microsoft.com/office/officeart/2009/3/layout/StepUpProcess"/>
    <dgm:cxn modelId="{BE3B946D-8EE6-4532-85B5-B518B7E1D4DD}" type="presOf" srcId="{CEB422A9-46CD-424B-B2F8-AD622E0FAACC}" destId="{067AF8C1-3D31-4D06-85BA-FEBB707324F3}" srcOrd="0" destOrd="0" presId="urn:microsoft.com/office/officeart/2009/3/layout/StepUpProcess"/>
    <dgm:cxn modelId="{B2FDA8E2-184B-4B77-95C4-67BA296B49A9}" type="presOf" srcId="{1D89D9AC-FC74-4675-8AA0-90FFA43F8C71}" destId="{9FF47920-2A9D-45EF-B300-969EC99389A7}" srcOrd="0" destOrd="0" presId="urn:microsoft.com/office/officeart/2009/3/layout/StepUpProcess"/>
    <dgm:cxn modelId="{98C52818-B5D8-40D6-8A24-BD9AC8EEA05C}" type="presParOf" srcId="{2287AC52-F033-40F3-9D2B-15D74477DF80}" destId="{1CF340A9-51DA-46C6-996D-553C8D6C9A98}" srcOrd="0" destOrd="0" presId="urn:microsoft.com/office/officeart/2009/3/layout/StepUpProcess"/>
    <dgm:cxn modelId="{06E23F25-2A84-46E8-AE94-DCF206B39C53}" type="presParOf" srcId="{1CF340A9-51DA-46C6-996D-553C8D6C9A98}" destId="{039C36BC-6244-4AAC-A097-75C5E20B324C}" srcOrd="0" destOrd="0" presId="urn:microsoft.com/office/officeart/2009/3/layout/StepUpProcess"/>
    <dgm:cxn modelId="{A2399A9C-C627-4AF7-AC5B-E5F601D60427}" type="presParOf" srcId="{1CF340A9-51DA-46C6-996D-553C8D6C9A98}" destId="{9FF47920-2A9D-45EF-B300-969EC99389A7}" srcOrd="1" destOrd="0" presId="urn:microsoft.com/office/officeart/2009/3/layout/StepUpProcess"/>
    <dgm:cxn modelId="{4CA6F61A-D39B-48B5-9837-32D0E758E286}" type="presParOf" srcId="{1CF340A9-51DA-46C6-996D-553C8D6C9A98}" destId="{29BE4476-A71F-438B-A256-FFA710DD61DF}" srcOrd="2" destOrd="0" presId="urn:microsoft.com/office/officeart/2009/3/layout/StepUpProcess"/>
    <dgm:cxn modelId="{2DA783E8-6129-4B2E-9B70-BA4FCC54296E}" type="presParOf" srcId="{2287AC52-F033-40F3-9D2B-15D74477DF80}" destId="{D5FCC6CD-8A02-4BAC-B862-3CAA6009B81C}" srcOrd="1" destOrd="0" presId="urn:microsoft.com/office/officeart/2009/3/layout/StepUpProcess"/>
    <dgm:cxn modelId="{0590F4A2-E9AD-45DB-AA21-FB049DF8B3AD}" type="presParOf" srcId="{D5FCC6CD-8A02-4BAC-B862-3CAA6009B81C}" destId="{27E12D60-4EEF-4CE9-A006-3BAD3718E1D6}" srcOrd="0" destOrd="0" presId="urn:microsoft.com/office/officeart/2009/3/layout/StepUpProcess"/>
    <dgm:cxn modelId="{909BB878-3886-4DC8-9D7F-CFE938560D03}" type="presParOf" srcId="{2287AC52-F033-40F3-9D2B-15D74477DF80}" destId="{DB138FD7-620E-4563-8592-CEBA5EC1EE62}" srcOrd="2" destOrd="0" presId="urn:microsoft.com/office/officeart/2009/3/layout/StepUpProcess"/>
    <dgm:cxn modelId="{537ADE26-6B00-4FA4-8AC4-64421916B009}" type="presParOf" srcId="{DB138FD7-620E-4563-8592-CEBA5EC1EE62}" destId="{948B19AB-E36F-4523-A8DA-DAF61AD99EE3}" srcOrd="0" destOrd="0" presId="urn:microsoft.com/office/officeart/2009/3/layout/StepUpProcess"/>
    <dgm:cxn modelId="{6389C5FC-0D69-4316-83FE-3597DC424799}" type="presParOf" srcId="{DB138FD7-620E-4563-8592-CEBA5EC1EE62}" destId="{05F50BFA-C4CB-4B18-ADEA-10397E068FCE}" srcOrd="1" destOrd="0" presId="urn:microsoft.com/office/officeart/2009/3/layout/StepUpProcess"/>
    <dgm:cxn modelId="{4605915E-7C19-4E64-9E54-C77ADB259613}" type="presParOf" srcId="{DB138FD7-620E-4563-8592-CEBA5EC1EE62}" destId="{6297D6D4-4234-4CA6-877E-59F6873A6B04}" srcOrd="2" destOrd="0" presId="urn:microsoft.com/office/officeart/2009/3/layout/StepUpProcess"/>
    <dgm:cxn modelId="{8490742D-240B-4B7B-A6AA-C0F07B88E06F}" type="presParOf" srcId="{2287AC52-F033-40F3-9D2B-15D74477DF80}" destId="{317DC3B0-7FFF-4830-A08C-37A78DAECA37}" srcOrd="3" destOrd="0" presId="urn:microsoft.com/office/officeart/2009/3/layout/StepUpProcess"/>
    <dgm:cxn modelId="{94ADC657-CE6F-4108-8005-2A992343F9EB}" type="presParOf" srcId="{317DC3B0-7FFF-4830-A08C-37A78DAECA37}" destId="{9891FA39-38DE-4CBE-81CC-505CA7F24B13}" srcOrd="0" destOrd="0" presId="urn:microsoft.com/office/officeart/2009/3/layout/StepUpProcess"/>
    <dgm:cxn modelId="{408DB57E-F04C-4670-85F7-99B3D35A0BE7}" type="presParOf" srcId="{2287AC52-F033-40F3-9D2B-15D74477DF80}" destId="{5B75018F-83EF-4206-A86F-7A12382ECDFF}" srcOrd="4" destOrd="0" presId="urn:microsoft.com/office/officeart/2009/3/layout/StepUpProcess"/>
    <dgm:cxn modelId="{4089E821-037B-4AD9-96D0-DABCF0DB33DC}" type="presParOf" srcId="{5B75018F-83EF-4206-A86F-7A12382ECDFF}" destId="{647921EB-B700-4675-8223-6A90A43C5B15}" srcOrd="0" destOrd="0" presId="urn:microsoft.com/office/officeart/2009/3/layout/StepUpProcess"/>
    <dgm:cxn modelId="{C0F1E594-D262-4123-ADBA-089C64082B26}" type="presParOf" srcId="{5B75018F-83EF-4206-A86F-7A12382ECDFF}" destId="{A5BE3FD0-0E97-412A-BF4F-F44D96CC25F1}" srcOrd="1" destOrd="0" presId="urn:microsoft.com/office/officeart/2009/3/layout/StepUpProcess"/>
    <dgm:cxn modelId="{E91BDAC6-DBC2-4286-80AC-BF87BFA2CBFF}" type="presParOf" srcId="{5B75018F-83EF-4206-A86F-7A12382ECDFF}" destId="{F941C605-2CFF-4B39-AA22-6B13323B7D03}" srcOrd="2" destOrd="0" presId="urn:microsoft.com/office/officeart/2009/3/layout/StepUpProcess"/>
    <dgm:cxn modelId="{32DB8C96-807C-48B0-A614-AEBD6611C929}" type="presParOf" srcId="{2287AC52-F033-40F3-9D2B-15D74477DF80}" destId="{9B22782C-DFEB-4BF7-BAC1-EC65AD0C4E5C}" srcOrd="5" destOrd="0" presId="urn:microsoft.com/office/officeart/2009/3/layout/StepUpProcess"/>
    <dgm:cxn modelId="{CDEF982C-CAEC-4F5C-A6E2-FC41AEA49E46}" type="presParOf" srcId="{9B22782C-DFEB-4BF7-BAC1-EC65AD0C4E5C}" destId="{551C8952-5E14-4C05-98D4-41A72E58B37B}" srcOrd="0" destOrd="0" presId="urn:microsoft.com/office/officeart/2009/3/layout/StepUpProcess"/>
    <dgm:cxn modelId="{E5BD7856-C2C1-47C7-A8CE-36903AAAB626}" type="presParOf" srcId="{2287AC52-F033-40F3-9D2B-15D74477DF80}" destId="{EE8C3492-FBCD-4388-B624-51CE0254A812}" srcOrd="6" destOrd="0" presId="urn:microsoft.com/office/officeart/2009/3/layout/StepUpProcess"/>
    <dgm:cxn modelId="{F22A0170-2413-467B-B347-BD9BD159F306}" type="presParOf" srcId="{EE8C3492-FBCD-4388-B624-51CE0254A812}" destId="{AD50A33F-699D-4D50-9454-238375148876}" srcOrd="0" destOrd="0" presId="urn:microsoft.com/office/officeart/2009/3/layout/StepUpProcess"/>
    <dgm:cxn modelId="{439DB401-BD6C-49E8-B14A-1B1AA477CC13}" type="presParOf" srcId="{EE8C3492-FBCD-4388-B624-51CE0254A812}" destId="{301A2ACD-A46B-4B4E-B8B9-679B1199FC0D}" srcOrd="1" destOrd="0" presId="urn:microsoft.com/office/officeart/2009/3/layout/StepUpProcess"/>
    <dgm:cxn modelId="{952085A7-3047-4278-AF47-F244645F4B77}" type="presParOf" srcId="{EE8C3492-FBCD-4388-B624-51CE0254A812}" destId="{17B89B9A-A4EF-4AE5-AFEA-5E2B8B655575}" srcOrd="2" destOrd="0" presId="urn:microsoft.com/office/officeart/2009/3/layout/StepUpProcess"/>
    <dgm:cxn modelId="{63916D6B-ACFF-4CEB-A4CC-30DB9BFE7E9F}" type="presParOf" srcId="{2287AC52-F033-40F3-9D2B-15D74477DF80}" destId="{B87CC1C9-A1B7-410B-B0B0-9B56324A6ED3}" srcOrd="7" destOrd="0" presId="urn:microsoft.com/office/officeart/2009/3/layout/StepUpProcess"/>
    <dgm:cxn modelId="{631E3701-552C-4B32-82BA-34E98B584687}" type="presParOf" srcId="{B87CC1C9-A1B7-410B-B0B0-9B56324A6ED3}" destId="{2C5E09C1-B1D3-4588-9BB3-1FC3AAABA319}" srcOrd="0" destOrd="0" presId="urn:microsoft.com/office/officeart/2009/3/layout/StepUpProcess"/>
    <dgm:cxn modelId="{1AA67612-0617-46D2-933B-97E0F5C8F3C2}" type="presParOf" srcId="{2287AC52-F033-40F3-9D2B-15D74477DF80}" destId="{B41877F1-43D1-4FFF-B931-8E098EC89DC3}" srcOrd="8" destOrd="0" presId="urn:microsoft.com/office/officeart/2009/3/layout/StepUpProcess"/>
    <dgm:cxn modelId="{548799B1-712D-40E8-884F-2822B6694FD0}" type="presParOf" srcId="{B41877F1-43D1-4FFF-B931-8E098EC89DC3}" destId="{1C7AE4EF-7E8E-4034-94F5-0CE46524AD34}" srcOrd="0" destOrd="0" presId="urn:microsoft.com/office/officeart/2009/3/layout/StepUpProcess"/>
    <dgm:cxn modelId="{8F758F60-CC90-447B-AE52-A3B13D1CD615}" type="presParOf" srcId="{B41877F1-43D1-4FFF-B931-8E098EC89DC3}" destId="{067AF8C1-3D31-4D06-85BA-FEBB707324F3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6E29F6-D702-4283-9B11-C094ECE76F8C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EFB72EAB-77AD-41AE-BC7C-9D3AA1543C85}">
      <dgm:prSet phldrT="[Text]"/>
      <dgm:spPr/>
      <dgm:t>
        <a:bodyPr/>
        <a:lstStyle/>
        <a:p>
          <a:r>
            <a:rPr lang="en-GB" dirty="0" smtClean="0"/>
            <a:t>New South of Scotland body</a:t>
          </a:r>
          <a:endParaRPr lang="en-GB" dirty="0"/>
        </a:p>
      </dgm:t>
    </dgm:pt>
    <dgm:pt modelId="{12DB64EB-2266-4C71-9A96-3D7D2A19D617}" type="parTrans" cxnId="{A9C5E6F4-969F-4FB1-899C-FA1ED76850D7}">
      <dgm:prSet/>
      <dgm:spPr/>
      <dgm:t>
        <a:bodyPr/>
        <a:lstStyle/>
        <a:p>
          <a:endParaRPr lang="en-GB"/>
        </a:p>
      </dgm:t>
    </dgm:pt>
    <dgm:pt modelId="{7BD35A87-7BB4-4968-873C-90AA7E3E18E4}" type="sibTrans" cxnId="{A9C5E6F4-969F-4FB1-899C-FA1ED76850D7}">
      <dgm:prSet/>
      <dgm:spPr/>
      <dgm:t>
        <a:bodyPr/>
        <a:lstStyle/>
        <a:p>
          <a:endParaRPr lang="en-GB"/>
        </a:p>
      </dgm:t>
    </dgm:pt>
    <dgm:pt modelId="{A5DE977A-AF48-4E13-A682-E7C46CE88D0D}">
      <dgm:prSet phldrT="[Text]"/>
      <dgm:spPr/>
      <dgm:t>
        <a:bodyPr/>
        <a:lstStyle/>
        <a:p>
          <a:r>
            <a:rPr lang="en-GB" dirty="0" smtClean="0"/>
            <a:t>Skills Alignment</a:t>
          </a:r>
          <a:endParaRPr lang="en-GB" dirty="0"/>
        </a:p>
      </dgm:t>
    </dgm:pt>
    <dgm:pt modelId="{A81AF3A1-8447-498A-82CE-556CC89A50BE}" type="parTrans" cxnId="{7842E9F5-A8A7-435B-A249-E6326306B3FF}">
      <dgm:prSet/>
      <dgm:spPr/>
      <dgm:t>
        <a:bodyPr/>
        <a:lstStyle/>
        <a:p>
          <a:endParaRPr lang="en-GB"/>
        </a:p>
      </dgm:t>
    </dgm:pt>
    <dgm:pt modelId="{4C95E82F-5994-42D4-BD83-24EF33A73FB0}" type="sibTrans" cxnId="{7842E9F5-A8A7-435B-A249-E6326306B3FF}">
      <dgm:prSet/>
      <dgm:spPr/>
      <dgm:t>
        <a:bodyPr/>
        <a:lstStyle/>
        <a:p>
          <a:endParaRPr lang="en-GB"/>
        </a:p>
      </dgm:t>
    </dgm:pt>
    <dgm:pt modelId="{EE65E114-2625-4F2C-A70D-43A72FE17391}">
      <dgm:prSet phldrT="[Text]"/>
      <dgm:spPr/>
      <dgm:t>
        <a:bodyPr/>
        <a:lstStyle/>
        <a:p>
          <a:r>
            <a:rPr lang="en-GB" dirty="0" smtClean="0"/>
            <a:t>Learner Journey Review</a:t>
          </a:r>
        </a:p>
      </dgm:t>
    </dgm:pt>
    <dgm:pt modelId="{4E4D6CC6-D7D2-4513-8B3D-6BF98A5067A2}" type="parTrans" cxnId="{BA8177D3-494A-418A-8A60-BAD2101735C3}">
      <dgm:prSet/>
      <dgm:spPr/>
      <dgm:t>
        <a:bodyPr/>
        <a:lstStyle/>
        <a:p>
          <a:endParaRPr lang="en-GB"/>
        </a:p>
      </dgm:t>
    </dgm:pt>
    <dgm:pt modelId="{BE2654BD-39B3-4ADC-AB16-22F3A730024F}" type="sibTrans" cxnId="{BA8177D3-494A-418A-8A60-BAD2101735C3}">
      <dgm:prSet/>
      <dgm:spPr/>
      <dgm:t>
        <a:bodyPr/>
        <a:lstStyle/>
        <a:p>
          <a:endParaRPr lang="en-GB"/>
        </a:p>
      </dgm:t>
    </dgm:pt>
    <dgm:pt modelId="{03A3783F-5D89-4453-8466-5602EB8CB09C}">
      <dgm:prSet phldrT="[Text]"/>
      <dgm:spPr/>
      <dgm:t>
        <a:bodyPr/>
        <a:lstStyle/>
        <a:p>
          <a:r>
            <a:rPr lang="en-GB" dirty="0" smtClean="0"/>
            <a:t>Review the Effectiveness of Investment in Learning and Skills</a:t>
          </a:r>
          <a:endParaRPr lang="en-GB" dirty="0"/>
        </a:p>
      </dgm:t>
    </dgm:pt>
    <dgm:pt modelId="{83058FED-50B5-4EB8-A618-A283C07C9CC2}" type="parTrans" cxnId="{A58FC093-3E81-4BF0-B124-C3DE0DB16394}">
      <dgm:prSet/>
      <dgm:spPr/>
      <dgm:t>
        <a:bodyPr/>
        <a:lstStyle/>
        <a:p>
          <a:endParaRPr lang="en-GB"/>
        </a:p>
      </dgm:t>
    </dgm:pt>
    <dgm:pt modelId="{09EA51CC-D34D-49A7-8978-AEFFDA74FC63}" type="sibTrans" cxnId="{A58FC093-3E81-4BF0-B124-C3DE0DB16394}">
      <dgm:prSet/>
      <dgm:spPr/>
      <dgm:t>
        <a:bodyPr/>
        <a:lstStyle/>
        <a:p>
          <a:endParaRPr lang="en-GB"/>
        </a:p>
      </dgm:t>
    </dgm:pt>
    <dgm:pt modelId="{4F8CF59F-BAFA-46D9-AF1C-904B83B7E74A}">
      <dgm:prSet phldrT="[Text]"/>
      <dgm:spPr/>
      <dgm:t>
        <a:bodyPr/>
        <a:lstStyle/>
        <a:p>
          <a:r>
            <a:rPr lang="en-GB" dirty="0" smtClean="0"/>
            <a:t>Strategic Board</a:t>
          </a:r>
          <a:endParaRPr lang="en-GB" dirty="0"/>
        </a:p>
      </dgm:t>
    </dgm:pt>
    <dgm:pt modelId="{11DEF4FC-1B42-46C5-B824-CC008D789842}" type="parTrans" cxnId="{E093A200-677F-48CB-B60E-6CC42783BC2A}">
      <dgm:prSet/>
      <dgm:spPr/>
      <dgm:t>
        <a:bodyPr/>
        <a:lstStyle/>
        <a:p>
          <a:endParaRPr lang="en-GB"/>
        </a:p>
      </dgm:t>
    </dgm:pt>
    <dgm:pt modelId="{62848D95-65FE-480A-81AB-1BD228133DBA}" type="sibTrans" cxnId="{E093A200-677F-48CB-B60E-6CC42783BC2A}">
      <dgm:prSet/>
      <dgm:spPr/>
      <dgm:t>
        <a:bodyPr/>
        <a:lstStyle/>
        <a:p>
          <a:endParaRPr lang="en-GB"/>
        </a:p>
      </dgm:t>
    </dgm:pt>
    <dgm:pt modelId="{724AFB16-0630-47B0-B95F-49B778AB3305}">
      <dgm:prSet phldrT="[Text]"/>
      <dgm:spPr/>
      <dgm:t>
        <a:bodyPr/>
        <a:lstStyle/>
        <a:p>
          <a:r>
            <a:rPr lang="en-GB" dirty="0" smtClean="0"/>
            <a:t>Data and Evaluation Unit</a:t>
          </a:r>
          <a:endParaRPr lang="en-GB" dirty="0"/>
        </a:p>
      </dgm:t>
    </dgm:pt>
    <dgm:pt modelId="{61A7C72B-61FA-4344-9AA0-03B3DF74EAD4}" type="parTrans" cxnId="{A8F2B626-8A10-4695-A7A8-4CD3A4CB54A0}">
      <dgm:prSet/>
      <dgm:spPr/>
      <dgm:t>
        <a:bodyPr/>
        <a:lstStyle/>
        <a:p>
          <a:endParaRPr lang="en-GB"/>
        </a:p>
      </dgm:t>
    </dgm:pt>
    <dgm:pt modelId="{9AE1CF08-2728-443A-A175-13A3C2D5481C}" type="sibTrans" cxnId="{A8F2B626-8A10-4695-A7A8-4CD3A4CB54A0}">
      <dgm:prSet/>
      <dgm:spPr/>
      <dgm:t>
        <a:bodyPr/>
        <a:lstStyle/>
        <a:p>
          <a:endParaRPr lang="en-GB"/>
        </a:p>
      </dgm:t>
    </dgm:pt>
    <dgm:pt modelId="{5AB75D52-B3B1-4DAE-AD8B-2DCB9050F60B}" type="pres">
      <dgm:prSet presAssocID="{ED6E29F6-D702-4283-9B11-C094ECE76F8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959E26CB-A03B-4F66-A7EC-CC83E565311A}" type="pres">
      <dgm:prSet presAssocID="{4F8CF59F-BAFA-46D9-AF1C-904B83B7E74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0F5307B-418B-4829-B30C-D4E58CA70D5F}" type="pres">
      <dgm:prSet presAssocID="{62848D95-65FE-480A-81AB-1BD228133DBA}" presName="sibTrans" presStyleCnt="0"/>
      <dgm:spPr/>
    </dgm:pt>
    <dgm:pt modelId="{0FEADF09-60A3-4CF5-BC79-84471FF5EA72}" type="pres">
      <dgm:prSet presAssocID="{724AFB16-0630-47B0-B95F-49B778AB3305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26A679-FFD5-43DA-9849-87561654FAEB}" type="pres">
      <dgm:prSet presAssocID="{9AE1CF08-2728-443A-A175-13A3C2D5481C}" presName="sibTrans" presStyleCnt="0"/>
      <dgm:spPr/>
    </dgm:pt>
    <dgm:pt modelId="{998F930C-5FEE-4DA3-A297-09887202B5E4}" type="pres">
      <dgm:prSet presAssocID="{EFB72EAB-77AD-41AE-BC7C-9D3AA1543C8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9E06563-3DCE-47FE-BAE9-03AF0BB7F56A}" type="pres">
      <dgm:prSet presAssocID="{7BD35A87-7BB4-4968-873C-90AA7E3E18E4}" presName="sibTrans" presStyleCnt="0"/>
      <dgm:spPr/>
    </dgm:pt>
    <dgm:pt modelId="{6ECCD20D-3E1B-4205-AC86-7E4FA75AAC08}" type="pres">
      <dgm:prSet presAssocID="{A5DE977A-AF48-4E13-A682-E7C46CE88D0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1B5B9D4-7533-4F07-ABF9-9B55699EAC41}" type="pres">
      <dgm:prSet presAssocID="{4C95E82F-5994-42D4-BD83-24EF33A73FB0}" presName="sibTrans" presStyleCnt="0"/>
      <dgm:spPr/>
    </dgm:pt>
    <dgm:pt modelId="{B5DC8019-3E91-4012-AD95-5593481D7803}" type="pres">
      <dgm:prSet presAssocID="{EE65E114-2625-4F2C-A70D-43A72FE17391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624909D-2F0C-46FB-A4FA-53B43A16D978}" type="pres">
      <dgm:prSet presAssocID="{BE2654BD-39B3-4ADC-AB16-22F3A730024F}" presName="sibTrans" presStyleCnt="0"/>
      <dgm:spPr/>
    </dgm:pt>
    <dgm:pt modelId="{5D54C596-54EA-4F6B-A4DC-08AF7568EAD8}" type="pres">
      <dgm:prSet presAssocID="{03A3783F-5D89-4453-8466-5602EB8CB09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58FC093-3E81-4BF0-B124-C3DE0DB16394}" srcId="{ED6E29F6-D702-4283-9B11-C094ECE76F8C}" destId="{03A3783F-5D89-4453-8466-5602EB8CB09C}" srcOrd="5" destOrd="0" parTransId="{83058FED-50B5-4EB8-A618-A283C07C9CC2}" sibTransId="{09EA51CC-D34D-49A7-8978-AEFFDA74FC63}"/>
    <dgm:cxn modelId="{11E73233-3B28-45F3-B780-654BB792F97C}" type="presOf" srcId="{4F8CF59F-BAFA-46D9-AF1C-904B83B7E74A}" destId="{959E26CB-A03B-4F66-A7EC-CC83E565311A}" srcOrd="0" destOrd="0" presId="urn:microsoft.com/office/officeart/2005/8/layout/default"/>
    <dgm:cxn modelId="{06222A5D-BEEE-4288-A9D5-915B141CB6F0}" type="presOf" srcId="{ED6E29F6-D702-4283-9B11-C094ECE76F8C}" destId="{5AB75D52-B3B1-4DAE-AD8B-2DCB9050F60B}" srcOrd="0" destOrd="0" presId="urn:microsoft.com/office/officeart/2005/8/layout/default"/>
    <dgm:cxn modelId="{3DF159E6-2803-4730-AB24-FC89502DF4B0}" type="presOf" srcId="{03A3783F-5D89-4453-8466-5602EB8CB09C}" destId="{5D54C596-54EA-4F6B-A4DC-08AF7568EAD8}" srcOrd="0" destOrd="0" presId="urn:microsoft.com/office/officeart/2005/8/layout/default"/>
    <dgm:cxn modelId="{E093A200-677F-48CB-B60E-6CC42783BC2A}" srcId="{ED6E29F6-D702-4283-9B11-C094ECE76F8C}" destId="{4F8CF59F-BAFA-46D9-AF1C-904B83B7E74A}" srcOrd="0" destOrd="0" parTransId="{11DEF4FC-1B42-46C5-B824-CC008D789842}" sibTransId="{62848D95-65FE-480A-81AB-1BD228133DBA}"/>
    <dgm:cxn modelId="{5DA39BA8-B082-43D2-80BF-4C94DFAD1C3B}" type="presOf" srcId="{EFB72EAB-77AD-41AE-BC7C-9D3AA1543C85}" destId="{998F930C-5FEE-4DA3-A297-09887202B5E4}" srcOrd="0" destOrd="0" presId="urn:microsoft.com/office/officeart/2005/8/layout/default"/>
    <dgm:cxn modelId="{63E54759-85B2-4907-B482-51A55A05E987}" type="presOf" srcId="{EE65E114-2625-4F2C-A70D-43A72FE17391}" destId="{B5DC8019-3E91-4012-AD95-5593481D7803}" srcOrd="0" destOrd="0" presId="urn:microsoft.com/office/officeart/2005/8/layout/default"/>
    <dgm:cxn modelId="{3F6EB111-7115-472F-BFC3-DD95A26AD591}" type="presOf" srcId="{724AFB16-0630-47B0-B95F-49B778AB3305}" destId="{0FEADF09-60A3-4CF5-BC79-84471FF5EA72}" srcOrd="0" destOrd="0" presId="urn:microsoft.com/office/officeart/2005/8/layout/default"/>
    <dgm:cxn modelId="{7842E9F5-A8A7-435B-A249-E6326306B3FF}" srcId="{ED6E29F6-D702-4283-9B11-C094ECE76F8C}" destId="{A5DE977A-AF48-4E13-A682-E7C46CE88D0D}" srcOrd="3" destOrd="0" parTransId="{A81AF3A1-8447-498A-82CE-556CC89A50BE}" sibTransId="{4C95E82F-5994-42D4-BD83-24EF33A73FB0}"/>
    <dgm:cxn modelId="{A8F2B626-8A10-4695-A7A8-4CD3A4CB54A0}" srcId="{ED6E29F6-D702-4283-9B11-C094ECE76F8C}" destId="{724AFB16-0630-47B0-B95F-49B778AB3305}" srcOrd="1" destOrd="0" parTransId="{61A7C72B-61FA-4344-9AA0-03B3DF74EAD4}" sibTransId="{9AE1CF08-2728-443A-A175-13A3C2D5481C}"/>
    <dgm:cxn modelId="{BA8177D3-494A-418A-8A60-BAD2101735C3}" srcId="{ED6E29F6-D702-4283-9B11-C094ECE76F8C}" destId="{EE65E114-2625-4F2C-A70D-43A72FE17391}" srcOrd="4" destOrd="0" parTransId="{4E4D6CC6-D7D2-4513-8B3D-6BF98A5067A2}" sibTransId="{BE2654BD-39B3-4ADC-AB16-22F3A730024F}"/>
    <dgm:cxn modelId="{A9C5E6F4-969F-4FB1-899C-FA1ED76850D7}" srcId="{ED6E29F6-D702-4283-9B11-C094ECE76F8C}" destId="{EFB72EAB-77AD-41AE-BC7C-9D3AA1543C85}" srcOrd="2" destOrd="0" parTransId="{12DB64EB-2266-4C71-9A96-3D7D2A19D617}" sibTransId="{7BD35A87-7BB4-4968-873C-90AA7E3E18E4}"/>
    <dgm:cxn modelId="{AB5086C1-3ACD-4FB5-B410-773B5197BCC8}" type="presOf" srcId="{A5DE977A-AF48-4E13-A682-E7C46CE88D0D}" destId="{6ECCD20D-3E1B-4205-AC86-7E4FA75AAC08}" srcOrd="0" destOrd="0" presId="urn:microsoft.com/office/officeart/2005/8/layout/default"/>
    <dgm:cxn modelId="{E0ACB3B8-78A8-4260-A927-77B1469F036E}" type="presParOf" srcId="{5AB75D52-B3B1-4DAE-AD8B-2DCB9050F60B}" destId="{959E26CB-A03B-4F66-A7EC-CC83E565311A}" srcOrd="0" destOrd="0" presId="urn:microsoft.com/office/officeart/2005/8/layout/default"/>
    <dgm:cxn modelId="{CA1E66BD-06E7-41D0-808A-72541A3A7651}" type="presParOf" srcId="{5AB75D52-B3B1-4DAE-AD8B-2DCB9050F60B}" destId="{C0F5307B-418B-4829-B30C-D4E58CA70D5F}" srcOrd="1" destOrd="0" presId="urn:microsoft.com/office/officeart/2005/8/layout/default"/>
    <dgm:cxn modelId="{3EDDB2A7-7767-4034-85B8-143FA1B79C32}" type="presParOf" srcId="{5AB75D52-B3B1-4DAE-AD8B-2DCB9050F60B}" destId="{0FEADF09-60A3-4CF5-BC79-84471FF5EA72}" srcOrd="2" destOrd="0" presId="urn:microsoft.com/office/officeart/2005/8/layout/default"/>
    <dgm:cxn modelId="{F06092E2-E297-489D-A8AE-976FCF6EA240}" type="presParOf" srcId="{5AB75D52-B3B1-4DAE-AD8B-2DCB9050F60B}" destId="{EE26A679-FFD5-43DA-9849-87561654FAEB}" srcOrd="3" destOrd="0" presId="urn:microsoft.com/office/officeart/2005/8/layout/default"/>
    <dgm:cxn modelId="{7D22DC9F-9A49-4D40-A8B3-1C5BE28C7FD0}" type="presParOf" srcId="{5AB75D52-B3B1-4DAE-AD8B-2DCB9050F60B}" destId="{998F930C-5FEE-4DA3-A297-09887202B5E4}" srcOrd="4" destOrd="0" presId="urn:microsoft.com/office/officeart/2005/8/layout/default"/>
    <dgm:cxn modelId="{AE454860-391E-46C5-817C-64CA958708F3}" type="presParOf" srcId="{5AB75D52-B3B1-4DAE-AD8B-2DCB9050F60B}" destId="{29E06563-3DCE-47FE-BAE9-03AF0BB7F56A}" srcOrd="5" destOrd="0" presId="urn:microsoft.com/office/officeart/2005/8/layout/default"/>
    <dgm:cxn modelId="{ECBCB0DA-0C62-4015-985A-D8F3EC4BC96E}" type="presParOf" srcId="{5AB75D52-B3B1-4DAE-AD8B-2DCB9050F60B}" destId="{6ECCD20D-3E1B-4205-AC86-7E4FA75AAC08}" srcOrd="6" destOrd="0" presId="urn:microsoft.com/office/officeart/2005/8/layout/default"/>
    <dgm:cxn modelId="{53C76D31-F512-4B5A-8BF9-AB29DFBE8D65}" type="presParOf" srcId="{5AB75D52-B3B1-4DAE-AD8B-2DCB9050F60B}" destId="{51B5B9D4-7533-4F07-ABF9-9B55699EAC41}" srcOrd="7" destOrd="0" presId="urn:microsoft.com/office/officeart/2005/8/layout/default"/>
    <dgm:cxn modelId="{22C46ACA-96A5-4574-B95B-8527AD88B1F0}" type="presParOf" srcId="{5AB75D52-B3B1-4DAE-AD8B-2DCB9050F60B}" destId="{B5DC8019-3E91-4012-AD95-5593481D7803}" srcOrd="8" destOrd="0" presId="urn:microsoft.com/office/officeart/2005/8/layout/default"/>
    <dgm:cxn modelId="{A8D7C714-8BCA-4C1A-BA69-6916D7341096}" type="presParOf" srcId="{5AB75D52-B3B1-4DAE-AD8B-2DCB9050F60B}" destId="{3624909D-2F0C-46FB-A4FA-53B43A16D978}" srcOrd="9" destOrd="0" presId="urn:microsoft.com/office/officeart/2005/8/layout/default"/>
    <dgm:cxn modelId="{6E6A5E60-4AB4-46B0-96A3-439AB2D7519C}" type="presParOf" srcId="{5AB75D52-B3B1-4DAE-AD8B-2DCB9050F60B}" destId="{5D54C596-54EA-4F6B-A4DC-08AF7568EAD8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869F3E-ECD2-4D94-B4E4-508CEB28497A}">
      <dsp:nvSpPr>
        <dsp:cNvPr id="0" name=""/>
        <dsp:cNvSpPr/>
      </dsp:nvSpPr>
      <dsp:spPr>
        <a:xfrm>
          <a:off x="460905" y="1047"/>
          <a:ext cx="3479899" cy="20879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>
              <a:solidFill>
                <a:schemeClr val="tx1"/>
              </a:solidFill>
            </a:rPr>
            <a:t>Investing</a:t>
          </a:r>
          <a:r>
            <a:rPr lang="en-GB" sz="2400" kern="1200" dirty="0" smtClean="0">
              <a:solidFill>
                <a:schemeClr val="tx1"/>
              </a:solidFill>
            </a:rPr>
            <a:t> </a:t>
          </a:r>
          <a:r>
            <a:rPr lang="en-GB" sz="2400" kern="1200" dirty="0" smtClean="0"/>
            <a:t>in our people and our infrastructure in a sustainable way; </a:t>
          </a:r>
        </a:p>
      </dsp:txBody>
      <dsp:txXfrm>
        <a:off x="460905" y="1047"/>
        <a:ext cx="3479899" cy="2087939"/>
      </dsp:txXfrm>
    </dsp:sp>
    <dsp:sp modelId="{1FDE03E8-2ADC-4759-947D-FE463BD7E7BF}">
      <dsp:nvSpPr>
        <dsp:cNvPr id="0" name=""/>
        <dsp:cNvSpPr/>
      </dsp:nvSpPr>
      <dsp:spPr>
        <a:xfrm>
          <a:off x="4288794" y="1047"/>
          <a:ext cx="3479899" cy="2087939"/>
        </a:xfrm>
        <a:prstGeom prst="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Fostering a culture of </a:t>
          </a:r>
          <a:r>
            <a:rPr lang="en-GB" sz="2400" b="1" kern="1200" dirty="0" smtClean="0">
              <a:solidFill>
                <a:schemeClr val="tx1"/>
              </a:solidFill>
            </a:rPr>
            <a:t>innovation</a:t>
          </a:r>
          <a:r>
            <a:rPr lang="en-GB" sz="2400" kern="1200" dirty="0" smtClean="0">
              <a:solidFill>
                <a:schemeClr val="tx1"/>
              </a:solidFill>
            </a:rPr>
            <a:t> </a:t>
          </a:r>
          <a:r>
            <a:rPr lang="en-GB" sz="2400" kern="1200" dirty="0" smtClean="0"/>
            <a:t>and research and development; </a:t>
          </a:r>
        </a:p>
      </dsp:txBody>
      <dsp:txXfrm>
        <a:off x="4288794" y="1047"/>
        <a:ext cx="3479899" cy="2087939"/>
      </dsp:txXfrm>
    </dsp:sp>
    <dsp:sp modelId="{321CA3B0-6097-4E62-9840-6FB7E824994E}">
      <dsp:nvSpPr>
        <dsp:cNvPr id="0" name=""/>
        <dsp:cNvSpPr/>
      </dsp:nvSpPr>
      <dsp:spPr>
        <a:xfrm>
          <a:off x="460905" y="2436976"/>
          <a:ext cx="3479899" cy="2087939"/>
        </a:xfrm>
        <a:prstGeom prst="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Promoting </a:t>
          </a:r>
          <a:r>
            <a:rPr lang="en-GB" sz="2400" b="1" kern="1200" dirty="0" smtClean="0">
              <a:solidFill>
                <a:schemeClr val="tx1"/>
              </a:solidFill>
            </a:rPr>
            <a:t>inclusive growth</a:t>
          </a:r>
          <a:r>
            <a:rPr lang="en-GB" sz="2400" kern="1200" dirty="0" smtClean="0">
              <a:solidFill>
                <a:schemeClr val="tx1"/>
              </a:solidFill>
            </a:rPr>
            <a:t> </a:t>
          </a:r>
          <a:r>
            <a:rPr lang="en-GB" sz="2400" kern="1200" dirty="0" smtClean="0"/>
            <a:t>and creating opportunity through a fair and inclusive jobs market and regional cohesion; </a:t>
          </a:r>
          <a:endParaRPr lang="en-GB" sz="2400" kern="1200" dirty="0"/>
        </a:p>
      </dsp:txBody>
      <dsp:txXfrm>
        <a:off x="460905" y="2436976"/>
        <a:ext cx="3479899" cy="2087939"/>
      </dsp:txXfrm>
    </dsp:sp>
    <dsp:sp modelId="{2A654128-E479-42D3-A31C-D0DCF1D6871F}">
      <dsp:nvSpPr>
        <dsp:cNvPr id="0" name=""/>
        <dsp:cNvSpPr/>
      </dsp:nvSpPr>
      <dsp:spPr>
        <a:xfrm>
          <a:off x="4288794" y="2436976"/>
          <a:ext cx="3479899" cy="2087939"/>
        </a:xfrm>
        <a:prstGeom prst="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Promoting Scotland on the </a:t>
          </a:r>
          <a:r>
            <a:rPr lang="en-GB" sz="2400" b="1" kern="1200" dirty="0" smtClean="0">
              <a:solidFill>
                <a:schemeClr val="tx1"/>
              </a:solidFill>
            </a:rPr>
            <a:t>international</a:t>
          </a:r>
          <a:r>
            <a:rPr lang="en-GB" sz="2400" kern="1200" dirty="0" smtClean="0">
              <a:solidFill>
                <a:schemeClr val="tx1"/>
              </a:solidFill>
            </a:rPr>
            <a:t> </a:t>
          </a:r>
          <a:r>
            <a:rPr lang="en-GB" sz="2400" kern="1200" dirty="0" smtClean="0"/>
            <a:t>stage to boost our trade and investment, influence and networks.</a:t>
          </a:r>
          <a:endParaRPr lang="en-GB" sz="2400" kern="1200" dirty="0"/>
        </a:p>
      </dsp:txBody>
      <dsp:txXfrm>
        <a:off x="4288794" y="2436976"/>
        <a:ext cx="3479899" cy="20879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0C4B0F-C15C-4015-A54F-E46C3375581C}">
      <dsp:nvSpPr>
        <dsp:cNvPr id="0" name=""/>
        <dsp:cNvSpPr/>
      </dsp:nvSpPr>
      <dsp:spPr>
        <a:xfrm rot="11562683">
          <a:off x="1951343" y="-105012"/>
          <a:ext cx="4326913" cy="4326913"/>
        </a:xfrm>
        <a:prstGeom prst="circularArrow">
          <a:avLst>
            <a:gd name="adj1" fmla="val 4668"/>
            <a:gd name="adj2" fmla="val 272909"/>
            <a:gd name="adj3" fmla="val 12891843"/>
            <a:gd name="adj4" fmla="val 17989748"/>
            <a:gd name="adj5" fmla="val 4847"/>
          </a:avLst>
        </a:prstGeom>
        <a:solidFill>
          <a:schemeClr val="accent6">
            <a:lumMod val="75000"/>
          </a:schemeClr>
        </a:solidFill>
        <a:ln>
          <a:solidFill>
            <a:schemeClr val="accent1"/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F7D8A58E-051E-46C4-B16A-5DEDB31E6ACB}">
      <dsp:nvSpPr>
        <dsp:cNvPr id="0" name=""/>
        <dsp:cNvSpPr/>
      </dsp:nvSpPr>
      <dsp:spPr>
        <a:xfrm>
          <a:off x="2696319" y="91"/>
          <a:ext cx="2836961" cy="14184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solidFill>
                <a:schemeClr val="bg1"/>
              </a:solidFill>
            </a:rPr>
            <a:t>Growing, competitive businesses</a:t>
          </a:r>
          <a:endParaRPr lang="en-GB" sz="1800" b="1" kern="1200" dirty="0">
            <a:solidFill>
              <a:schemeClr val="bg1"/>
            </a:solidFill>
          </a:endParaRPr>
        </a:p>
      </dsp:txBody>
      <dsp:txXfrm>
        <a:off x="2765563" y="69335"/>
        <a:ext cx="2698473" cy="1279992"/>
      </dsp:txXfrm>
    </dsp:sp>
    <dsp:sp modelId="{5B9756EA-7382-47B2-8695-7A4F9BCA23AC}">
      <dsp:nvSpPr>
        <dsp:cNvPr id="0" name=""/>
        <dsp:cNvSpPr/>
      </dsp:nvSpPr>
      <dsp:spPr>
        <a:xfrm>
          <a:off x="4249968" y="1553741"/>
          <a:ext cx="2836961" cy="14184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High employment</a:t>
          </a:r>
          <a:endParaRPr lang="en-GB" sz="1800" b="1" kern="1200" dirty="0"/>
        </a:p>
      </dsp:txBody>
      <dsp:txXfrm>
        <a:off x="4319212" y="1622985"/>
        <a:ext cx="2698473" cy="1279992"/>
      </dsp:txXfrm>
    </dsp:sp>
    <dsp:sp modelId="{4B5BEB3C-E0AE-4DFB-8A26-0264C137446E}">
      <dsp:nvSpPr>
        <dsp:cNvPr id="0" name=""/>
        <dsp:cNvSpPr/>
      </dsp:nvSpPr>
      <dsp:spPr>
        <a:xfrm>
          <a:off x="2696319" y="3107390"/>
          <a:ext cx="2836961" cy="14184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solidFill>
                <a:schemeClr val="bg1"/>
              </a:solidFill>
            </a:rPr>
            <a:t>A skilled population capable of meeting the needs of employers</a:t>
          </a:r>
          <a:endParaRPr lang="en-GB" sz="1800" b="1" kern="1200" dirty="0">
            <a:solidFill>
              <a:schemeClr val="bg1"/>
            </a:solidFill>
          </a:endParaRPr>
        </a:p>
      </dsp:txBody>
      <dsp:txXfrm>
        <a:off x="2765563" y="3176634"/>
        <a:ext cx="2698473" cy="1279992"/>
      </dsp:txXfrm>
    </dsp:sp>
    <dsp:sp modelId="{AAF2046A-3152-4862-AB3F-C8A30ADE80F3}">
      <dsp:nvSpPr>
        <dsp:cNvPr id="0" name=""/>
        <dsp:cNvSpPr/>
      </dsp:nvSpPr>
      <dsp:spPr>
        <a:xfrm>
          <a:off x="1142669" y="1553741"/>
          <a:ext cx="2836961" cy="14184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Fair work is central to improving the lives of individuals and their families</a:t>
          </a:r>
          <a:endParaRPr lang="en-GB" sz="1800" b="1" kern="1200" dirty="0"/>
        </a:p>
      </dsp:txBody>
      <dsp:txXfrm>
        <a:off x="1211913" y="1622985"/>
        <a:ext cx="2698473" cy="12799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9C36BC-6244-4AAC-A097-75C5E20B324C}">
      <dsp:nvSpPr>
        <dsp:cNvPr id="0" name=""/>
        <dsp:cNvSpPr/>
      </dsp:nvSpPr>
      <dsp:spPr>
        <a:xfrm rot="5400000">
          <a:off x="302805" y="2491614"/>
          <a:ext cx="912013" cy="151756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FF47920-2A9D-45EF-B300-969EC99389A7}">
      <dsp:nvSpPr>
        <dsp:cNvPr id="0" name=""/>
        <dsp:cNvSpPr/>
      </dsp:nvSpPr>
      <dsp:spPr>
        <a:xfrm>
          <a:off x="150567" y="2945040"/>
          <a:ext cx="1370070" cy="1200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smtClean="0"/>
            <a:t>Skilled and Productive Workforce</a:t>
          </a:r>
          <a:endParaRPr lang="en-GB" sz="1500" kern="1200" dirty="0"/>
        </a:p>
      </dsp:txBody>
      <dsp:txXfrm>
        <a:off x="150567" y="2945040"/>
        <a:ext cx="1370070" cy="1200947"/>
      </dsp:txXfrm>
    </dsp:sp>
    <dsp:sp modelId="{29BE4476-A71F-438B-A256-FFA710DD61DF}">
      <dsp:nvSpPr>
        <dsp:cNvPr id="0" name=""/>
        <dsp:cNvSpPr/>
      </dsp:nvSpPr>
      <dsp:spPr>
        <a:xfrm>
          <a:off x="1262134" y="2379889"/>
          <a:ext cx="258503" cy="258503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585190"/>
                <a:satOff val="-730"/>
                <a:lumOff val="172"/>
                <a:alphaOff val="0"/>
                <a:shade val="51000"/>
                <a:satMod val="130000"/>
              </a:schemeClr>
            </a:gs>
            <a:gs pos="80000">
              <a:schemeClr val="accent2">
                <a:hueOff val="585190"/>
                <a:satOff val="-730"/>
                <a:lumOff val="172"/>
                <a:alphaOff val="0"/>
                <a:shade val="93000"/>
                <a:satMod val="130000"/>
              </a:schemeClr>
            </a:gs>
            <a:gs pos="100000">
              <a:schemeClr val="accent2">
                <a:hueOff val="585190"/>
                <a:satOff val="-730"/>
                <a:lumOff val="17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585190"/>
              <a:satOff val="-730"/>
              <a:lumOff val="17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48B19AB-E36F-4523-A8DA-DAF61AD99EE3}">
      <dsp:nvSpPr>
        <dsp:cNvPr id="0" name=""/>
        <dsp:cNvSpPr/>
      </dsp:nvSpPr>
      <dsp:spPr>
        <a:xfrm rot="5400000">
          <a:off x="1980038" y="2076581"/>
          <a:ext cx="912013" cy="151756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5F50BFA-C4CB-4B18-ADEA-10397E068FCE}">
      <dsp:nvSpPr>
        <dsp:cNvPr id="0" name=""/>
        <dsp:cNvSpPr/>
      </dsp:nvSpPr>
      <dsp:spPr>
        <a:xfrm>
          <a:off x="1827801" y="2530007"/>
          <a:ext cx="1370070" cy="1200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smtClean="0"/>
            <a:t>Sustainable working population</a:t>
          </a:r>
          <a:endParaRPr lang="en-GB" sz="1500" kern="1200" dirty="0"/>
        </a:p>
      </dsp:txBody>
      <dsp:txXfrm>
        <a:off x="1827801" y="2530007"/>
        <a:ext cx="1370070" cy="1200947"/>
      </dsp:txXfrm>
    </dsp:sp>
    <dsp:sp modelId="{6297D6D4-4234-4CA6-877E-59F6873A6B04}">
      <dsp:nvSpPr>
        <dsp:cNvPr id="0" name=""/>
        <dsp:cNvSpPr/>
      </dsp:nvSpPr>
      <dsp:spPr>
        <a:xfrm>
          <a:off x="2939367" y="1964856"/>
          <a:ext cx="258503" cy="258503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1755570"/>
                <a:satOff val="-2190"/>
                <a:lumOff val="515"/>
                <a:alphaOff val="0"/>
                <a:shade val="51000"/>
                <a:satMod val="130000"/>
              </a:schemeClr>
            </a:gs>
            <a:gs pos="80000">
              <a:schemeClr val="accent2">
                <a:hueOff val="1755570"/>
                <a:satOff val="-2190"/>
                <a:lumOff val="515"/>
                <a:alphaOff val="0"/>
                <a:shade val="93000"/>
                <a:satMod val="130000"/>
              </a:schemeClr>
            </a:gs>
            <a:gs pos="100000">
              <a:schemeClr val="accent2">
                <a:hueOff val="1755570"/>
                <a:satOff val="-2190"/>
                <a:lumOff val="51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1755570"/>
              <a:satOff val="-2190"/>
              <a:lumOff val="5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7921EB-B700-4675-8223-6A90A43C5B15}">
      <dsp:nvSpPr>
        <dsp:cNvPr id="0" name=""/>
        <dsp:cNvSpPr/>
      </dsp:nvSpPr>
      <dsp:spPr>
        <a:xfrm rot="5400000">
          <a:off x="3657272" y="1661548"/>
          <a:ext cx="912013" cy="151756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5BE3FD0-0E97-412A-BF4F-F44D96CC25F1}">
      <dsp:nvSpPr>
        <dsp:cNvPr id="0" name=""/>
        <dsp:cNvSpPr/>
      </dsp:nvSpPr>
      <dsp:spPr>
        <a:xfrm>
          <a:off x="3505035" y="2114974"/>
          <a:ext cx="1370070" cy="1200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smtClean="0"/>
            <a:t>High Employment and Low Unemployment</a:t>
          </a:r>
          <a:endParaRPr lang="en-GB" sz="1500" kern="1200" dirty="0"/>
        </a:p>
      </dsp:txBody>
      <dsp:txXfrm>
        <a:off x="3505035" y="2114974"/>
        <a:ext cx="1370070" cy="1200947"/>
      </dsp:txXfrm>
    </dsp:sp>
    <dsp:sp modelId="{F941C605-2CFF-4B39-AA22-6B13323B7D03}">
      <dsp:nvSpPr>
        <dsp:cNvPr id="0" name=""/>
        <dsp:cNvSpPr/>
      </dsp:nvSpPr>
      <dsp:spPr>
        <a:xfrm>
          <a:off x="4616601" y="1549823"/>
          <a:ext cx="258503" cy="258503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2925949"/>
                <a:satOff val="-3649"/>
                <a:lumOff val="858"/>
                <a:alphaOff val="0"/>
                <a:shade val="51000"/>
                <a:satMod val="130000"/>
              </a:schemeClr>
            </a:gs>
            <a:gs pos="80000">
              <a:schemeClr val="accent2">
                <a:hueOff val="2925949"/>
                <a:satOff val="-3649"/>
                <a:lumOff val="858"/>
                <a:alphaOff val="0"/>
                <a:shade val="93000"/>
                <a:satMod val="130000"/>
              </a:schemeClr>
            </a:gs>
            <a:gs pos="100000">
              <a:schemeClr val="accent2">
                <a:hueOff val="2925949"/>
                <a:satOff val="-3649"/>
                <a:lumOff val="85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2925949"/>
              <a:satOff val="-3649"/>
              <a:lumOff val="8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D50A33F-699D-4D50-9454-238375148876}">
      <dsp:nvSpPr>
        <dsp:cNvPr id="0" name=""/>
        <dsp:cNvSpPr/>
      </dsp:nvSpPr>
      <dsp:spPr>
        <a:xfrm rot="5400000">
          <a:off x="5334506" y="1246515"/>
          <a:ext cx="912013" cy="151756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01A2ACD-A46B-4B4E-B8B9-679B1199FC0D}">
      <dsp:nvSpPr>
        <dsp:cNvPr id="0" name=""/>
        <dsp:cNvSpPr/>
      </dsp:nvSpPr>
      <dsp:spPr>
        <a:xfrm>
          <a:off x="5182268" y="1699941"/>
          <a:ext cx="1370070" cy="1200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Equal Opportunities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500" kern="1200" dirty="0"/>
        </a:p>
      </dsp:txBody>
      <dsp:txXfrm>
        <a:off x="5182268" y="1699941"/>
        <a:ext cx="1370070" cy="1200947"/>
      </dsp:txXfrm>
    </dsp:sp>
    <dsp:sp modelId="{17B89B9A-A4EF-4AE5-AFEA-5E2B8B655575}">
      <dsp:nvSpPr>
        <dsp:cNvPr id="0" name=""/>
        <dsp:cNvSpPr/>
      </dsp:nvSpPr>
      <dsp:spPr>
        <a:xfrm>
          <a:off x="6293835" y="1134789"/>
          <a:ext cx="258503" cy="258503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4096329"/>
                <a:satOff val="-5109"/>
                <a:lumOff val="1201"/>
                <a:alphaOff val="0"/>
                <a:shade val="51000"/>
                <a:satMod val="130000"/>
              </a:schemeClr>
            </a:gs>
            <a:gs pos="80000">
              <a:schemeClr val="accent2">
                <a:hueOff val="4096329"/>
                <a:satOff val="-5109"/>
                <a:lumOff val="1201"/>
                <a:alphaOff val="0"/>
                <a:shade val="93000"/>
                <a:satMod val="130000"/>
              </a:schemeClr>
            </a:gs>
            <a:gs pos="100000">
              <a:schemeClr val="accent2">
                <a:hueOff val="4096329"/>
                <a:satOff val="-5109"/>
                <a:lumOff val="120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096329"/>
              <a:satOff val="-5109"/>
              <a:lumOff val="120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C7AE4EF-7E8E-4034-94F5-0CE46524AD34}">
      <dsp:nvSpPr>
        <dsp:cNvPr id="0" name=""/>
        <dsp:cNvSpPr/>
      </dsp:nvSpPr>
      <dsp:spPr>
        <a:xfrm rot="5400000">
          <a:off x="7011740" y="831481"/>
          <a:ext cx="912013" cy="151756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67AF8C1-3D31-4D06-85BA-FEBB707324F3}">
      <dsp:nvSpPr>
        <dsp:cNvPr id="0" name=""/>
        <dsp:cNvSpPr/>
      </dsp:nvSpPr>
      <dsp:spPr>
        <a:xfrm>
          <a:off x="6859502" y="1284908"/>
          <a:ext cx="1370070" cy="1200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smtClean="0"/>
            <a:t>Fair Work</a:t>
          </a:r>
          <a:endParaRPr lang="en-GB" sz="1500" kern="1200" dirty="0"/>
        </a:p>
      </dsp:txBody>
      <dsp:txXfrm>
        <a:off x="6859502" y="1284908"/>
        <a:ext cx="1370070" cy="12009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98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30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456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030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167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449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6559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952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36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53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0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A7E33-A0BC-43D8-9CD7-915CA5E7F149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BCF5F-760B-4F02-B76A-E8D64B1AAB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119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FE &amp; Skills Seminar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The Scottish Government Perspective</a:t>
            </a:r>
          </a:p>
        </p:txBody>
      </p:sp>
    </p:spTree>
    <p:extLst>
      <p:ext uri="{BB962C8B-B14F-4D97-AF65-F5344CB8AC3E}">
        <p14:creationId xmlns:p14="http://schemas.microsoft.com/office/powerpoint/2010/main" val="13080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Skills Alignment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Our </a:t>
            </a:r>
            <a:r>
              <a:rPr lang="en-GB" dirty="0"/>
              <a:t>vision is a high performing and responsive skills system which meets the changing needs of learners and employers.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In </a:t>
            </a:r>
            <a:r>
              <a:rPr lang="en-GB" dirty="0"/>
              <a:t>turn this will contribute to higher levels of productivity and equitable access to rewarding employment. </a:t>
            </a:r>
          </a:p>
          <a:p>
            <a:endParaRPr lang="en-GB" b="1" dirty="0" smtClean="0"/>
          </a:p>
          <a:p>
            <a:r>
              <a:rPr lang="en-GB" dirty="0" smtClean="0"/>
              <a:t>Our objective is to </a:t>
            </a:r>
            <a:r>
              <a:rPr lang="en-GB" dirty="0"/>
              <a:t>align the relevant functions of Scottish Funding Council (</a:t>
            </a:r>
            <a:r>
              <a:rPr lang="en-GB" dirty="0" err="1"/>
              <a:t>SFC</a:t>
            </a:r>
            <a:r>
              <a:rPr lang="en-GB" dirty="0"/>
              <a:t>) and Skills Development Scotland (</a:t>
            </a:r>
            <a:r>
              <a:rPr lang="en-GB" dirty="0" err="1"/>
              <a:t>SDS</a:t>
            </a:r>
            <a:r>
              <a:rPr lang="en-GB" dirty="0"/>
              <a:t>) to ensure that our agencies are able to equip Scotland's people and businesses with the right skills and experience to succeed in the economy, not just now but in the future.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533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Benefits of Skills Alignment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As a result of this greater alignment: </a:t>
            </a:r>
          </a:p>
          <a:p>
            <a:endParaRPr lang="en-GB" dirty="0" smtClean="0"/>
          </a:p>
          <a:p>
            <a:r>
              <a:rPr lang="en-GB" dirty="0" smtClean="0"/>
              <a:t>Learners </a:t>
            </a:r>
            <a:r>
              <a:rPr lang="en-GB" dirty="0"/>
              <a:t>will be able to access provision which enables them to develop the skills required to contribute to a highly productive workforce. </a:t>
            </a:r>
          </a:p>
          <a:p>
            <a:endParaRPr lang="en-GB" dirty="0" smtClean="0"/>
          </a:p>
          <a:p>
            <a:r>
              <a:rPr lang="en-GB" dirty="0" smtClean="0"/>
              <a:t>Employers </a:t>
            </a:r>
            <a:r>
              <a:rPr lang="en-GB" dirty="0"/>
              <a:t>will experience reductions in skills gaps and improvements in the skills of their workforce. </a:t>
            </a:r>
          </a:p>
          <a:p>
            <a:endParaRPr lang="en-GB" dirty="0" smtClean="0"/>
          </a:p>
          <a:p>
            <a:r>
              <a:rPr lang="en-GB" dirty="0" smtClean="0"/>
              <a:t>Through </a:t>
            </a:r>
            <a:r>
              <a:rPr lang="en-GB" dirty="0"/>
              <a:t>collaboration, the capacity of colleges, universities and training providers will be developed and deployed to maximum effect. </a:t>
            </a:r>
          </a:p>
          <a:p>
            <a:endParaRPr lang="en-GB" dirty="0" smtClean="0"/>
          </a:p>
          <a:p>
            <a:r>
              <a:rPr lang="en-GB" dirty="0" smtClean="0"/>
              <a:t>Duplication </a:t>
            </a:r>
            <a:r>
              <a:rPr lang="en-GB" dirty="0"/>
              <a:t>in public funding will be addressed, leading to more efficient investment in human capital through our education and skills system, and the up-skilling and reskilling of existing workers.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986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Skills Alignment Outcomes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/>
              <a:t>The Scottish Government, working closely with </a:t>
            </a:r>
            <a:r>
              <a:rPr lang="en-GB" dirty="0" err="1"/>
              <a:t>SDS</a:t>
            </a:r>
            <a:r>
              <a:rPr lang="en-GB" dirty="0"/>
              <a:t> and </a:t>
            </a:r>
            <a:r>
              <a:rPr lang="en-GB" dirty="0" err="1"/>
              <a:t>SFC</a:t>
            </a:r>
            <a:r>
              <a:rPr lang="en-GB" dirty="0"/>
              <a:t>, </a:t>
            </a:r>
            <a:r>
              <a:rPr lang="en-GB" dirty="0" smtClean="0"/>
              <a:t>has </a:t>
            </a:r>
            <a:r>
              <a:rPr lang="en-GB" dirty="0"/>
              <a:t>identified the following key elements of an aligned skills system: 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A single set of strategic skills guidance from Government to the Boards of both agencies which supports the delivery of the Strategic Board's Strategic Plan. </a:t>
            </a:r>
          </a:p>
          <a:p>
            <a:endParaRPr lang="en-GB" dirty="0" smtClean="0"/>
          </a:p>
          <a:p>
            <a:r>
              <a:rPr lang="en-GB" dirty="0" smtClean="0"/>
              <a:t>A </a:t>
            </a:r>
            <a:r>
              <a:rPr lang="en-GB" dirty="0"/>
              <a:t>joint team led by a single director reporting to the Chief Executives of both agencies. </a:t>
            </a:r>
          </a:p>
          <a:p>
            <a:endParaRPr lang="en-GB" dirty="0" smtClean="0"/>
          </a:p>
          <a:p>
            <a:r>
              <a:rPr lang="en-GB" dirty="0" smtClean="0"/>
              <a:t>A </a:t>
            </a:r>
            <a:r>
              <a:rPr lang="en-GB" dirty="0"/>
              <a:t>jointly delivered skills planning and provision </a:t>
            </a:r>
            <a:r>
              <a:rPr lang="en-GB" dirty="0" smtClean="0"/>
              <a:t>model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786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Learner Journey Review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GB" dirty="0"/>
              <a:t>Reinforcing and sitting alongside our effort on the attainment challenge, </a:t>
            </a:r>
            <a:r>
              <a:rPr lang="en-GB" dirty="0" smtClean="0"/>
              <a:t>the Learner Journey review is focussed on ensuring everyone can fulfil </a:t>
            </a:r>
            <a:r>
              <a:rPr lang="en-GB" dirty="0"/>
              <a:t>their potential. </a:t>
            </a:r>
          </a:p>
          <a:p>
            <a:pPr marL="0" indent="0">
              <a:buNone/>
            </a:pPr>
            <a:r>
              <a:rPr lang="en-GB" dirty="0"/>
              <a:t> </a:t>
            </a:r>
          </a:p>
          <a:p>
            <a:pPr lvl="0"/>
            <a:r>
              <a:rPr lang="en-GB" dirty="0" smtClean="0"/>
              <a:t>The </a:t>
            </a:r>
            <a:r>
              <a:rPr lang="en-GB" dirty="0"/>
              <a:t>review acts as an intensification of </a:t>
            </a:r>
            <a:r>
              <a:rPr lang="en-GB" dirty="0" err="1"/>
              <a:t>DYW</a:t>
            </a:r>
            <a:r>
              <a:rPr lang="en-GB" dirty="0"/>
              <a:t>, such that developing the workforce becomes central to our approach to education – supporting the workforce the economy requires.</a:t>
            </a:r>
          </a:p>
          <a:p>
            <a:pPr marL="0" indent="0">
              <a:buNone/>
            </a:pPr>
            <a:r>
              <a:rPr lang="en-GB" dirty="0"/>
              <a:t> </a:t>
            </a:r>
          </a:p>
          <a:p>
            <a:pPr lvl="0"/>
            <a:r>
              <a:rPr lang="en-GB" dirty="0"/>
              <a:t>The review sits within a policy landscape that is heavily focused on improving equity and excellence across the education system.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3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Focus of the Learner Journey Review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 smtClean="0"/>
              <a:t>Improving </a:t>
            </a:r>
            <a:r>
              <a:rPr lang="en-GB" dirty="0"/>
              <a:t>information, advice and application </a:t>
            </a:r>
            <a:r>
              <a:rPr lang="en-GB" dirty="0" smtClean="0"/>
              <a:t>processes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Improving </a:t>
            </a:r>
            <a:r>
              <a:rPr lang="en-GB" dirty="0"/>
              <a:t>understanding and connectivity of the careers service in colleges and </a:t>
            </a:r>
            <a:r>
              <a:rPr lang="en-GB" dirty="0" smtClean="0"/>
              <a:t>universities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Improving </a:t>
            </a:r>
            <a:r>
              <a:rPr lang="en-GB" dirty="0"/>
              <a:t>the ease and equity with which young people can apply to </a:t>
            </a:r>
            <a:r>
              <a:rPr lang="en-GB" dirty="0" smtClean="0"/>
              <a:t>college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Improving </a:t>
            </a:r>
            <a:r>
              <a:rPr lang="en-GB" dirty="0"/>
              <a:t>the design, alignment and coherence of the 15-24 learning journey and the ease with which all young people move through their learning, regardless of where they are </a:t>
            </a:r>
            <a:r>
              <a:rPr lang="en-GB" dirty="0" smtClean="0"/>
              <a:t>studying</a:t>
            </a:r>
          </a:p>
          <a:p>
            <a:endParaRPr lang="en-GB" dirty="0"/>
          </a:p>
          <a:p>
            <a:r>
              <a:rPr lang="en-GB" dirty="0"/>
              <a:t>Improving the system and removing unnecessary </a:t>
            </a:r>
            <a:r>
              <a:rPr lang="en-GB" dirty="0" smtClean="0"/>
              <a:t>duplication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1460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Components Already in Place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/>
              <a:t>A college sector which has been reconfigured to better meet the needs industry, the economy and communities 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An expanding and enhanced set of Modern Apprenticeship opportunities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An internationally successful university sector</a:t>
            </a:r>
          </a:p>
          <a:p>
            <a:pPr lvl="0"/>
            <a:endParaRPr lang="en-GB" dirty="0" smtClean="0"/>
          </a:p>
          <a:p>
            <a:pPr lvl="0"/>
            <a:r>
              <a:rPr lang="en-GB" dirty="0" smtClean="0"/>
              <a:t>Curriculum </a:t>
            </a:r>
            <a:r>
              <a:rPr lang="en-GB" dirty="0"/>
              <a:t>for Excellence </a:t>
            </a:r>
            <a:r>
              <a:rPr lang="en-GB" dirty="0" smtClean="0"/>
              <a:t> entitlements, particularly </a:t>
            </a:r>
            <a:r>
              <a:rPr lang="en-GB" dirty="0"/>
              <a:t>those on the senior phase curriculum, personal support and skills for learning, life and work</a:t>
            </a:r>
          </a:p>
          <a:p>
            <a:pPr lvl="0"/>
            <a:endParaRPr lang="en-GB" dirty="0" smtClean="0"/>
          </a:p>
          <a:p>
            <a:pPr lvl="0"/>
            <a:r>
              <a:rPr lang="en-GB" dirty="0" smtClean="0"/>
              <a:t>Developing the Young Workforce’s greater </a:t>
            </a:r>
            <a:r>
              <a:rPr lang="en-GB" dirty="0"/>
              <a:t>focus on employability, </a:t>
            </a:r>
            <a:r>
              <a:rPr lang="en-GB" dirty="0" smtClean="0"/>
              <a:t>industry relevant learning and </a:t>
            </a:r>
            <a:r>
              <a:rPr lang="en-GB" dirty="0"/>
              <a:t>stronger partnerships between schools, colleges and employers</a:t>
            </a:r>
          </a:p>
          <a:p>
            <a:pPr lvl="0"/>
            <a:endParaRPr lang="en-GB" dirty="0"/>
          </a:p>
          <a:p>
            <a:pPr lvl="0"/>
            <a:r>
              <a:rPr lang="en-GB" dirty="0" smtClean="0"/>
              <a:t>Historically low rates of unemployment</a:t>
            </a:r>
            <a:endParaRPr lang="en-GB" dirty="0"/>
          </a:p>
          <a:p>
            <a:pPr lvl="0"/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13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Economic Strategy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The purpose of the Scottish Government and its partners remains to make Scotland a more successful country, with opportunities for all to flourish, through </a:t>
            </a:r>
            <a:r>
              <a:rPr lang="en-GB" b="1" dirty="0" smtClean="0"/>
              <a:t>increasing sustainable economic growth</a:t>
            </a:r>
            <a:r>
              <a:rPr lang="en-GB" dirty="0" smtClean="0"/>
              <a:t>. </a:t>
            </a:r>
          </a:p>
          <a:p>
            <a:endParaRPr lang="en-GB" dirty="0" smtClean="0"/>
          </a:p>
          <a:p>
            <a:r>
              <a:rPr lang="en-GB" i="1" dirty="0" smtClean="0"/>
              <a:t>Scotland's Economic Strategy</a:t>
            </a:r>
            <a:r>
              <a:rPr lang="en-GB" dirty="0" smtClean="0"/>
              <a:t> focuses on the two mutually supportive goals of </a:t>
            </a:r>
            <a:r>
              <a:rPr lang="en-GB" b="1" dirty="0" smtClean="0"/>
              <a:t>increasing competitiveness</a:t>
            </a:r>
            <a:r>
              <a:rPr lang="en-GB" dirty="0" smtClean="0"/>
              <a:t> and </a:t>
            </a:r>
            <a:r>
              <a:rPr lang="en-GB" b="1" dirty="0" smtClean="0"/>
              <a:t>tackling inequality</a:t>
            </a:r>
            <a:r>
              <a:rPr lang="en-GB" dirty="0" smtClean="0"/>
              <a:t> and our approach to delivering this is underpinned by four priorities for sustainable growth.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807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Priorities for Sustainable Growth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355007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8333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Future of Work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/>
              <a:t>We know the nature of work is changing:</a:t>
            </a:r>
          </a:p>
          <a:p>
            <a:pPr marL="0" indent="0">
              <a:buNone/>
            </a:pPr>
            <a:endParaRPr lang="en-GB" dirty="0" smtClean="0"/>
          </a:p>
          <a:p>
            <a:pPr lvl="1"/>
            <a:r>
              <a:rPr lang="en-GB" dirty="0" smtClean="0"/>
              <a:t>Automation</a:t>
            </a:r>
          </a:p>
          <a:p>
            <a:pPr lvl="1"/>
            <a:r>
              <a:rPr lang="en-GB" dirty="0" smtClean="0"/>
              <a:t>Changing working patterns</a:t>
            </a:r>
          </a:p>
          <a:p>
            <a:pPr lvl="1"/>
            <a:r>
              <a:rPr lang="en-GB" dirty="0" smtClean="0"/>
              <a:t>More workers, fewer employees?</a:t>
            </a:r>
          </a:p>
          <a:p>
            <a:pPr lvl="1"/>
            <a:r>
              <a:rPr lang="en-GB" dirty="0" smtClean="0"/>
              <a:t>The next phase of globalisation?</a:t>
            </a:r>
          </a:p>
          <a:p>
            <a:pPr lvl="1"/>
            <a:r>
              <a:rPr lang="en-GB" dirty="0" smtClean="0"/>
              <a:t>Advanced manufacturing</a:t>
            </a:r>
          </a:p>
          <a:p>
            <a:pPr lvl="1"/>
            <a:r>
              <a:rPr lang="en-GB" dirty="0" smtClean="0"/>
              <a:t>Changing expectations on public and private service delivery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790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Labour Market Strategy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Published in August 2016</a:t>
            </a:r>
          </a:p>
          <a:p>
            <a:endParaRPr lang="en-GB" dirty="0"/>
          </a:p>
          <a:p>
            <a:r>
              <a:rPr lang="en-GB" dirty="0"/>
              <a:t>Recognises that the labour market  is fundamental to delivery of Scotland’s Economic Strategy</a:t>
            </a:r>
            <a:br>
              <a:rPr lang="en-GB" dirty="0"/>
            </a:br>
            <a:endParaRPr lang="en-GB" dirty="0"/>
          </a:p>
          <a:p>
            <a:r>
              <a:rPr lang="en-GB" dirty="0"/>
              <a:t>Sets out high level vision, outcomes and priorities for the Scottish labour market</a:t>
            </a:r>
          </a:p>
          <a:p>
            <a:endParaRPr lang="en-GB" dirty="0" smtClean="0"/>
          </a:p>
          <a:p>
            <a:r>
              <a:rPr lang="en-GB" dirty="0" smtClean="0"/>
              <a:t>Clear we need a labour market which responds to emerging challenges</a:t>
            </a:r>
          </a:p>
        </p:txBody>
      </p:sp>
    </p:spTree>
    <p:extLst>
      <p:ext uri="{BB962C8B-B14F-4D97-AF65-F5344CB8AC3E}">
        <p14:creationId xmlns:p14="http://schemas.microsoft.com/office/powerpoint/2010/main" val="240966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A strong labour market that drives inclusive, sustainable economic growth</a:t>
            </a:r>
            <a:endParaRPr lang="en-GB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422465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3124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Labour Market Strategy Outcomes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2165405"/>
              </p:ext>
            </p:extLst>
          </p:nvPr>
        </p:nvGraphicFramePr>
        <p:xfrm>
          <a:off x="467544" y="1340768"/>
          <a:ext cx="8229600" cy="5280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927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Skills Challenges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Defining Scotland’s future skills requirements at a time of economic turbulence and wider uncertainty. </a:t>
            </a:r>
          </a:p>
          <a:p>
            <a:r>
              <a:rPr lang="en-GB" dirty="0" smtClean="0"/>
              <a:t>Demonstrating the contribution skills can make to increased productivity and more inclusive economic growth. </a:t>
            </a:r>
          </a:p>
          <a:p>
            <a:r>
              <a:rPr lang="en-GB" dirty="0" smtClean="0"/>
              <a:t>Demographic changes – reducing numbers of young people, an increasingly older workforce who are working for longer.</a:t>
            </a:r>
          </a:p>
          <a:p>
            <a:r>
              <a:rPr lang="en-GB" dirty="0" smtClean="0"/>
              <a:t>Responding to the Apprenticeship Levy – fundamentally changes how employers relate to the skills system and an element in the divergence of the Scottish and UK systems. </a:t>
            </a:r>
          </a:p>
          <a:p>
            <a:r>
              <a:rPr lang="en-GB" dirty="0" smtClean="0"/>
              <a:t>Better aligning skills and employability support in Scotland.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967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Enterprise &amp; Skills Review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 smtClean="0"/>
              <a:t>A </a:t>
            </a:r>
            <a:r>
              <a:rPr lang="en-GB" sz="2000" dirty="0"/>
              <a:t>step-change in enterprise and skills support to help progress towards </a:t>
            </a:r>
            <a:r>
              <a:rPr lang="en-GB" sz="2000" dirty="0" smtClean="0"/>
              <a:t>our ambition </a:t>
            </a:r>
            <a:r>
              <a:rPr lang="en-GB" sz="2000" dirty="0"/>
              <a:t>of Scotland ranking among the top quartile of OECD countries in terms </a:t>
            </a:r>
            <a:r>
              <a:rPr lang="en-GB" sz="2000" dirty="0" smtClean="0"/>
              <a:t>of productivity</a:t>
            </a:r>
            <a:r>
              <a:rPr lang="en-GB" sz="2000" dirty="0"/>
              <a:t>, equality, </a:t>
            </a:r>
            <a:r>
              <a:rPr lang="en-GB" sz="2000" dirty="0" smtClean="0"/>
              <a:t>wellbeing </a:t>
            </a:r>
            <a:r>
              <a:rPr lang="en-GB" sz="2000" dirty="0"/>
              <a:t>and </a:t>
            </a:r>
            <a:r>
              <a:rPr lang="en-GB" sz="2000" dirty="0" smtClean="0"/>
              <a:t>sustainability.</a:t>
            </a:r>
          </a:p>
          <a:p>
            <a:endParaRPr lang="en-GB" dirty="0" smtClean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29186956"/>
              </p:ext>
            </p:extLst>
          </p:nvPr>
        </p:nvGraphicFramePr>
        <p:xfrm>
          <a:off x="611560" y="2780928"/>
          <a:ext cx="7704856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761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745</TotalTime>
  <Words>868</Words>
  <Application>Microsoft Office PowerPoint</Application>
  <PresentationFormat>On-screen Show (4:3)</PresentationFormat>
  <Paragraphs>104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FE &amp; Skills Seminar</vt:lpstr>
      <vt:lpstr>Economic Strategy</vt:lpstr>
      <vt:lpstr>Priorities for Sustainable Growth</vt:lpstr>
      <vt:lpstr>The Future of Work</vt:lpstr>
      <vt:lpstr>Labour Market Strategy</vt:lpstr>
      <vt:lpstr>A strong labour market that drives inclusive, sustainable economic growth</vt:lpstr>
      <vt:lpstr>Labour Market Strategy Outcomes</vt:lpstr>
      <vt:lpstr>Key Skills Challenges</vt:lpstr>
      <vt:lpstr>Enterprise &amp; Skills Review</vt:lpstr>
      <vt:lpstr>Skills Alignment</vt:lpstr>
      <vt:lpstr>Benefits of Skills Alignment</vt:lpstr>
      <vt:lpstr>Skills Alignment Outcomes</vt:lpstr>
      <vt:lpstr>Learner Journey Review</vt:lpstr>
      <vt:lpstr>Focus of the Learner Journey Review</vt:lpstr>
      <vt:lpstr>Key Components Already in Place</vt:lpstr>
    </vt:vector>
  </TitlesOfParts>
  <Company>Scottish Government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u103009</dc:creator>
  <cp:lastModifiedBy>ltaylor</cp:lastModifiedBy>
  <cp:revision>21</cp:revision>
  <cp:lastPrinted>2018-01-31T15:28:55Z</cp:lastPrinted>
  <dcterms:created xsi:type="dcterms:W3CDTF">2018-01-30T11:07:53Z</dcterms:created>
  <dcterms:modified xsi:type="dcterms:W3CDTF">2018-01-31T17:17:42Z</dcterms:modified>
</cp:coreProperties>
</file>