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303" r:id="rId5"/>
    <p:sldId id="349" r:id="rId6"/>
    <p:sldId id="272" r:id="rId7"/>
    <p:sldId id="334" r:id="rId8"/>
    <p:sldId id="342" r:id="rId9"/>
    <p:sldId id="350" r:id="rId10"/>
    <p:sldId id="335" r:id="rId11"/>
    <p:sldId id="324" r:id="rId12"/>
    <p:sldId id="345" r:id="rId13"/>
    <p:sldId id="346" r:id="rId14"/>
    <p:sldId id="325" r:id="rId15"/>
    <p:sldId id="347" r:id="rId16"/>
    <p:sldId id="351" r:id="rId17"/>
    <p:sldId id="341" r:id="rId18"/>
    <p:sldId id="35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E1E1E1"/>
    <a:srgbClr val="DEDEDE"/>
    <a:srgbClr val="DCDCDC"/>
    <a:srgbClr val="FBFBFB"/>
    <a:srgbClr val="3C176B"/>
    <a:srgbClr val="328B57"/>
    <a:srgbClr val="3B243F"/>
    <a:srgbClr val="D7DDD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7" autoAdjust="0"/>
    <p:restoredTop sz="99149" autoAdjust="0"/>
  </p:normalViewPr>
  <p:slideViewPr>
    <p:cSldViewPr snapToGrid="0" snapToObjects="1">
      <p:cViewPr varScale="1">
        <p:scale>
          <a:sx n="141" d="100"/>
          <a:sy n="141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DEB09-D89A-7F4A-9789-BEA4FCB38606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9EFF-E901-EE42-A4EE-EF4A388745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0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4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3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7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95F6-DFCD-0D49-BAA5-5436BA6195FE}" type="datetimeFigureOut">
              <a:rPr lang="en-US" smtClean="0"/>
              <a:t>05/12/2016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1" Type="http://schemas.microsoft.com/office/2007/relationships/hdphoto" Target="../media/hdphoto3.wdp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microsoft.com/office/2007/relationships/hdphoto" Target="../media/hdphoto4.wdp"/><Relationship Id="rId15" Type="http://schemas.openxmlformats.org/officeDocument/2006/relationships/image" Target="../media/image16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microsoft.com/office/2007/relationships/hdphoto" Target="../media/hdphoto1.wdp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microsoft.com/office/2007/relationships/hdphoto" Target="../media/hdphoto2.wdp"/><Relationship Id="rId9" Type="http://schemas.openxmlformats.org/officeDocument/2006/relationships/image" Target="../media/image12.png"/><Relationship Id="rId10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1" Type="http://schemas.microsoft.com/office/2007/relationships/hdphoto" Target="../media/hdphoto3.wdp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microsoft.com/office/2007/relationships/hdphoto" Target="../media/hdphoto4.wdp"/><Relationship Id="rId15" Type="http://schemas.openxmlformats.org/officeDocument/2006/relationships/image" Target="../media/image16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microsoft.com/office/2007/relationships/hdphoto" Target="../media/hdphoto1.wdp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microsoft.com/office/2007/relationships/hdphoto" Target="../media/hdphoto2.wdp"/><Relationship Id="rId9" Type="http://schemas.openxmlformats.org/officeDocument/2006/relationships/image" Target="../media/image12.png"/><Relationship Id="rId10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>
              <a:spcAft>
                <a:spcPts val="600"/>
              </a:spcAft>
            </a:pPr>
            <a:endParaRPr lang="en-US" sz="2400" dirty="0">
              <a:latin typeface="+mj-lt"/>
              <a:cs typeface="Arial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en-US" sz="4000" b="1" dirty="0" smtClean="0">
                <a:latin typeface="+mj-lt"/>
                <a:cs typeface="Arial"/>
              </a:rPr>
              <a:t>Repeating and</a:t>
            </a:r>
            <a:br>
              <a:rPr lang="en-US" sz="4000" b="1" dirty="0" smtClean="0">
                <a:latin typeface="+mj-lt"/>
                <a:cs typeface="Arial"/>
              </a:rPr>
            </a:br>
            <a:r>
              <a:rPr lang="en-US" sz="4000" b="1" dirty="0" smtClean="0">
                <a:latin typeface="+mj-lt"/>
                <a:cs typeface="Arial"/>
              </a:rPr>
              <a:t>Alternating Patterns</a:t>
            </a:r>
            <a:endParaRPr lang="en-US" sz="4000" b="1" dirty="0">
              <a:latin typeface="+mj-lt"/>
              <a:cs typeface="Arial"/>
            </a:endParaRPr>
          </a:p>
          <a:p>
            <a:pPr algn="ctr">
              <a:spcAft>
                <a:spcPts val="600"/>
              </a:spcAft>
            </a:pPr>
            <a:endParaRPr lang="en-US" sz="2400" dirty="0">
              <a:latin typeface="+mj-lt"/>
              <a:cs typeface="Arial"/>
            </a:endParaRPr>
          </a:p>
          <a:p>
            <a:pPr algn="ctr">
              <a:spcAft>
                <a:spcPts val="600"/>
              </a:spcAft>
            </a:pPr>
            <a:endParaRPr lang="en-US" sz="2400" dirty="0"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en-US" sz="2400" dirty="0" smtClean="0">
              <a:latin typeface="+mj-lt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987" y="4032834"/>
            <a:ext cx="1706025" cy="16914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64102" y="99584"/>
            <a:ext cx="6563474" cy="849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Tiling Patterns</a:t>
            </a:r>
          </a:p>
          <a:p>
            <a:pPr algn="ctr">
              <a:lnSpc>
                <a:spcPct val="80000"/>
              </a:lnSpc>
            </a:pPr>
            <a:r>
              <a:rPr lang="en-US" sz="36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3600" b="1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3600" b="1" cap="small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3600" b="1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  <a:endParaRPr lang="en-US" sz="3600" b="1" dirty="0" smtClean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4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1.2.3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Alternating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en-US" sz="2800" b="1" cap="small" dirty="0" smtClean="0">
              <a:latin typeface="Calibri" panose="020F0502020204030204" pitchFamily="34" charset="0"/>
            </a:endParaRPr>
          </a:p>
          <a:p>
            <a:pPr algn="ctr"/>
            <a:endParaRPr lang="en-US" sz="2800" b="1" cap="small" dirty="0">
              <a:latin typeface="Calibri" panose="020F0502020204030204" pitchFamily="34" charset="0"/>
            </a:endParaRPr>
          </a:p>
          <a:p>
            <a:pPr algn="ctr"/>
            <a:r>
              <a:rPr lang="en-US" sz="2800" b="1" cap="small" dirty="0" smtClean="0">
                <a:latin typeface="Calibri" panose="020F0502020204030204" pitchFamily="34" charset="0"/>
              </a:rPr>
              <a:t>Activity 1.2.3 </a:t>
            </a:r>
          </a:p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Alternating Flowers</a:t>
            </a:r>
            <a:endParaRPr lang="en-US" sz="4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b="1" cap="small" dirty="0" smtClean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b="1" cap="small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65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 algn="ctr">
              <a:spcAft>
                <a:spcPts val="600"/>
              </a:spcAft>
            </a:pPr>
            <a:endParaRPr lang="en-US" sz="1000" dirty="0" smtClean="0">
              <a:latin typeface="+mj-lt"/>
              <a:cs typeface="Arial"/>
            </a:endParaRPr>
          </a:p>
          <a:p>
            <a:pPr algn="ctr"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Continue in your </a:t>
            </a:r>
            <a:r>
              <a:rPr lang="en-US" sz="2200" dirty="0">
                <a:latin typeface="+mj-lt"/>
                <a:cs typeface="Arial"/>
              </a:rPr>
              <a:t>project </a:t>
            </a:r>
            <a:r>
              <a:rPr lang="en-US" sz="2200" b="1" dirty="0" smtClean="0">
                <a:solidFill>
                  <a:srgbClr val="C00000"/>
                </a:solidFill>
                <a:latin typeface="+mj-lt"/>
                <a:cs typeface="Arial"/>
              </a:rPr>
              <a:t>1-Tile Repeat</a:t>
            </a:r>
            <a:r>
              <a:rPr lang="en-US" sz="2200" dirty="0" smtClean="0">
                <a:latin typeface="+mj-lt"/>
                <a:cs typeface="Arial"/>
              </a:rPr>
              <a:t>,</a:t>
            </a:r>
            <a:br>
              <a:rPr lang="en-US" sz="2200" dirty="0" smtClean="0">
                <a:latin typeface="+mj-lt"/>
                <a:cs typeface="Arial"/>
              </a:rPr>
            </a:br>
            <a:r>
              <a:rPr lang="en-US" sz="2200" dirty="0" smtClean="0">
                <a:latin typeface="+mj-lt"/>
                <a:cs typeface="Arial"/>
              </a:rPr>
              <a:t>save </a:t>
            </a:r>
            <a:r>
              <a:rPr lang="en-US" sz="2200" dirty="0">
                <a:latin typeface="+mj-lt"/>
                <a:cs typeface="Arial"/>
              </a:rPr>
              <a:t>as a </a:t>
            </a:r>
            <a:r>
              <a:rPr lang="en-US" sz="2200" dirty="0" smtClean="0">
                <a:latin typeface="+mj-lt"/>
                <a:cs typeface="Arial"/>
              </a:rPr>
              <a:t>copy and </a:t>
            </a:r>
            <a:r>
              <a:rPr lang="en-US" sz="2200" dirty="0">
                <a:latin typeface="+mj-lt"/>
                <a:cs typeface="Arial"/>
              </a:rPr>
              <a:t>rename.</a:t>
            </a: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Run one of your previous scripts to stamp a pattern. Then run it again with different costumes.</a:t>
            </a: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575" y="3735599"/>
            <a:ext cx="6697026" cy="261108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041350" y="2894785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1.2.3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Alternating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050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88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Use the </a:t>
            </a:r>
            <a:r>
              <a:rPr lang="en-US" sz="2200" b="1" dirty="0" smtClean="0">
                <a:solidFill>
                  <a:srgbClr val="7030A0"/>
                </a:solidFill>
                <a:latin typeface="+mj-lt"/>
                <a:cs typeface="Arial"/>
              </a:rPr>
              <a:t>next costume </a:t>
            </a:r>
            <a:r>
              <a:rPr lang="en-US" sz="2200" dirty="0" smtClean="0">
                <a:latin typeface="+mj-lt"/>
                <a:cs typeface="Arial"/>
              </a:rPr>
              <a:t>block in your scripts to create the pattern below.</a:t>
            </a: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Now create some of the patterns below or similar patterns.</a:t>
            </a: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1.2.3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Alternating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440" y="4590104"/>
            <a:ext cx="5913120" cy="17754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318212"/>
            <a:ext cx="2804160" cy="124968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1350" y="1639005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1041350" y="4037046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7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2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en-US" sz="2800" b="1" dirty="0">
                <a:latin typeface="+mj-lt"/>
                <a:cs typeface="Arial"/>
              </a:rPr>
              <a:t>Discussion Questions</a:t>
            </a:r>
          </a:p>
          <a:p>
            <a:pPr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 indent="-342900">
              <a:spcBef>
                <a:spcPts val="3000"/>
              </a:spcBef>
              <a:spcAft>
                <a:spcPts val="600"/>
              </a:spcAft>
              <a:buClr>
                <a:srgbClr val="0070C0"/>
              </a:buClr>
              <a:buFont typeface="Wingdings" charset="2"/>
              <a:buChar char="u"/>
            </a:pPr>
            <a:r>
              <a:rPr lang="en-US" sz="2200" dirty="0">
                <a:latin typeface="+mj-lt"/>
                <a:cs typeface="Arial"/>
              </a:rPr>
              <a:t>Where did you place the </a:t>
            </a:r>
            <a:r>
              <a:rPr lang="en-US" sz="2200" b="1" dirty="0">
                <a:solidFill>
                  <a:srgbClr val="7030A0"/>
                </a:solidFill>
                <a:latin typeface="+mj-lt"/>
                <a:cs typeface="Arial"/>
              </a:rPr>
              <a:t>next costume </a:t>
            </a:r>
            <a:r>
              <a:rPr lang="en-US" sz="2200" dirty="0">
                <a:latin typeface="+mj-lt"/>
                <a:cs typeface="Arial"/>
              </a:rPr>
              <a:t>block in your script</a:t>
            </a:r>
            <a:r>
              <a:rPr lang="en-US" sz="2200" dirty="0" smtClean="0">
                <a:latin typeface="+mj-lt"/>
                <a:cs typeface="Arial"/>
              </a:rPr>
              <a:t>? If you moved it how might this change your pattern?</a:t>
            </a:r>
            <a:endParaRPr lang="en-US" sz="2200" dirty="0">
              <a:latin typeface="+mj-lt"/>
              <a:cs typeface="Arial"/>
            </a:endParaRPr>
          </a:p>
          <a:p>
            <a:pPr marL="720000" indent="-342900">
              <a:spcAft>
                <a:spcPts val="3600"/>
              </a:spcAft>
              <a:buClr>
                <a:srgbClr val="0070C0"/>
              </a:buClr>
              <a:buFont typeface="Wingdings" charset="2"/>
              <a:buChar char="u"/>
            </a:pPr>
            <a:r>
              <a:rPr lang="en-US" sz="2200" dirty="0" smtClean="0">
                <a:latin typeface="+mj-lt"/>
                <a:cs typeface="Arial"/>
              </a:rPr>
              <a:t>Did you use one </a:t>
            </a:r>
            <a:r>
              <a:rPr lang="en-US" sz="2200" b="1" dirty="0" smtClean="0">
                <a:solidFill>
                  <a:srgbClr val="7030A0"/>
                </a:solidFill>
                <a:latin typeface="+mj-lt"/>
                <a:cs typeface="Arial"/>
              </a:rPr>
              <a:t>next costume </a:t>
            </a:r>
            <a:r>
              <a:rPr lang="en-US" sz="2200" dirty="0" smtClean="0">
                <a:latin typeface="+mj-lt"/>
                <a:cs typeface="Arial"/>
              </a:rPr>
              <a:t>block or more? Did you build a single script to stamp the whole pattern in one click?</a:t>
            </a:r>
          </a:p>
          <a:p>
            <a:pPr marL="720000" indent="-342900">
              <a:spcAft>
                <a:spcPts val="600"/>
              </a:spcAft>
              <a:buClr>
                <a:srgbClr val="C00000"/>
              </a:buClr>
              <a:buFont typeface="Wingdings" charset="2"/>
              <a:buChar char="u"/>
            </a:pPr>
            <a:r>
              <a:rPr lang="en-US" sz="2200" dirty="0">
                <a:latin typeface="+mj-lt"/>
                <a:cs typeface="Arial"/>
              </a:rPr>
              <a:t>How many </a:t>
            </a:r>
            <a:r>
              <a:rPr lang="en-US" sz="2200" dirty="0" smtClean="0">
                <a:latin typeface="+mj-lt"/>
                <a:cs typeface="Arial"/>
              </a:rPr>
              <a:t>squares and </a:t>
            </a:r>
            <a:r>
              <a:rPr lang="en-US" sz="2200" dirty="0">
                <a:latin typeface="+mj-lt"/>
                <a:cs typeface="Arial"/>
              </a:rPr>
              <a:t>circles were in your patterns</a:t>
            </a:r>
            <a:r>
              <a:rPr lang="en-US" sz="2200" dirty="0" smtClean="0">
                <a:latin typeface="+mj-lt"/>
                <a:cs typeface="Arial"/>
              </a:rPr>
              <a:t>?</a:t>
            </a:r>
            <a:r>
              <a:rPr lang="en-US" sz="2200" dirty="0">
                <a:latin typeface="+mj-lt"/>
                <a:cs typeface="Arial"/>
              </a:rPr>
              <a:t/>
            </a:r>
            <a:br>
              <a:rPr lang="en-US" sz="2200" dirty="0">
                <a:latin typeface="+mj-lt"/>
                <a:cs typeface="Arial"/>
              </a:rPr>
            </a:br>
            <a:endParaRPr lang="en-US" sz="2200" dirty="0">
              <a:latin typeface="+mj-lt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1.2.3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Alternating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1.2.4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[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entury Gothic"/>
              </a:rPr>
              <a:t>Extension]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Repeating and Alternating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en-US" sz="2800" b="1" cap="small" dirty="0" smtClean="0">
              <a:latin typeface="Calibri" panose="020F0502020204030204" pitchFamily="34" charset="0"/>
            </a:endParaRPr>
          </a:p>
          <a:p>
            <a:pPr algn="ctr"/>
            <a:endParaRPr lang="en-US" sz="2800" b="1" cap="small" dirty="0">
              <a:latin typeface="Calibri" panose="020F0502020204030204" pitchFamily="34" charset="0"/>
            </a:endParaRPr>
          </a:p>
          <a:p>
            <a:pPr algn="ctr"/>
            <a:r>
              <a:rPr lang="en-US" sz="2800" b="1" cap="small" dirty="0" smtClean="0">
                <a:latin typeface="Calibri" panose="020F0502020204030204" pitchFamily="34" charset="0"/>
              </a:rPr>
              <a:t>Activity 1.2.4 [Extension]</a:t>
            </a:r>
          </a:p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Repeating and Alternating</a:t>
            </a:r>
            <a:endParaRPr lang="en-US" sz="4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b="1" cap="small" dirty="0" smtClean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b="1" cap="small" dirty="0"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45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algn="ctr">
              <a:spcAft>
                <a:spcPts val="600"/>
              </a:spcAft>
            </a:pPr>
            <a:endParaRPr lang="en-US" sz="1000" dirty="0" smtClean="0">
              <a:cs typeface="Arial"/>
            </a:endParaRPr>
          </a:p>
          <a:p>
            <a:pPr algn="ctr">
              <a:spcAft>
                <a:spcPts val="600"/>
              </a:spcAft>
            </a:pPr>
            <a:r>
              <a:rPr lang="en-US" sz="2200" dirty="0" smtClean="0">
                <a:cs typeface="Arial"/>
              </a:rPr>
              <a:t>Continue </a:t>
            </a:r>
            <a:r>
              <a:rPr lang="en-US" sz="2200" dirty="0">
                <a:cs typeface="Arial"/>
              </a:rPr>
              <a:t>in your project </a:t>
            </a:r>
            <a:r>
              <a:rPr lang="en-US" sz="2200" b="1" dirty="0">
                <a:solidFill>
                  <a:srgbClr val="C00000"/>
                </a:solidFill>
                <a:cs typeface="Arial"/>
              </a:rPr>
              <a:t>1-Tile Repeat</a:t>
            </a:r>
            <a:r>
              <a:rPr lang="en-US" sz="2200" dirty="0">
                <a:cs typeface="Arial"/>
              </a:rPr>
              <a:t>,</a:t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>save as a copy and rename.</a:t>
            </a:r>
          </a:p>
          <a:p>
            <a:pPr marL="720000">
              <a:spcAft>
                <a:spcPts val="600"/>
              </a:spcAft>
            </a:pPr>
            <a:endParaRPr lang="en-US" sz="2200" dirty="0">
              <a:cs typeface="Arial"/>
            </a:endParaRPr>
          </a:p>
          <a:p>
            <a:pPr marL="684000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Edit your scripts to create patterns similar to the ones below.</a:t>
            </a:r>
            <a:br>
              <a:rPr lang="en-US" sz="2200" dirty="0" smtClean="0">
                <a:latin typeface="+mj-lt"/>
                <a:cs typeface="Arial"/>
              </a:rPr>
            </a:br>
            <a:endParaRPr lang="en-US" sz="2200" dirty="0" smtClean="0">
              <a:latin typeface="+mj-lt"/>
              <a:cs typeface="Arial"/>
            </a:endParaRPr>
          </a:p>
          <a:p>
            <a:pPr marL="684000">
              <a:spcAft>
                <a:spcPts val="600"/>
              </a:spcAft>
            </a:pPr>
            <a:r>
              <a:rPr lang="en-US" sz="2200" dirty="0">
                <a:latin typeface="+mj-lt"/>
                <a:cs typeface="Arial"/>
              </a:rPr>
              <a:t>	</a:t>
            </a:r>
            <a:r>
              <a:rPr lang="en-US" sz="2200" dirty="0" smtClean="0">
                <a:latin typeface="+mj-lt"/>
                <a:cs typeface="Arial"/>
              </a:rPr>
              <a:t>									   </a:t>
            </a:r>
            <a:r>
              <a:rPr lang="en-US" dirty="0" smtClean="0">
                <a:latin typeface="+mj-lt"/>
                <a:cs typeface="Arial"/>
              </a:rPr>
              <a:t>more advanced patterns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1.2.4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[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entury Gothic"/>
              </a:rPr>
              <a:t>Extension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Century Gothic"/>
              </a:rPr>
              <a:t>]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entury Gothic"/>
              </a:rPr>
              <a:t>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Repeating and Alternating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00" y="3888000"/>
            <a:ext cx="4678680" cy="21640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717" y="4110874"/>
            <a:ext cx="1069848" cy="209511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041350" y="2979923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95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2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en-US" sz="2800" b="1" dirty="0">
                <a:latin typeface="+mj-lt"/>
                <a:cs typeface="Arial"/>
              </a:rPr>
              <a:t>Discussion Questions</a:t>
            </a:r>
          </a:p>
          <a:p>
            <a:pPr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 indent="-342900">
              <a:spcBef>
                <a:spcPts val="3000"/>
              </a:spcBef>
              <a:spcAft>
                <a:spcPts val="600"/>
              </a:spcAft>
              <a:buClr>
                <a:srgbClr val="0070C0"/>
              </a:buClr>
              <a:buFont typeface="Wingdings" charset="2"/>
              <a:buChar char="u"/>
            </a:pPr>
            <a:r>
              <a:rPr lang="en-US" sz="2200" dirty="0" smtClean="0">
                <a:latin typeface="+mj-lt"/>
                <a:cs typeface="Arial"/>
              </a:rPr>
              <a:t>Which patterns did you manage to create?</a:t>
            </a:r>
            <a:endParaRPr lang="en-US" sz="2200" dirty="0">
              <a:latin typeface="+mj-lt"/>
              <a:cs typeface="Arial"/>
            </a:endParaRPr>
          </a:p>
          <a:p>
            <a:pPr marL="720000" indent="-342900">
              <a:spcAft>
                <a:spcPts val="3600"/>
              </a:spcAft>
              <a:buClr>
                <a:srgbClr val="0070C0"/>
              </a:buClr>
              <a:buFont typeface="Wingdings" charset="2"/>
              <a:buChar char="u"/>
            </a:pPr>
            <a:r>
              <a:rPr lang="en-US" sz="2200" dirty="0" smtClean="0">
                <a:latin typeface="+mj-lt"/>
                <a:cs typeface="Arial"/>
              </a:rPr>
              <a:t>Can you describe a strategy that you used to create one of your patterns?</a:t>
            </a:r>
          </a:p>
          <a:p>
            <a:pPr marL="720000" indent="-342900">
              <a:spcAft>
                <a:spcPts val="600"/>
              </a:spcAft>
              <a:buClr>
                <a:srgbClr val="C00000"/>
              </a:buClr>
              <a:buFont typeface="Wingdings" charset="2"/>
              <a:buChar char="u"/>
            </a:pPr>
            <a:r>
              <a:rPr lang="en-US" sz="2200" dirty="0" smtClean="0">
                <a:latin typeface="+mj-lt"/>
                <a:cs typeface="Arial"/>
              </a:rPr>
              <a:t>Did you use different sequences of costumes in your patterns?</a:t>
            </a:r>
            <a:r>
              <a:rPr lang="en-US" sz="2200" dirty="0">
                <a:latin typeface="+mj-lt"/>
                <a:cs typeface="Arial"/>
              </a:rPr>
              <a:t/>
            </a:r>
            <a:br>
              <a:rPr lang="en-US" sz="2200" dirty="0">
                <a:latin typeface="+mj-lt"/>
                <a:cs typeface="Arial"/>
              </a:rPr>
            </a:br>
            <a:endParaRPr lang="en-US" sz="2200" dirty="0">
              <a:latin typeface="+mj-lt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1.2.4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[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entury Gothic"/>
              </a:rPr>
              <a:t>Extension]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Repeating and Alternating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598" y="4861560"/>
            <a:ext cx="2252803" cy="13858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884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en-US" sz="2200" b="1" dirty="0" smtClean="0">
                <a:latin typeface="+mj-lt"/>
                <a:cs typeface="Arial"/>
              </a:rPr>
              <a:t>My </a:t>
            </a:r>
            <a:r>
              <a:rPr lang="en-US" sz="2200" b="1" dirty="0" smtClean="0">
                <a:solidFill>
                  <a:srgbClr val="C00000"/>
                </a:solidFill>
                <a:latin typeface="+mj-lt"/>
                <a:cs typeface="Arial"/>
              </a:rPr>
              <a:t>Investigation 2</a:t>
            </a:r>
            <a:r>
              <a:rPr lang="en-US" sz="2200" b="1" dirty="0" smtClean="0">
                <a:latin typeface="+mj-lt"/>
                <a:cs typeface="Arial"/>
              </a:rPr>
              <a:t> check list: </a:t>
            </a:r>
          </a:p>
          <a:p>
            <a:pPr marL="648000">
              <a:spcBef>
                <a:spcPts val="3600"/>
              </a:spcBef>
              <a:spcAft>
                <a:spcPts val="1200"/>
              </a:spcAft>
            </a:pPr>
            <a:r>
              <a:rPr lang="en-US" sz="2200" dirty="0" smtClean="0">
                <a:latin typeface="+mj-lt"/>
                <a:cs typeface="Arial"/>
              </a:rPr>
              <a:t>I used the </a:t>
            </a:r>
            <a:r>
              <a:rPr lang="en-US" sz="2200" b="1" dirty="0" smtClean="0">
                <a:solidFill>
                  <a:srgbClr val="CC9900"/>
                </a:solidFill>
                <a:latin typeface="+mj-lt"/>
                <a:cs typeface="Arial"/>
              </a:rPr>
              <a:t>repeat</a:t>
            </a:r>
            <a:r>
              <a:rPr lang="en-US" sz="2200" dirty="0" smtClean="0">
                <a:latin typeface="+mj-lt"/>
                <a:cs typeface="Arial"/>
              </a:rPr>
              <a:t> block to run my script several times.</a:t>
            </a:r>
          </a:p>
          <a:p>
            <a:pPr marL="648000">
              <a:spcAft>
                <a:spcPts val="1200"/>
              </a:spcAft>
            </a:pPr>
            <a:r>
              <a:rPr lang="en-US" sz="2200" dirty="0" smtClean="0">
                <a:latin typeface="+mj-lt"/>
                <a:cs typeface="Arial"/>
              </a:rPr>
              <a:t>I found the </a:t>
            </a:r>
            <a:r>
              <a:rPr lang="en-US" sz="2200" i="1" dirty="0" smtClean="0">
                <a:latin typeface="+mj-lt"/>
                <a:cs typeface="Arial"/>
              </a:rPr>
              <a:t>minimum number </a:t>
            </a:r>
            <a:r>
              <a:rPr lang="en-US" sz="2200" dirty="0" smtClean="0">
                <a:latin typeface="+mj-lt"/>
                <a:cs typeface="Arial"/>
              </a:rPr>
              <a:t>to put in the </a:t>
            </a:r>
            <a:r>
              <a:rPr lang="en-US" sz="2200" b="1" dirty="0" smtClean="0">
                <a:solidFill>
                  <a:srgbClr val="CC9900"/>
                </a:solidFill>
                <a:latin typeface="+mj-lt"/>
                <a:cs typeface="Arial"/>
              </a:rPr>
              <a:t>repeat</a:t>
            </a:r>
            <a:r>
              <a:rPr lang="en-US" sz="2200" dirty="0" smtClean="0">
                <a:latin typeface="+mj-lt"/>
                <a:cs typeface="Arial"/>
              </a:rPr>
              <a:t> block to </a:t>
            </a:r>
            <a:r>
              <a:rPr lang="en-US" sz="2200" dirty="0" smtClean="0">
                <a:cs typeface="Arial"/>
              </a:rPr>
              <a:t>complete the circular pattern.</a:t>
            </a:r>
            <a:endParaRPr lang="en-US" sz="2200" dirty="0" smtClean="0">
              <a:latin typeface="+mj-lt"/>
              <a:cs typeface="Arial"/>
            </a:endParaRPr>
          </a:p>
          <a:p>
            <a:pPr marL="648000">
              <a:spcAft>
                <a:spcPts val="1200"/>
              </a:spcAft>
            </a:pPr>
            <a:r>
              <a:rPr lang="en-US" sz="2200" dirty="0" smtClean="0">
                <a:latin typeface="+mj-lt"/>
                <a:cs typeface="Arial"/>
              </a:rPr>
              <a:t>I clicked the green flag to reset the stage and the sprite.</a:t>
            </a:r>
          </a:p>
          <a:p>
            <a:pPr marL="648000">
              <a:spcAft>
                <a:spcPts val="1200"/>
              </a:spcAft>
            </a:pPr>
            <a:r>
              <a:rPr lang="en-US" sz="2200" dirty="0" smtClean="0">
                <a:latin typeface="+mj-lt"/>
                <a:cs typeface="Arial"/>
              </a:rPr>
              <a:t>I used the </a:t>
            </a:r>
            <a:r>
              <a:rPr lang="en-US" sz="2200" b="1" dirty="0" smtClean="0">
                <a:solidFill>
                  <a:srgbClr val="7030A0"/>
                </a:solidFill>
                <a:latin typeface="+mj-lt"/>
                <a:cs typeface="Arial"/>
              </a:rPr>
              <a:t>next costume </a:t>
            </a:r>
            <a:r>
              <a:rPr lang="en-US" sz="2200" dirty="0" smtClean="0">
                <a:latin typeface="+mj-lt"/>
                <a:cs typeface="Arial"/>
              </a:rPr>
              <a:t>block in my scripts.</a:t>
            </a:r>
          </a:p>
          <a:p>
            <a:pPr marL="648000">
              <a:spcAft>
                <a:spcPts val="1200"/>
              </a:spcAft>
            </a:pPr>
            <a:r>
              <a:rPr lang="en-US" sz="2200" dirty="0" smtClean="0">
                <a:latin typeface="+mj-lt"/>
                <a:cs typeface="Arial"/>
              </a:rPr>
              <a:t>I created different patterns with alternating costumes.</a:t>
            </a:r>
          </a:p>
          <a:p>
            <a:pPr marL="648000">
              <a:spcAft>
                <a:spcPts val="1200"/>
              </a:spcAft>
            </a:pPr>
            <a:r>
              <a:rPr lang="en-US" sz="2200" dirty="0" smtClean="0">
                <a:latin typeface="+mj-lt"/>
                <a:cs typeface="Arial"/>
              </a:rPr>
              <a:t>I built a single script </a:t>
            </a:r>
            <a:r>
              <a:rPr lang="en-US" sz="2200" smtClean="0">
                <a:latin typeface="+mj-lt"/>
                <a:cs typeface="Arial"/>
              </a:rPr>
              <a:t>to stamp the </a:t>
            </a:r>
            <a:r>
              <a:rPr lang="en-US" sz="2200" dirty="0" smtClean="0">
                <a:latin typeface="+mj-lt"/>
                <a:cs typeface="Arial"/>
              </a:rPr>
              <a:t>whole pattern with different costumes in one click.</a:t>
            </a:r>
            <a:endParaRPr lang="en-US" sz="2200" dirty="0">
              <a:latin typeface="+mj-lt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4102" y="42597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36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36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36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984590" y="2369770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984590" y="2866406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984590" y="3682307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984590" y="4164751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986227" y="4661387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984590" y="5150926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2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432000" rIns="144000" bIns="144000" rtlCol="0">
            <a:noAutofit/>
          </a:bodyPr>
          <a:lstStyle/>
          <a:p>
            <a:pPr marL="61200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C00000"/>
                </a:solidFill>
                <a:latin typeface="+mj-lt"/>
                <a:cs typeface="Arial"/>
              </a:rPr>
              <a:t>repetition</a:t>
            </a:r>
            <a:r>
              <a:rPr lang="en-US" sz="2200" dirty="0">
                <a:latin typeface="+mj-lt"/>
                <a:cs typeface="Arial"/>
              </a:rPr>
              <a:t>	</a:t>
            </a:r>
            <a:r>
              <a:rPr lang="en-US" sz="2200" dirty="0" smtClean="0">
                <a:latin typeface="+mj-lt"/>
                <a:cs typeface="Arial"/>
              </a:rPr>
              <a:t>	</a:t>
            </a:r>
            <a:r>
              <a:rPr lang="en-US" dirty="0" smtClean="0">
                <a:latin typeface="+mj-lt"/>
                <a:cs typeface="Arial"/>
              </a:rPr>
              <a:t>means running a sequence of commands a certain 					number of times</a:t>
            </a:r>
            <a:endParaRPr lang="en-US" sz="2000" dirty="0" smtClean="0">
              <a:latin typeface="+mj-lt"/>
              <a:cs typeface="Arial"/>
            </a:endParaRPr>
          </a:p>
          <a:p>
            <a:pPr marL="61200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C00000"/>
                </a:solidFill>
                <a:cs typeface="Arial"/>
              </a:rPr>
              <a:t>repeat block </a:t>
            </a:r>
            <a:r>
              <a:rPr lang="en-US" sz="2200" dirty="0" smtClean="0">
                <a:latin typeface="+mj-lt"/>
                <a:cs typeface="Arial"/>
              </a:rPr>
              <a:t>	</a:t>
            </a:r>
            <a:r>
              <a:rPr lang="en-US" dirty="0" smtClean="0">
                <a:latin typeface="+mj-lt"/>
                <a:cs typeface="Arial"/>
              </a:rPr>
              <a:t>is a </a:t>
            </a:r>
            <a:r>
              <a:rPr lang="en-US" b="1" dirty="0" smtClean="0">
                <a:solidFill>
                  <a:srgbClr val="C00000"/>
                </a:solidFill>
                <a:latin typeface="+mj-lt"/>
                <a:cs typeface="Arial"/>
              </a:rPr>
              <a:t>control block </a:t>
            </a:r>
            <a:r>
              <a:rPr lang="en-US" dirty="0" smtClean="0">
                <a:latin typeface="+mj-lt"/>
                <a:cs typeface="Arial"/>
              </a:rPr>
              <a:t>which runs the blocks inside 						a specified number of times </a:t>
            </a:r>
          </a:p>
          <a:p>
            <a:pPr marL="61200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C00000"/>
                </a:solidFill>
                <a:latin typeface="+mj-lt"/>
                <a:cs typeface="Arial"/>
              </a:rPr>
              <a:t>wait</a:t>
            </a:r>
            <a:r>
              <a:rPr lang="en-US" sz="2000" dirty="0" smtClean="0">
                <a:cs typeface="Arial"/>
              </a:rPr>
              <a:t>			</a:t>
            </a:r>
            <a:r>
              <a:rPr lang="en-US" dirty="0" smtClean="0">
                <a:cs typeface="Arial"/>
              </a:rPr>
              <a:t>a command which waits a specified number of seconds, 				e.g. 1, 2 or 0.2, then continues with the next blocks</a:t>
            </a:r>
          </a:p>
          <a:p>
            <a:pPr marL="61200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C00000"/>
                </a:solidFill>
                <a:latin typeface="+mj-lt"/>
                <a:cs typeface="Arial"/>
              </a:rPr>
              <a:t>total turn</a:t>
            </a:r>
            <a:r>
              <a:rPr lang="en-US" dirty="0" smtClean="0">
                <a:cs typeface="Arial"/>
              </a:rPr>
              <a:t>		total number of degrees the sprite turns when running a 				script</a:t>
            </a:r>
          </a:p>
          <a:p>
            <a:pPr marL="61200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>
                <a:solidFill>
                  <a:srgbClr val="C00000"/>
                </a:solidFill>
                <a:cs typeface="Arial"/>
              </a:rPr>
              <a:t>costumes </a:t>
            </a:r>
            <a:r>
              <a:rPr lang="en-US" dirty="0">
                <a:cs typeface="Arial"/>
              </a:rPr>
              <a:t>		</a:t>
            </a:r>
            <a:r>
              <a:rPr lang="en-US" dirty="0" smtClean="0">
                <a:cs typeface="Arial"/>
              </a:rPr>
              <a:t>are alternative ways that a sprite can look on the 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				stage</a:t>
            </a:r>
            <a:endParaRPr lang="en-US" dirty="0">
              <a:cs typeface="Arial"/>
            </a:endParaRPr>
          </a:p>
          <a:p>
            <a:pPr marL="61200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C00000"/>
                </a:solidFill>
                <a:cs typeface="Arial"/>
              </a:rPr>
              <a:t>next costume	</a:t>
            </a:r>
            <a:r>
              <a:rPr lang="en-US" dirty="0">
                <a:cs typeface="Arial"/>
              </a:rPr>
              <a:t>a </a:t>
            </a:r>
            <a:r>
              <a:rPr lang="en-US" dirty="0" smtClean="0">
                <a:cs typeface="Arial"/>
              </a:rPr>
              <a:t>command which switches to the next costume in the list 				of the sprite’s costumes. The next costume after the last one 				is the first one in the list again</a:t>
            </a:r>
            <a:endParaRPr lang="en-US" dirty="0">
              <a:cs typeface="Arial"/>
            </a:endParaRPr>
          </a:p>
          <a:p>
            <a:pPr marL="612000">
              <a:lnSpc>
                <a:spcPts val="1800"/>
              </a:lnSpc>
              <a:spcAft>
                <a:spcPts val="1200"/>
              </a:spcAft>
            </a:pPr>
            <a:r>
              <a:rPr lang="en-US" sz="2200" b="1" dirty="0" smtClean="0">
                <a:solidFill>
                  <a:srgbClr val="C00000"/>
                </a:solidFill>
                <a:cs typeface="Arial"/>
              </a:rPr>
              <a:t>pattern</a:t>
            </a:r>
            <a:r>
              <a:rPr lang="en-US" dirty="0">
                <a:cs typeface="Arial"/>
              </a:rPr>
              <a:t>		</a:t>
            </a:r>
            <a:r>
              <a:rPr lang="en-US" dirty="0" smtClean="0">
                <a:cs typeface="Arial"/>
              </a:rPr>
              <a:t>repeating sequence when stamping sprite’s costume or 				costumes</a:t>
            </a:r>
            <a:endParaRPr lang="en-US" dirty="0">
              <a:cs typeface="Arial"/>
            </a:endParaRPr>
          </a:p>
          <a:p>
            <a:pPr marL="648000">
              <a:spcAft>
                <a:spcPts val="1200"/>
              </a:spcAft>
            </a:pPr>
            <a:endParaRPr lang="en-US" dirty="0"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134" y="42895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 Investigation 2:</a:t>
            </a:r>
            <a:r>
              <a:rPr lang="en-US" sz="36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Key Vocabulary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42020" y="1731238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942020" y="2346779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942020" y="2951542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942020" y="3540409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940134" y="4163045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940134" y="4778584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940134" y="5633368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77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1.2.1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Repeating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en-US" sz="2800" b="1" cap="small" dirty="0" smtClean="0">
              <a:latin typeface="Calibri" panose="020F0502020204030204" pitchFamily="34" charset="0"/>
            </a:endParaRPr>
          </a:p>
          <a:p>
            <a:pPr algn="ctr"/>
            <a:endParaRPr lang="en-US" sz="2800" b="1" cap="small" dirty="0">
              <a:latin typeface="Calibri" panose="020F0502020204030204" pitchFamily="34" charset="0"/>
            </a:endParaRPr>
          </a:p>
          <a:p>
            <a:pPr algn="ctr"/>
            <a:r>
              <a:rPr lang="en-US" sz="2800" b="1" cap="small" dirty="0" smtClean="0">
                <a:latin typeface="Calibri" panose="020F0502020204030204" pitchFamily="34" charset="0"/>
              </a:rPr>
              <a:t>Activity 1.2.1 </a:t>
            </a:r>
          </a:p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Repeating Flowers</a:t>
            </a:r>
            <a:endParaRPr lang="en-US" sz="4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b="1" cap="small" dirty="0" smtClean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b="1" cap="small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1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en-US" sz="1000" dirty="0" smtClean="0">
              <a:latin typeface="+mj-lt"/>
              <a:cs typeface="Arial"/>
            </a:endParaRPr>
          </a:p>
          <a:p>
            <a:pPr algn="ctr"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Open </a:t>
            </a:r>
            <a:r>
              <a:rPr lang="en-US" sz="2200" dirty="0">
                <a:latin typeface="+mj-lt"/>
                <a:cs typeface="Arial"/>
              </a:rPr>
              <a:t>project </a:t>
            </a:r>
            <a:r>
              <a:rPr lang="en-US" sz="2200" b="1" dirty="0" smtClean="0">
                <a:solidFill>
                  <a:srgbClr val="C00000"/>
                </a:solidFill>
                <a:latin typeface="+mj-lt"/>
                <a:cs typeface="Arial"/>
              </a:rPr>
              <a:t>1-Tile Repeat</a:t>
            </a:r>
            <a:r>
              <a:rPr lang="en-US" sz="2200" dirty="0" smtClean="0">
                <a:latin typeface="+mj-lt"/>
                <a:cs typeface="Arial"/>
              </a:rPr>
              <a:t>, </a:t>
            </a:r>
            <a:r>
              <a:rPr lang="en-US" sz="2200" dirty="0">
                <a:latin typeface="+mj-lt"/>
                <a:cs typeface="Arial"/>
              </a:rPr>
              <a:t>save as a copy</a:t>
            </a:r>
            <a:br>
              <a:rPr lang="en-US" sz="2200" dirty="0">
                <a:latin typeface="+mj-lt"/>
                <a:cs typeface="Arial"/>
              </a:rPr>
            </a:br>
            <a:r>
              <a:rPr lang="en-US" sz="2200" dirty="0">
                <a:latin typeface="+mj-lt"/>
                <a:cs typeface="Arial"/>
              </a:rPr>
              <a:t>and rename.</a:t>
            </a: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r>
              <a:rPr lang="en-US" sz="2200" dirty="0">
                <a:latin typeface="+mj-lt"/>
                <a:cs typeface="Arial"/>
              </a:rPr>
              <a:t>Click on the </a:t>
            </a:r>
            <a:r>
              <a:rPr lang="en-US" sz="2200" b="1" dirty="0">
                <a:solidFill>
                  <a:schemeClr val="accent1"/>
                </a:solidFill>
                <a:latin typeface="+mj-lt"/>
                <a:cs typeface="Arial"/>
              </a:rPr>
              <a:t>move-turn-</a:t>
            </a:r>
            <a:r>
              <a:rPr lang="en-US" sz="2200" b="1" dirty="0">
                <a:solidFill>
                  <a:srgbClr val="009966"/>
                </a:solidFill>
                <a:latin typeface="+mj-lt"/>
                <a:cs typeface="Arial"/>
              </a:rPr>
              <a:t>stamp</a:t>
            </a:r>
            <a:r>
              <a:rPr lang="en-US" sz="2200" b="1" dirty="0">
                <a:solidFill>
                  <a:schemeClr val="accent1"/>
                </a:solidFill>
                <a:latin typeface="+mj-lt"/>
                <a:cs typeface="Arial"/>
              </a:rPr>
              <a:t> </a:t>
            </a:r>
            <a:r>
              <a:rPr lang="en-US" sz="2200" dirty="0" smtClean="0">
                <a:latin typeface="+mj-lt"/>
                <a:cs typeface="Arial"/>
              </a:rPr>
              <a:t>script</a:t>
            </a:r>
            <a:r>
              <a:rPr lang="en-US" sz="2200" dirty="0">
                <a:latin typeface="+mj-lt"/>
                <a:cs typeface="Arial"/>
              </a:rPr>
              <a:t> </a:t>
            </a:r>
            <a:r>
              <a:rPr lang="en-US" sz="2200" dirty="0" smtClean="0">
                <a:latin typeface="+mj-lt"/>
                <a:cs typeface="Arial"/>
              </a:rPr>
              <a:t>again and again…</a:t>
            </a: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endParaRPr lang="en-US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What </a:t>
            </a:r>
            <a:r>
              <a:rPr lang="en-US" sz="2200" dirty="0">
                <a:latin typeface="+mj-lt"/>
                <a:cs typeface="Arial"/>
              </a:rPr>
              <a:t>was the </a:t>
            </a:r>
            <a:r>
              <a:rPr lang="en-US" sz="2200" b="1" dirty="0">
                <a:solidFill>
                  <a:srgbClr val="C00000"/>
                </a:solidFill>
                <a:latin typeface="+mj-lt"/>
                <a:cs typeface="Arial"/>
              </a:rPr>
              <a:t>minimum number </a:t>
            </a:r>
            <a:r>
              <a:rPr lang="en-US" sz="2200" dirty="0">
                <a:latin typeface="+mj-lt"/>
                <a:cs typeface="Arial"/>
              </a:rPr>
              <a:t>of clicks you needed to complete the pattern</a:t>
            </a:r>
            <a:r>
              <a:rPr lang="en-US" sz="2200" dirty="0" smtClean="0">
                <a:latin typeface="+mj-lt"/>
                <a:cs typeface="Arial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1.2.1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Repeating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375" y="3428999"/>
            <a:ext cx="3905250" cy="180022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041350" y="2927379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463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360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en-US" sz="2200" dirty="0">
                <a:latin typeface="+mj-lt"/>
                <a:cs typeface="Arial"/>
              </a:rPr>
              <a:t>Add the </a:t>
            </a:r>
            <a:r>
              <a:rPr lang="en-US" sz="2200" b="1" dirty="0">
                <a:solidFill>
                  <a:srgbClr val="CC9900"/>
                </a:solidFill>
                <a:latin typeface="+mj-lt"/>
                <a:cs typeface="Arial"/>
              </a:rPr>
              <a:t>repeat</a:t>
            </a:r>
            <a:r>
              <a:rPr lang="en-US" sz="2200" dirty="0">
                <a:solidFill>
                  <a:srgbClr val="CC9900"/>
                </a:solidFill>
                <a:latin typeface="+mj-lt"/>
                <a:cs typeface="Arial"/>
              </a:rPr>
              <a:t> </a:t>
            </a:r>
            <a:r>
              <a:rPr lang="en-US" sz="2200" dirty="0">
                <a:latin typeface="+mj-lt"/>
                <a:cs typeface="Arial"/>
              </a:rPr>
              <a:t>block to your script</a:t>
            </a:r>
            <a:r>
              <a:rPr lang="en-US" sz="2200" dirty="0" smtClean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Fill </a:t>
            </a:r>
            <a:r>
              <a:rPr lang="en-US" sz="2200" dirty="0">
                <a:latin typeface="+mj-lt"/>
                <a:cs typeface="Arial"/>
              </a:rPr>
              <a:t>in the </a:t>
            </a:r>
            <a:r>
              <a:rPr lang="en-US" sz="2200" b="1" dirty="0">
                <a:solidFill>
                  <a:srgbClr val="C00000"/>
                </a:solidFill>
                <a:latin typeface="+mj-lt"/>
                <a:cs typeface="Arial"/>
              </a:rPr>
              <a:t>minimum number </a:t>
            </a:r>
            <a:r>
              <a:rPr lang="en-US" sz="2200" dirty="0">
                <a:latin typeface="+mj-lt"/>
                <a:cs typeface="Arial"/>
              </a:rPr>
              <a:t>of repeats needed to complete your pattern</a:t>
            </a:r>
            <a:r>
              <a:rPr lang="en-US" sz="2200" dirty="0" smtClean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1.2.1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Repeating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05" y="2758367"/>
            <a:ext cx="6750366" cy="158353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041350" y="1731241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041350" y="5012441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373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6176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360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en-US" sz="2200" dirty="0" smtClean="0">
                <a:latin typeface="+mj-lt"/>
                <a:cs typeface="Arial"/>
              </a:rPr>
              <a:t>Duplicate your script.</a:t>
            </a: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en-US" sz="2200" dirty="0">
              <a:latin typeface="+mj-lt"/>
              <a:cs typeface="Arial"/>
            </a:endParaRPr>
          </a:p>
          <a:p>
            <a:pPr marL="720000"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latin typeface="+mj-lt"/>
              </a:rPr>
              <a:t>Change the numbers in the </a:t>
            </a:r>
            <a:r>
              <a:rPr lang="en-US" sz="2200" b="1" dirty="0">
                <a:solidFill>
                  <a:srgbClr val="CC9900"/>
                </a:solidFill>
                <a:latin typeface="+mj-lt"/>
              </a:rPr>
              <a:t>repeat</a:t>
            </a:r>
            <a:r>
              <a:rPr lang="en-US" sz="2200" dirty="0">
                <a:solidFill>
                  <a:srgbClr val="CC9900"/>
                </a:solidFill>
                <a:latin typeface="+mj-lt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and </a:t>
            </a:r>
            <a:r>
              <a:rPr lang="en-US" sz="2200" b="1" dirty="0">
                <a:solidFill>
                  <a:srgbClr val="0070C0"/>
                </a:solidFill>
                <a:latin typeface="+mj-lt"/>
              </a:rPr>
              <a:t>turn</a:t>
            </a:r>
            <a:r>
              <a:rPr lang="en-US" sz="22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dirty="0">
                <a:latin typeface="+mj-lt"/>
              </a:rPr>
              <a:t>blocks to create different patterns</a:t>
            </a:r>
            <a:r>
              <a:rPr lang="en-US" sz="2200" dirty="0" smtClean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en-US" sz="2200" dirty="0" smtClean="0">
              <a:latin typeface="+mj-lt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1.2.1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Repeating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109" y="2127029"/>
            <a:ext cx="3863814" cy="12487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102" y="4836023"/>
            <a:ext cx="7209064" cy="142086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1350" y="1724145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1041350" y="3923530"/>
            <a:ext cx="252000" cy="252000"/>
          </a:xfrm>
          <a:prstGeom prst="rect">
            <a:avLst/>
          </a:prstGeom>
          <a:noFill/>
          <a:ln w="508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12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6000" y="1296000"/>
            <a:ext cx="8028000" cy="522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en-US" sz="2800" b="1" dirty="0">
                <a:latin typeface="+mj-lt"/>
                <a:cs typeface="Arial"/>
              </a:rPr>
              <a:t>Discussion </a:t>
            </a:r>
            <a:r>
              <a:rPr lang="en-US" sz="2800" b="1" dirty="0" smtClean="0">
                <a:latin typeface="+mj-lt"/>
                <a:cs typeface="Arial"/>
              </a:rPr>
              <a:t>Questions</a:t>
            </a:r>
            <a:br>
              <a:rPr lang="en-US" sz="2800" b="1" dirty="0" smtClean="0">
                <a:latin typeface="+mj-lt"/>
                <a:cs typeface="Arial"/>
              </a:rPr>
            </a:br>
            <a:endParaRPr lang="en-US" sz="2200" dirty="0" smtClean="0">
              <a:latin typeface="+mj-lt"/>
              <a:cs typeface="Arial"/>
            </a:endParaRPr>
          </a:p>
          <a:p>
            <a:pPr marL="720000" indent="-342900">
              <a:spcAft>
                <a:spcPts val="600"/>
              </a:spcAft>
              <a:buClr>
                <a:srgbClr val="0070C0"/>
              </a:buClr>
              <a:buFont typeface="Wingdings" charset="2"/>
              <a:buChar char="u"/>
            </a:pPr>
            <a:r>
              <a:rPr lang="en-US" sz="2200" dirty="0">
                <a:latin typeface="+mj-lt"/>
                <a:cs typeface="Arial"/>
              </a:rPr>
              <a:t>Did you manage to create a complete flower</a:t>
            </a:r>
            <a:r>
              <a:rPr lang="en-US" sz="2200" dirty="0" smtClean="0">
                <a:latin typeface="+mj-lt"/>
                <a:cs typeface="Arial"/>
              </a:rPr>
              <a:t>?</a:t>
            </a:r>
            <a:endParaRPr lang="en-US" sz="2200" dirty="0">
              <a:latin typeface="+mj-lt"/>
              <a:cs typeface="Arial"/>
            </a:endParaRPr>
          </a:p>
          <a:p>
            <a:pPr marL="720000" indent="-342900">
              <a:spcAft>
                <a:spcPts val="600"/>
              </a:spcAft>
              <a:buClr>
                <a:srgbClr val="0070C0"/>
              </a:buClr>
              <a:buFont typeface="Wingdings" charset="2"/>
              <a:buChar char="u"/>
            </a:pPr>
            <a:r>
              <a:rPr lang="en-US" sz="2200" dirty="0">
                <a:latin typeface="+mj-lt"/>
                <a:cs typeface="Arial"/>
              </a:rPr>
              <a:t>Did your Tile sprite touch the edge of the stage? What happened</a:t>
            </a:r>
            <a:r>
              <a:rPr lang="en-US" sz="2200" dirty="0" smtClean="0">
                <a:latin typeface="+mj-lt"/>
                <a:cs typeface="Arial"/>
              </a:rPr>
              <a:t>?</a:t>
            </a:r>
            <a:endParaRPr lang="en-US" sz="2200" dirty="0">
              <a:latin typeface="+mj-lt"/>
              <a:cs typeface="Arial"/>
            </a:endParaRPr>
          </a:p>
          <a:p>
            <a:pPr marL="720000" indent="-342900">
              <a:spcAft>
                <a:spcPts val="3600"/>
              </a:spcAft>
              <a:buClr>
                <a:srgbClr val="0070C0"/>
              </a:buClr>
              <a:buFont typeface="Wingdings" charset="2"/>
              <a:buChar char="u"/>
            </a:pPr>
            <a:r>
              <a:rPr lang="en-US" sz="2200" dirty="0">
                <a:latin typeface="+mj-lt"/>
                <a:cs typeface="Arial"/>
              </a:rPr>
              <a:t>What number did you put in your </a:t>
            </a:r>
            <a:r>
              <a:rPr lang="en-US" sz="2200" b="1" dirty="0">
                <a:solidFill>
                  <a:srgbClr val="CC9900"/>
                </a:solidFill>
                <a:latin typeface="+mj-lt"/>
                <a:cs typeface="Arial"/>
              </a:rPr>
              <a:t>repeat</a:t>
            </a:r>
            <a:r>
              <a:rPr lang="en-US" sz="2200" dirty="0">
                <a:latin typeface="+mj-lt"/>
                <a:cs typeface="Arial"/>
              </a:rPr>
              <a:t> block? If this was </a:t>
            </a:r>
            <a:r>
              <a:rPr lang="en-US" sz="2200" dirty="0" smtClean="0">
                <a:latin typeface="+mj-lt"/>
                <a:cs typeface="Arial"/>
              </a:rPr>
              <a:t>higher or lower </a:t>
            </a:r>
            <a:r>
              <a:rPr lang="en-US" sz="2200" dirty="0">
                <a:latin typeface="+mj-lt"/>
                <a:cs typeface="Arial"/>
              </a:rPr>
              <a:t>would it change the pattern</a:t>
            </a:r>
            <a:r>
              <a:rPr lang="en-US" sz="2200" dirty="0" smtClean="0">
                <a:latin typeface="+mj-lt"/>
                <a:cs typeface="Arial"/>
              </a:rPr>
              <a:t>? How?</a:t>
            </a:r>
          </a:p>
          <a:p>
            <a:pPr marL="720000" indent="-342900">
              <a:spcAft>
                <a:spcPts val="600"/>
              </a:spcAft>
              <a:buClr>
                <a:srgbClr val="C00000"/>
              </a:buClr>
              <a:buFont typeface="Wingdings" charset="2"/>
              <a:buChar char="u"/>
            </a:pPr>
            <a:r>
              <a:rPr lang="en-US" sz="2200" dirty="0">
                <a:latin typeface="+mj-lt"/>
                <a:cs typeface="Arial"/>
              </a:rPr>
              <a:t>How many degrees did your Tile sprite turn for each </a:t>
            </a:r>
            <a:r>
              <a:rPr lang="en-US" sz="2200" b="1" dirty="0">
                <a:solidFill>
                  <a:srgbClr val="328B57"/>
                </a:solidFill>
                <a:latin typeface="+mj-lt"/>
                <a:cs typeface="Arial"/>
              </a:rPr>
              <a:t>stamp</a:t>
            </a:r>
            <a:r>
              <a:rPr lang="en-US" sz="2200" dirty="0" smtClean="0">
                <a:latin typeface="+mj-lt"/>
                <a:cs typeface="Arial"/>
              </a:rPr>
              <a:t>?</a:t>
            </a:r>
          </a:p>
          <a:p>
            <a:pPr marL="720000" indent="-342900">
              <a:spcAft>
                <a:spcPts val="600"/>
              </a:spcAft>
              <a:buClr>
                <a:srgbClr val="C00000"/>
              </a:buClr>
              <a:buFont typeface="Wingdings" charset="2"/>
              <a:buChar char="u"/>
            </a:pPr>
            <a:r>
              <a:rPr lang="en-US" sz="2200" dirty="0"/>
              <a:t>How did you decide what values to use in the </a:t>
            </a:r>
            <a:r>
              <a:rPr lang="en-US" sz="2200" b="1" dirty="0">
                <a:solidFill>
                  <a:srgbClr val="CC9900"/>
                </a:solidFill>
              </a:rPr>
              <a:t>repeat</a:t>
            </a:r>
            <a:r>
              <a:rPr lang="en-US" sz="2200" dirty="0">
                <a:solidFill>
                  <a:srgbClr val="CC9900"/>
                </a:solidFill>
              </a:rPr>
              <a:t> </a:t>
            </a:r>
            <a:r>
              <a:rPr lang="en-US" sz="2200" dirty="0"/>
              <a:t>and </a:t>
            </a:r>
            <a:r>
              <a:rPr lang="en-US" sz="2200" b="1" dirty="0">
                <a:solidFill>
                  <a:srgbClr val="0070C0"/>
                </a:solidFill>
              </a:rPr>
              <a:t>turn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dirty="0"/>
              <a:t>blocks?</a:t>
            </a:r>
          </a:p>
          <a:p>
            <a:pPr marL="720000" indent="-342900">
              <a:spcAft>
                <a:spcPts val="600"/>
              </a:spcAft>
              <a:buClr>
                <a:srgbClr val="C00000"/>
              </a:buClr>
              <a:buFont typeface="Wingdings" charset="2"/>
              <a:buChar char="u"/>
            </a:pPr>
            <a:r>
              <a:rPr lang="en-US" sz="2200" dirty="0" smtClean="0">
                <a:latin typeface="+mj-lt"/>
                <a:cs typeface="Arial"/>
              </a:rPr>
              <a:t>How </a:t>
            </a:r>
            <a:r>
              <a:rPr lang="en-US" sz="2200" dirty="0">
                <a:latin typeface="+mj-lt"/>
                <a:cs typeface="Arial"/>
              </a:rPr>
              <a:t>many degrees did your Tile sprite turn in total to create the whole flower? Was this always the same</a:t>
            </a:r>
            <a:r>
              <a:rPr lang="en-US" sz="2200" dirty="0" smtClean="0">
                <a:latin typeface="+mj-lt"/>
                <a:cs typeface="Arial"/>
              </a:rPr>
              <a:t>?</a:t>
            </a:r>
            <a:endParaRPr lang="en-US" sz="2200" dirty="0">
              <a:latin typeface="+mj-lt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1.2.1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Repeating Flowers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813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1.2.2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Unplugged: Calculating Angles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6000" y="1296000"/>
            <a:ext cx="8028000" cy="518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en-US" sz="2800" b="1" cap="small" dirty="0" smtClean="0">
              <a:latin typeface="Calibri" panose="020F0502020204030204" pitchFamily="34" charset="0"/>
            </a:endParaRPr>
          </a:p>
          <a:p>
            <a:pPr algn="ctr"/>
            <a:endParaRPr lang="en-US" sz="2800" b="1" cap="small" dirty="0">
              <a:latin typeface="Calibri" panose="020F0502020204030204" pitchFamily="34" charset="0"/>
            </a:endParaRPr>
          </a:p>
          <a:p>
            <a:pPr algn="ctr"/>
            <a:r>
              <a:rPr lang="en-US" sz="2800" b="1" cap="small" dirty="0" smtClean="0">
                <a:latin typeface="Calibri" panose="020F0502020204030204" pitchFamily="34" charset="0"/>
              </a:rPr>
              <a:t>Activity 1.2.2: Unplugged </a:t>
            </a:r>
          </a:p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Calculating Angles</a:t>
            </a:r>
            <a:endParaRPr lang="en-US" sz="40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b="1" cap="small" dirty="0" smtClean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en-US" sz="2400" b="1" cap="small" dirty="0"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240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64102" y="181385"/>
            <a:ext cx="5609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1.2.2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Unplugged: Calculating Angles</a:t>
            </a:r>
            <a:endParaRPr lang="en-US" b="1" dirty="0"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576000" y="1021090"/>
            <a:ext cx="8028000" cy="5454010"/>
            <a:chOff x="576000" y="1066810"/>
            <a:chExt cx="8028000" cy="5454010"/>
          </a:xfrm>
        </p:grpSpPr>
        <p:sp>
          <p:nvSpPr>
            <p:cNvPr id="9" name="TextBox 8"/>
            <p:cNvSpPr txBox="1"/>
            <p:nvPr/>
          </p:nvSpPr>
          <p:spPr>
            <a:xfrm>
              <a:off x="576000" y="1336820"/>
              <a:ext cx="8028000" cy="5184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144000" tIns="216000" rIns="144000" bIns="144000" rtlCol="0">
              <a:noAutofit/>
            </a:bodyPr>
            <a:lstStyle/>
            <a:p>
              <a:pPr algn="ctr"/>
              <a:endParaRPr lang="en-US" sz="1000" dirty="0" smtClean="0">
                <a:latin typeface="+mj-lt"/>
                <a:cs typeface="Arial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0553" y="5728048"/>
              <a:ext cx="20317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Extension</a:t>
              </a:r>
            </a:p>
            <a:p>
              <a:r>
                <a:rPr lang="en-US" sz="1050" dirty="0" smtClean="0"/>
                <a:t>Can you work out the numbers used in the script that created this pattern?</a:t>
              </a:r>
              <a:endParaRPr lang="en-US" sz="1050" dirty="0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0585" y="5728920"/>
              <a:ext cx="801529" cy="722948"/>
            </a:xfrm>
            <a:prstGeom prst="rect">
              <a:avLst/>
            </a:prstGeom>
          </p:spPr>
        </p:pic>
        <p:pic>
          <p:nvPicPr>
            <p:cNvPr id="13" name="Picture 12" descr="Screen Shot 2015-02-17 at 16.08.58.png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6748" l="0" r="987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887" y="1371415"/>
              <a:ext cx="1306897" cy="1017395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8512" y="1399869"/>
              <a:ext cx="979646" cy="974408"/>
            </a:xfrm>
            <a:prstGeom prst="rect">
              <a:avLst/>
            </a:prstGeom>
          </p:spPr>
        </p:pic>
        <p:cxnSp>
          <p:nvCxnSpPr>
            <p:cNvPr id="27" name="Straight Connector 26"/>
            <p:cNvCxnSpPr/>
            <p:nvPr/>
          </p:nvCxnSpPr>
          <p:spPr>
            <a:xfrm>
              <a:off x="662504" y="2389865"/>
              <a:ext cx="784726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 descr="Screen Shot 2015-02-17 at 16.09.21.png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94488" l="0" r="98718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886" y="2414357"/>
              <a:ext cx="1287619" cy="104825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8926" y="2633069"/>
              <a:ext cx="607695" cy="607695"/>
            </a:xfrm>
            <a:prstGeom prst="rect">
              <a:avLst/>
            </a:prstGeom>
          </p:spPr>
        </p:pic>
        <p:cxnSp>
          <p:nvCxnSpPr>
            <p:cNvPr id="30" name="Straight Connector 29"/>
            <p:cNvCxnSpPr/>
            <p:nvPr/>
          </p:nvCxnSpPr>
          <p:spPr>
            <a:xfrm>
              <a:off x="666366" y="3423588"/>
              <a:ext cx="784726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2609" b="100000" l="676" r="9932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0018" y="3489016"/>
              <a:ext cx="1221587" cy="94920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2073" y="3454682"/>
              <a:ext cx="1152525" cy="1105376"/>
            </a:xfrm>
            <a:prstGeom prst="rect">
              <a:avLst/>
            </a:prstGeom>
          </p:spPr>
        </p:pic>
        <p:cxnSp>
          <p:nvCxnSpPr>
            <p:cNvPr id="31" name="Straight Connector 30"/>
            <p:cNvCxnSpPr/>
            <p:nvPr/>
          </p:nvCxnSpPr>
          <p:spPr>
            <a:xfrm>
              <a:off x="659788" y="4583333"/>
              <a:ext cx="784726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9642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0018" y="4637451"/>
              <a:ext cx="1155556" cy="940952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2731" y="4787826"/>
              <a:ext cx="660083" cy="660083"/>
            </a:xfrm>
            <a:prstGeom prst="rect">
              <a:avLst/>
            </a:prstGeom>
          </p:spPr>
        </p:pic>
        <p:cxnSp>
          <p:nvCxnSpPr>
            <p:cNvPr id="32" name="Straight Connector 31"/>
            <p:cNvCxnSpPr/>
            <p:nvPr/>
          </p:nvCxnSpPr>
          <p:spPr>
            <a:xfrm>
              <a:off x="663650" y="5649712"/>
              <a:ext cx="784726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>
            <a:xfrm>
              <a:off x="3780079" y="1399869"/>
              <a:ext cx="0" cy="506684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380277" y="1399869"/>
              <a:ext cx="0" cy="506684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988633" y="1399869"/>
              <a:ext cx="0" cy="506684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861139" y="1069526"/>
              <a:ext cx="1440000" cy="360000"/>
            </a:xfrm>
            <a:prstGeom prst="rect">
              <a:avLst/>
            </a:prstGeom>
            <a:solidFill>
              <a:srgbClr val="E1E1E1"/>
            </a:solidFill>
            <a:ln w="25400">
              <a:solidFill>
                <a:schemeClr val="tx1"/>
              </a:solidFill>
            </a:ln>
          </p:spPr>
          <p:txBody>
            <a:bodyPr wrap="square" lIns="36000" tIns="108000" rIns="36000" bIns="36000" rtlCol="0">
              <a:no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050" b="1" dirty="0" smtClean="0"/>
                <a:t>Number in </a:t>
              </a:r>
              <a:r>
                <a:rPr lang="en-US" sz="1050" b="1" dirty="0" smtClean="0">
                  <a:solidFill>
                    <a:srgbClr val="CC9900"/>
                  </a:solidFill>
                </a:rPr>
                <a:t>repeat</a:t>
              </a:r>
              <a:r>
                <a:rPr lang="en-US" sz="1050" b="1" dirty="0" smtClean="0"/>
                <a:t> block</a:t>
              </a:r>
              <a:endParaRPr lang="en-GB" sz="105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466779" y="1066810"/>
              <a:ext cx="1440000" cy="360000"/>
            </a:xfrm>
            <a:prstGeom prst="rect">
              <a:avLst/>
            </a:prstGeom>
            <a:solidFill>
              <a:srgbClr val="E1E1E1"/>
            </a:solidFill>
            <a:ln w="25400">
              <a:solidFill>
                <a:schemeClr val="tx1"/>
              </a:solidFill>
            </a:ln>
          </p:spPr>
          <p:txBody>
            <a:bodyPr wrap="square" lIns="36000" tIns="72000" rIns="36000" bIns="36000" rtlCol="0"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US" sz="1050" b="1" dirty="0" smtClean="0"/>
                <a:t>Number of degrees in </a:t>
              </a:r>
              <a:r>
                <a:rPr lang="en-US" sz="1050" b="1" dirty="0" smtClean="0">
                  <a:solidFill>
                    <a:srgbClr val="0070C0"/>
                  </a:solidFill>
                </a:rPr>
                <a:t>turn</a:t>
              </a:r>
              <a:r>
                <a:rPr lang="en-US" sz="1050" b="1" dirty="0" smtClean="0"/>
                <a:t> block</a:t>
              </a:r>
              <a:endParaRPr lang="en-GB" sz="105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072419" y="1072258"/>
              <a:ext cx="1440000" cy="360000"/>
            </a:xfrm>
            <a:prstGeom prst="rect">
              <a:avLst/>
            </a:prstGeom>
            <a:solidFill>
              <a:srgbClr val="E1E1E1"/>
            </a:solidFill>
            <a:ln w="25400">
              <a:solidFill>
                <a:schemeClr val="tx1"/>
              </a:solidFill>
            </a:ln>
          </p:spPr>
          <p:txBody>
            <a:bodyPr wrap="square" lIns="36000" tIns="72000" rIns="36000" bIns="36000" rtlCol="0"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US" sz="1050" b="1" dirty="0" smtClean="0"/>
                <a:t>Total number of degrees Tile sprite turned</a:t>
              </a:r>
              <a:endParaRPr lang="en-GB" sz="11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96740" y="1887725"/>
              <a:ext cx="4116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8		         45 degrees	              ____  degrees</a:t>
              </a:r>
              <a:endParaRPr lang="en-GB" sz="14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86295" y="2878413"/>
              <a:ext cx="41902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____		           ____  degrees	      360  degrees</a:t>
              </a:r>
              <a:endParaRPr lang="en-GB" sz="1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93915" y="3998553"/>
              <a:ext cx="41902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____		            36  degrees	  	     ____  degrees</a:t>
              </a:r>
              <a:endParaRPr lang="en-GB" sz="1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396740" y="5133845"/>
              <a:ext cx="4116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5		        ____  degrees	              ____  degrees</a:t>
              </a:r>
              <a:endParaRPr lang="en-GB" sz="14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86295" y="6033093"/>
              <a:ext cx="41902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____		           ____  degrees	     ____  degrees</a:t>
              </a:r>
              <a:endParaRPr lang="en-GB" sz="1400" b="1" dirty="0"/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26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0000" y="1116000"/>
            <a:ext cx="8460000" cy="5544000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64102" y="181385"/>
            <a:ext cx="60825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Module 1: 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I</a:t>
            </a:r>
            <a:r>
              <a:rPr lang="en-US" sz="2400" b="1" cap="small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nvestigation</a:t>
            </a:r>
            <a:r>
              <a:rPr lang="en-US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  <a:p>
            <a:r>
              <a:rPr lang="en-US" b="1" dirty="0">
                <a:latin typeface="Calibri" panose="020F0502020204030204" pitchFamily="34" charset="0"/>
                <a:cs typeface="Century Gothic"/>
              </a:rPr>
              <a:t>Activity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1.2.2 </a:t>
            </a:r>
            <a:r>
              <a:rPr lang="en-US" b="1" dirty="0">
                <a:latin typeface="Calibri" panose="020F0502020204030204" pitchFamily="34" charset="0"/>
                <a:cs typeface="Century Gothic"/>
              </a:rPr>
              <a:t>– </a:t>
            </a:r>
            <a:r>
              <a:rPr lang="en-US" b="1" dirty="0" smtClean="0">
                <a:latin typeface="Calibri" panose="020F0502020204030204" pitchFamily="34" charset="0"/>
                <a:cs typeface="Century Gothic"/>
              </a:rPr>
              <a:t>Unplugged: Calculating Angles </a:t>
            </a:r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(Answers)</a:t>
            </a:r>
            <a:endParaRPr lang="en-US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849" y="277192"/>
            <a:ext cx="1204151" cy="597980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576000" y="1021090"/>
            <a:ext cx="8028000" cy="5454010"/>
            <a:chOff x="576000" y="1066810"/>
            <a:chExt cx="8028000" cy="5454010"/>
          </a:xfrm>
        </p:grpSpPr>
        <p:sp>
          <p:nvSpPr>
            <p:cNvPr id="9" name="TextBox 8"/>
            <p:cNvSpPr txBox="1"/>
            <p:nvPr/>
          </p:nvSpPr>
          <p:spPr>
            <a:xfrm>
              <a:off x="576000" y="1336820"/>
              <a:ext cx="8028000" cy="5184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144000" tIns="216000" rIns="144000" bIns="144000" rtlCol="0">
              <a:noAutofit/>
            </a:bodyPr>
            <a:lstStyle/>
            <a:p>
              <a:pPr algn="ctr"/>
              <a:endParaRPr lang="en-US" sz="1000" dirty="0" smtClean="0">
                <a:latin typeface="+mj-lt"/>
                <a:cs typeface="Arial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0553" y="5728048"/>
              <a:ext cx="20317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Extension</a:t>
              </a:r>
            </a:p>
            <a:p>
              <a:r>
                <a:rPr lang="en-US" sz="1050" dirty="0" smtClean="0"/>
                <a:t>Can you work out the numbers used in the script that created this pattern?</a:t>
              </a:r>
              <a:endParaRPr lang="en-US" sz="1050" dirty="0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0585" y="5728920"/>
              <a:ext cx="801529" cy="722948"/>
            </a:xfrm>
            <a:prstGeom prst="rect">
              <a:avLst/>
            </a:prstGeom>
          </p:spPr>
        </p:pic>
        <p:pic>
          <p:nvPicPr>
            <p:cNvPr id="13" name="Picture 12" descr="Screen Shot 2015-02-17 at 16.08.58.png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6748" l="0" r="987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887" y="1371415"/>
              <a:ext cx="1306897" cy="1017395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8512" y="1399869"/>
              <a:ext cx="979646" cy="974408"/>
            </a:xfrm>
            <a:prstGeom prst="rect">
              <a:avLst/>
            </a:prstGeom>
          </p:spPr>
        </p:pic>
        <p:cxnSp>
          <p:nvCxnSpPr>
            <p:cNvPr id="27" name="Straight Connector 26"/>
            <p:cNvCxnSpPr/>
            <p:nvPr/>
          </p:nvCxnSpPr>
          <p:spPr>
            <a:xfrm>
              <a:off x="662504" y="2389865"/>
              <a:ext cx="784726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5" descr="Screen Shot 2015-02-17 at 16.09.21.png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94488" l="0" r="98718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886" y="2414357"/>
              <a:ext cx="1287619" cy="104825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8926" y="2633069"/>
              <a:ext cx="607695" cy="607695"/>
            </a:xfrm>
            <a:prstGeom prst="rect">
              <a:avLst/>
            </a:prstGeom>
          </p:spPr>
        </p:pic>
        <p:cxnSp>
          <p:nvCxnSpPr>
            <p:cNvPr id="30" name="Straight Connector 29"/>
            <p:cNvCxnSpPr/>
            <p:nvPr/>
          </p:nvCxnSpPr>
          <p:spPr>
            <a:xfrm>
              <a:off x="666366" y="3423588"/>
              <a:ext cx="784726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2609" b="100000" l="676" r="9932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0018" y="3489016"/>
              <a:ext cx="1221587" cy="94920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2073" y="3454682"/>
              <a:ext cx="1152525" cy="1105376"/>
            </a:xfrm>
            <a:prstGeom prst="rect">
              <a:avLst/>
            </a:prstGeom>
          </p:spPr>
        </p:pic>
        <p:cxnSp>
          <p:nvCxnSpPr>
            <p:cNvPr id="31" name="Straight Connector 30"/>
            <p:cNvCxnSpPr/>
            <p:nvPr/>
          </p:nvCxnSpPr>
          <p:spPr>
            <a:xfrm>
              <a:off x="659788" y="4583333"/>
              <a:ext cx="784726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3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0" b="100000" l="0" r="9642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0018" y="4637451"/>
              <a:ext cx="1155556" cy="940952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2731" y="4787826"/>
              <a:ext cx="660083" cy="660083"/>
            </a:xfrm>
            <a:prstGeom prst="rect">
              <a:avLst/>
            </a:prstGeom>
          </p:spPr>
        </p:pic>
        <p:cxnSp>
          <p:nvCxnSpPr>
            <p:cNvPr id="32" name="Straight Connector 31"/>
            <p:cNvCxnSpPr/>
            <p:nvPr/>
          </p:nvCxnSpPr>
          <p:spPr>
            <a:xfrm>
              <a:off x="663650" y="5649712"/>
              <a:ext cx="7847267" cy="0"/>
            </a:xfrm>
            <a:prstGeom prst="line">
              <a:avLst/>
            </a:prstGeom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>
            <a:xfrm>
              <a:off x="3780079" y="1399869"/>
              <a:ext cx="0" cy="506684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380277" y="1399869"/>
              <a:ext cx="0" cy="506684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988633" y="1399869"/>
              <a:ext cx="0" cy="5066843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861139" y="1069526"/>
              <a:ext cx="1440000" cy="360000"/>
            </a:xfrm>
            <a:prstGeom prst="rect">
              <a:avLst/>
            </a:prstGeom>
            <a:solidFill>
              <a:srgbClr val="E1E1E1"/>
            </a:solidFill>
            <a:ln w="25400">
              <a:solidFill>
                <a:schemeClr val="tx1"/>
              </a:solidFill>
            </a:ln>
          </p:spPr>
          <p:txBody>
            <a:bodyPr wrap="square" lIns="36000" tIns="108000" rIns="36000" bIns="36000" rtlCol="0">
              <a:no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050" b="1" dirty="0" smtClean="0"/>
                <a:t>Number in </a:t>
              </a:r>
              <a:r>
                <a:rPr lang="en-US" sz="1050" b="1" dirty="0" smtClean="0">
                  <a:solidFill>
                    <a:srgbClr val="CC9900"/>
                  </a:solidFill>
                </a:rPr>
                <a:t>repeat</a:t>
              </a:r>
              <a:r>
                <a:rPr lang="en-US" sz="1050" b="1" dirty="0" smtClean="0"/>
                <a:t> block</a:t>
              </a:r>
              <a:endParaRPr lang="en-GB" sz="105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466779" y="1066810"/>
              <a:ext cx="1440000" cy="360000"/>
            </a:xfrm>
            <a:prstGeom prst="rect">
              <a:avLst/>
            </a:prstGeom>
            <a:solidFill>
              <a:srgbClr val="E1E1E1"/>
            </a:solidFill>
            <a:ln w="25400">
              <a:solidFill>
                <a:schemeClr val="tx1"/>
              </a:solidFill>
            </a:ln>
          </p:spPr>
          <p:txBody>
            <a:bodyPr wrap="square" lIns="36000" tIns="72000" rIns="36000" bIns="36000" rtlCol="0"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US" sz="1050" b="1" dirty="0" smtClean="0"/>
                <a:t>Number of degrees in </a:t>
              </a:r>
              <a:r>
                <a:rPr lang="en-US" sz="1050" b="1" dirty="0" smtClean="0">
                  <a:solidFill>
                    <a:srgbClr val="0070C0"/>
                  </a:solidFill>
                </a:rPr>
                <a:t>turn</a:t>
              </a:r>
              <a:r>
                <a:rPr lang="en-US" sz="1050" b="1" dirty="0" smtClean="0"/>
                <a:t> block</a:t>
              </a:r>
              <a:endParaRPr lang="en-GB" sz="105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072419" y="1072258"/>
              <a:ext cx="1440000" cy="360000"/>
            </a:xfrm>
            <a:prstGeom prst="rect">
              <a:avLst/>
            </a:prstGeom>
            <a:solidFill>
              <a:srgbClr val="E1E1E1"/>
            </a:solidFill>
            <a:ln w="25400">
              <a:solidFill>
                <a:schemeClr val="tx1"/>
              </a:solidFill>
            </a:ln>
          </p:spPr>
          <p:txBody>
            <a:bodyPr wrap="square" lIns="36000" tIns="72000" rIns="36000" bIns="36000" rtlCol="0"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US" sz="1050" b="1" dirty="0" smtClean="0"/>
                <a:t>Total number of degrees Tile sprite turned</a:t>
              </a:r>
              <a:endParaRPr lang="en-GB" sz="11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96740" y="1887725"/>
              <a:ext cx="4116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8		         45 degrees	              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360</a:t>
              </a:r>
              <a:r>
                <a:rPr lang="en-US" sz="1400" b="1" dirty="0" smtClean="0"/>
                <a:t>  degrees</a:t>
              </a:r>
              <a:endParaRPr lang="en-GB" sz="14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86295" y="2886033"/>
              <a:ext cx="41902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 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4</a:t>
              </a:r>
              <a:r>
                <a:rPr lang="en-US" sz="1400" b="1" dirty="0" smtClean="0"/>
                <a:t>		          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90</a:t>
              </a:r>
              <a:r>
                <a:rPr lang="en-US" sz="1400" b="1" dirty="0" smtClean="0"/>
                <a:t>  degrees	      	      360  degrees</a:t>
              </a:r>
              <a:endParaRPr lang="en-GB" sz="1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93915" y="3998553"/>
              <a:ext cx="41902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10</a:t>
              </a:r>
              <a:r>
                <a:rPr lang="en-US" sz="1400" b="1" dirty="0" smtClean="0"/>
                <a:t>		            36  degrees	  	    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360</a:t>
              </a:r>
              <a:r>
                <a:rPr lang="en-US" sz="1400" b="1" dirty="0" smtClean="0"/>
                <a:t>  degrees</a:t>
              </a:r>
              <a:endParaRPr lang="en-GB" sz="1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396740" y="5080505"/>
              <a:ext cx="41168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5		        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72</a:t>
              </a:r>
              <a:r>
                <a:rPr lang="en-US" sz="1400" b="1" dirty="0" smtClean="0"/>
                <a:t>  degrees	             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360</a:t>
              </a:r>
              <a:r>
                <a:rPr lang="en-US" sz="1400" b="1" dirty="0" smtClean="0"/>
                <a:t>  degrees</a:t>
              </a:r>
              <a:endParaRPr lang="en-GB" sz="14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93915" y="6033093"/>
              <a:ext cx="41902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6</a:t>
              </a:r>
              <a:r>
                <a:rPr lang="en-US" sz="1400" b="1" dirty="0" smtClean="0"/>
                <a:t>		           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60</a:t>
              </a:r>
              <a:r>
                <a:rPr lang="en-US" sz="1400" b="1" dirty="0" smtClean="0"/>
                <a:t>  degrees	    	      </a:t>
              </a:r>
              <a:r>
                <a:rPr lang="en-US" sz="1400" b="1" dirty="0" smtClean="0">
                  <a:solidFill>
                    <a:srgbClr val="C00000"/>
                  </a:solidFill>
                </a:rPr>
                <a:t>360</a:t>
              </a:r>
              <a:r>
                <a:rPr lang="en-US" sz="1400" b="1" dirty="0" smtClean="0"/>
                <a:t>  degrees</a:t>
              </a:r>
              <a:endParaRPr lang="en-GB" sz="1400" b="1" dirty="0"/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2" y="166972"/>
            <a:ext cx="882068" cy="67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3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2296</TotalTime>
  <Words>568</Words>
  <Application>Microsoft Macintosh PowerPoint</Application>
  <PresentationFormat>On-screen Show (4:3)</PresentationFormat>
  <Paragraphs>140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Benton</dc:creator>
  <cp:lastModifiedBy>Laura Benton</cp:lastModifiedBy>
  <cp:revision>217</cp:revision>
  <cp:lastPrinted>2015-04-21T17:23:00Z</cp:lastPrinted>
  <dcterms:created xsi:type="dcterms:W3CDTF">2015-02-19T13:35:50Z</dcterms:created>
  <dcterms:modified xsi:type="dcterms:W3CDTF">2016-12-05T17:40:24Z</dcterms:modified>
</cp:coreProperties>
</file>