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83">
          <p15:clr>
            <a:srgbClr val="A4A3A4"/>
          </p15:clr>
        </p15:guide>
        <p15:guide id="4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028"/>
    <a:srgbClr val="00345E"/>
    <a:srgbClr val="E8E8E8"/>
    <a:srgbClr val="E57939"/>
    <a:srgbClr val="98BFCE"/>
    <a:srgbClr val="A8DADD"/>
    <a:srgbClr val="76D6FF"/>
    <a:srgbClr val="B5C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74"/>
  </p:normalViewPr>
  <p:slideViewPr>
    <p:cSldViewPr snapToObjects="1">
      <p:cViewPr varScale="1">
        <p:scale>
          <a:sx n="116" d="100"/>
          <a:sy n="116" d="100"/>
        </p:scale>
        <p:origin x="102" y="138"/>
      </p:cViewPr>
      <p:guideLst>
        <p:guide orient="horz" pos="1207"/>
        <p:guide pos="3840"/>
        <p:guide orient="horz" pos="583"/>
        <p:guide pos="5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l.ac.uk/ioe-mixedattainmentenglish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54906" y="5349875"/>
            <a:ext cx="11082187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‘Developing Best Practice in Mixed Attainment English’ is a project funded by UCL Institute of Education. For </a:t>
            </a:r>
            <a:r>
              <a:rPr lang="en-GB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information, </a:t>
            </a:r>
            <a:r>
              <a:rPr lang="en-GB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visit: </a:t>
            </a:r>
            <a:r>
              <a:rPr lang="en-GB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www.ucl.ac.uk/ioe-mixedattainmentenglish</a:t>
            </a:r>
            <a:r>
              <a:rPr lang="en-GB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endParaRPr lang="en-GB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 are invited to modify and adapt this lesson for their own context.</a:t>
            </a:r>
            <a:endParaRPr lang="en-GB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7FD77-2F9A-F344-BA64-E254F8E5FE7B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5C132-5BAB-4541-9B02-3146EE674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5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Example lesson </a:t>
            </a:r>
            <a:r>
              <a:rPr lang="en-US" dirty="0" smtClean="0">
                <a:solidFill>
                  <a:srgbClr val="FFFFFF"/>
                </a:solidFill>
                <a:latin typeface="Helvetica"/>
                <a:cs typeface="Helvetica"/>
              </a:rPr>
              <a:t>5: </a:t>
            </a:r>
            <a:r>
              <a:rPr lang="en-US" b="1" dirty="0" smtClean="0">
                <a:solidFill>
                  <a:srgbClr val="FFFFFF"/>
                </a:solidFill>
                <a:latin typeface="Helvetica"/>
                <a:cs typeface="Helvetica"/>
              </a:rPr>
              <a:t/>
            </a:r>
            <a:br>
              <a:rPr lang="en-US" b="1" dirty="0" smtClean="0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lang="en-US" b="1" dirty="0" smtClean="0">
                <a:solidFill>
                  <a:srgbClr val="FFFFFF"/>
                </a:solidFill>
                <a:latin typeface="Helvetica"/>
                <a:cs typeface="Helvetica"/>
              </a:rPr>
              <a:t>Presentation of masculinity in </a:t>
            </a:r>
            <a:r>
              <a:rPr lang="en-US" b="1" i="1" dirty="0" smtClean="0">
                <a:solidFill>
                  <a:srgbClr val="FFFFFF"/>
                </a:solidFill>
                <a:latin typeface="Helvetica"/>
                <a:cs typeface="Helvetica"/>
              </a:rPr>
              <a:t>Romeo and Juliet</a:t>
            </a:r>
            <a:endParaRPr lang="en-US" b="1" i="1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Helvetica"/>
                <a:cs typeface="Helvetica"/>
              </a:rPr>
              <a:t>Lucy Strike, William Ellis School</a:t>
            </a:r>
            <a:endParaRPr lang="en-US" b="1" dirty="0">
              <a:solidFill>
                <a:srgbClr val="FFFFFF"/>
              </a:solidFill>
              <a:latin typeface="Helvetica"/>
              <a:cs typeface="Helvetic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3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BFCE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1201400" cy="4351338"/>
          </a:xfrm>
        </p:spPr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KQ: How do Shakespeare’s characters challenge or support ideas of masculinity?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is the most masculine male character? Who is the least masculine male character? 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Lord Capulet,  Lord Montague, Benvolio, Tybalt, Mercutio, Friar Lawrence, Romeo,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0"/>
            <a:ext cx="11887200" cy="1143000"/>
          </a:xfrm>
          <a:prstGeom prst="rect">
            <a:avLst/>
          </a:prstGeom>
          <a:gradFill flip="none" rotWithShape="1">
            <a:gsLst>
              <a:gs pos="0">
                <a:srgbClr val="00345E"/>
              </a:gs>
              <a:gs pos="100000">
                <a:srgbClr val="00345E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/>
              <a:t>Presentation of masculinity in Romeo and Juliet</a:t>
            </a:r>
            <a:endParaRPr lang="en-US" sz="36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34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304800" y="6095998"/>
            <a:ext cx="11887200" cy="762002"/>
          </a:xfrm>
          <a:prstGeom prst="rtTriangle">
            <a:avLst/>
          </a:prstGeom>
          <a:gradFill flip="none" rotWithShape="1">
            <a:gsLst>
              <a:gs pos="0">
                <a:srgbClr val="00345E">
                  <a:alpha val="50000"/>
                </a:srgbClr>
              </a:gs>
              <a:gs pos="100000">
                <a:srgbClr val="00345E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BFCE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34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304800" y="6095998"/>
            <a:ext cx="11887200" cy="762002"/>
          </a:xfrm>
          <a:prstGeom prst="rtTriangle">
            <a:avLst/>
          </a:prstGeom>
          <a:gradFill flip="none" rotWithShape="1">
            <a:gsLst>
              <a:gs pos="0">
                <a:srgbClr val="00345E">
                  <a:alpha val="50000"/>
                </a:srgbClr>
              </a:gs>
              <a:gs pos="100000">
                <a:srgbClr val="00345E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0"/>
            <a:ext cx="11887200" cy="1143000"/>
          </a:xfrm>
          <a:prstGeom prst="rect">
            <a:avLst/>
          </a:prstGeom>
          <a:gradFill flip="none" rotWithShape="1">
            <a:gsLst>
              <a:gs pos="0">
                <a:srgbClr val="00345E"/>
              </a:gs>
              <a:gs pos="100000">
                <a:srgbClr val="00345E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1049000" cy="1325563"/>
          </a:xfrm>
        </p:spPr>
        <p:txBody>
          <a:bodyPr anchor="t">
            <a:normAutofit/>
          </a:bodyPr>
          <a:lstStyle/>
          <a:p>
            <a:r>
              <a:rPr lang="en-US" sz="3400" b="1" i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What makes a man?</a:t>
            </a:r>
            <a:endParaRPr lang="en-US" sz="3400" i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82762"/>
            <a:ext cx="102983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How do you think Shakespeare would define ‘masculinity’?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Shakespeare might argue that being masculine …..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(make a link to a specific moment in the play so far or a key quotation you have written down)</a:t>
            </a:r>
          </a:p>
        </p:txBody>
      </p:sp>
    </p:spTree>
    <p:extLst>
      <p:ext uri="{BB962C8B-B14F-4D97-AF65-F5344CB8AC3E}">
        <p14:creationId xmlns:p14="http://schemas.microsoft.com/office/powerpoint/2010/main" val="5304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BFCE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0"/>
            <a:ext cx="11887200" cy="1143000"/>
          </a:xfrm>
          <a:prstGeom prst="rect">
            <a:avLst/>
          </a:prstGeom>
          <a:gradFill flip="none" rotWithShape="1">
            <a:gsLst>
              <a:gs pos="0">
                <a:srgbClr val="00345E"/>
              </a:gs>
              <a:gs pos="100000">
                <a:srgbClr val="00345E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040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Romeo says: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Ha, banishment? Be merciful, say 'death',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exile hath more terror in his look,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Much more than death. Do not say 'banishment‘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Romeo would rather death than banishment. How do you think Friar Lawrence should advise Romeo?</a:t>
            </a:r>
          </a:p>
          <a:p>
            <a:pPr marL="0"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Discuss with your table and be ready to share your ideas.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believe that Friar Lawrence should tell Romeo to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34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304800" y="6095998"/>
            <a:ext cx="11887200" cy="762002"/>
          </a:xfrm>
          <a:prstGeom prst="rtTriangle">
            <a:avLst/>
          </a:prstGeom>
          <a:gradFill flip="none" rotWithShape="1">
            <a:gsLst>
              <a:gs pos="0">
                <a:srgbClr val="00345E">
                  <a:alpha val="50000"/>
                </a:srgbClr>
              </a:gs>
              <a:gs pos="100000">
                <a:srgbClr val="00345E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1200358" cy="1325563"/>
          </a:xfrm>
        </p:spPr>
        <p:txBody>
          <a:bodyPr anchor="ctr">
            <a:normAutofit/>
          </a:bodyPr>
          <a:lstStyle/>
          <a:p>
            <a:r>
              <a:rPr lang="en-GB" sz="3778" b="1" i="1" dirty="0" smtClean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Friar Lawrence’s ‘words of wisdom’</a:t>
            </a:r>
            <a:endParaRPr lang="en-US" sz="3600" b="1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BFCE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0"/>
            <a:ext cx="11887200" cy="1143000"/>
          </a:xfrm>
          <a:prstGeom prst="rect">
            <a:avLst/>
          </a:prstGeom>
          <a:gradFill flip="none" rotWithShape="1">
            <a:gsLst>
              <a:gs pos="0">
                <a:srgbClr val="00345E"/>
              </a:gs>
              <a:gs pos="100000">
                <a:srgbClr val="00345E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3400" b="1" i="1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Activity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words appear in Friar Lawrence’s speech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Romeo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ones do you know? Speak to your partner and see if you can define them in your book.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34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304800" y="6095998"/>
            <a:ext cx="11887200" cy="762002"/>
          </a:xfrm>
          <a:prstGeom prst="rtTriangle">
            <a:avLst/>
          </a:prstGeom>
          <a:gradFill flip="none" rotWithShape="1">
            <a:gsLst>
              <a:gs pos="0">
                <a:srgbClr val="00345E">
                  <a:alpha val="50000"/>
                </a:srgbClr>
              </a:gs>
              <a:gs pos="100000">
                <a:srgbClr val="00345E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59496" y="3284984"/>
            <a:ext cx="2316340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000" dirty="0" smtClean="0"/>
              <a:t>Noble</a:t>
            </a:r>
          </a:p>
          <a:p>
            <a:r>
              <a:rPr lang="en-GB" sz="4000" dirty="0" smtClean="0"/>
              <a:t>Digressing</a:t>
            </a:r>
          </a:p>
          <a:p>
            <a:r>
              <a:rPr lang="en-GB" sz="4000" dirty="0" smtClean="0"/>
              <a:t>Valour</a:t>
            </a:r>
          </a:p>
          <a:p>
            <a:r>
              <a:rPr lang="en-GB" sz="4000" dirty="0" smtClean="0"/>
              <a:t>Denote</a:t>
            </a:r>
          </a:p>
          <a:p>
            <a:r>
              <a:rPr lang="en-GB" sz="4000" dirty="0" smtClean="0"/>
              <a:t>Unseemly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54332" y="3284984"/>
            <a:ext cx="4160686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Synonyms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aristocracy / having high morals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Moving away from / straying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Courage / Bravery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 / means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Inappropriate / unsuitable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BFCE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34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304800" y="6095998"/>
            <a:ext cx="11887200" cy="762002"/>
          </a:xfrm>
          <a:prstGeom prst="rtTriangle">
            <a:avLst/>
          </a:prstGeom>
          <a:gradFill flip="none" rotWithShape="1">
            <a:gsLst>
              <a:gs pos="0">
                <a:srgbClr val="00345E">
                  <a:alpha val="50000"/>
                </a:srgbClr>
              </a:gs>
              <a:gs pos="100000">
                <a:srgbClr val="00345E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0"/>
            <a:ext cx="11887200" cy="1143000"/>
          </a:xfrm>
          <a:prstGeom prst="rect">
            <a:avLst/>
          </a:prstGeom>
          <a:gradFill flip="none" rotWithShape="1">
            <a:gsLst>
              <a:gs pos="0">
                <a:srgbClr val="00345E"/>
              </a:gs>
              <a:gs pos="100000">
                <a:srgbClr val="00345E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955"/>
            <a:ext cx="11049000" cy="1325563"/>
          </a:xfrm>
        </p:spPr>
        <p:txBody>
          <a:bodyPr anchor="t">
            <a:normAutofit/>
          </a:bodyPr>
          <a:lstStyle/>
          <a:p>
            <a:r>
              <a:rPr lang="en-US" sz="3400" b="1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Friar Lawrence’s response to Romeo’s wish rather to die than be banished</a:t>
            </a:r>
          </a:p>
        </p:txBody>
      </p:sp>
      <p:sp>
        <p:nvSpPr>
          <p:cNvPr id="11" name="Oval 10"/>
          <p:cNvSpPr/>
          <p:nvPr/>
        </p:nvSpPr>
        <p:spPr>
          <a:xfrm>
            <a:off x="3431704" y="2638563"/>
            <a:ext cx="4752528" cy="21245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tell you about Friar Lawrence’s </a:t>
            </a:r>
            <a:r>
              <a:rPr lang="en-GB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what it means to be a 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'man‘?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582625">
            <a:off x="6426025" y="1933103"/>
            <a:ext cx="48747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Thy tears are womanish, thy wild acts denote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the unreasonable fury of a beast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20990557">
            <a:off x="1229561" y="5074279"/>
            <a:ext cx="484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Unseemly woman in a seeming man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And ill-beseeming beast in seeming both!</a:t>
            </a:r>
            <a:r>
              <a:rPr lang="en-GB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1226152">
            <a:off x="1558811" y="181222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Thy noble shape is but a form of wax,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Digressing from the valour of man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351183">
            <a:off x="6173850" y="5235816"/>
            <a:ext cx="5721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Fie, fie, thou </a:t>
            </a:r>
            <a:r>
              <a:rPr lang="en-GB" sz="2000" dirty="0" err="1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sham'st</a:t>
            </a: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thy shape, thy love, thy wit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4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34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304800" y="6095998"/>
            <a:ext cx="11887200" cy="762002"/>
          </a:xfrm>
          <a:prstGeom prst="rtTriangle">
            <a:avLst/>
          </a:prstGeom>
          <a:gradFill flip="none" rotWithShape="1">
            <a:gsLst>
              <a:gs pos="0">
                <a:srgbClr val="00345E">
                  <a:alpha val="50000"/>
                </a:srgbClr>
              </a:gs>
              <a:gs pos="100000">
                <a:srgbClr val="00345E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0"/>
            <a:ext cx="11887200" cy="1143000"/>
          </a:xfrm>
          <a:prstGeom prst="rect">
            <a:avLst/>
          </a:prstGeom>
          <a:gradFill flip="none" rotWithShape="1">
            <a:gsLst>
              <a:gs pos="0">
                <a:srgbClr val="00345E"/>
              </a:gs>
              <a:gs pos="100000">
                <a:srgbClr val="00345E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955"/>
            <a:ext cx="11049000" cy="1325563"/>
          </a:xfrm>
        </p:spPr>
        <p:txBody>
          <a:bodyPr anchor="t">
            <a:normAutofit/>
          </a:bodyPr>
          <a:lstStyle/>
          <a:p>
            <a:r>
              <a:rPr lang="en-US" sz="3400" b="1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Friar Lawrence’s response to Romeo’s wish rather to die than be banished</a:t>
            </a:r>
          </a:p>
        </p:txBody>
      </p:sp>
      <p:sp>
        <p:nvSpPr>
          <p:cNvPr id="11" name="Oval 10"/>
          <p:cNvSpPr/>
          <p:nvPr/>
        </p:nvSpPr>
        <p:spPr>
          <a:xfrm>
            <a:off x="3431704" y="2638563"/>
            <a:ext cx="4752528" cy="21245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tell you about Friar Lawrence’s </a:t>
            </a:r>
            <a:r>
              <a:rPr lang="en-GB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what it means to be a 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'man‘?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582625">
            <a:off x="6501278" y="1771110"/>
            <a:ext cx="5499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Thy tears are womanish, thy wild acts denote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the unreasonable fury of a beast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20990557">
            <a:off x="1229561" y="5074279"/>
            <a:ext cx="484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Unseemly woman in a seeming man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And ill-beseeming beast in seeming both!</a:t>
            </a:r>
            <a:r>
              <a:rPr lang="en-GB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1226152">
            <a:off x="671938" y="145549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Thy noble shape is but a form of wax,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Digressing from the valour of man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351183">
            <a:off x="6687633" y="4925485"/>
            <a:ext cx="5721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Fie, fie, thou </a:t>
            </a:r>
            <a:r>
              <a:rPr lang="en-GB" sz="2000" dirty="0" err="1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sham'st</a:t>
            </a: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thy shape, thy love, thy wit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51377">
            <a:off x="5916460" y="5742056"/>
            <a:ext cx="5927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Thy dear love sworn but hollow perjury,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Killing that love which thou hast vowed to cherish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 rot="19770358">
            <a:off x="106520" y="3075058"/>
            <a:ext cx="49327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But, like a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mishaved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and sullen wrench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Thou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pout'st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upon thy fortune and thy love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422958">
            <a:off x="7757940" y="324006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Like powder in a </a:t>
            </a:r>
            <a:r>
              <a:rPr lang="en-GB" sz="2000" dirty="0" err="1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skilless</a:t>
            </a: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soldier's flask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Is set afire by </a:t>
            </a:r>
            <a:r>
              <a:rPr lang="en-GB" sz="2000" dirty="0" err="1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thine</a:t>
            </a:r>
            <a:r>
              <a:rPr lang="en-GB" sz="2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own ignorance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0"/>
            <a:ext cx="11887200" cy="1143000"/>
          </a:xfrm>
          <a:prstGeom prst="rect">
            <a:avLst/>
          </a:prstGeom>
          <a:gradFill flip="none" rotWithShape="1">
            <a:gsLst>
              <a:gs pos="0">
                <a:srgbClr val="00345E"/>
              </a:gs>
              <a:gs pos="100000">
                <a:srgbClr val="00345E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34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304800" y="6095998"/>
            <a:ext cx="11887200" cy="762002"/>
          </a:xfrm>
          <a:prstGeom prst="rtTriangle">
            <a:avLst/>
          </a:prstGeom>
          <a:gradFill flip="none" rotWithShape="1">
            <a:gsLst>
              <a:gs pos="0">
                <a:srgbClr val="00345E">
                  <a:alpha val="50000"/>
                </a:srgbClr>
              </a:gs>
              <a:gs pos="100000">
                <a:srgbClr val="00345E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1200358" cy="1325563"/>
          </a:xfrm>
        </p:spPr>
        <p:txBody>
          <a:bodyPr anchor="ctr">
            <a:normAutofit/>
          </a:bodyPr>
          <a:lstStyle/>
          <a:p>
            <a:r>
              <a:rPr lang="en-US" sz="3778" b="1" i="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Active Reading Act 3, scene 3 p. 111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5856" y="2128520"/>
            <a:ext cx="3324949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Friar: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1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Nurse: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2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Romeo: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56" y="2098040"/>
            <a:ext cx="48768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Look out for Romeo’s reactions to the Friar.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specific action makes the Friar question his masculinity?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4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12014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do we think Shakespeare wanted his audience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think about different views of masculinity?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Think about the most ‘masculine’ characters or actions so far.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0"/>
            <a:ext cx="11887200" cy="1143000"/>
          </a:xfrm>
          <a:prstGeom prst="rect">
            <a:avLst/>
          </a:prstGeom>
          <a:gradFill flip="none" rotWithShape="1">
            <a:gsLst>
              <a:gs pos="0">
                <a:srgbClr val="00345E"/>
              </a:gs>
              <a:gs pos="100000">
                <a:srgbClr val="00345E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/>
              <a:t>KQ: How do Shakespeare’s characters challenge or support ideas of masculinity?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34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304800" y="6095998"/>
            <a:ext cx="11887200" cy="762002"/>
          </a:xfrm>
          <a:prstGeom prst="rtTriangle">
            <a:avLst/>
          </a:prstGeom>
          <a:gradFill flip="none" rotWithShape="1">
            <a:gsLst>
              <a:gs pos="0">
                <a:srgbClr val="00345E">
                  <a:alpha val="50000"/>
                </a:srgbClr>
              </a:gs>
              <a:gs pos="100000">
                <a:srgbClr val="00345E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552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Times New Roman</vt:lpstr>
      <vt:lpstr>Office Theme</vt:lpstr>
      <vt:lpstr>Example lesson 5:  Presentation of masculinity in Romeo and Juliet</vt:lpstr>
      <vt:lpstr>PowerPoint Presentation</vt:lpstr>
      <vt:lpstr>What makes a man?</vt:lpstr>
      <vt:lpstr>Friar Lawrence’s ‘words of wisdom’</vt:lpstr>
      <vt:lpstr>Activity</vt:lpstr>
      <vt:lpstr>Friar Lawrence’s response to Romeo’s wish rather to die than be banished</vt:lpstr>
      <vt:lpstr>Friar Lawrence’s response to Romeo’s wish rather to die than be banished</vt:lpstr>
      <vt:lpstr>Active Reading Act 3, scene 3 p. 111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Barlow, John</dc:creator>
  <cp:lastModifiedBy>Becky Taylor</cp:lastModifiedBy>
  <cp:revision>27</cp:revision>
  <dcterms:created xsi:type="dcterms:W3CDTF">2017-10-11T15:35:05Z</dcterms:created>
  <dcterms:modified xsi:type="dcterms:W3CDTF">2018-05-16T15:22:54Z</dcterms:modified>
</cp:coreProperties>
</file>