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A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64"/>
  </p:normalViewPr>
  <p:slideViewPr>
    <p:cSldViewPr snapToGrid="0" snapToObjects="1">
      <p:cViewPr>
        <p:scale>
          <a:sx n="110" d="100"/>
          <a:sy n="110" d="100"/>
        </p:scale>
        <p:origin x="57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9E65F68-E315-B44D-945A-07F340E54990}" type="datetimeFigureOut">
              <a:rPr lang="en-GB"/>
              <a:pPr>
                <a:defRPr/>
              </a:pPr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FFA6616-2C9C-BB4E-BA45-EF71BECCC7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98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2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2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A6616-2C9C-BB4E-BA45-EF71BECCC74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4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754822A-5739-1A4C-B335-C8436E7CB0CF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A1CCD08-A349-A849-9ADD-CC2662FA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13F0E2-EFED-1A49-BDC0-84F50838A13C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73BCB28-B60D-DB41-8A28-88A6F895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9F3668F-1E48-494F-8B9E-4900F2F51BA5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538D95B-4951-8E40-BED8-C7B3DC969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FA903-9E45-2042-8C3B-1547380C6DE4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F26D4EB-4AFE-C747-B04A-2F90340AD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1347745-0A65-5A4D-AC80-92C9D534A125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C854217-A868-C842-A7EB-9E75207A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79EE468-4C24-4B42-87C4-4008F3185387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2857CBA-9CB7-BE4D-93D0-4BFFC139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DE5C31-D28B-2448-8A6C-E870322BE191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8018BB-D36A-5549-91BB-AC9317C3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EA6F059-5FB5-1C4D-A707-941F06612BBF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6E4C5AE-F8EC-BA45-AE27-FD1A62FA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D6BEF87-BCA5-A14F-ADB7-664F15714C72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A819D96-8452-A84E-A5D5-F2F68D4A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6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AD0C3E9-6FF7-4C49-9E93-8AAD154F859D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B479F1F-18A7-754C-85AC-8FE4C996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CC19524-6D8A-6149-B2A9-03DA320A7C06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C59464D-04D3-3641-B321-4EEAF9F79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714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FC20F8D-88F8-A145-9255-9019C6308768}" type="datetimeFigureOut">
              <a:rPr lang="en-US"/>
              <a:pPr>
                <a:defRPr/>
              </a:pPr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3C3C037-17C2-B94A-BCD1-0B5B82DE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cornerstone-corner-devic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5768975"/>
            <a:ext cx="906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cornerstone-logo-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4788"/>
            <a:ext cx="18748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Geometric similarity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Examples of pupils’ work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778000" y="327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160463" y="3444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581025" y="34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are from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AAE58"/>
                </a:solidFill>
              </a:rPr>
              <a:t>Investigation </a:t>
            </a:r>
            <a:r>
              <a:rPr lang="en-US" dirty="0">
                <a:solidFill>
                  <a:srgbClr val="4AAE58"/>
                </a:solidFill>
              </a:rPr>
              <a:t>2, </a:t>
            </a:r>
            <a:r>
              <a:rPr lang="en-US" dirty="0" smtClean="0">
                <a:solidFill>
                  <a:srgbClr val="4AAE58"/>
                </a:solidFill>
              </a:rPr>
              <a:t>Q. 4-5 </a:t>
            </a:r>
            <a:r>
              <a:rPr lang="en-US" dirty="0"/>
              <a:t>"What is the relationship between an original and a mathematically similar shape?"</a:t>
            </a:r>
          </a:p>
          <a:p>
            <a:r>
              <a:rPr lang="en-US" dirty="0">
                <a:solidFill>
                  <a:srgbClr val="4AAE58"/>
                </a:solidFill>
              </a:rPr>
              <a:t>Investigation 3, </a:t>
            </a:r>
            <a:r>
              <a:rPr lang="en-US" dirty="0" smtClean="0">
                <a:solidFill>
                  <a:srgbClr val="4AAE58"/>
                </a:solidFill>
              </a:rPr>
              <a:t>Q. 11-12 </a:t>
            </a:r>
            <a:r>
              <a:rPr lang="en-US" dirty="0"/>
              <a:t>"Describe what a scale factor is. Describe how to use it..."</a:t>
            </a:r>
          </a:p>
          <a:p>
            <a:r>
              <a:rPr lang="en-US" dirty="0">
                <a:solidFill>
                  <a:srgbClr val="4AAE58"/>
                </a:solidFill>
              </a:rPr>
              <a:t>Investigation 4, </a:t>
            </a:r>
            <a:r>
              <a:rPr lang="en-US" dirty="0" smtClean="0">
                <a:solidFill>
                  <a:srgbClr val="4AAE58"/>
                </a:solidFill>
              </a:rPr>
              <a:t>Q. </a:t>
            </a:r>
            <a:r>
              <a:rPr lang="en-US" dirty="0">
                <a:solidFill>
                  <a:srgbClr val="4AAE58"/>
                </a:solidFill>
              </a:rPr>
              <a:t>7 </a:t>
            </a:r>
            <a:r>
              <a:rPr lang="en-US" dirty="0"/>
              <a:t>"Devise a set of instructions so that anyone can create mathematically similar enlargements." </a:t>
            </a:r>
          </a:p>
          <a:p>
            <a:r>
              <a:rPr lang="en-US" dirty="0">
                <a:solidFill>
                  <a:srgbClr val="4AAE58"/>
                </a:solidFill>
              </a:rPr>
              <a:t>Investigation 5, </a:t>
            </a:r>
            <a:r>
              <a:rPr lang="en-US" dirty="0" smtClean="0">
                <a:solidFill>
                  <a:srgbClr val="4AAE58"/>
                </a:solidFill>
              </a:rPr>
              <a:t>Q. </a:t>
            </a:r>
            <a:r>
              <a:rPr lang="en-US" dirty="0">
                <a:solidFill>
                  <a:srgbClr val="4AAE58"/>
                </a:solidFill>
              </a:rPr>
              <a:t>2 </a:t>
            </a:r>
            <a:r>
              <a:rPr lang="en-US" dirty="0"/>
              <a:t>"What is the relationship between corresponding angles in mathematically similar shapes?"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50488" y="4903904"/>
            <a:ext cx="3538870" cy="1876859"/>
          </a:xfrm>
          <a:ln>
            <a:solidFill>
              <a:srgbClr val="4AAE58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Discuss the responses</a:t>
            </a:r>
            <a:r>
              <a:rPr lang="is-IS" dirty="0" smtClean="0"/>
              <a:t>…</a:t>
            </a:r>
          </a:p>
          <a:p>
            <a:r>
              <a:rPr lang="en-GB" dirty="0" smtClean="0"/>
              <a:t>How might you use these to stimulate discussion? </a:t>
            </a:r>
          </a:p>
          <a:p>
            <a:r>
              <a:rPr lang="en-GB" dirty="0" smtClean="0"/>
              <a:t>How could pupils answers to Q.4 support them to extend their reasoning to polygons other than rectangles?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71488"/>
            <a:ext cx="8229600" cy="946150"/>
          </a:xfrm>
        </p:spPr>
        <p:txBody>
          <a:bodyPr>
            <a:noAutofit/>
          </a:bodyPr>
          <a:lstStyle/>
          <a:p>
            <a:r>
              <a:rPr lang="en-US" sz="2800" dirty="0"/>
              <a:t>"What is the relationship between an original and a mathematically similar shape</a:t>
            </a:r>
            <a:r>
              <a:rPr lang="en-US" sz="2800" dirty="0" smtClean="0"/>
              <a:t>?"</a:t>
            </a:r>
            <a:r>
              <a:rPr lang="en-GB" sz="2800" dirty="0" smtClean="0"/>
              <a:t>(</a:t>
            </a:r>
            <a:r>
              <a:rPr lang="en-GB" sz="2800" dirty="0"/>
              <a:t>I</a:t>
            </a:r>
            <a:r>
              <a:rPr lang="en-GB" sz="2800" dirty="0" smtClean="0"/>
              <a:t>nv 2, Q. 4-5)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00000" cy="1717241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4879"/>
            <a:ext cx="3600000" cy="1769025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52120"/>
            <a:ext cx="3600000" cy="1762656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23" y="1379691"/>
            <a:ext cx="3600000" cy="1755187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23" y="3062289"/>
            <a:ext cx="3600000" cy="1789831"/>
          </a:xfrm>
          <a:prstGeom prst="rect">
            <a:avLst/>
          </a:prstGeom>
          <a:ln>
            <a:solidFill>
              <a:srgbClr val="4AAE58"/>
            </a:solidFill>
          </a:ln>
        </p:spPr>
      </p:pic>
    </p:spTree>
    <p:extLst>
      <p:ext uri="{BB962C8B-B14F-4D97-AF65-F5344CB8AC3E}">
        <p14:creationId xmlns:p14="http://schemas.microsoft.com/office/powerpoint/2010/main" val="28567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"Describe what a scale factor is. Describe how to use it</a:t>
            </a:r>
            <a:r>
              <a:rPr lang="en-US" sz="2400" dirty="0" smtClean="0"/>
              <a:t>...”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I</a:t>
            </a:r>
            <a:r>
              <a:rPr lang="en-US" sz="2400" dirty="0" smtClean="0"/>
              <a:t>nv 3, Q. 11 12)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4368" y="5741403"/>
            <a:ext cx="3878112" cy="960339"/>
          </a:xfrm>
          <a:ln>
            <a:solidFill>
              <a:srgbClr val="4AAE58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GB" sz="3400" dirty="0" smtClean="0"/>
              <a:t>Which responses show </a:t>
            </a:r>
            <a:r>
              <a:rPr lang="en-GB" sz="3400" dirty="0" smtClean="0"/>
              <a:t>deeper understanding</a:t>
            </a:r>
            <a:r>
              <a:rPr lang="en-GB" sz="3400" dirty="0" smtClean="0"/>
              <a:t>?</a:t>
            </a:r>
          </a:p>
          <a:p>
            <a:r>
              <a:rPr lang="en-GB" sz="3400" dirty="0" smtClean="0"/>
              <a:t>How can use of the scale factor slider help pupils’ reasoning?</a:t>
            </a:r>
            <a:endParaRPr lang="en-GB" sz="3400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40788"/>
            <a:ext cx="4320000" cy="2173306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745979"/>
            <a:ext cx="4320000" cy="1844402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34" y="3378122"/>
            <a:ext cx="4320000" cy="2160000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5"/>
          <a:stretch/>
        </p:blipFill>
        <p:spPr>
          <a:xfrm>
            <a:off x="266700" y="5742360"/>
            <a:ext cx="4320000" cy="951010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34" y="1464619"/>
            <a:ext cx="4320000" cy="2080328"/>
          </a:xfrm>
          <a:prstGeom prst="rect">
            <a:avLst/>
          </a:prstGeom>
          <a:ln>
            <a:solidFill>
              <a:srgbClr val="4AAE58"/>
            </a:solidFill>
          </a:ln>
        </p:spPr>
      </p:pic>
    </p:spTree>
    <p:extLst>
      <p:ext uri="{BB962C8B-B14F-4D97-AF65-F5344CB8AC3E}">
        <p14:creationId xmlns:p14="http://schemas.microsoft.com/office/powerpoint/2010/main" val="19226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"Devise a set of instructions so that anyone can create mathematically similar enlargements."</a:t>
            </a:r>
            <a:r>
              <a:rPr lang="is-IS" sz="2800" dirty="0" smtClean="0"/>
              <a:t>(Inv 4, Q 7)</a:t>
            </a:r>
            <a:endParaRPr lang="en-GB" sz="28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6053" y="5703074"/>
            <a:ext cx="7296061" cy="1133660"/>
          </a:xfrm>
          <a:ln>
            <a:solidFill>
              <a:srgbClr val="4AAE58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How </a:t>
            </a:r>
            <a:r>
              <a:rPr lang="en-GB" dirty="0" smtClean="0"/>
              <a:t>might using the </a:t>
            </a:r>
            <a:r>
              <a:rPr lang="en-GB" dirty="0" smtClean="0"/>
              <a:t>Activity 4.1 software help to critique these instructions?</a:t>
            </a:r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95" y="4215357"/>
            <a:ext cx="4320000" cy="1440000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571493"/>
            <a:ext cx="4320000" cy="2580000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6" y="1407341"/>
            <a:ext cx="4320000" cy="2755145"/>
          </a:xfrm>
          <a:prstGeom prst="rect">
            <a:avLst/>
          </a:prstGeom>
          <a:ln>
            <a:solidFill>
              <a:srgbClr val="4AAE58"/>
            </a:solidFill>
          </a:ln>
        </p:spPr>
      </p:pic>
    </p:spTree>
    <p:extLst>
      <p:ext uri="{BB962C8B-B14F-4D97-AF65-F5344CB8AC3E}">
        <p14:creationId xmlns:p14="http://schemas.microsoft.com/office/powerpoint/2010/main" val="9353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"What is the relationship between corresponding angles in mathematically similar shapes</a:t>
            </a:r>
            <a:r>
              <a:rPr lang="en-US" sz="2800" dirty="0" smtClean="0"/>
              <a:t>?”(</a:t>
            </a:r>
            <a:r>
              <a:rPr lang="is-IS" sz="2800" dirty="0" smtClean="0"/>
              <a:t>Inv 5, Q2 3)</a:t>
            </a:r>
            <a:endParaRPr lang="en-GB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39835" y="4682279"/>
            <a:ext cx="4151141" cy="1672222"/>
          </a:xfrm>
          <a:prstGeom prst="rect">
            <a:avLst/>
          </a:prstGeom>
          <a:noFill/>
          <a:ln>
            <a:solidFill>
              <a:srgbClr val="4AAE58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will you use the software to enable pupils to respond to this challenging set of questions?</a:t>
            </a:r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4007328"/>
            <a:ext cx="4320000" cy="2483563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1417638"/>
            <a:ext cx="4320000" cy="2488786"/>
          </a:xfrm>
          <a:prstGeom prst="rect">
            <a:avLst/>
          </a:prstGeom>
          <a:ln>
            <a:solidFill>
              <a:srgbClr val="4AAE58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68122"/>
            <a:ext cx="4320000" cy="2871000"/>
          </a:xfrm>
          <a:prstGeom prst="rect">
            <a:avLst/>
          </a:prstGeom>
          <a:ln>
            <a:solidFill>
              <a:srgbClr val="4AAE58"/>
            </a:solidFill>
          </a:ln>
        </p:spPr>
      </p:pic>
    </p:spTree>
    <p:extLst>
      <p:ext uri="{BB962C8B-B14F-4D97-AF65-F5344CB8AC3E}">
        <p14:creationId xmlns:p14="http://schemas.microsoft.com/office/powerpoint/2010/main" val="295830590"/>
      </p:ext>
    </p:extLst>
  </p:cSld>
  <p:clrMapOvr>
    <a:masterClrMapping/>
  </p:clrMapOvr>
</p:sld>
</file>

<file path=ppt/theme/theme1.xml><?xml version="1.0" encoding="utf-8"?>
<a:theme xmlns:a="http://schemas.openxmlformats.org/drawingml/2006/main" name="Cornerst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Cornerstone</Template>
  <TotalTime>413</TotalTime>
  <Words>232</Words>
  <Application>Microsoft Macintosh PowerPoint</Application>
  <PresentationFormat>On-screen Show (4:3)</PresentationFormat>
  <Paragraphs>21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ＭＳ Ｐゴシック</vt:lpstr>
      <vt:lpstr>Arial</vt:lpstr>
      <vt:lpstr>Cornerstone</vt:lpstr>
      <vt:lpstr>Geometric similarity</vt:lpstr>
      <vt:lpstr>Examples are from</vt:lpstr>
      <vt:lpstr>"What is the relationship between an original and a mathematically similar shape?"(Inv 2, Q. 4-5)</vt:lpstr>
      <vt:lpstr>"Describe what a scale factor is. Describe how to use it...”  (Inv 3, Q. 11 12) </vt:lpstr>
      <vt:lpstr>"Devise a set of instructions so that anyone can create mathematically similar enlargements."(Inv 4, Q 7)</vt:lpstr>
      <vt:lpstr>"What is the relationship between corresponding angles in mathematically similar shapes?”(Inv 5, Q2 3)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functions </dc:title>
  <dc:creator>Alison Clark-Wilson</dc:creator>
  <cp:lastModifiedBy>Alison Clark-Wilson</cp:lastModifiedBy>
  <cp:revision>25</cp:revision>
  <dcterms:created xsi:type="dcterms:W3CDTF">2017-04-17T13:05:28Z</dcterms:created>
  <dcterms:modified xsi:type="dcterms:W3CDTF">2017-04-19T16:21:07Z</dcterms:modified>
</cp:coreProperties>
</file>