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AA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64"/>
  </p:normalViewPr>
  <p:slideViewPr>
    <p:cSldViewPr snapToGrid="0" snapToObjects="1">
      <p:cViewPr>
        <p:scale>
          <a:sx n="120" d="100"/>
          <a:sy n="120" d="100"/>
        </p:scale>
        <p:origin x="61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E9E65F68-E315-B44D-945A-07F340E54990}" type="datetimeFigureOut">
              <a:rPr lang="en-GB"/>
              <a:pPr>
                <a:defRPr/>
              </a:pPr>
              <a:t>17/04/2017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7FFA6616-2C9C-BB4E-BA45-EF71BECCC7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798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A6616-2C9C-BB4E-BA45-EF71BECCC74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72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A6616-2C9C-BB4E-BA45-EF71BECCC74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82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A6616-2C9C-BB4E-BA45-EF71BECCC74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34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754822A-5739-1A4C-B335-C8436E7CB0CF}" type="datetimeFigureOut">
              <a:rPr lang="en-US"/>
              <a:pPr>
                <a:defRPr/>
              </a:pPr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A1CCD08-A349-A849-9ADD-CC2662FA8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6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113F0E2-EFED-1A49-BDC0-84F50838A13C}" type="datetimeFigureOut">
              <a:rPr lang="en-US"/>
              <a:pPr>
                <a:defRPr/>
              </a:pPr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73BCB28-B60D-DB41-8A28-88A6F8953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7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9F3668F-1E48-494F-8B9E-4900F2F51BA5}" type="datetimeFigureOut">
              <a:rPr lang="en-US"/>
              <a:pPr>
                <a:defRPr/>
              </a:pPr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538D95B-4951-8E40-BED8-C7B3DC969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6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28FA903-9E45-2042-8C3B-1547380C6DE4}" type="datetimeFigureOut">
              <a:rPr lang="en-US"/>
              <a:pPr>
                <a:defRPr/>
              </a:pPr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F26D4EB-4AFE-C747-B04A-2F90340AD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1347745-0A65-5A4D-AC80-92C9D534A125}" type="datetimeFigureOut">
              <a:rPr lang="en-US"/>
              <a:pPr>
                <a:defRPr/>
              </a:pPr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C854217-A868-C842-A7EB-9E75207A8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0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79EE468-4C24-4B42-87C4-4008F3185387}" type="datetimeFigureOut">
              <a:rPr lang="en-US"/>
              <a:pPr>
                <a:defRPr/>
              </a:pPr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2857CBA-9CB7-BE4D-93D0-4BFFC139F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DE5C31-D28B-2448-8A6C-E870322BE191}" type="datetimeFigureOut">
              <a:rPr lang="en-US"/>
              <a:pPr>
                <a:defRPr/>
              </a:pPr>
              <a:t>4/17/17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88018BB-D36A-5549-91BB-AC9317C33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EA6F059-5FB5-1C4D-A707-941F06612BBF}" type="datetimeFigureOut">
              <a:rPr lang="en-US"/>
              <a:pPr>
                <a:defRPr/>
              </a:pPr>
              <a:t>4/17/17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6E4C5AE-F8EC-BA45-AE27-FD1A62FA9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D6BEF87-BCA5-A14F-ADB7-664F15714C72}" type="datetimeFigureOut">
              <a:rPr lang="en-US"/>
              <a:pPr>
                <a:defRPr/>
              </a:pPr>
              <a:t>4/17/17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7A819D96-8452-A84E-A5D5-F2F68D4A3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6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AD0C3E9-6FF7-4C49-9E93-8AAD154F859D}" type="datetimeFigureOut">
              <a:rPr lang="en-US"/>
              <a:pPr>
                <a:defRPr/>
              </a:pPr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B479F1F-18A7-754C-85AC-8FE4C996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7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CC19524-6D8A-6149-B2A9-03DA320A7C06}" type="datetimeFigureOut">
              <a:rPr lang="en-US"/>
              <a:pPr>
                <a:defRPr/>
              </a:pPr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C59464D-04D3-3641-B321-4EEAF9F79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2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71488"/>
            <a:ext cx="8229600" cy="9461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2FC20F8D-88F8-A145-9255-9019C6308768}" type="datetimeFigureOut">
              <a:rPr lang="en-US"/>
              <a:pPr>
                <a:defRPr/>
              </a:pPr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13C3C037-17C2-B94A-BCD1-0B5B82DE7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cornerstone-corner-device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5768975"/>
            <a:ext cx="906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cornerstone-logo-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04788"/>
            <a:ext cx="18748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emf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emf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Linear functions</a:t>
            </a:r>
            <a:r>
              <a:rPr lang="en-US" dirty="0">
                <a:latin typeface="Calibri" charset="0"/>
              </a:rPr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Examples of pupils’ work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1778000" y="327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1160463" y="344488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581025" y="34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are from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4AAE58"/>
                </a:solidFill>
              </a:rPr>
              <a:t>Investigation 2, </a:t>
            </a:r>
            <a:r>
              <a:rPr lang="en-GB" dirty="0" smtClean="0">
                <a:solidFill>
                  <a:srgbClr val="4AAE58"/>
                </a:solidFill>
              </a:rPr>
              <a:t>Q. 1D </a:t>
            </a:r>
            <a:r>
              <a:rPr lang="en-GB" dirty="0"/>
              <a:t>"What is speed</a:t>
            </a:r>
            <a:r>
              <a:rPr lang="en-GB" dirty="0" smtClean="0"/>
              <a:t>?”</a:t>
            </a:r>
          </a:p>
          <a:p>
            <a:r>
              <a:rPr lang="en-GB" dirty="0" smtClean="0">
                <a:solidFill>
                  <a:srgbClr val="4AAE58"/>
                </a:solidFill>
              </a:rPr>
              <a:t>Investigation </a:t>
            </a:r>
            <a:r>
              <a:rPr lang="en-GB" dirty="0">
                <a:solidFill>
                  <a:srgbClr val="4AAE58"/>
                </a:solidFill>
              </a:rPr>
              <a:t>3, </a:t>
            </a:r>
            <a:r>
              <a:rPr lang="en-GB" dirty="0" smtClean="0">
                <a:solidFill>
                  <a:srgbClr val="4AAE58"/>
                </a:solidFill>
              </a:rPr>
              <a:t>Q. 1C </a:t>
            </a:r>
            <a:r>
              <a:rPr lang="en-GB" dirty="0"/>
              <a:t>"Explain how fast the car is going in two ways</a:t>
            </a:r>
            <a:r>
              <a:rPr lang="en-GB" dirty="0" smtClean="0"/>
              <a:t>.”</a:t>
            </a:r>
          </a:p>
          <a:p>
            <a:r>
              <a:rPr lang="en-GB" dirty="0" smtClean="0">
                <a:solidFill>
                  <a:srgbClr val="4AAE58"/>
                </a:solidFill>
              </a:rPr>
              <a:t>Investigation </a:t>
            </a:r>
            <a:r>
              <a:rPr lang="en-GB" dirty="0">
                <a:solidFill>
                  <a:srgbClr val="4AAE58"/>
                </a:solidFill>
              </a:rPr>
              <a:t>4, </a:t>
            </a:r>
            <a:r>
              <a:rPr lang="en-GB" dirty="0" smtClean="0">
                <a:solidFill>
                  <a:srgbClr val="4AAE58"/>
                </a:solidFill>
              </a:rPr>
              <a:t>Q. 1A </a:t>
            </a:r>
            <a:r>
              <a:rPr lang="en-GB" dirty="0"/>
              <a:t>"How fast is Shakey going? How do you know</a:t>
            </a:r>
            <a:r>
              <a:rPr lang="en-GB" dirty="0" smtClean="0"/>
              <a:t>?”</a:t>
            </a:r>
          </a:p>
          <a:p>
            <a:r>
              <a:rPr lang="en-GB" dirty="0" smtClean="0">
                <a:solidFill>
                  <a:srgbClr val="4AAE58"/>
                </a:solidFill>
              </a:rPr>
              <a:t>Investigation </a:t>
            </a:r>
            <a:r>
              <a:rPr lang="en-GB" dirty="0">
                <a:solidFill>
                  <a:srgbClr val="4AAE58"/>
                </a:solidFill>
              </a:rPr>
              <a:t>4, </a:t>
            </a:r>
            <a:r>
              <a:rPr lang="en-GB" dirty="0" smtClean="0">
                <a:solidFill>
                  <a:srgbClr val="4AAE58"/>
                </a:solidFill>
              </a:rPr>
              <a:t>Q. 1D </a:t>
            </a:r>
            <a:r>
              <a:rPr lang="en-GB" dirty="0"/>
              <a:t>"Compare the equations of Fast Shakey and Slow </a:t>
            </a:r>
            <a:r>
              <a:rPr lang="en-GB" dirty="0" smtClean="0"/>
              <a:t>Shakey. </a:t>
            </a:r>
            <a:r>
              <a:rPr lang="en-GB" dirty="0"/>
              <a:t>Describe any </a:t>
            </a:r>
            <a:r>
              <a:rPr lang="en-GB" dirty="0" smtClean="0"/>
              <a:t>differences”</a:t>
            </a:r>
          </a:p>
          <a:p>
            <a:r>
              <a:rPr lang="en-GB" dirty="0" smtClean="0">
                <a:solidFill>
                  <a:srgbClr val="4AAE58"/>
                </a:solidFill>
              </a:rPr>
              <a:t>Investigation 4, Q. 2 </a:t>
            </a:r>
            <a:r>
              <a:rPr lang="en-GB" dirty="0" smtClean="0"/>
              <a:t>“Describe how </a:t>
            </a:r>
            <a:r>
              <a:rPr lang="en-GB" dirty="0" smtClean="0"/>
              <a:t>time, </a:t>
            </a:r>
            <a:r>
              <a:rPr lang="en-GB" dirty="0" smtClean="0"/>
              <a:t>distance and speed are represented</a:t>
            </a:r>
            <a:r>
              <a:rPr lang="is-IS" dirty="0" smtClean="0"/>
              <a:t>…”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2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2" y="4672076"/>
            <a:ext cx="6299200" cy="124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2" y="3108960"/>
            <a:ext cx="6299200" cy="124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2" y="1705102"/>
            <a:ext cx="6299200" cy="124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2" y="5769356"/>
            <a:ext cx="6299200" cy="12446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536192"/>
            <a:ext cx="4038600" cy="5431219"/>
          </a:xfrm>
          <a:ln>
            <a:solidFill>
              <a:srgbClr val="4AAE58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Discuss the responses</a:t>
            </a:r>
            <a:r>
              <a:rPr lang="is-IS" dirty="0" smtClean="0"/>
              <a:t>…</a:t>
            </a:r>
          </a:p>
          <a:p>
            <a:r>
              <a:rPr lang="en-GB" dirty="0" smtClean="0"/>
              <a:t>How might you use all or any of these responses to stimulate a discussion?</a:t>
            </a:r>
          </a:p>
          <a:p>
            <a:r>
              <a:rPr lang="en-GB" dirty="0" smtClean="0"/>
              <a:t>What mathematical language might you need to develop?</a:t>
            </a:r>
          </a:p>
          <a:p>
            <a:r>
              <a:rPr lang="en-GB" dirty="0" smtClean="0"/>
              <a:t>How could you use the software (Inv 2) to support discussion?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71488"/>
            <a:ext cx="8229600" cy="946150"/>
          </a:xfrm>
        </p:spPr>
        <p:txBody>
          <a:bodyPr/>
          <a:lstStyle/>
          <a:p>
            <a:r>
              <a:rPr lang="en-GB" dirty="0" smtClean="0"/>
              <a:t>"What </a:t>
            </a:r>
            <a:r>
              <a:rPr lang="en-GB" dirty="0"/>
              <a:t>is speed</a:t>
            </a:r>
            <a:r>
              <a:rPr lang="en-GB" dirty="0" smtClean="0"/>
              <a:t>?” (</a:t>
            </a:r>
            <a:r>
              <a:rPr lang="en-GB" dirty="0"/>
              <a:t>I</a:t>
            </a:r>
            <a:r>
              <a:rPr lang="en-GB" dirty="0" smtClean="0"/>
              <a:t>nv 2, Q1D)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7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"Explain how fast the car is </a:t>
            </a:r>
            <a:r>
              <a:rPr lang="en-GB" dirty="0" smtClean="0"/>
              <a:t>going</a:t>
            </a:r>
            <a:r>
              <a:rPr lang="is-IS" dirty="0" smtClean="0"/>
              <a:t>…</a:t>
            </a:r>
            <a:r>
              <a:rPr lang="en-GB" dirty="0" smtClean="0"/>
              <a:t>”(Inv 3, 1C)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4368" y="4095483"/>
            <a:ext cx="3878112" cy="2486070"/>
          </a:xfrm>
          <a:ln>
            <a:solidFill>
              <a:srgbClr val="4AAE58"/>
            </a:solidFill>
          </a:ln>
        </p:spPr>
        <p:txBody>
          <a:bodyPr>
            <a:normAutofit lnSpcReduction="10000"/>
          </a:bodyPr>
          <a:lstStyle/>
          <a:p>
            <a:r>
              <a:rPr lang="en-GB" dirty="0" smtClean="0"/>
              <a:t>Which concepts of speed are pupils using? </a:t>
            </a:r>
            <a:r>
              <a:rPr lang="en-GB" sz="2000" dirty="0" smtClean="0"/>
              <a:t>(</a:t>
            </a:r>
            <a:r>
              <a:rPr lang="en-GB" sz="2000" i="1" dirty="0" smtClean="0"/>
              <a:t>i.e. unit rate, overall </a:t>
            </a:r>
            <a:r>
              <a:rPr lang="en-GB" sz="2000" i="1" dirty="0" smtClean="0"/>
              <a:t>distance</a:t>
            </a:r>
            <a:r>
              <a:rPr lang="en-US" sz="1600" dirty="0" smtClean="0"/>
              <a:t>÷</a:t>
            </a:r>
            <a:r>
              <a:rPr lang="en-GB" sz="2000" i="1" dirty="0" smtClean="0"/>
              <a:t>overall time, ...</a:t>
            </a:r>
            <a:r>
              <a:rPr lang="en-GB" sz="2000" dirty="0" smtClean="0"/>
              <a:t>)</a:t>
            </a:r>
            <a:endParaRPr lang="en-GB" sz="2000" dirty="0" smtClean="0"/>
          </a:p>
          <a:p>
            <a:r>
              <a:rPr lang="en-GB" dirty="0" smtClean="0"/>
              <a:t>Which show deeper understanding?</a:t>
            </a:r>
            <a:endParaRPr lang="en-GB" sz="3600" dirty="0" smtClean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68" y="2830211"/>
            <a:ext cx="4320000" cy="12393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00" y="1600200"/>
            <a:ext cx="4320000" cy="1265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8" y="4804556"/>
            <a:ext cx="4320000" cy="12716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0" y="1600200"/>
            <a:ext cx="4320000" cy="13879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937"/>
            <a:ext cx="4320000" cy="13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6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"How </a:t>
            </a:r>
            <a:r>
              <a:rPr lang="en-GB" sz="2400" dirty="0"/>
              <a:t>fast is Shakey going? How do you know</a:t>
            </a:r>
            <a:r>
              <a:rPr lang="en-GB" sz="2400" dirty="0" smtClean="0"/>
              <a:t>?” (</a:t>
            </a:r>
            <a:r>
              <a:rPr lang="en-GB" sz="2400" dirty="0"/>
              <a:t>I</a:t>
            </a:r>
            <a:r>
              <a:rPr lang="en-GB" sz="2400" dirty="0" smtClean="0"/>
              <a:t>nv 4, Q.1A)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2197100"/>
            <a:ext cx="4320000" cy="1873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8" y="2829371"/>
            <a:ext cx="4320000" cy="1369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9" y="1266917"/>
            <a:ext cx="4320000" cy="1436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26" y="4322852"/>
            <a:ext cx="4320000" cy="11556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29" y="4070718"/>
            <a:ext cx="4320000" cy="1659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95" y="1168842"/>
            <a:ext cx="4320000" cy="1803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95" y="2792878"/>
            <a:ext cx="4320000" cy="1153684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16958" y="5694754"/>
            <a:ext cx="7296061" cy="1133660"/>
          </a:xfrm>
          <a:ln>
            <a:solidFill>
              <a:srgbClr val="4AAE58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Which </a:t>
            </a:r>
            <a:r>
              <a:rPr lang="en-GB" dirty="0" smtClean="0"/>
              <a:t>representations are the pupils using to work out the speed?</a:t>
            </a:r>
            <a:endParaRPr lang="en-GB" sz="2000" dirty="0" smtClean="0"/>
          </a:p>
          <a:p>
            <a:r>
              <a:rPr lang="en-GB" dirty="0" smtClean="0"/>
              <a:t>How could you use the software (Inv 4) to promote discussion of different strategies?</a:t>
            </a:r>
            <a:endParaRPr lang="en-GB" sz="36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6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"Compare the equations of Fast Shakey and Slow </a:t>
            </a:r>
            <a:r>
              <a:rPr lang="en-GB" sz="2800" dirty="0" smtClean="0"/>
              <a:t>Shakey</a:t>
            </a:r>
            <a:r>
              <a:rPr lang="is-IS" sz="2800" dirty="0" smtClean="0"/>
              <a:t>…” (Inv 4, Q1D)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71619"/>
            <a:ext cx="4320000" cy="1096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709992"/>
            <a:ext cx="4320000" cy="1616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2" y="1571619"/>
            <a:ext cx="4320000" cy="1167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98" y="2822344"/>
            <a:ext cx="4320000" cy="21906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9" y="4508591"/>
            <a:ext cx="4320000" cy="1314036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06053" y="5703074"/>
            <a:ext cx="7296061" cy="1133660"/>
          </a:xfrm>
          <a:ln>
            <a:solidFill>
              <a:srgbClr val="4AAE58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Which differences is it important to focus the pupils’ attentions towards? </a:t>
            </a:r>
          </a:p>
          <a:p>
            <a:r>
              <a:rPr lang="en-GB" dirty="0" smtClean="0"/>
              <a:t>How might using the software help?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93539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"</a:t>
            </a:r>
            <a:r>
              <a:rPr lang="en-GB" sz="2800" dirty="0"/>
              <a:t> “Describe how time distance and speed are represented</a:t>
            </a:r>
            <a:r>
              <a:rPr lang="is-IS" sz="2800" dirty="0"/>
              <a:t>…”</a:t>
            </a:r>
            <a:r>
              <a:rPr lang="is-IS" sz="2800" dirty="0" smtClean="0"/>
              <a:t>(Inv 4, Q2a)</a:t>
            </a:r>
            <a:endParaRPr lang="en-GB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1"/>
          <a:stretch/>
        </p:blipFill>
        <p:spPr>
          <a:xfrm>
            <a:off x="874675" y="1600201"/>
            <a:ext cx="3203650" cy="3920312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1"/>
          <a:stretch/>
        </p:blipFill>
        <p:spPr>
          <a:xfrm>
            <a:off x="5065675" y="1600200"/>
            <a:ext cx="3203650" cy="3920313"/>
          </a:xfrm>
        </p:spPr>
      </p:pic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606053" y="5681808"/>
            <a:ext cx="7296061" cy="1133660"/>
          </a:xfrm>
          <a:prstGeom prst="rect">
            <a:avLst/>
          </a:prstGeom>
          <a:noFill/>
          <a:ln>
            <a:solidFill>
              <a:srgbClr val="4AAE58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How will you use the software to enable pupils to respond to this challenging set of questions?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95830590"/>
      </p:ext>
    </p:extLst>
  </p:cSld>
  <p:clrMapOvr>
    <a:masterClrMapping/>
  </p:clrMapOvr>
</p:sld>
</file>

<file path=ppt/theme/theme1.xml><?xml version="1.0" encoding="utf-8"?>
<a:theme xmlns:a="http://schemas.openxmlformats.org/drawingml/2006/main" name="Cornerst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Cornerstone</Template>
  <TotalTime>143</TotalTime>
  <Words>310</Words>
  <Application>Microsoft Macintosh PowerPoint</Application>
  <PresentationFormat>On-screen Show (4:3)</PresentationFormat>
  <Paragraphs>27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ＭＳ Ｐゴシック</vt:lpstr>
      <vt:lpstr>Arial</vt:lpstr>
      <vt:lpstr>Cornerstone</vt:lpstr>
      <vt:lpstr>Linear functions </vt:lpstr>
      <vt:lpstr>Examples are from</vt:lpstr>
      <vt:lpstr>"What is speed?” (Inv 2, Q1D)</vt:lpstr>
      <vt:lpstr>"Explain how fast the car is going…”(Inv 3, 1C)</vt:lpstr>
      <vt:lpstr>"How fast is Shakey going? How do you know?” (Inv 4, Q.1A)</vt:lpstr>
      <vt:lpstr>"Compare the equations of Fast Shakey and Slow Shakey…” (Inv 4, Q1D)</vt:lpstr>
      <vt:lpstr>" “Describe how time distance and speed are represented…”(Inv 4, Q2a)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functions </dc:title>
  <dc:creator>Alison Clark-Wilson</dc:creator>
  <cp:lastModifiedBy>Alison Clark-Wilson</cp:lastModifiedBy>
  <cp:revision>16</cp:revision>
  <dcterms:created xsi:type="dcterms:W3CDTF">2017-04-17T13:05:28Z</dcterms:created>
  <dcterms:modified xsi:type="dcterms:W3CDTF">2017-04-17T15:58:27Z</dcterms:modified>
</cp:coreProperties>
</file>